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7" r:id="rId2"/>
    <p:sldId id="309" r:id="rId3"/>
    <p:sldId id="264" r:id="rId4"/>
    <p:sldId id="321" r:id="rId5"/>
    <p:sldId id="322" r:id="rId6"/>
    <p:sldId id="267" r:id="rId7"/>
    <p:sldId id="323" r:id="rId8"/>
    <p:sldId id="269" r:id="rId9"/>
    <p:sldId id="270" r:id="rId10"/>
    <p:sldId id="271" r:id="rId11"/>
    <p:sldId id="272" r:id="rId12"/>
    <p:sldId id="391" r:id="rId13"/>
    <p:sldId id="273" r:id="rId14"/>
    <p:sldId id="274" r:id="rId15"/>
    <p:sldId id="388" r:id="rId16"/>
    <p:sldId id="389" r:id="rId17"/>
    <p:sldId id="372" r:id="rId18"/>
    <p:sldId id="276" r:id="rId19"/>
    <p:sldId id="393" r:id="rId20"/>
    <p:sldId id="373" r:id="rId21"/>
    <p:sldId id="374" r:id="rId22"/>
    <p:sldId id="278" r:id="rId23"/>
    <p:sldId id="283" r:id="rId24"/>
    <p:sldId id="369" r:id="rId25"/>
    <p:sldId id="284" r:id="rId26"/>
    <p:sldId id="290" r:id="rId27"/>
    <p:sldId id="375" r:id="rId28"/>
    <p:sldId id="392" r:id="rId29"/>
    <p:sldId id="368" r:id="rId30"/>
    <p:sldId id="376" r:id="rId31"/>
    <p:sldId id="377" r:id="rId32"/>
    <p:sldId id="379" r:id="rId33"/>
    <p:sldId id="370" r:id="rId34"/>
    <p:sldId id="387" r:id="rId35"/>
    <p:sldId id="381" r:id="rId36"/>
    <p:sldId id="382" r:id="rId37"/>
    <p:sldId id="378" r:id="rId38"/>
    <p:sldId id="383" r:id="rId39"/>
    <p:sldId id="384" r:id="rId40"/>
    <p:sldId id="385" r:id="rId41"/>
    <p:sldId id="386" r:id="rId4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7F7"/>
    <a:srgbClr val="289B78"/>
    <a:srgbClr val="8C83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06"/>
    <p:restoredTop sz="95610"/>
  </p:normalViewPr>
  <p:slideViewPr>
    <p:cSldViewPr snapToGrid="0">
      <p:cViewPr varScale="1">
        <p:scale>
          <a:sx n="70" d="100"/>
          <a:sy n="70"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25FED-7270-5843-BE5D-1EA3825EFA06}" type="datetimeFigureOut">
              <a:rPr lang="x-none" smtClean="0"/>
              <a:t>23/02/2024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7687F-73B7-C948-8C4C-368C51C9446C}" type="slidenum">
              <a:rPr lang="x-none" smtClean="0"/>
              <a:t>‹#›</a:t>
            </a:fld>
            <a:endParaRPr lang="x-none"/>
          </a:p>
        </p:txBody>
      </p:sp>
    </p:spTree>
    <p:extLst>
      <p:ext uri="{BB962C8B-B14F-4D97-AF65-F5344CB8AC3E}">
        <p14:creationId xmlns:p14="http://schemas.microsoft.com/office/powerpoint/2010/main" val="1832049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199019-76EA-388E-B2D2-763C926CF4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76AC0B84-B46A-E98D-3236-5A4C2786A0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2285FC9A-37A9-49B4-FFED-4476B450A0D0}"/>
              </a:ext>
            </a:extLst>
          </p:cNvPr>
          <p:cNvSpPr>
            <a:spLocks noGrp="1"/>
          </p:cNvSpPr>
          <p:nvPr>
            <p:ph type="dt" sz="half" idx="10"/>
          </p:nvPr>
        </p:nvSpPr>
        <p:spPr/>
        <p:txBody>
          <a:bodyPr/>
          <a:lstStyle/>
          <a:p>
            <a:fld id="{BE689F49-77BB-184C-8AEC-E25B05EA167B}" type="datetimeFigureOut">
              <a:rPr lang="x-none" smtClean="0"/>
              <a:t>23/02/2024</a:t>
            </a:fld>
            <a:endParaRPr lang="x-none"/>
          </a:p>
        </p:txBody>
      </p:sp>
      <p:sp>
        <p:nvSpPr>
          <p:cNvPr id="5" name="Footer Placeholder 4">
            <a:extLst>
              <a:ext uri="{FF2B5EF4-FFF2-40B4-BE49-F238E27FC236}">
                <a16:creationId xmlns="" xmlns:a16="http://schemas.microsoft.com/office/drawing/2014/main" id="{8E9718D0-F997-DCDD-9728-E49A5FD79E3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D274FF50-2374-498C-EDCC-FDF930D45016}"/>
              </a:ext>
            </a:extLst>
          </p:cNvPr>
          <p:cNvSpPr>
            <a:spLocks noGrp="1"/>
          </p:cNvSpPr>
          <p:nvPr>
            <p:ph type="sldNum" sz="quarter" idx="12"/>
          </p:nvPr>
        </p:nvSpPr>
        <p:spPr/>
        <p:txBody>
          <a:bodyPr/>
          <a:lstStyle/>
          <a:p>
            <a:fld id="{E3E5D036-8BE2-6745-842B-EFC300893241}" type="slidenum">
              <a:rPr lang="x-none" smtClean="0"/>
              <a:t>‹#›</a:t>
            </a:fld>
            <a:endParaRPr lang="x-none"/>
          </a:p>
        </p:txBody>
      </p:sp>
    </p:spTree>
    <p:extLst>
      <p:ext uri="{BB962C8B-B14F-4D97-AF65-F5344CB8AC3E}">
        <p14:creationId xmlns:p14="http://schemas.microsoft.com/office/powerpoint/2010/main" val="117626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8FEDD9-507F-B960-AE6B-8ACE792280E2}"/>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FBE18DF1-ECB2-738E-4CF4-C96FEBAF2B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0DD79B6E-3A71-CA11-B9E0-9C3603A55270}"/>
              </a:ext>
            </a:extLst>
          </p:cNvPr>
          <p:cNvSpPr>
            <a:spLocks noGrp="1"/>
          </p:cNvSpPr>
          <p:nvPr>
            <p:ph type="dt" sz="half" idx="10"/>
          </p:nvPr>
        </p:nvSpPr>
        <p:spPr/>
        <p:txBody>
          <a:bodyPr/>
          <a:lstStyle/>
          <a:p>
            <a:fld id="{BE689F49-77BB-184C-8AEC-E25B05EA167B}" type="datetimeFigureOut">
              <a:rPr lang="x-none" smtClean="0"/>
              <a:t>23/02/2024</a:t>
            </a:fld>
            <a:endParaRPr lang="x-none"/>
          </a:p>
        </p:txBody>
      </p:sp>
      <p:sp>
        <p:nvSpPr>
          <p:cNvPr id="5" name="Footer Placeholder 4">
            <a:extLst>
              <a:ext uri="{FF2B5EF4-FFF2-40B4-BE49-F238E27FC236}">
                <a16:creationId xmlns="" xmlns:a16="http://schemas.microsoft.com/office/drawing/2014/main" id="{73553367-1095-9DAF-1B5A-99F622B76F4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6B57E09A-A79F-6B83-66A0-DFC91074EC1A}"/>
              </a:ext>
            </a:extLst>
          </p:cNvPr>
          <p:cNvSpPr>
            <a:spLocks noGrp="1"/>
          </p:cNvSpPr>
          <p:nvPr>
            <p:ph type="sldNum" sz="quarter" idx="12"/>
          </p:nvPr>
        </p:nvSpPr>
        <p:spPr/>
        <p:txBody>
          <a:bodyPr/>
          <a:lstStyle/>
          <a:p>
            <a:fld id="{E3E5D036-8BE2-6745-842B-EFC300893241}" type="slidenum">
              <a:rPr lang="x-none" smtClean="0"/>
              <a:t>‹#›</a:t>
            </a:fld>
            <a:endParaRPr lang="x-none"/>
          </a:p>
        </p:txBody>
      </p:sp>
    </p:spTree>
    <p:extLst>
      <p:ext uri="{BB962C8B-B14F-4D97-AF65-F5344CB8AC3E}">
        <p14:creationId xmlns:p14="http://schemas.microsoft.com/office/powerpoint/2010/main" val="47173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DF4461E-A295-9493-B5D3-F80231E8D7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D776B3B3-6EE0-45E8-04E2-C60DCE5B87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041ABB06-C434-B526-6DF9-3BF0540BD487}"/>
              </a:ext>
            </a:extLst>
          </p:cNvPr>
          <p:cNvSpPr>
            <a:spLocks noGrp="1"/>
          </p:cNvSpPr>
          <p:nvPr>
            <p:ph type="dt" sz="half" idx="10"/>
          </p:nvPr>
        </p:nvSpPr>
        <p:spPr/>
        <p:txBody>
          <a:bodyPr/>
          <a:lstStyle/>
          <a:p>
            <a:fld id="{BE689F49-77BB-184C-8AEC-E25B05EA167B}" type="datetimeFigureOut">
              <a:rPr lang="x-none" smtClean="0"/>
              <a:t>23/02/2024</a:t>
            </a:fld>
            <a:endParaRPr lang="x-none"/>
          </a:p>
        </p:txBody>
      </p:sp>
      <p:sp>
        <p:nvSpPr>
          <p:cNvPr id="5" name="Footer Placeholder 4">
            <a:extLst>
              <a:ext uri="{FF2B5EF4-FFF2-40B4-BE49-F238E27FC236}">
                <a16:creationId xmlns="" xmlns:a16="http://schemas.microsoft.com/office/drawing/2014/main" id="{E0E873A6-B08C-C9D3-6E9C-6D3BCE11D14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DE643F8A-B261-510D-078C-70F9870288F6}"/>
              </a:ext>
            </a:extLst>
          </p:cNvPr>
          <p:cNvSpPr>
            <a:spLocks noGrp="1"/>
          </p:cNvSpPr>
          <p:nvPr>
            <p:ph type="sldNum" sz="quarter" idx="12"/>
          </p:nvPr>
        </p:nvSpPr>
        <p:spPr/>
        <p:txBody>
          <a:bodyPr/>
          <a:lstStyle/>
          <a:p>
            <a:fld id="{E3E5D036-8BE2-6745-842B-EFC300893241}" type="slidenum">
              <a:rPr lang="x-none" smtClean="0"/>
              <a:t>‹#›</a:t>
            </a:fld>
            <a:endParaRPr lang="x-none"/>
          </a:p>
        </p:txBody>
      </p:sp>
    </p:spTree>
    <p:extLst>
      <p:ext uri="{BB962C8B-B14F-4D97-AF65-F5344CB8AC3E}">
        <p14:creationId xmlns:p14="http://schemas.microsoft.com/office/powerpoint/2010/main" val="271281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C3D865-80B0-41BF-4B4B-FA0A648E3784}"/>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2CF5692D-3D1D-388A-3CEA-968D3AAE6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D2EE7027-CC3E-8989-7B91-78DA76966ABD}"/>
              </a:ext>
            </a:extLst>
          </p:cNvPr>
          <p:cNvSpPr>
            <a:spLocks noGrp="1"/>
          </p:cNvSpPr>
          <p:nvPr>
            <p:ph type="dt" sz="half" idx="10"/>
          </p:nvPr>
        </p:nvSpPr>
        <p:spPr/>
        <p:txBody>
          <a:bodyPr/>
          <a:lstStyle/>
          <a:p>
            <a:fld id="{BE689F49-77BB-184C-8AEC-E25B05EA167B}" type="datetimeFigureOut">
              <a:rPr lang="x-none" smtClean="0"/>
              <a:t>23/02/2024</a:t>
            </a:fld>
            <a:endParaRPr lang="x-none"/>
          </a:p>
        </p:txBody>
      </p:sp>
      <p:sp>
        <p:nvSpPr>
          <p:cNvPr id="5" name="Footer Placeholder 4">
            <a:extLst>
              <a:ext uri="{FF2B5EF4-FFF2-40B4-BE49-F238E27FC236}">
                <a16:creationId xmlns="" xmlns:a16="http://schemas.microsoft.com/office/drawing/2014/main" id="{5EED4057-FEDE-4859-62EF-CAEB6221B0B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2C544903-EA88-CB66-9409-E96C1785044C}"/>
              </a:ext>
            </a:extLst>
          </p:cNvPr>
          <p:cNvSpPr>
            <a:spLocks noGrp="1"/>
          </p:cNvSpPr>
          <p:nvPr>
            <p:ph type="sldNum" sz="quarter" idx="12"/>
          </p:nvPr>
        </p:nvSpPr>
        <p:spPr/>
        <p:txBody>
          <a:bodyPr/>
          <a:lstStyle/>
          <a:p>
            <a:fld id="{E3E5D036-8BE2-6745-842B-EFC300893241}" type="slidenum">
              <a:rPr lang="x-none" smtClean="0"/>
              <a:t>‹#›</a:t>
            </a:fld>
            <a:endParaRPr lang="x-none"/>
          </a:p>
        </p:txBody>
      </p:sp>
    </p:spTree>
    <p:extLst>
      <p:ext uri="{BB962C8B-B14F-4D97-AF65-F5344CB8AC3E}">
        <p14:creationId xmlns:p14="http://schemas.microsoft.com/office/powerpoint/2010/main" val="260303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0DE3F5-E85B-DCEF-A149-F67E863E54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4D86FD9D-7529-C02F-5564-7D253E3DA8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28161D3-BA3A-C520-4351-CBAD61D03A55}"/>
              </a:ext>
            </a:extLst>
          </p:cNvPr>
          <p:cNvSpPr>
            <a:spLocks noGrp="1"/>
          </p:cNvSpPr>
          <p:nvPr>
            <p:ph type="dt" sz="half" idx="10"/>
          </p:nvPr>
        </p:nvSpPr>
        <p:spPr/>
        <p:txBody>
          <a:bodyPr/>
          <a:lstStyle/>
          <a:p>
            <a:fld id="{BE689F49-77BB-184C-8AEC-E25B05EA167B}" type="datetimeFigureOut">
              <a:rPr lang="x-none" smtClean="0"/>
              <a:t>23/02/2024</a:t>
            </a:fld>
            <a:endParaRPr lang="x-none"/>
          </a:p>
        </p:txBody>
      </p:sp>
      <p:sp>
        <p:nvSpPr>
          <p:cNvPr id="5" name="Footer Placeholder 4">
            <a:extLst>
              <a:ext uri="{FF2B5EF4-FFF2-40B4-BE49-F238E27FC236}">
                <a16:creationId xmlns="" xmlns:a16="http://schemas.microsoft.com/office/drawing/2014/main" id="{661C8005-102D-A618-6D89-B94A26D42D2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306AF74C-2486-509E-5870-A0EC49166433}"/>
              </a:ext>
            </a:extLst>
          </p:cNvPr>
          <p:cNvSpPr>
            <a:spLocks noGrp="1"/>
          </p:cNvSpPr>
          <p:nvPr>
            <p:ph type="sldNum" sz="quarter" idx="12"/>
          </p:nvPr>
        </p:nvSpPr>
        <p:spPr/>
        <p:txBody>
          <a:bodyPr/>
          <a:lstStyle/>
          <a:p>
            <a:fld id="{E3E5D036-8BE2-6745-842B-EFC300893241}" type="slidenum">
              <a:rPr lang="x-none" smtClean="0"/>
              <a:t>‹#›</a:t>
            </a:fld>
            <a:endParaRPr lang="x-none"/>
          </a:p>
        </p:txBody>
      </p:sp>
    </p:spTree>
    <p:extLst>
      <p:ext uri="{BB962C8B-B14F-4D97-AF65-F5344CB8AC3E}">
        <p14:creationId xmlns:p14="http://schemas.microsoft.com/office/powerpoint/2010/main" val="159797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D72DD0-83D7-AF49-DA36-41834E28D943}"/>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652A5DDE-04FA-75A6-8B22-04F087C3E0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59E017D3-6E1F-6F16-0136-CE31B0DF25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465B63CF-0B5D-50D7-289F-677846B3A3AD}"/>
              </a:ext>
            </a:extLst>
          </p:cNvPr>
          <p:cNvSpPr>
            <a:spLocks noGrp="1"/>
          </p:cNvSpPr>
          <p:nvPr>
            <p:ph type="dt" sz="half" idx="10"/>
          </p:nvPr>
        </p:nvSpPr>
        <p:spPr/>
        <p:txBody>
          <a:bodyPr/>
          <a:lstStyle/>
          <a:p>
            <a:fld id="{BE689F49-77BB-184C-8AEC-E25B05EA167B}" type="datetimeFigureOut">
              <a:rPr lang="x-none" smtClean="0"/>
              <a:t>23/02/2024</a:t>
            </a:fld>
            <a:endParaRPr lang="x-none"/>
          </a:p>
        </p:txBody>
      </p:sp>
      <p:sp>
        <p:nvSpPr>
          <p:cNvPr id="6" name="Footer Placeholder 5">
            <a:extLst>
              <a:ext uri="{FF2B5EF4-FFF2-40B4-BE49-F238E27FC236}">
                <a16:creationId xmlns="" xmlns:a16="http://schemas.microsoft.com/office/drawing/2014/main" id="{40516261-9F48-7847-D6B3-738236A038F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C0C9143B-6C85-4289-0288-C4D8945F668E}"/>
              </a:ext>
            </a:extLst>
          </p:cNvPr>
          <p:cNvSpPr>
            <a:spLocks noGrp="1"/>
          </p:cNvSpPr>
          <p:nvPr>
            <p:ph type="sldNum" sz="quarter" idx="12"/>
          </p:nvPr>
        </p:nvSpPr>
        <p:spPr/>
        <p:txBody>
          <a:bodyPr/>
          <a:lstStyle/>
          <a:p>
            <a:fld id="{E3E5D036-8BE2-6745-842B-EFC300893241}" type="slidenum">
              <a:rPr lang="x-none" smtClean="0"/>
              <a:t>‹#›</a:t>
            </a:fld>
            <a:endParaRPr lang="x-none"/>
          </a:p>
        </p:txBody>
      </p:sp>
    </p:spTree>
    <p:extLst>
      <p:ext uri="{BB962C8B-B14F-4D97-AF65-F5344CB8AC3E}">
        <p14:creationId xmlns:p14="http://schemas.microsoft.com/office/powerpoint/2010/main" val="376656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4E1591-44D6-5C86-7E4D-722CEEED3097}"/>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E1C11D84-080D-3DA3-E08A-469D33B035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AC615F5-228C-BDFF-B06B-512BAD9973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1682A240-3AF9-B850-ACAB-0E0009225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F0F55A1-8F04-D4D5-FC6E-5A2041AC57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5A477FB2-BEC1-9CF0-65B4-4921700BE4D6}"/>
              </a:ext>
            </a:extLst>
          </p:cNvPr>
          <p:cNvSpPr>
            <a:spLocks noGrp="1"/>
          </p:cNvSpPr>
          <p:nvPr>
            <p:ph type="dt" sz="half" idx="10"/>
          </p:nvPr>
        </p:nvSpPr>
        <p:spPr/>
        <p:txBody>
          <a:bodyPr/>
          <a:lstStyle/>
          <a:p>
            <a:fld id="{BE689F49-77BB-184C-8AEC-E25B05EA167B}" type="datetimeFigureOut">
              <a:rPr lang="x-none" smtClean="0"/>
              <a:t>23/02/2024</a:t>
            </a:fld>
            <a:endParaRPr lang="x-none"/>
          </a:p>
        </p:txBody>
      </p:sp>
      <p:sp>
        <p:nvSpPr>
          <p:cNvPr id="8" name="Footer Placeholder 7">
            <a:extLst>
              <a:ext uri="{FF2B5EF4-FFF2-40B4-BE49-F238E27FC236}">
                <a16:creationId xmlns="" xmlns:a16="http://schemas.microsoft.com/office/drawing/2014/main" id="{9839D5E8-14AD-647F-83EF-C0F397762B3B}"/>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56A36A93-F6A9-1784-0BA0-84A19A90A956}"/>
              </a:ext>
            </a:extLst>
          </p:cNvPr>
          <p:cNvSpPr>
            <a:spLocks noGrp="1"/>
          </p:cNvSpPr>
          <p:nvPr>
            <p:ph type="sldNum" sz="quarter" idx="12"/>
          </p:nvPr>
        </p:nvSpPr>
        <p:spPr/>
        <p:txBody>
          <a:bodyPr/>
          <a:lstStyle/>
          <a:p>
            <a:fld id="{E3E5D036-8BE2-6745-842B-EFC300893241}" type="slidenum">
              <a:rPr lang="x-none" smtClean="0"/>
              <a:t>‹#›</a:t>
            </a:fld>
            <a:endParaRPr lang="x-none"/>
          </a:p>
        </p:txBody>
      </p:sp>
    </p:spTree>
    <p:extLst>
      <p:ext uri="{BB962C8B-B14F-4D97-AF65-F5344CB8AC3E}">
        <p14:creationId xmlns:p14="http://schemas.microsoft.com/office/powerpoint/2010/main" val="47529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6856CC-3F0D-FCDA-F148-9BCE1B559BE9}"/>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0ABCD6E2-1B41-3638-C356-D0366CFA1AF3}"/>
              </a:ext>
            </a:extLst>
          </p:cNvPr>
          <p:cNvSpPr>
            <a:spLocks noGrp="1"/>
          </p:cNvSpPr>
          <p:nvPr>
            <p:ph type="dt" sz="half" idx="10"/>
          </p:nvPr>
        </p:nvSpPr>
        <p:spPr/>
        <p:txBody>
          <a:bodyPr/>
          <a:lstStyle/>
          <a:p>
            <a:fld id="{BE689F49-77BB-184C-8AEC-E25B05EA167B}" type="datetimeFigureOut">
              <a:rPr lang="x-none" smtClean="0"/>
              <a:t>23/02/2024</a:t>
            </a:fld>
            <a:endParaRPr lang="x-none"/>
          </a:p>
        </p:txBody>
      </p:sp>
      <p:sp>
        <p:nvSpPr>
          <p:cNvPr id="4" name="Footer Placeholder 3">
            <a:extLst>
              <a:ext uri="{FF2B5EF4-FFF2-40B4-BE49-F238E27FC236}">
                <a16:creationId xmlns="" xmlns:a16="http://schemas.microsoft.com/office/drawing/2014/main" id="{53F7B766-6DE5-8F55-3143-F9C5C9F2AB87}"/>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A185B131-1EA8-C90F-4FF0-E6CDB08C908A}"/>
              </a:ext>
            </a:extLst>
          </p:cNvPr>
          <p:cNvSpPr>
            <a:spLocks noGrp="1"/>
          </p:cNvSpPr>
          <p:nvPr>
            <p:ph type="sldNum" sz="quarter" idx="12"/>
          </p:nvPr>
        </p:nvSpPr>
        <p:spPr/>
        <p:txBody>
          <a:bodyPr/>
          <a:lstStyle/>
          <a:p>
            <a:fld id="{E3E5D036-8BE2-6745-842B-EFC300893241}" type="slidenum">
              <a:rPr lang="x-none" smtClean="0"/>
              <a:t>‹#›</a:t>
            </a:fld>
            <a:endParaRPr lang="x-none"/>
          </a:p>
        </p:txBody>
      </p:sp>
    </p:spTree>
    <p:extLst>
      <p:ext uri="{BB962C8B-B14F-4D97-AF65-F5344CB8AC3E}">
        <p14:creationId xmlns:p14="http://schemas.microsoft.com/office/powerpoint/2010/main" val="107304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6932BEB-BB59-A224-4B78-1451DD8D254B}"/>
              </a:ext>
            </a:extLst>
          </p:cNvPr>
          <p:cNvSpPr>
            <a:spLocks noGrp="1"/>
          </p:cNvSpPr>
          <p:nvPr>
            <p:ph type="dt" sz="half" idx="10"/>
          </p:nvPr>
        </p:nvSpPr>
        <p:spPr/>
        <p:txBody>
          <a:bodyPr/>
          <a:lstStyle/>
          <a:p>
            <a:fld id="{BE689F49-77BB-184C-8AEC-E25B05EA167B}" type="datetimeFigureOut">
              <a:rPr lang="x-none" smtClean="0"/>
              <a:t>23/02/2024</a:t>
            </a:fld>
            <a:endParaRPr lang="x-none"/>
          </a:p>
        </p:txBody>
      </p:sp>
      <p:sp>
        <p:nvSpPr>
          <p:cNvPr id="3" name="Footer Placeholder 2">
            <a:extLst>
              <a:ext uri="{FF2B5EF4-FFF2-40B4-BE49-F238E27FC236}">
                <a16:creationId xmlns="" xmlns:a16="http://schemas.microsoft.com/office/drawing/2014/main" id="{460FDA1E-FD7E-4A71-12DF-2EEC7B45E0DE}"/>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39F9536B-4F9A-4112-DB7C-8A67E78165EF}"/>
              </a:ext>
            </a:extLst>
          </p:cNvPr>
          <p:cNvSpPr>
            <a:spLocks noGrp="1"/>
          </p:cNvSpPr>
          <p:nvPr>
            <p:ph type="sldNum" sz="quarter" idx="12"/>
          </p:nvPr>
        </p:nvSpPr>
        <p:spPr/>
        <p:txBody>
          <a:bodyPr/>
          <a:lstStyle/>
          <a:p>
            <a:fld id="{E3E5D036-8BE2-6745-842B-EFC300893241}" type="slidenum">
              <a:rPr lang="x-none" smtClean="0"/>
              <a:t>‹#›</a:t>
            </a:fld>
            <a:endParaRPr lang="x-none"/>
          </a:p>
        </p:txBody>
      </p:sp>
    </p:spTree>
    <p:extLst>
      <p:ext uri="{BB962C8B-B14F-4D97-AF65-F5344CB8AC3E}">
        <p14:creationId xmlns:p14="http://schemas.microsoft.com/office/powerpoint/2010/main" val="64771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73BCC2-F00D-9506-5A3D-DB350FD2C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6AAB969D-30DF-4E53-9EED-581D2F0D37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1DFAFAB2-1684-0E59-C93C-89123F961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484AB7A-E4B5-23ED-C8F5-868AC3181DD2}"/>
              </a:ext>
            </a:extLst>
          </p:cNvPr>
          <p:cNvSpPr>
            <a:spLocks noGrp="1"/>
          </p:cNvSpPr>
          <p:nvPr>
            <p:ph type="dt" sz="half" idx="10"/>
          </p:nvPr>
        </p:nvSpPr>
        <p:spPr/>
        <p:txBody>
          <a:bodyPr/>
          <a:lstStyle/>
          <a:p>
            <a:fld id="{BE689F49-77BB-184C-8AEC-E25B05EA167B}" type="datetimeFigureOut">
              <a:rPr lang="x-none" smtClean="0"/>
              <a:t>23/02/2024</a:t>
            </a:fld>
            <a:endParaRPr lang="x-none"/>
          </a:p>
        </p:txBody>
      </p:sp>
      <p:sp>
        <p:nvSpPr>
          <p:cNvPr id="6" name="Footer Placeholder 5">
            <a:extLst>
              <a:ext uri="{FF2B5EF4-FFF2-40B4-BE49-F238E27FC236}">
                <a16:creationId xmlns="" xmlns:a16="http://schemas.microsoft.com/office/drawing/2014/main" id="{C6B01915-721B-CC31-0481-3022BFC83D8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83156495-9194-0014-10C8-A528F25FEE17}"/>
              </a:ext>
            </a:extLst>
          </p:cNvPr>
          <p:cNvSpPr>
            <a:spLocks noGrp="1"/>
          </p:cNvSpPr>
          <p:nvPr>
            <p:ph type="sldNum" sz="quarter" idx="12"/>
          </p:nvPr>
        </p:nvSpPr>
        <p:spPr/>
        <p:txBody>
          <a:bodyPr/>
          <a:lstStyle/>
          <a:p>
            <a:fld id="{E3E5D036-8BE2-6745-842B-EFC300893241}" type="slidenum">
              <a:rPr lang="x-none" smtClean="0"/>
              <a:t>‹#›</a:t>
            </a:fld>
            <a:endParaRPr lang="x-none"/>
          </a:p>
        </p:txBody>
      </p:sp>
    </p:spTree>
    <p:extLst>
      <p:ext uri="{BB962C8B-B14F-4D97-AF65-F5344CB8AC3E}">
        <p14:creationId xmlns:p14="http://schemas.microsoft.com/office/powerpoint/2010/main" val="281814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304EEB-968B-3EF0-DE12-BA04464F3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8AFF060F-B818-CF58-6367-80C8FD8199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669E172E-A76D-0DC3-E128-0D0C6C969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B788A13-016F-00EE-A709-24F268FF270A}"/>
              </a:ext>
            </a:extLst>
          </p:cNvPr>
          <p:cNvSpPr>
            <a:spLocks noGrp="1"/>
          </p:cNvSpPr>
          <p:nvPr>
            <p:ph type="dt" sz="half" idx="10"/>
          </p:nvPr>
        </p:nvSpPr>
        <p:spPr/>
        <p:txBody>
          <a:bodyPr/>
          <a:lstStyle/>
          <a:p>
            <a:fld id="{BE689F49-77BB-184C-8AEC-E25B05EA167B}" type="datetimeFigureOut">
              <a:rPr lang="x-none" smtClean="0"/>
              <a:t>23/02/2024</a:t>
            </a:fld>
            <a:endParaRPr lang="x-none"/>
          </a:p>
        </p:txBody>
      </p:sp>
      <p:sp>
        <p:nvSpPr>
          <p:cNvPr id="6" name="Footer Placeholder 5">
            <a:extLst>
              <a:ext uri="{FF2B5EF4-FFF2-40B4-BE49-F238E27FC236}">
                <a16:creationId xmlns="" xmlns:a16="http://schemas.microsoft.com/office/drawing/2014/main" id="{A392F1B1-E4A0-DBF8-90AE-1AEEF9FCE87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E8545A0E-B11E-81AF-A3B4-07200023FE79}"/>
              </a:ext>
            </a:extLst>
          </p:cNvPr>
          <p:cNvSpPr>
            <a:spLocks noGrp="1"/>
          </p:cNvSpPr>
          <p:nvPr>
            <p:ph type="sldNum" sz="quarter" idx="12"/>
          </p:nvPr>
        </p:nvSpPr>
        <p:spPr/>
        <p:txBody>
          <a:bodyPr/>
          <a:lstStyle/>
          <a:p>
            <a:fld id="{E3E5D036-8BE2-6745-842B-EFC300893241}" type="slidenum">
              <a:rPr lang="x-none" smtClean="0"/>
              <a:t>‹#›</a:t>
            </a:fld>
            <a:endParaRPr lang="x-none"/>
          </a:p>
        </p:txBody>
      </p:sp>
    </p:spTree>
    <p:extLst>
      <p:ext uri="{BB962C8B-B14F-4D97-AF65-F5344CB8AC3E}">
        <p14:creationId xmlns:p14="http://schemas.microsoft.com/office/powerpoint/2010/main" val="180330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4F1BEFD-669F-F5AD-D5FF-1E54D3C28B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0391D64C-C4CD-7002-05EB-918EE24627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D647A452-3DE9-298E-1278-BB6B3A1764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89F49-77BB-184C-8AEC-E25B05EA167B}" type="datetimeFigureOut">
              <a:rPr lang="x-none" smtClean="0"/>
              <a:t>23/02/2024</a:t>
            </a:fld>
            <a:endParaRPr lang="x-none"/>
          </a:p>
        </p:txBody>
      </p:sp>
      <p:sp>
        <p:nvSpPr>
          <p:cNvPr id="5" name="Footer Placeholder 4">
            <a:extLst>
              <a:ext uri="{FF2B5EF4-FFF2-40B4-BE49-F238E27FC236}">
                <a16:creationId xmlns="" xmlns:a16="http://schemas.microsoft.com/office/drawing/2014/main" id="{5F544208-535C-4EBA-4FD6-FC5B448377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D19526E4-1444-8031-7781-E627EAEB33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5D036-8BE2-6745-842B-EFC300893241}" type="slidenum">
              <a:rPr lang="x-none" smtClean="0"/>
              <a:t>‹#›</a:t>
            </a:fld>
            <a:endParaRPr lang="x-none"/>
          </a:p>
        </p:txBody>
      </p:sp>
    </p:spTree>
    <p:extLst>
      <p:ext uri="{BB962C8B-B14F-4D97-AF65-F5344CB8AC3E}">
        <p14:creationId xmlns:p14="http://schemas.microsoft.com/office/powerpoint/2010/main" val="667934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7.wdp"/><Relationship Id="rId12" Type="http://schemas.microsoft.com/office/2007/relationships/hdphoto" Target="../media/hdphoto11.wdp"/><Relationship Id="rId2" Type="http://schemas.openxmlformats.org/officeDocument/2006/relationships/image" Target="../media/image25.gif"/><Relationship Id="rId1" Type="http://schemas.openxmlformats.org/officeDocument/2006/relationships/slideLayout" Target="../slideLayouts/slideLayout7.xml"/><Relationship Id="rId6" Type="http://schemas.openxmlformats.org/officeDocument/2006/relationships/image" Target="../media/image27.png"/><Relationship Id="rId11" Type="http://schemas.microsoft.com/office/2007/relationships/hdphoto" Target="../media/hdphoto10.wdp"/><Relationship Id="rId5" Type="http://schemas.microsoft.com/office/2007/relationships/hdphoto" Target="../media/hdphoto6.wdp"/><Relationship Id="rId10" Type="http://schemas.microsoft.com/office/2007/relationships/hdphoto" Target="../media/hdphoto9.wdp"/><Relationship Id="rId4" Type="http://schemas.microsoft.com/office/2007/relationships/hdphoto" Target="../media/hdphoto5.wdp"/><Relationship Id="rId9" Type="http://schemas.microsoft.com/office/2007/relationships/hdphoto" Target="../media/hdphoto8.wdp"/><Relationship Id="rId14" Type="http://schemas.microsoft.com/office/2007/relationships/hdphoto" Target="../media/hdphoto12.wdp"/></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13.wdp"/></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16.wdp"/><Relationship Id="rId13" Type="http://schemas.microsoft.com/office/2007/relationships/hdphoto" Target="../media/hdphoto20.wdp"/><Relationship Id="rId3" Type="http://schemas.openxmlformats.org/officeDocument/2006/relationships/image" Target="../media/image37.png"/><Relationship Id="rId7" Type="http://schemas.openxmlformats.org/officeDocument/2006/relationships/image" Target="../media/image39.png"/><Relationship Id="rId12" Type="http://schemas.microsoft.com/office/2007/relationships/hdphoto" Target="../media/hdphoto19.wdp"/><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5.wdp"/><Relationship Id="rId11" Type="http://schemas.microsoft.com/office/2007/relationships/hdphoto" Target="../media/hdphoto18.wdp"/><Relationship Id="rId5" Type="http://schemas.openxmlformats.org/officeDocument/2006/relationships/image" Target="../media/image38.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40.png"/><Relationship Id="rId14" Type="http://schemas.microsoft.com/office/2007/relationships/hdphoto" Target="../media/hdphoto21.wdp"/></Relationships>
</file>

<file path=ppt/slides/_rels/slide21.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slideLayout" Target="../slideLayouts/slideLayout7.xml"/><Relationship Id="rId7" Type="http://schemas.microsoft.com/office/2007/relationships/hdphoto" Target="../media/hdphoto23.wdp"/><Relationship Id="rId12"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2.wdp"/><Relationship Id="rId11" Type="http://schemas.microsoft.com/office/2007/relationships/hdphoto" Target="../media/hdphoto26.wdp"/><Relationship Id="rId5" Type="http://schemas.openxmlformats.org/officeDocument/2006/relationships/image" Target="../media/image37.png"/><Relationship Id="rId10" Type="http://schemas.microsoft.com/office/2007/relationships/hdphoto" Target="../media/hdphoto14.wdp"/><Relationship Id="rId4" Type="http://schemas.openxmlformats.org/officeDocument/2006/relationships/image" Target="../media/image1.png"/><Relationship Id="rId9" Type="http://schemas.microsoft.com/office/2007/relationships/hdphoto" Target="../media/hdphoto25.wdp"/></Relationships>
</file>

<file path=ppt/slides/_rels/slide2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6.xml"/><Relationship Id="rId4" Type="http://schemas.microsoft.com/office/2007/relationships/hdphoto" Target="../media/hdphoto27.wdp"/></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28.wdp"/><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9.png"/><Relationship Id="rId4" Type="http://schemas.openxmlformats.org/officeDocument/2006/relationships/image" Target="../media/image32.gif"/></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Layout" Target="../slideLayouts/slideLayout6.xml"/><Relationship Id="rId4" Type="http://schemas.microsoft.com/office/2007/relationships/hdphoto" Target="../media/hdphoto29.wdp"/></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image" Target="../media/image53.png"/><Relationship Id="rId7" Type="http://schemas.openxmlformats.org/officeDocument/2006/relationships/image" Target="../media/image55.png"/><Relationship Id="rId12" Type="http://schemas.microsoft.com/office/2007/relationships/hdphoto" Target="../media/hdphoto34.wdp"/><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1.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33.wdp"/><Relationship Id="rId4" Type="http://schemas.microsoft.com/office/2007/relationships/hdphoto" Target="../media/hdphoto30.wdp"/><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6.xml"/><Relationship Id="rId4" Type="http://schemas.microsoft.com/office/2007/relationships/hdphoto" Target="../media/hdphoto35.wdp"/></Relationships>
</file>

<file path=ppt/slides/_rels/slide34.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6.xml"/><Relationship Id="rId6" Type="http://schemas.microsoft.com/office/2007/relationships/hdphoto" Target="../media/hdphoto37.wdp"/><Relationship Id="rId5" Type="http://schemas.openxmlformats.org/officeDocument/2006/relationships/image" Target="../media/image60.png"/><Relationship Id="rId4" Type="http://schemas.microsoft.com/office/2007/relationships/hdphoto" Target="../media/hdphoto36.wdp"/></Relationships>
</file>

<file path=ppt/slides/_rels/slide3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63.gif"/></Relationships>
</file>

<file path=ppt/slides/_rels/slide3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7.xml"/><Relationship Id="rId5" Type="http://schemas.openxmlformats.org/officeDocument/2006/relationships/image" Target="../media/image15.jpe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59AC5FD-722D-132C-648E-92FC90150D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73979" y="-490547"/>
            <a:ext cx="9783042" cy="7370422"/>
          </a:xfrm>
          <a:prstGeom prst="rect">
            <a:avLst/>
          </a:prstGeom>
        </p:spPr>
      </p:pic>
      <p:pic>
        <p:nvPicPr>
          <p:cNvPr id="4" name="Picture 3">
            <a:extLst>
              <a:ext uri="{FF2B5EF4-FFF2-40B4-BE49-F238E27FC236}">
                <a16:creationId xmlns="" xmlns:a16="http://schemas.microsoft.com/office/drawing/2014/main" id="{41C9D581-C0E7-6553-33E9-3E33C10455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6818" y1="22500" x2="26818" y2="22500"/>
                        <a14:foregroundMark x1="27576" y1="22955" x2="27576" y2="22955"/>
                        <a14:foregroundMark x1="73788" y1="20455" x2="73788" y2="20455"/>
                        <a14:foregroundMark x1="53333" y1="20455" x2="53333" y2="20455"/>
                        <a14:foregroundMark x1="52273" y1="32955" x2="52273" y2="32955"/>
                        <a14:foregroundMark x1="52576" y1="35455" x2="52576" y2="35455"/>
                        <a14:foregroundMark x1="53030" y1="31364" x2="53030" y2="31364"/>
                        <a14:foregroundMark x1="55000" y1="31818" x2="55000" y2="31818"/>
                        <a14:foregroundMark x1="79697" y1="15000" x2="79697" y2="15000"/>
                        <a14:foregroundMark x1="79697" y1="12955" x2="79697" y2="12955"/>
                        <a14:foregroundMark x1="81667" y1="14091" x2="70303" y2="18182"/>
                        <a14:foregroundMark x1="70303" y1="18182" x2="80000" y2="28182"/>
                        <a14:foregroundMark x1="80000" y1="28182" x2="79697" y2="12955"/>
                        <a14:foregroundMark x1="79697" y1="12045" x2="68636" y2="16136"/>
                        <a14:foregroundMark x1="68636" y1="16136" x2="78333" y2="33864"/>
                        <a14:foregroundMark x1="78333" y1="33864" x2="84848" y2="18864"/>
                        <a14:foregroundMark x1="84848" y1="18864" x2="77727" y2="12045"/>
                        <a14:foregroundMark x1="79091" y1="10682" x2="67727" y2="13864"/>
                        <a14:foregroundMark x1="67727" y1="13864" x2="67121" y2="15000"/>
                      </a14:backgroundRemoval>
                    </a14:imgEffect>
                  </a14:imgLayer>
                </a14:imgProps>
              </a:ext>
            </a:extLst>
          </a:blip>
          <a:stretch>
            <a:fillRect/>
          </a:stretch>
        </p:blipFill>
        <p:spPr>
          <a:xfrm>
            <a:off x="6701807" y="3172691"/>
            <a:ext cx="6501575" cy="4334383"/>
          </a:xfrm>
          <a:prstGeom prst="rect">
            <a:avLst/>
          </a:prstGeom>
        </p:spPr>
      </p:pic>
      <p:pic>
        <p:nvPicPr>
          <p:cNvPr id="6" name="Picture 5">
            <a:extLst>
              <a:ext uri="{FF2B5EF4-FFF2-40B4-BE49-F238E27FC236}">
                <a16:creationId xmlns="" xmlns:a16="http://schemas.microsoft.com/office/drawing/2014/main" id="{66B38D64-9982-588F-C8D9-A39BEAE5701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524" b="89827" l="7759" r="93658">
                        <a14:foregroundMark x1="7820" y1="77922" x2="7820" y2="77922"/>
                        <a14:foregroundMark x1="41626" y1="9740" x2="41626" y2="9740"/>
                        <a14:foregroundMark x1="92549" y1="67208" x2="92549" y2="67208"/>
                        <a14:foregroundMark x1="56219" y1="86364" x2="56219" y2="86364"/>
                        <a14:foregroundMark x1="15025" y1="87121" x2="61823" y2="79113"/>
                        <a14:foregroundMark x1="61823" y1="79113" x2="77833" y2="81385"/>
                        <a14:foregroundMark x1="77833" y1="81385" x2="89717" y2="76732"/>
                        <a14:foregroundMark x1="91010" y1="79870" x2="81897" y2="86039"/>
                        <a14:foregroundMark x1="81897" y1="86039" x2="12192" y2="87662"/>
                        <a14:foregroundMark x1="12192" y1="87662" x2="9606" y2="85606"/>
                        <a14:foregroundMark x1="92549" y1="78680" x2="91256" y2="85931"/>
                        <a14:foregroundMark x1="91256" y1="85606" x2="91256" y2="85606"/>
                        <a14:foregroundMark x1="92980" y1="77922" x2="93227" y2="83658"/>
                        <a14:foregroundMark x1="93227" y1="64502" x2="93658" y2="67641"/>
                      </a14:backgroundRemoval>
                    </a14:imgEffect>
                  </a14:imgLayer>
                </a14:imgProps>
              </a:ext>
            </a:extLst>
          </a:blip>
          <a:stretch>
            <a:fillRect/>
          </a:stretch>
        </p:blipFill>
        <p:spPr>
          <a:xfrm>
            <a:off x="-265546" y="3663336"/>
            <a:ext cx="6361546" cy="3619500"/>
          </a:xfrm>
          <a:prstGeom prst="rect">
            <a:avLst/>
          </a:prstGeom>
        </p:spPr>
      </p:pic>
      <p:sp>
        <p:nvSpPr>
          <p:cNvPr id="2" name="TextBox 1">
            <a:extLst>
              <a:ext uri="{FF2B5EF4-FFF2-40B4-BE49-F238E27FC236}">
                <a16:creationId xmlns="" xmlns:a16="http://schemas.microsoft.com/office/drawing/2014/main" id="{7D4F6F21-F964-D67A-BF25-561A9B275CDF}"/>
              </a:ext>
            </a:extLst>
          </p:cNvPr>
          <p:cNvSpPr txBox="1"/>
          <p:nvPr/>
        </p:nvSpPr>
        <p:spPr>
          <a:xfrm>
            <a:off x="2257934" y="1171397"/>
            <a:ext cx="7676132" cy="2954014"/>
          </a:xfrm>
          <a:prstGeom prst="rect">
            <a:avLst/>
          </a:prstGeom>
          <a:noFill/>
        </p:spPr>
        <p:txBody>
          <a:bodyPr wrap="square" rtlCol="0">
            <a:spAutoFit/>
          </a:bodyPr>
          <a:lstStyle/>
          <a:p>
            <a:pPr algn="ctr">
              <a:lnSpc>
                <a:spcPct val="150000"/>
              </a:lnSpc>
            </a:pPr>
            <a:r>
              <a:rPr lang="x-none" sz="4800" b="1" dirty="0">
                <a:solidFill>
                  <a:schemeClr val="bg1"/>
                </a:solidFill>
                <a:latin typeface="Chalkboard SE" panose="03050602040202020205" pitchFamily="66" charset="77"/>
                <a:ea typeface="STXingkai" panose="02010800040101010101" pitchFamily="2" charset="-122"/>
              </a:rPr>
              <a:t>CHÀO MỪNG </a:t>
            </a:r>
          </a:p>
          <a:p>
            <a:pPr algn="ctr">
              <a:lnSpc>
                <a:spcPct val="150000"/>
              </a:lnSpc>
            </a:pPr>
            <a:r>
              <a:rPr lang="x-none" sz="4000" b="1" dirty="0">
                <a:solidFill>
                  <a:schemeClr val="bg1"/>
                </a:solidFill>
                <a:latin typeface="Chalkboard SE" panose="03050602040202020205" pitchFamily="66" charset="77"/>
                <a:ea typeface="STXingkai" panose="02010800040101010101" pitchFamily="2" charset="-122"/>
              </a:rPr>
              <a:t>QUÝ THẦY CÔ </a:t>
            </a:r>
          </a:p>
          <a:p>
            <a:pPr algn="ctr">
              <a:lnSpc>
                <a:spcPct val="150000"/>
              </a:lnSpc>
            </a:pPr>
            <a:r>
              <a:rPr lang="x-none" sz="4000" b="1" dirty="0">
                <a:solidFill>
                  <a:schemeClr val="bg1"/>
                </a:solidFill>
                <a:latin typeface="Chalkboard SE" panose="03050602040202020205" pitchFamily="66" charset="77"/>
                <a:ea typeface="STXingkai" panose="02010800040101010101" pitchFamily="2" charset="-122"/>
              </a:rPr>
              <a:t>VÀ CÁC EM HỌC SINH</a:t>
            </a:r>
          </a:p>
        </p:txBody>
      </p:sp>
    </p:spTree>
    <p:extLst>
      <p:ext uri="{BB962C8B-B14F-4D97-AF65-F5344CB8AC3E}">
        <p14:creationId xmlns:p14="http://schemas.microsoft.com/office/powerpoint/2010/main" val="301365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out)">
                                      <p:cBhvr>
                                        <p:cTn id="15" dur="1000"/>
                                        <p:tgtEl>
                                          <p:spTgt spid="9"/>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left)">
                                      <p:cBhvr>
                                        <p:cTn id="23" dur="500"/>
                                        <p:tgtEl>
                                          <p:spTgt spid="2">
                                            <p:txEl>
                                              <p:pRg st="1" end="1"/>
                                            </p:txEl>
                                          </p:spTgt>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0CC3824-0591-9339-A6C5-C242BA180567}"/>
              </a:ext>
            </a:extLst>
          </p:cNvPr>
          <p:cNvPicPr>
            <a:picLocks noChangeAspect="1"/>
          </p:cNvPicPr>
          <p:nvPr/>
        </p:nvPicPr>
        <p:blipFill>
          <a:blip r:embed="rId2"/>
          <a:stretch>
            <a:fillRect/>
          </a:stretch>
        </p:blipFill>
        <p:spPr>
          <a:xfrm>
            <a:off x="2145539" y="0"/>
            <a:ext cx="7887461" cy="6846316"/>
          </a:xfrm>
          <a:prstGeom prst="rect">
            <a:avLst/>
          </a:prstGeom>
        </p:spPr>
      </p:pic>
      <p:pic>
        <p:nvPicPr>
          <p:cNvPr id="4" name="Picture 7" descr="Đổi tiền Lào ở đâu? 5 địa chỉ đổi tiền Lào sang Việt Nam uy tín -  Travelgear Blog">
            <a:extLst>
              <a:ext uri="{FF2B5EF4-FFF2-40B4-BE49-F238E27FC236}">
                <a16:creationId xmlns="" xmlns:a16="http://schemas.microsoft.com/office/drawing/2014/main" id="{7E2BDE12-528B-8EE1-2185-C6B2D1D07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07260">
            <a:off x="4180307" y="2224315"/>
            <a:ext cx="3817921" cy="239768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 xmlns:a16="http://schemas.microsoft.com/office/drawing/2014/main" id="{158E28F5-6134-3865-6CB4-88EF37B80C00}"/>
              </a:ext>
            </a:extLst>
          </p:cNvPr>
          <p:cNvSpPr txBox="1">
            <a:spLocks/>
          </p:cNvSpPr>
          <p:nvPr/>
        </p:nvSpPr>
        <p:spPr>
          <a:xfrm>
            <a:off x="7427167" y="3330116"/>
            <a:ext cx="4871335" cy="854800"/>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Bookman Old Style" panose="02050604050505020204" pitchFamily="18" charset="0"/>
              </a:rPr>
              <a:t>Kip (₭)</a:t>
            </a:r>
            <a:r>
              <a:rPr lang="en-US" sz="4000" b="1" dirty="0">
                <a:solidFill>
                  <a:srgbClr val="289B78"/>
                </a:solidFill>
                <a:latin typeface="Bookman Old Style" panose="02050604050505020204" pitchFamily="18" charset="0"/>
              </a:rPr>
              <a:t> </a:t>
            </a:r>
          </a:p>
        </p:txBody>
      </p:sp>
    </p:spTree>
    <p:extLst>
      <p:ext uri="{BB962C8B-B14F-4D97-AF65-F5344CB8AC3E}">
        <p14:creationId xmlns:p14="http://schemas.microsoft.com/office/powerpoint/2010/main" val="205135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7833F6-FC61-2472-DABB-394ABDF3BF82}"/>
              </a:ext>
            </a:extLst>
          </p:cNvPr>
          <p:cNvSpPr txBox="1">
            <a:spLocks/>
          </p:cNvSpPr>
          <p:nvPr/>
        </p:nvSpPr>
        <p:spPr>
          <a:xfrm>
            <a:off x="507030" y="3001600"/>
            <a:ext cx="5712736" cy="854800"/>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Bookman Old Style" panose="02050604050505020204" pitchFamily="18" charset="0"/>
              </a:rPr>
              <a:t>Baht (฿)</a:t>
            </a:r>
          </a:p>
        </p:txBody>
      </p:sp>
      <p:pic>
        <p:nvPicPr>
          <p:cNvPr id="6" name="Picture 5">
            <a:extLst>
              <a:ext uri="{FF2B5EF4-FFF2-40B4-BE49-F238E27FC236}">
                <a16:creationId xmlns="" xmlns:a16="http://schemas.microsoft.com/office/drawing/2014/main" id="{8CD03B4D-74C0-4B8A-3FD1-0970F857AA1B}"/>
              </a:ext>
            </a:extLst>
          </p:cNvPr>
          <p:cNvPicPr>
            <a:picLocks noChangeAspect="1"/>
          </p:cNvPicPr>
          <p:nvPr/>
        </p:nvPicPr>
        <p:blipFill>
          <a:blip r:embed="rId2"/>
          <a:stretch>
            <a:fillRect/>
          </a:stretch>
        </p:blipFill>
        <p:spPr>
          <a:xfrm>
            <a:off x="3289241" y="-3717"/>
            <a:ext cx="5861050" cy="6861717"/>
          </a:xfrm>
          <a:prstGeom prst="rect">
            <a:avLst/>
          </a:prstGeom>
        </p:spPr>
      </p:pic>
      <p:pic>
        <p:nvPicPr>
          <p:cNvPr id="8" name="Picture 7">
            <a:extLst>
              <a:ext uri="{FF2B5EF4-FFF2-40B4-BE49-F238E27FC236}">
                <a16:creationId xmlns="" xmlns:a16="http://schemas.microsoft.com/office/drawing/2014/main" id="{DA09CEE1-13FF-5BAA-8EC0-36ABEFCADE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2778" r="95000">
                        <a14:foregroundMark x1="7222" y1="50556" x2="7222" y2="50556"/>
                        <a14:foregroundMark x1="2778" y1="51667" x2="2778" y2="51667"/>
                        <a14:foregroundMark x1="91944" y1="55556" x2="91944" y2="55556"/>
                        <a14:foregroundMark x1="95000" y1="54722" x2="95000" y2="54722"/>
                      </a14:backgroundRemoval>
                    </a14:imgEffect>
                  </a14:imgLayer>
                </a14:imgProps>
              </a:ext>
            </a:extLst>
          </a:blip>
          <a:stretch>
            <a:fillRect/>
          </a:stretch>
        </p:blipFill>
        <p:spPr>
          <a:xfrm>
            <a:off x="3041709" y="4267200"/>
            <a:ext cx="4572000" cy="4572000"/>
          </a:xfrm>
          <a:prstGeom prst="rect">
            <a:avLst/>
          </a:prstGeom>
        </p:spPr>
      </p:pic>
      <p:pic>
        <p:nvPicPr>
          <p:cNvPr id="9" name="Picture 8">
            <a:extLst>
              <a:ext uri="{FF2B5EF4-FFF2-40B4-BE49-F238E27FC236}">
                <a16:creationId xmlns="" xmlns:a16="http://schemas.microsoft.com/office/drawing/2014/main" id="{51C9D7EC-CFA0-BF58-602F-46193D767F4B}"/>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10000" b="90000" l="2778" r="95000">
                        <a14:foregroundMark x1="7222" y1="50556" x2="7222" y2="50556"/>
                        <a14:foregroundMark x1="2778" y1="51667" x2="2778" y2="51667"/>
                        <a14:foregroundMark x1="91944" y1="55556" x2="91944" y2="55556"/>
                        <a14:foregroundMark x1="95000" y1="54722" x2="95000" y2="54722"/>
                      </a14:backgroundRemoval>
                    </a14:imgEffect>
                  </a14:imgLayer>
                </a14:imgProps>
              </a:ext>
            </a:extLst>
          </a:blip>
          <a:stretch>
            <a:fillRect/>
          </a:stretch>
        </p:blipFill>
        <p:spPr>
          <a:xfrm>
            <a:off x="5327709" y="4267199"/>
            <a:ext cx="3276600" cy="3276600"/>
          </a:xfrm>
          <a:prstGeom prst="rect">
            <a:avLst/>
          </a:prstGeom>
        </p:spPr>
      </p:pic>
      <p:pic>
        <p:nvPicPr>
          <p:cNvPr id="10" name="Picture 9">
            <a:extLst>
              <a:ext uri="{FF2B5EF4-FFF2-40B4-BE49-F238E27FC236}">
                <a16:creationId xmlns="" xmlns:a16="http://schemas.microsoft.com/office/drawing/2014/main" id="{CD6045A5-429C-DB7C-6959-F29775F0786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2778" r="95000">
                        <a14:foregroundMark x1="7222" y1="50556" x2="7222" y2="50556"/>
                        <a14:foregroundMark x1="2778" y1="51667" x2="2778" y2="51667"/>
                        <a14:foregroundMark x1="95000" y1="54722" x2="95000" y2="54722"/>
                        <a14:backgroundMark x1="76944" y1="46111" x2="88611" y2="53889"/>
                        <a14:backgroundMark x1="88611" y1="53889" x2="88889" y2="53889"/>
                        <a14:backgroundMark x1="91111" y1="54722" x2="79722" y2="53333"/>
                        <a14:backgroundMark x1="77222" y1="56667" x2="91944" y2="55000"/>
                        <a14:backgroundMark x1="91944" y1="55000" x2="94167" y2="55556"/>
                        <a14:backgroundMark x1="94444" y1="54722" x2="92222" y2="56111"/>
                        <a14:backgroundMark x1="90278" y1="55833" x2="86111" y2="58333"/>
                      </a14:backgroundRemoval>
                    </a14:imgEffect>
                  </a14:imgLayer>
                </a14:imgProps>
              </a:ext>
            </a:extLst>
          </a:blip>
          <a:stretch>
            <a:fillRect/>
          </a:stretch>
        </p:blipFill>
        <p:spPr>
          <a:xfrm rot="20682889">
            <a:off x="6657000" y="4660931"/>
            <a:ext cx="3450000" cy="3450000"/>
          </a:xfrm>
          <a:prstGeom prst="rect">
            <a:avLst/>
          </a:prstGeom>
        </p:spPr>
      </p:pic>
      <p:pic>
        <p:nvPicPr>
          <p:cNvPr id="11" name="Picture 10">
            <a:extLst>
              <a:ext uri="{FF2B5EF4-FFF2-40B4-BE49-F238E27FC236}">
                <a16:creationId xmlns="" xmlns:a16="http://schemas.microsoft.com/office/drawing/2014/main" id="{9499B5BD-8EC3-9D00-3E5D-24049E5D40D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2778" r="95000">
                        <a14:foregroundMark x1="7222" y1="50556" x2="7222" y2="50556"/>
                        <a14:foregroundMark x1="2778" y1="51667" x2="2778" y2="51667"/>
                        <a14:backgroundMark x1="84444" y1="51667" x2="84444" y2="51667"/>
                        <a14:backgroundMark x1="84167" y1="47222" x2="86667" y2="55556"/>
                        <a14:backgroundMark x1="89444" y1="53333" x2="80556" y2="56111"/>
                        <a14:backgroundMark x1="93611" y1="54167" x2="93611" y2="54167"/>
                        <a14:backgroundMark x1="93611" y1="54167" x2="95278" y2="53611"/>
                        <a14:backgroundMark x1="94167" y1="55278" x2="83333" y2="55833"/>
                        <a14:backgroundMark x1="95000" y1="54722" x2="83333" y2="51667"/>
                      </a14:backgroundRemoval>
                    </a14:imgEffect>
                  </a14:imgLayer>
                </a14:imgProps>
              </a:ext>
            </a:extLst>
          </a:blip>
          <a:stretch>
            <a:fillRect/>
          </a:stretch>
        </p:blipFill>
        <p:spPr>
          <a:xfrm rot="19428559">
            <a:off x="7204018" y="4373886"/>
            <a:ext cx="2603499" cy="2603499"/>
          </a:xfrm>
          <a:prstGeom prst="rect">
            <a:avLst/>
          </a:prstGeom>
        </p:spPr>
      </p:pic>
      <p:pic>
        <p:nvPicPr>
          <p:cNvPr id="12" name="Picture 11">
            <a:extLst>
              <a:ext uri="{FF2B5EF4-FFF2-40B4-BE49-F238E27FC236}">
                <a16:creationId xmlns="" xmlns:a16="http://schemas.microsoft.com/office/drawing/2014/main" id="{A98E5D7D-B1EA-E13A-6578-25F1E7AD5CDE}"/>
              </a:ext>
            </a:extLst>
          </p:cNvPr>
          <p:cNvPicPr>
            <a:picLocks noChangeAspect="1"/>
          </p:cNvPicPr>
          <p:nvPr/>
        </p:nvPicPr>
        <p:blipFill>
          <a:blip r:embed="rId3">
            <a:extLst>
              <a:ext uri="{BEBA8EAE-BF5A-486C-A8C5-ECC9F3942E4B}">
                <a14:imgProps xmlns:a14="http://schemas.microsoft.com/office/drawing/2010/main">
                  <a14:imgLayer r:embed="rId10">
                    <a14:imgEffect>
                      <a14:backgroundRemoval t="10000" b="90000" l="2778" r="95000">
                        <a14:foregroundMark x1="7222" y1="50556" x2="7222" y2="50556"/>
                        <a14:foregroundMark x1="2778" y1="51667" x2="2778" y2="51667"/>
                        <a14:foregroundMark x1="91944" y1="55556" x2="91944" y2="55556"/>
                        <a14:foregroundMark x1="95000" y1="54722" x2="95000" y2="54722"/>
                      </a14:backgroundRemoval>
                    </a14:imgEffect>
                  </a14:imgLayer>
                </a14:imgProps>
              </a:ext>
            </a:extLst>
          </a:blip>
          <a:stretch>
            <a:fillRect/>
          </a:stretch>
        </p:blipFill>
        <p:spPr>
          <a:xfrm>
            <a:off x="5964672" y="3735671"/>
            <a:ext cx="3007860" cy="3007860"/>
          </a:xfrm>
          <a:prstGeom prst="rect">
            <a:avLst/>
          </a:prstGeom>
        </p:spPr>
      </p:pic>
      <p:pic>
        <p:nvPicPr>
          <p:cNvPr id="13" name="Picture 12">
            <a:extLst>
              <a:ext uri="{FF2B5EF4-FFF2-40B4-BE49-F238E27FC236}">
                <a16:creationId xmlns="" xmlns:a16="http://schemas.microsoft.com/office/drawing/2014/main" id="{BA2AA331-C049-AE5E-D2B5-63B6C6C44F97}"/>
              </a:ext>
            </a:extLst>
          </p:cNvPr>
          <p:cNvPicPr>
            <a:picLocks noChangeAspect="1"/>
          </p:cNvPicPr>
          <p:nvPr/>
        </p:nvPicPr>
        <p:blipFill>
          <a:blip r:embed="rId3">
            <a:extLst>
              <a:ext uri="{BEBA8EAE-BF5A-486C-A8C5-ECC9F3942E4B}">
                <a14:imgProps xmlns:a14="http://schemas.microsoft.com/office/drawing/2010/main">
                  <a14:imgLayer r:embed="rId11">
                    <a14:imgEffect>
                      <a14:backgroundRemoval t="10000" b="90000" l="2778" r="95000">
                        <a14:foregroundMark x1="7222" y1="50556" x2="7222" y2="50556"/>
                        <a14:foregroundMark x1="2778" y1="51667" x2="2778" y2="51667"/>
                        <a14:foregroundMark x1="91944" y1="55556" x2="91944" y2="55556"/>
                        <a14:foregroundMark x1="95000" y1="54722" x2="95000" y2="54722"/>
                      </a14:backgroundRemoval>
                    </a14:imgEffect>
                  </a14:imgLayer>
                </a14:imgProps>
              </a:ext>
            </a:extLst>
          </a:blip>
          <a:stretch>
            <a:fillRect/>
          </a:stretch>
        </p:blipFill>
        <p:spPr>
          <a:xfrm rot="20609864">
            <a:off x="3062648" y="4245562"/>
            <a:ext cx="3204799" cy="3204799"/>
          </a:xfrm>
          <a:prstGeom prst="rect">
            <a:avLst/>
          </a:prstGeom>
        </p:spPr>
      </p:pic>
      <p:pic>
        <p:nvPicPr>
          <p:cNvPr id="14" name="Picture 13">
            <a:extLst>
              <a:ext uri="{FF2B5EF4-FFF2-40B4-BE49-F238E27FC236}">
                <a16:creationId xmlns="" xmlns:a16="http://schemas.microsoft.com/office/drawing/2014/main" id="{1AE0F8F9-3F96-E618-FE9C-341174855F98}"/>
              </a:ext>
            </a:extLst>
          </p:cNvPr>
          <p:cNvPicPr>
            <a:picLocks noChangeAspect="1"/>
          </p:cNvPicPr>
          <p:nvPr/>
        </p:nvPicPr>
        <p:blipFill>
          <a:blip r:embed="rId3">
            <a:extLst>
              <a:ext uri="{BEBA8EAE-BF5A-486C-A8C5-ECC9F3942E4B}">
                <a14:imgProps xmlns:a14="http://schemas.microsoft.com/office/drawing/2010/main">
                  <a14:imgLayer r:embed="rId12">
                    <a14:imgEffect>
                      <a14:backgroundRemoval t="10000" b="90000" l="2778" r="95000">
                        <a14:foregroundMark x1="7222" y1="50556" x2="7222" y2="50556"/>
                        <a14:foregroundMark x1="2778" y1="51667" x2="2778" y2="51667"/>
                        <a14:foregroundMark x1="91944" y1="55556" x2="91944" y2="55556"/>
                        <a14:foregroundMark x1="95000" y1="54722" x2="95000" y2="54722"/>
                      </a14:backgroundRemoval>
                    </a14:imgEffect>
                  </a14:imgLayer>
                </a14:imgProps>
              </a:ext>
            </a:extLst>
          </a:blip>
          <a:stretch>
            <a:fillRect/>
          </a:stretch>
        </p:blipFill>
        <p:spPr>
          <a:xfrm rot="162383">
            <a:off x="3123724" y="3664168"/>
            <a:ext cx="3792216" cy="3792216"/>
          </a:xfrm>
          <a:prstGeom prst="rect">
            <a:avLst/>
          </a:prstGeom>
        </p:spPr>
      </p:pic>
      <p:pic>
        <p:nvPicPr>
          <p:cNvPr id="15" name="Picture 2" descr="Mua Đồng xu Thái Lan 1 bath vua Rama IX trẻ tuổi | Tiki">
            <a:extLst>
              <a:ext uri="{FF2B5EF4-FFF2-40B4-BE49-F238E27FC236}">
                <a16:creationId xmlns="" xmlns:a16="http://schemas.microsoft.com/office/drawing/2014/main" id="{BB5B75BC-234C-0060-A178-ECF39AA9760C}"/>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4750" r="95250">
                        <a14:foregroundMark x1="10000" y1="39250" x2="37500" y2="56250"/>
                        <a14:foregroundMark x1="37500" y1="56250" x2="37500" y2="56250"/>
                        <a14:foregroundMark x1="4750" y1="51500" x2="4750" y2="51500"/>
                        <a14:foregroundMark x1="5750" y1="51000" x2="5750" y2="51000"/>
                        <a14:foregroundMark x1="64500" y1="38000" x2="93558" y2="55882"/>
                        <a14:foregroundMark x1="27750" y1="31000" x2="27750" y2="31000"/>
                        <a14:foregroundMark x1="36750" y1="34500" x2="23250" y2="29750"/>
                        <a14:backgroundMark x1="93500" y1="57250" x2="93500" y2="57250"/>
                        <a14:backgroundMark x1="93250" y1="57250" x2="95500" y2="57250"/>
                        <a14:backgroundMark x1="93500" y1="56000" x2="94500" y2="55500"/>
                      </a14:backgroundRemoval>
                    </a14:imgEffect>
                  </a14:imgLayer>
                </a14:imgProps>
              </a:ext>
              <a:ext uri="{28A0092B-C50C-407E-A947-70E740481C1C}">
                <a14:useLocalDpi xmlns:a14="http://schemas.microsoft.com/office/drawing/2010/main" val="0"/>
              </a:ext>
            </a:extLst>
          </a:blip>
          <a:srcRect l="47698" r="3637"/>
          <a:stretch/>
        </p:blipFill>
        <p:spPr bwMode="auto">
          <a:xfrm>
            <a:off x="5521036" y="1243199"/>
            <a:ext cx="1892523" cy="30632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ua Đồng xu Thái Lan 1 bath vua Rama IX trẻ tuổi | Tiki">
            <a:extLst>
              <a:ext uri="{FF2B5EF4-FFF2-40B4-BE49-F238E27FC236}">
                <a16:creationId xmlns="" xmlns:a16="http://schemas.microsoft.com/office/drawing/2014/main" id="{D5800EA3-5E9D-766E-AE4A-653C8B2DA35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4750" r="95250">
                        <a14:foregroundMark x1="10000" y1="39250" x2="37500" y2="56250"/>
                        <a14:foregroundMark x1="37500" y1="56250" x2="37500" y2="56250"/>
                        <a14:foregroundMark x1="4750" y1="51500" x2="4750" y2="51500"/>
                        <a14:foregroundMark x1="5750" y1="51000" x2="5750" y2="51000"/>
                        <a14:foregroundMark x1="64500" y1="38000" x2="93558" y2="55882"/>
                        <a14:foregroundMark x1="27750" y1="31000" x2="27750" y2="31000"/>
                        <a14:foregroundMark x1="36750" y1="34500" x2="23250" y2="29750"/>
                        <a14:backgroundMark x1="93500" y1="57250" x2="93500" y2="57250"/>
                        <a14:backgroundMark x1="93250" y1="57250" x2="95500" y2="57250"/>
                        <a14:backgroundMark x1="93500" y1="56000" x2="94500" y2="55500"/>
                      </a14:backgroundRemoval>
                    </a14:imgEffect>
                  </a14:imgLayer>
                </a14:imgProps>
              </a:ext>
              <a:ext uri="{28A0092B-C50C-407E-A947-70E740481C1C}">
                <a14:useLocalDpi xmlns:a14="http://schemas.microsoft.com/office/drawing/2010/main" val="0"/>
              </a:ext>
            </a:extLst>
          </a:blip>
          <a:srcRect r="50040"/>
          <a:stretch/>
        </p:blipFill>
        <p:spPr bwMode="auto">
          <a:xfrm>
            <a:off x="4738223" y="4051483"/>
            <a:ext cx="1918385" cy="30246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ua Đồng xu Thái Lan 1 bath vua Rama IX trẻ tuổi | Tiki">
            <a:extLst>
              <a:ext uri="{FF2B5EF4-FFF2-40B4-BE49-F238E27FC236}">
                <a16:creationId xmlns="" xmlns:a16="http://schemas.microsoft.com/office/drawing/2014/main" id="{D6036D27-DE4A-3819-BEDB-2B6CED0B6FE0}"/>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4750" r="95250">
                        <a14:foregroundMark x1="10000" y1="39250" x2="37500" y2="56250"/>
                        <a14:foregroundMark x1="37500" y1="56250" x2="37500" y2="56250"/>
                        <a14:foregroundMark x1="4750" y1="51500" x2="4750" y2="51500"/>
                        <a14:foregroundMark x1="5750" y1="51000" x2="5750" y2="51000"/>
                        <a14:foregroundMark x1="64500" y1="38000" x2="93558" y2="55882"/>
                        <a14:foregroundMark x1="27750" y1="31000" x2="27750" y2="31000"/>
                        <a14:foregroundMark x1="36750" y1="34500" x2="23250" y2="29750"/>
                        <a14:backgroundMark x1="93500" y1="57250" x2="93500" y2="57250"/>
                        <a14:backgroundMark x1="93250" y1="57250" x2="95500" y2="57250"/>
                        <a14:backgroundMark x1="93500" y1="56000" x2="94500" y2="55500"/>
                      </a14:backgroundRemoval>
                    </a14:imgEffect>
                  </a14:imgLayer>
                </a14:imgProps>
              </a:ext>
              <a:ext uri="{28A0092B-C50C-407E-A947-70E740481C1C}">
                <a14:useLocalDpi xmlns:a14="http://schemas.microsoft.com/office/drawing/2010/main" val="0"/>
              </a:ext>
            </a:extLst>
          </a:blip>
          <a:srcRect/>
          <a:stretch>
            <a:fillRect/>
          </a:stretch>
        </p:blipFill>
        <p:spPr bwMode="auto">
          <a:xfrm rot="21354668">
            <a:off x="3976156" y="1366569"/>
            <a:ext cx="4720357" cy="3718162"/>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 xmlns:a16="http://schemas.microsoft.com/office/drawing/2014/main" id="{097833F6-FC61-2472-DABB-394ABDF3BF82}"/>
              </a:ext>
            </a:extLst>
          </p:cNvPr>
          <p:cNvSpPr txBox="1">
            <a:spLocks/>
          </p:cNvSpPr>
          <p:nvPr/>
        </p:nvSpPr>
        <p:spPr>
          <a:xfrm>
            <a:off x="7638129" y="3412398"/>
            <a:ext cx="5712736" cy="854800"/>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Bookman Old Style" panose="02050604050505020204" pitchFamily="18" charset="0"/>
              </a:rPr>
              <a:t>Baht (฿)</a:t>
            </a:r>
          </a:p>
        </p:txBody>
      </p:sp>
    </p:spTree>
    <p:extLst>
      <p:ext uri="{BB962C8B-B14F-4D97-AF65-F5344CB8AC3E}">
        <p14:creationId xmlns:p14="http://schemas.microsoft.com/office/powerpoint/2010/main" val="406692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2000"/>
                                  </p:stCondLst>
                                  <p:childTnLst>
                                    <p:animMotion origin="layout" path="M 0.00495 -0.01018 L 0.03086 -0.75555 " pathEditMode="relative" rAng="0" ptsTypes="AA">
                                      <p:cBhvr>
                                        <p:cTn id="6" dur="500" fill="hold"/>
                                        <p:tgtEl>
                                          <p:spTgt spid="16"/>
                                        </p:tgtEl>
                                        <p:attrNameLst>
                                          <p:attrName>ppt_x</p:attrName>
                                          <p:attrName>ppt_y</p:attrName>
                                        </p:attrNameLst>
                                      </p:cBhvr>
                                      <p:rCtr x="1289" y="-37269"/>
                                    </p:animMotion>
                                  </p:childTnLst>
                                </p:cTn>
                              </p:par>
                            </p:childTnLst>
                          </p:cTn>
                        </p:par>
                        <p:par>
                          <p:cTn id="7" fill="hold">
                            <p:stCondLst>
                              <p:cond delay="2500"/>
                            </p:stCondLst>
                            <p:childTnLst>
                              <p:par>
                                <p:cTn id="8" presetID="0" presetClass="path" presetSubtype="0" accel="50000" decel="50000" fill="hold" nodeType="afterEffect">
                                  <p:stCondLst>
                                    <p:cond delay="0"/>
                                  </p:stCondLst>
                                  <p:childTnLst>
                                    <p:animMotion origin="layout" path="M 0.03086 -0.75555 L 0.0651 -0.3993 " pathEditMode="relative" rAng="0" ptsTypes="AA">
                                      <p:cBhvr>
                                        <p:cTn id="9" dur="1000" fill="hold"/>
                                        <p:tgtEl>
                                          <p:spTgt spid="16"/>
                                        </p:tgtEl>
                                        <p:attrNameLst>
                                          <p:attrName>ppt_x</p:attrName>
                                          <p:attrName>ppt_y</p:attrName>
                                        </p:attrNameLst>
                                      </p:cBhvr>
                                      <p:rCtr x="1706" y="17801"/>
                                    </p:animMotion>
                                  </p:childTnLst>
                                </p:cTn>
                              </p:par>
                            </p:childTnLst>
                          </p:cTn>
                        </p:par>
                        <p:par>
                          <p:cTn id="10" fill="hold">
                            <p:stCondLst>
                              <p:cond delay="3500"/>
                            </p:stCondLst>
                            <p:childTnLst>
                              <p:par>
                                <p:cTn id="11" presetID="19" presetClass="exit" presetSubtype="10" fill="hold" nodeType="afterEffect">
                                  <p:stCondLst>
                                    <p:cond delay="0"/>
                                  </p:stCondLst>
                                  <p:childTnLst>
                                    <p:anim calcmode="lin" valueType="num">
                                      <p:cBhvr>
                                        <p:cTn id="12" dur="500"/>
                                        <p:tgtEl>
                                          <p:spTgt spid="16"/>
                                        </p:tgtEl>
                                        <p:attrNameLst>
                                          <p:attrName>ppt_h</p:attrName>
                                        </p:attrNameLst>
                                      </p:cBhvr>
                                      <p:tavLst>
                                        <p:tav tm="0">
                                          <p:val>
                                            <p:strVal val="ppt_h"/>
                                          </p:val>
                                        </p:tav>
                                        <p:tav tm="100000">
                                          <p:val>
                                            <p:strVal val="ppt_h"/>
                                          </p:val>
                                        </p:tav>
                                      </p:tavLst>
                                    </p:anim>
                                    <p:anim calcmode="lin" valueType="num">
                                      <p:cBhvr>
                                        <p:cTn id="13" dur="5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4" dur="1" fill="hold">
                                          <p:stCondLst>
                                            <p:cond delay="499"/>
                                          </p:stCondLst>
                                        </p:cTn>
                                        <p:tgtEl>
                                          <p:spTgt spid="16"/>
                                        </p:tgtEl>
                                        <p:attrNameLst>
                                          <p:attrName>style.visibility</p:attrName>
                                        </p:attrNameLst>
                                      </p:cBhvr>
                                      <p:to>
                                        <p:strVal val="hidden"/>
                                      </p:to>
                                    </p:set>
                                  </p:childTnLst>
                                </p:cTn>
                              </p:par>
                              <p:par>
                                <p:cTn id="15" presetID="19" presetClass="entr" presetSubtype="1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fmla="#ppt_w*sin(2.5*pi*$)">
                                          <p:val>
                                            <p:fltVal val="0"/>
                                          </p:val>
                                        </p:tav>
                                        <p:tav tm="100000">
                                          <p:val>
                                            <p:fltVal val="1"/>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childTnLst>
                                </p:cTn>
                              </p:par>
                            </p:childTnLst>
                          </p:cTn>
                        </p:par>
                        <p:par>
                          <p:cTn id="19" fill="hold">
                            <p:stCondLst>
                              <p:cond delay="4500"/>
                            </p:stCondLst>
                            <p:childTnLst>
                              <p:par>
                                <p:cTn id="20" presetID="42" presetClass="exit" presetSubtype="0" fill="hold" nodeType="afterEffect">
                                  <p:stCondLst>
                                    <p:cond delay="0"/>
                                  </p:stCondLst>
                                  <p:childTnLst>
                                    <p:animEffect transition="out" filter="fade">
                                      <p:cBhvr>
                                        <p:cTn id="21" dur="500"/>
                                        <p:tgtEl>
                                          <p:spTgt spid="15"/>
                                        </p:tgtEl>
                                      </p:cBhvr>
                                    </p:animEffect>
                                    <p:anim calcmode="lin" valueType="num">
                                      <p:cBhvr>
                                        <p:cTn id="22" dur="500"/>
                                        <p:tgtEl>
                                          <p:spTgt spid="15"/>
                                        </p:tgtEl>
                                        <p:attrNameLst>
                                          <p:attrName>ppt_x</p:attrName>
                                        </p:attrNameLst>
                                      </p:cBhvr>
                                      <p:tavLst>
                                        <p:tav tm="0">
                                          <p:val>
                                            <p:strVal val="ppt_x"/>
                                          </p:val>
                                        </p:tav>
                                        <p:tav tm="100000">
                                          <p:val>
                                            <p:strVal val="ppt_x"/>
                                          </p:val>
                                        </p:tav>
                                      </p:tavLst>
                                    </p:anim>
                                    <p:anim calcmode="lin" valueType="num">
                                      <p:cBhvr>
                                        <p:cTn id="23" dur="500"/>
                                        <p:tgtEl>
                                          <p:spTgt spid="15"/>
                                        </p:tgtEl>
                                        <p:attrNameLst>
                                          <p:attrName>ppt_y</p:attrName>
                                        </p:attrNameLst>
                                      </p:cBhvr>
                                      <p:tavLst>
                                        <p:tav tm="0">
                                          <p:val>
                                            <p:strVal val="ppt_y"/>
                                          </p:val>
                                        </p:tav>
                                        <p:tav tm="100000">
                                          <p:val>
                                            <p:strVal val="ppt_y+.1"/>
                                          </p:val>
                                        </p:tav>
                                      </p:tavLst>
                                    </p:anim>
                                    <p:set>
                                      <p:cBhvr>
                                        <p:cTn id="24" dur="1" fill="hold">
                                          <p:stCondLst>
                                            <p:cond delay="499"/>
                                          </p:stCondLst>
                                        </p:cTn>
                                        <p:tgtEl>
                                          <p:spTgt spid="15"/>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B5572D6-F5A8-8CBE-DE55-4B9AE9982DDC}"/>
              </a:ext>
            </a:extLst>
          </p:cNvPr>
          <p:cNvSpPr txBox="1"/>
          <p:nvPr/>
        </p:nvSpPr>
        <p:spPr>
          <a:xfrm>
            <a:off x="3167088" y="412690"/>
            <a:ext cx="3969356" cy="1107996"/>
          </a:xfrm>
          <a:prstGeom prst="rect">
            <a:avLst/>
          </a:prstGeom>
          <a:noFill/>
        </p:spPr>
        <p:txBody>
          <a:bodyPr wrap="none" rtlCol="0">
            <a:spAutoFit/>
          </a:bodyPr>
          <a:lstStyle/>
          <a:p>
            <a:r>
              <a:rPr lang="en-US" sz="6600" dirty="0" err="1" smtClean="0">
                <a:solidFill>
                  <a:srgbClr val="289B78"/>
                </a:solidFill>
                <a:latin typeface="Chiller" panose="04020404031007020602" pitchFamily="82" charset="0"/>
                <a:cs typeface="MV Boli" panose="02000500030200090000" pitchFamily="2" charset="0"/>
              </a:rPr>
              <a:t>Bảng</a:t>
            </a:r>
            <a:r>
              <a:rPr lang="en-US" sz="6600" dirty="0" smtClean="0">
                <a:solidFill>
                  <a:srgbClr val="289B78"/>
                </a:solidFill>
                <a:latin typeface="Chiller" panose="04020404031007020602" pitchFamily="82" charset="0"/>
                <a:cs typeface="MV Boli" panose="02000500030200090000" pitchFamily="2" charset="0"/>
              </a:rPr>
              <a:t> </a:t>
            </a:r>
            <a:r>
              <a:rPr lang="en-US" sz="6600" dirty="0" err="1" smtClean="0">
                <a:solidFill>
                  <a:srgbClr val="289B78"/>
                </a:solidFill>
                <a:latin typeface="Chiller" panose="04020404031007020602" pitchFamily="82" charset="0"/>
                <a:cs typeface="MV Boli" panose="02000500030200090000" pitchFamily="2" charset="0"/>
              </a:rPr>
              <a:t>quy</a:t>
            </a:r>
            <a:r>
              <a:rPr lang="en-US" sz="6600" dirty="0" smtClean="0">
                <a:solidFill>
                  <a:srgbClr val="289B78"/>
                </a:solidFill>
                <a:latin typeface="Chiller" panose="04020404031007020602" pitchFamily="82" charset="0"/>
                <a:cs typeface="MV Boli" panose="02000500030200090000" pitchFamily="2" charset="0"/>
              </a:rPr>
              <a:t> </a:t>
            </a:r>
            <a:r>
              <a:rPr lang="en-US" sz="6600" dirty="0" err="1" smtClean="0">
                <a:solidFill>
                  <a:srgbClr val="289B78"/>
                </a:solidFill>
                <a:latin typeface="Chiller" panose="04020404031007020602" pitchFamily="82" charset="0"/>
                <a:cs typeface="MV Boli" panose="02000500030200090000" pitchFamily="2" charset="0"/>
              </a:rPr>
              <a:t>đổi</a:t>
            </a:r>
            <a:endParaRPr lang="x-none" sz="6600" dirty="0">
              <a:solidFill>
                <a:srgbClr val="289B78"/>
              </a:solidFill>
              <a:latin typeface="Chiller" panose="04020404031007020602" pitchFamily="82" charset="0"/>
              <a:cs typeface="MV Boli" panose="02000500030200090000" pitchFamily="2" charset="0"/>
            </a:endParaRPr>
          </a:p>
        </p:txBody>
      </p:sp>
      <p:pic>
        <p:nvPicPr>
          <p:cNvPr id="5" name="Picture 4">
            <a:extLst>
              <a:ext uri="{FF2B5EF4-FFF2-40B4-BE49-F238E27FC236}">
                <a16:creationId xmlns="" xmlns:a16="http://schemas.microsoft.com/office/drawing/2014/main" id="{31699189-B3EE-82B1-B6E6-1A9829735A3F}"/>
              </a:ext>
            </a:extLst>
          </p:cNvPr>
          <p:cNvPicPr>
            <a:picLocks noChangeAspect="1"/>
          </p:cNvPicPr>
          <p:nvPr/>
        </p:nvPicPr>
        <p:blipFill>
          <a:blip r:embed="rId2">
            <a:alphaModFix/>
            <a:duotone>
              <a:prstClr val="black"/>
              <a:srgbClr val="289B78">
                <a:tint val="45000"/>
                <a:satMod val="400000"/>
              </a:srgbClr>
            </a:duotone>
            <a:extLst>
              <a:ext uri="{BEBA8EAE-BF5A-486C-A8C5-ECC9F3942E4B}">
                <a14:imgProps xmlns:a14="http://schemas.microsoft.com/office/drawing/2010/main">
                  <a14:imgLayer r:embed="rId3">
                    <a14:imgEffect>
                      <a14:backgroundRemoval t="9972" b="90582" l="9907" r="89938">
                        <a14:foregroundMark x1="39474" y1="90582" x2="39474" y2="90582"/>
                        <a14:foregroundMark x1="71207" y1="90582" x2="71207" y2="90582"/>
                      </a14:backgroundRemoval>
                    </a14:imgEffect>
                    <a14:imgEffect>
                      <a14:sharpenSoften amount="50000"/>
                    </a14:imgEffect>
                    <a14:imgEffect>
                      <a14:brightnessContrast contrast="-40000"/>
                    </a14:imgEffect>
                  </a14:imgLayer>
                </a14:imgProps>
              </a:ext>
            </a:extLst>
          </a:blip>
          <a:stretch>
            <a:fillRect/>
          </a:stretch>
        </p:blipFill>
        <p:spPr>
          <a:xfrm>
            <a:off x="8705701" y="144856"/>
            <a:ext cx="4808105" cy="537376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7347158"/>
              </p:ext>
            </p:extLst>
          </p:nvPr>
        </p:nvGraphicFramePr>
        <p:xfrm>
          <a:off x="1791478" y="1595539"/>
          <a:ext cx="7077204" cy="4823920"/>
        </p:xfrm>
        <a:graphic>
          <a:graphicData uri="http://schemas.openxmlformats.org/drawingml/2006/table">
            <a:tbl>
              <a:tblPr firstRow="1" firstCol="1" bandRow="1">
                <a:tableStyleId>{5C22544A-7EE6-4342-B048-85BDC9FD1C3A}</a:tableStyleId>
              </a:tblPr>
              <a:tblGrid>
                <a:gridCol w="3538602"/>
                <a:gridCol w="3538602"/>
              </a:tblGrid>
              <a:tr h="482392">
                <a:tc>
                  <a:txBody>
                    <a:bodyPr/>
                    <a:lstStyle/>
                    <a:p>
                      <a:pPr algn="ctr">
                        <a:lnSpc>
                          <a:spcPct val="107000"/>
                        </a:lnSpc>
                        <a:spcAft>
                          <a:spcPts val="0"/>
                        </a:spcAft>
                      </a:pPr>
                      <a:r>
                        <a:rPr lang="en-US" sz="2800" dirty="0" err="1">
                          <a:solidFill>
                            <a:schemeClr val="bg1"/>
                          </a:solidFill>
                          <a:effectLst/>
                        </a:rPr>
                        <a:t>Tiền</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c>
                  <a:txBody>
                    <a:bodyPr/>
                    <a:lstStyle/>
                    <a:p>
                      <a:pPr algn="ctr">
                        <a:lnSpc>
                          <a:spcPct val="107000"/>
                        </a:lnSpc>
                        <a:spcAft>
                          <a:spcPts val="0"/>
                        </a:spcAft>
                      </a:pPr>
                      <a:r>
                        <a:rPr lang="en-US" sz="2800">
                          <a:solidFill>
                            <a:schemeClr val="bg1"/>
                          </a:solidFill>
                          <a:effectLst/>
                        </a:rPr>
                        <a:t>Tỷ giá</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r>
              <a:tr h="482392">
                <a:tc>
                  <a:txBody>
                    <a:bodyPr/>
                    <a:lstStyle/>
                    <a:p>
                      <a:pPr algn="ctr">
                        <a:lnSpc>
                          <a:spcPct val="107000"/>
                        </a:lnSpc>
                        <a:spcAft>
                          <a:spcPts val="0"/>
                        </a:spcAft>
                      </a:pPr>
                      <a:r>
                        <a:rPr lang="en-US" sz="2800">
                          <a:solidFill>
                            <a:schemeClr val="bg1"/>
                          </a:solidFill>
                          <a:effectLst/>
                        </a:rPr>
                        <a:t>Đô la Mỹ ( $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c>
                  <a:txBody>
                    <a:bodyPr/>
                    <a:lstStyle/>
                    <a:p>
                      <a:pPr algn="ctr">
                        <a:lnSpc>
                          <a:spcPct val="107000"/>
                        </a:lnSpc>
                        <a:spcAft>
                          <a:spcPts val="0"/>
                        </a:spcAft>
                      </a:pPr>
                      <a:r>
                        <a:rPr lang="en-US" sz="2800">
                          <a:solidFill>
                            <a:schemeClr val="bg1"/>
                          </a:solidFill>
                          <a:effectLst/>
                        </a:rPr>
                        <a:t>24.550đ</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r>
              <a:tr h="482392">
                <a:tc>
                  <a:txBody>
                    <a:bodyPr/>
                    <a:lstStyle/>
                    <a:p>
                      <a:pPr algn="ctr">
                        <a:lnSpc>
                          <a:spcPct val="107000"/>
                        </a:lnSpc>
                        <a:spcAft>
                          <a:spcPts val="0"/>
                        </a:spcAft>
                      </a:pPr>
                      <a:r>
                        <a:rPr lang="en-US" sz="2800">
                          <a:solidFill>
                            <a:schemeClr val="bg1"/>
                          </a:solidFill>
                          <a:effectLst/>
                        </a:rPr>
                        <a:t>Nhân dân tệ</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c>
                  <a:txBody>
                    <a:bodyPr/>
                    <a:lstStyle/>
                    <a:p>
                      <a:pPr algn="ctr">
                        <a:lnSpc>
                          <a:spcPct val="107000"/>
                        </a:lnSpc>
                        <a:spcAft>
                          <a:spcPts val="0"/>
                        </a:spcAft>
                      </a:pPr>
                      <a:r>
                        <a:rPr lang="en-US" sz="2800">
                          <a:solidFill>
                            <a:schemeClr val="bg1"/>
                          </a:solidFill>
                          <a:effectLst/>
                        </a:rPr>
                        <a:t>3.449đ</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r>
              <a:tr h="482392">
                <a:tc>
                  <a:txBody>
                    <a:bodyPr/>
                    <a:lstStyle/>
                    <a:p>
                      <a:pPr algn="ctr">
                        <a:lnSpc>
                          <a:spcPct val="107000"/>
                        </a:lnSpc>
                        <a:spcAft>
                          <a:spcPts val="0"/>
                        </a:spcAft>
                      </a:pPr>
                      <a:r>
                        <a:rPr lang="en-US" sz="2800">
                          <a:solidFill>
                            <a:schemeClr val="bg1"/>
                          </a:solidFill>
                          <a:effectLst/>
                        </a:rPr>
                        <a:t>Yên nhật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c>
                  <a:txBody>
                    <a:bodyPr/>
                    <a:lstStyle/>
                    <a:p>
                      <a:pPr algn="ctr">
                        <a:lnSpc>
                          <a:spcPct val="107000"/>
                        </a:lnSpc>
                        <a:spcAft>
                          <a:spcPts val="0"/>
                        </a:spcAft>
                      </a:pPr>
                      <a:r>
                        <a:rPr lang="en-US" sz="2800">
                          <a:solidFill>
                            <a:schemeClr val="bg1"/>
                          </a:solidFill>
                          <a:effectLst/>
                        </a:rPr>
                        <a:t>165,72đ</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r>
              <a:tr h="482392">
                <a:tc>
                  <a:txBody>
                    <a:bodyPr/>
                    <a:lstStyle/>
                    <a:p>
                      <a:pPr algn="ctr">
                        <a:lnSpc>
                          <a:spcPct val="107000"/>
                        </a:lnSpc>
                        <a:spcAft>
                          <a:spcPts val="0"/>
                        </a:spcAft>
                      </a:pPr>
                      <a:r>
                        <a:rPr lang="en-US" sz="2800" dirty="0" err="1">
                          <a:solidFill>
                            <a:schemeClr val="bg1"/>
                          </a:solidFill>
                          <a:effectLst/>
                        </a:rPr>
                        <a:t>Đô</a:t>
                      </a:r>
                      <a:r>
                        <a:rPr lang="en-US" sz="2800" dirty="0">
                          <a:solidFill>
                            <a:schemeClr val="bg1"/>
                          </a:solidFill>
                          <a:effectLst/>
                        </a:rPr>
                        <a:t> la Singapore ( $ )</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c>
                  <a:txBody>
                    <a:bodyPr/>
                    <a:lstStyle/>
                    <a:p>
                      <a:pPr algn="ctr">
                        <a:lnSpc>
                          <a:spcPct val="107000"/>
                        </a:lnSpc>
                        <a:spcAft>
                          <a:spcPts val="0"/>
                        </a:spcAft>
                      </a:pPr>
                      <a:r>
                        <a:rPr lang="en-US" sz="2800">
                          <a:solidFill>
                            <a:schemeClr val="bg1"/>
                          </a:solidFill>
                          <a:effectLst/>
                        </a:rPr>
                        <a:t>18.309đ</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r>
              <a:tr h="482392">
                <a:tc>
                  <a:txBody>
                    <a:bodyPr/>
                    <a:lstStyle/>
                    <a:p>
                      <a:pPr algn="ctr">
                        <a:lnSpc>
                          <a:spcPct val="107000"/>
                        </a:lnSpc>
                        <a:spcAft>
                          <a:spcPts val="0"/>
                        </a:spcAft>
                      </a:pPr>
                      <a:r>
                        <a:rPr lang="en-US" sz="2800">
                          <a:solidFill>
                            <a:schemeClr val="bg1"/>
                          </a:solidFill>
                          <a:effectLst/>
                        </a:rPr>
                        <a:t>Ringgit ( RM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c>
                  <a:txBody>
                    <a:bodyPr/>
                    <a:lstStyle/>
                    <a:p>
                      <a:pPr algn="ctr">
                        <a:lnSpc>
                          <a:spcPct val="107000"/>
                        </a:lnSpc>
                        <a:spcAft>
                          <a:spcPts val="0"/>
                        </a:spcAft>
                      </a:pPr>
                      <a:r>
                        <a:rPr lang="en-US" sz="2800">
                          <a:solidFill>
                            <a:schemeClr val="bg1"/>
                          </a:solidFill>
                          <a:effectLst/>
                        </a:rPr>
                        <a:t>5.208đ</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r>
              <a:tr h="482392">
                <a:tc>
                  <a:txBody>
                    <a:bodyPr/>
                    <a:lstStyle/>
                    <a:p>
                      <a:pPr algn="ctr">
                        <a:lnSpc>
                          <a:spcPct val="107000"/>
                        </a:lnSpc>
                        <a:spcAft>
                          <a:spcPts val="0"/>
                        </a:spcAft>
                      </a:pPr>
                      <a:r>
                        <a:rPr lang="en-US" sz="2800">
                          <a:solidFill>
                            <a:schemeClr val="bg1"/>
                          </a:solidFill>
                          <a:effectLst/>
                        </a:rPr>
                        <a:t>Đô la Úc ( $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c>
                  <a:txBody>
                    <a:bodyPr/>
                    <a:lstStyle/>
                    <a:p>
                      <a:pPr algn="ctr">
                        <a:lnSpc>
                          <a:spcPct val="107000"/>
                        </a:lnSpc>
                        <a:spcAft>
                          <a:spcPts val="0"/>
                        </a:spcAft>
                      </a:pPr>
                      <a:r>
                        <a:rPr lang="en-US" sz="2800">
                          <a:solidFill>
                            <a:schemeClr val="bg1"/>
                          </a:solidFill>
                          <a:effectLst/>
                        </a:rPr>
                        <a:t>16.203đ</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r>
              <a:tr h="482392">
                <a:tc>
                  <a:txBody>
                    <a:bodyPr/>
                    <a:lstStyle/>
                    <a:p>
                      <a:pPr algn="ctr">
                        <a:lnSpc>
                          <a:spcPct val="107000"/>
                        </a:lnSpc>
                        <a:spcAft>
                          <a:spcPts val="0"/>
                        </a:spcAft>
                      </a:pPr>
                      <a:r>
                        <a:rPr lang="en-US" sz="2800">
                          <a:solidFill>
                            <a:schemeClr val="bg1"/>
                          </a:solidFill>
                          <a:effectLst/>
                        </a:rPr>
                        <a:t>Euro ( €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c>
                  <a:txBody>
                    <a:bodyPr/>
                    <a:lstStyle/>
                    <a:p>
                      <a:pPr algn="ctr">
                        <a:lnSpc>
                          <a:spcPct val="107000"/>
                        </a:lnSpc>
                        <a:spcAft>
                          <a:spcPts val="0"/>
                        </a:spcAft>
                      </a:pPr>
                      <a:r>
                        <a:rPr lang="en-US" sz="2800">
                          <a:solidFill>
                            <a:schemeClr val="bg1"/>
                          </a:solidFill>
                          <a:effectLst/>
                        </a:rPr>
                        <a:t>26.795đ</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r>
              <a:tr h="482392">
                <a:tc>
                  <a:txBody>
                    <a:bodyPr/>
                    <a:lstStyle/>
                    <a:p>
                      <a:pPr algn="ctr">
                        <a:lnSpc>
                          <a:spcPct val="107000"/>
                        </a:lnSpc>
                        <a:spcAft>
                          <a:spcPts val="0"/>
                        </a:spcAft>
                      </a:pPr>
                      <a:r>
                        <a:rPr lang="en-US" sz="2800">
                          <a:solidFill>
                            <a:schemeClr val="bg1"/>
                          </a:solidFill>
                          <a:effectLst/>
                        </a:rPr>
                        <a:t>Kip ( ₭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c>
                  <a:txBody>
                    <a:bodyPr/>
                    <a:lstStyle/>
                    <a:p>
                      <a:pPr algn="ctr">
                        <a:lnSpc>
                          <a:spcPct val="107000"/>
                        </a:lnSpc>
                        <a:spcAft>
                          <a:spcPts val="0"/>
                        </a:spcAft>
                      </a:pPr>
                      <a:r>
                        <a:rPr lang="en-US" sz="2800">
                          <a:solidFill>
                            <a:schemeClr val="bg1"/>
                          </a:solidFill>
                          <a:effectLst/>
                        </a:rPr>
                        <a:t>1.19đ</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r>
              <a:tr h="482392">
                <a:tc>
                  <a:txBody>
                    <a:bodyPr/>
                    <a:lstStyle/>
                    <a:p>
                      <a:pPr algn="ctr">
                        <a:lnSpc>
                          <a:spcPct val="107000"/>
                        </a:lnSpc>
                        <a:spcAft>
                          <a:spcPts val="0"/>
                        </a:spcAft>
                      </a:pPr>
                      <a:r>
                        <a:rPr lang="en-US" sz="2800">
                          <a:solidFill>
                            <a:schemeClr val="bg1"/>
                          </a:solidFill>
                          <a:effectLst/>
                        </a:rPr>
                        <a:t>Baht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c>
                  <a:txBody>
                    <a:bodyPr/>
                    <a:lstStyle/>
                    <a:p>
                      <a:pPr algn="ctr">
                        <a:lnSpc>
                          <a:spcPct val="107000"/>
                        </a:lnSpc>
                        <a:spcAft>
                          <a:spcPts val="0"/>
                        </a:spcAft>
                      </a:pPr>
                      <a:r>
                        <a:rPr lang="en-US" sz="2800" dirty="0">
                          <a:solidFill>
                            <a:schemeClr val="bg1"/>
                          </a:solidFill>
                          <a:effectLst/>
                        </a:rPr>
                        <a:t>691,55đ</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lumMod val="75000"/>
                      </a:schemeClr>
                    </a:solidFill>
                  </a:tcPr>
                </a:tc>
              </a:tr>
            </a:tbl>
          </a:graphicData>
        </a:graphic>
      </p:graphicFrame>
    </p:spTree>
    <p:extLst>
      <p:ext uri="{BB962C8B-B14F-4D97-AF65-F5344CB8AC3E}">
        <p14:creationId xmlns:p14="http://schemas.microsoft.com/office/powerpoint/2010/main" val="226210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B5572D6-F5A8-8CBE-DE55-4B9AE9982DDC}"/>
              </a:ext>
            </a:extLst>
          </p:cNvPr>
          <p:cNvSpPr txBox="1"/>
          <p:nvPr/>
        </p:nvSpPr>
        <p:spPr>
          <a:xfrm>
            <a:off x="1211262" y="1408018"/>
            <a:ext cx="5598007" cy="3139321"/>
          </a:xfrm>
          <a:prstGeom prst="rect">
            <a:avLst/>
          </a:prstGeom>
          <a:noFill/>
        </p:spPr>
        <p:txBody>
          <a:bodyPr wrap="none" rtlCol="0">
            <a:spAutoFit/>
          </a:bodyPr>
          <a:lstStyle/>
          <a:p>
            <a:r>
              <a:rPr lang="x-none" sz="6600" dirty="0" smtClean="0">
                <a:solidFill>
                  <a:srgbClr val="289B78"/>
                </a:solidFill>
                <a:latin typeface="Chiller" panose="04020404031007020602" pitchFamily="82" charset="0"/>
                <a:cs typeface="MV Boli" panose="02000500030200090000" pitchFamily="2" charset="0"/>
              </a:rPr>
              <a:t>CHÌA KHOÁ </a:t>
            </a:r>
          </a:p>
          <a:p>
            <a:r>
              <a:rPr lang="x-none" sz="4800" dirty="0" smtClean="0">
                <a:solidFill>
                  <a:srgbClr val="289B78"/>
                </a:solidFill>
                <a:latin typeface="Chiller" panose="04020404031007020602" pitchFamily="82" charset="0"/>
                <a:cs typeface="MV Boli" panose="02000500030200090000" pitchFamily="2" charset="0"/>
              </a:rPr>
              <a:t>CỦA</a:t>
            </a:r>
            <a:r>
              <a:rPr lang="x-none" sz="6600" dirty="0" smtClean="0">
                <a:solidFill>
                  <a:srgbClr val="289B78"/>
                </a:solidFill>
                <a:latin typeface="Chiller" panose="04020404031007020602" pitchFamily="82" charset="0"/>
                <a:cs typeface="MV Boli" panose="02000500030200090000" pitchFamily="2" charset="0"/>
              </a:rPr>
              <a:t> </a:t>
            </a:r>
          </a:p>
          <a:p>
            <a:r>
              <a:rPr lang="x-none" sz="6600" dirty="0" smtClean="0">
                <a:solidFill>
                  <a:srgbClr val="289B78"/>
                </a:solidFill>
                <a:latin typeface="Chiller" panose="04020404031007020602" pitchFamily="82" charset="0"/>
                <a:cs typeface="MV Boli" panose="02000500030200090000" pitchFamily="2" charset="0"/>
              </a:rPr>
              <a:t>VIỆC TIẾT KIỆM?</a:t>
            </a:r>
            <a:endParaRPr lang="x-none" sz="6600" dirty="0">
              <a:solidFill>
                <a:srgbClr val="289B78"/>
              </a:solidFill>
              <a:latin typeface="Chiller" panose="04020404031007020602" pitchFamily="82" charset="0"/>
              <a:cs typeface="MV Boli" panose="02000500030200090000" pitchFamily="2" charset="0"/>
            </a:endParaRPr>
          </a:p>
        </p:txBody>
      </p:sp>
      <p:sp>
        <p:nvSpPr>
          <p:cNvPr id="3" name="TextBox 2">
            <a:extLst>
              <a:ext uri="{FF2B5EF4-FFF2-40B4-BE49-F238E27FC236}">
                <a16:creationId xmlns="" xmlns:a16="http://schemas.microsoft.com/office/drawing/2014/main" id="{02FCE303-BD13-7AC0-841E-EE54D45B9CA1}"/>
              </a:ext>
            </a:extLst>
          </p:cNvPr>
          <p:cNvSpPr txBox="1"/>
          <p:nvPr/>
        </p:nvSpPr>
        <p:spPr>
          <a:xfrm>
            <a:off x="3421676" y="4942150"/>
            <a:ext cx="5647700" cy="1015663"/>
          </a:xfrm>
          <a:prstGeom prst="rect">
            <a:avLst/>
          </a:prstGeom>
          <a:noFill/>
        </p:spPr>
        <p:txBody>
          <a:bodyPr wrap="none" rtlCol="0">
            <a:spAutoFit/>
          </a:bodyPr>
          <a:lstStyle/>
          <a:p>
            <a:r>
              <a:rPr lang="x-none" sz="6000" b="1" dirty="0">
                <a:latin typeface="Snell Roundhand" panose="02000603080000090004" pitchFamily="2" charset="77"/>
                <a:cs typeface="APPLE CHANCERY" panose="03020702040506060504" pitchFamily="66" charset="-79"/>
              </a:rPr>
              <a:t>Bài học hôm nay</a:t>
            </a:r>
          </a:p>
        </p:txBody>
      </p:sp>
      <p:pic>
        <p:nvPicPr>
          <p:cNvPr id="5" name="Picture 4">
            <a:extLst>
              <a:ext uri="{FF2B5EF4-FFF2-40B4-BE49-F238E27FC236}">
                <a16:creationId xmlns="" xmlns:a16="http://schemas.microsoft.com/office/drawing/2014/main" id="{31699189-B3EE-82B1-B6E6-1A9829735A3F}"/>
              </a:ext>
            </a:extLst>
          </p:cNvPr>
          <p:cNvPicPr>
            <a:picLocks noChangeAspect="1"/>
          </p:cNvPicPr>
          <p:nvPr/>
        </p:nvPicPr>
        <p:blipFill>
          <a:blip r:embed="rId3">
            <a:alphaModFix/>
            <a:duotone>
              <a:prstClr val="black"/>
              <a:srgbClr val="289B78">
                <a:tint val="45000"/>
                <a:satMod val="400000"/>
              </a:srgbClr>
            </a:duotone>
            <a:extLst>
              <a:ext uri="{BEBA8EAE-BF5A-486C-A8C5-ECC9F3942E4B}">
                <a14:imgProps xmlns:a14="http://schemas.microsoft.com/office/drawing/2010/main">
                  <a14:imgLayer r:embed="rId4">
                    <a14:imgEffect>
                      <a14:backgroundRemoval t="9972" b="90582" l="9907" r="89938">
                        <a14:foregroundMark x1="39474" y1="90582" x2="39474" y2="90582"/>
                        <a14:foregroundMark x1="71207" y1="90582" x2="71207" y2="90582"/>
                      </a14:backgroundRemoval>
                    </a14:imgEffect>
                    <a14:imgEffect>
                      <a14:sharpenSoften amount="50000"/>
                    </a14:imgEffect>
                    <a14:imgEffect>
                      <a14:brightnessContrast contrast="-40000"/>
                    </a14:imgEffect>
                  </a14:imgLayer>
                </a14:imgProps>
              </a:ext>
            </a:extLst>
          </a:blip>
          <a:stretch>
            <a:fillRect/>
          </a:stretch>
        </p:blipFill>
        <p:spPr>
          <a:xfrm>
            <a:off x="7383895" y="0"/>
            <a:ext cx="4808105" cy="5373764"/>
          </a:xfrm>
          <a:prstGeom prst="rect">
            <a:avLst/>
          </a:prstGeom>
        </p:spPr>
      </p:pic>
      <p:cxnSp>
        <p:nvCxnSpPr>
          <p:cNvPr id="7" name="Straight Arrow Connector 6">
            <a:extLst>
              <a:ext uri="{FF2B5EF4-FFF2-40B4-BE49-F238E27FC236}">
                <a16:creationId xmlns="" xmlns:a16="http://schemas.microsoft.com/office/drawing/2014/main" id="{BE5CF518-C9E3-EA14-5992-A54804509C3B}"/>
              </a:ext>
            </a:extLst>
          </p:cNvPr>
          <p:cNvCxnSpPr/>
          <p:nvPr/>
        </p:nvCxnSpPr>
        <p:spPr>
          <a:xfrm>
            <a:off x="3421676" y="6179127"/>
            <a:ext cx="580545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76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9E3041A-204F-5FE6-4186-4180C455D17F}"/>
              </a:ext>
            </a:extLst>
          </p:cNvPr>
          <p:cNvPicPr>
            <a:picLocks noChangeAspect="1"/>
          </p:cNvPicPr>
          <p:nvPr/>
        </p:nvPicPr>
        <p:blipFill rotWithShape="1">
          <a:blip r:embed="rId3">
            <a:alphaModFix amt="12000"/>
          </a:blip>
          <a:srcRect r="43840"/>
          <a:stretch/>
        </p:blipFill>
        <p:spPr>
          <a:xfrm>
            <a:off x="0" y="271604"/>
            <a:ext cx="12192000" cy="6858000"/>
          </a:xfrm>
          <a:prstGeom prst="rect">
            <a:avLst/>
          </a:prstGeom>
        </p:spPr>
      </p:pic>
      <p:sp>
        <p:nvSpPr>
          <p:cNvPr id="2" name="TextBox 1">
            <a:extLst>
              <a:ext uri="{FF2B5EF4-FFF2-40B4-BE49-F238E27FC236}">
                <a16:creationId xmlns="" xmlns:a16="http://schemas.microsoft.com/office/drawing/2014/main" id="{04241F12-AC7F-A0D1-EE58-F83972D56CA6}"/>
              </a:ext>
            </a:extLst>
          </p:cNvPr>
          <p:cNvSpPr txBox="1"/>
          <p:nvPr/>
        </p:nvSpPr>
        <p:spPr>
          <a:xfrm>
            <a:off x="3847723" y="998640"/>
            <a:ext cx="5654598" cy="646331"/>
          </a:xfrm>
          <a:prstGeom prst="rect">
            <a:avLst/>
          </a:prstGeom>
          <a:noFill/>
        </p:spPr>
        <p:txBody>
          <a:bodyPr wrap="square" rtlCol="0">
            <a:spAutoFit/>
          </a:bodyPr>
          <a:lstStyle/>
          <a:p>
            <a:r>
              <a:rPr lang="x-none" sz="3600" b="1" dirty="0">
                <a:solidFill>
                  <a:schemeClr val="bg1"/>
                </a:solidFill>
                <a:latin typeface="Cochin" panose="02000603020000020003" pitchFamily="2" charset="0"/>
                <a:cs typeface="FUTURA MEDIUM" panose="020B0602020204020303" pitchFamily="34" charset="-79"/>
              </a:rPr>
              <a:t>GIÁO DỤC CÔNG DÂN 7 </a:t>
            </a:r>
          </a:p>
        </p:txBody>
      </p:sp>
      <p:sp>
        <p:nvSpPr>
          <p:cNvPr id="3" name="TextBox 2">
            <a:extLst>
              <a:ext uri="{FF2B5EF4-FFF2-40B4-BE49-F238E27FC236}">
                <a16:creationId xmlns="" xmlns:a16="http://schemas.microsoft.com/office/drawing/2014/main" id="{E0F63420-70B3-0B0D-7218-9E0F1AED719E}"/>
              </a:ext>
            </a:extLst>
          </p:cNvPr>
          <p:cNvSpPr txBox="1"/>
          <p:nvPr/>
        </p:nvSpPr>
        <p:spPr>
          <a:xfrm>
            <a:off x="4852669" y="3831053"/>
            <a:ext cx="4006845" cy="584775"/>
          </a:xfrm>
          <a:prstGeom prst="rect">
            <a:avLst/>
          </a:prstGeom>
          <a:noFill/>
        </p:spPr>
        <p:txBody>
          <a:bodyPr wrap="square" rtlCol="0">
            <a:spAutoFit/>
          </a:bodyPr>
          <a:lstStyle/>
          <a:p>
            <a:r>
              <a:rPr lang="en-US" sz="3200" b="1" dirty="0" smtClean="0">
                <a:solidFill>
                  <a:schemeClr val="bg1"/>
                </a:solidFill>
                <a:latin typeface="FUTURA MEDIUM" panose="020B0602020204020303" pitchFamily="34" charset="-79"/>
                <a:cs typeface="FUTURA MEDIUM" panose="020B0602020204020303" pitchFamily="34" charset="-79"/>
              </a:rPr>
              <a:t>TIẾT 24 - </a:t>
            </a:r>
            <a:r>
              <a:rPr lang="x-none" sz="3200" b="1" dirty="0" smtClean="0">
                <a:solidFill>
                  <a:schemeClr val="bg1"/>
                </a:solidFill>
                <a:latin typeface="FUTURA MEDIUM" panose="020B0602020204020303" pitchFamily="34" charset="-79"/>
                <a:cs typeface="FUTURA MEDIUM" panose="020B0602020204020303" pitchFamily="34" charset="-79"/>
              </a:rPr>
              <a:t>BÀI </a:t>
            </a:r>
            <a:r>
              <a:rPr lang="x-none" sz="3200" b="1" dirty="0">
                <a:solidFill>
                  <a:schemeClr val="bg1"/>
                </a:solidFill>
                <a:latin typeface="FUTURA MEDIUM" panose="020B0602020204020303" pitchFamily="34" charset="-79"/>
                <a:cs typeface="FUTURA MEDIUM" panose="020B0602020204020303" pitchFamily="34" charset="-79"/>
              </a:rPr>
              <a:t>8 </a:t>
            </a:r>
          </a:p>
        </p:txBody>
      </p:sp>
      <p:sp>
        <p:nvSpPr>
          <p:cNvPr id="4" name="TextBox 3">
            <a:extLst>
              <a:ext uri="{FF2B5EF4-FFF2-40B4-BE49-F238E27FC236}">
                <a16:creationId xmlns="" xmlns:a16="http://schemas.microsoft.com/office/drawing/2014/main" id="{F33E3992-8890-C9CB-74AB-FE80596ED995}"/>
              </a:ext>
            </a:extLst>
          </p:cNvPr>
          <p:cNvSpPr txBox="1"/>
          <p:nvPr/>
        </p:nvSpPr>
        <p:spPr>
          <a:xfrm>
            <a:off x="3847723" y="4348291"/>
            <a:ext cx="5279606" cy="1107996"/>
          </a:xfrm>
          <a:prstGeom prst="rect">
            <a:avLst/>
          </a:prstGeom>
          <a:noFill/>
        </p:spPr>
        <p:txBody>
          <a:bodyPr wrap="square" rtlCol="0">
            <a:spAutoFit/>
          </a:bodyPr>
          <a:lstStyle/>
          <a:p>
            <a:r>
              <a:rPr lang="x-none" sz="6600" spc="600" dirty="0">
                <a:solidFill>
                  <a:schemeClr val="bg1"/>
                </a:solidFill>
                <a:latin typeface="Phosphate Inline" panose="02000506050000020004" pitchFamily="2" charset="77"/>
                <a:cs typeface="Phosphate Inline" panose="02000506050000020004" pitchFamily="2" charset="77"/>
              </a:rPr>
              <a:t>QUẢN LÍ TIỀN</a:t>
            </a:r>
          </a:p>
        </p:txBody>
      </p:sp>
      <p:pic>
        <p:nvPicPr>
          <p:cNvPr id="8" name="图片 66">
            <a:extLst>
              <a:ext uri="{FF2B5EF4-FFF2-40B4-BE49-F238E27FC236}">
                <a16:creationId xmlns="" xmlns:a16="http://schemas.microsoft.com/office/drawing/2014/main" id="{48F4CF61-0B94-4588-8499-A5694A56CD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57"/>
          <a:stretch/>
        </p:blipFill>
        <p:spPr>
          <a:xfrm>
            <a:off x="5061645" y="1597353"/>
            <a:ext cx="2299380" cy="2127393"/>
          </a:xfrm>
          <a:prstGeom prst="rect">
            <a:avLst/>
          </a:prstGeom>
        </p:spPr>
      </p:pic>
    </p:spTree>
    <p:extLst>
      <p:ext uri="{BB962C8B-B14F-4D97-AF65-F5344CB8AC3E}">
        <p14:creationId xmlns:p14="http://schemas.microsoft.com/office/powerpoint/2010/main" val="196316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3" presetClass="entr" presetSubtype="5"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vertical)">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317B70F-A9DD-6524-8A26-BE77C5026E12}"/>
              </a:ext>
            </a:extLst>
          </p:cNvPr>
          <p:cNvSpPr txBox="1"/>
          <p:nvPr/>
        </p:nvSpPr>
        <p:spPr>
          <a:xfrm>
            <a:off x="3491937" y="567539"/>
            <a:ext cx="5226111" cy="584775"/>
          </a:xfrm>
          <a:prstGeom prst="rect">
            <a:avLst/>
          </a:prstGeom>
          <a:noFill/>
        </p:spPr>
        <p:txBody>
          <a:bodyPr wrap="none" rtlCol="0">
            <a:spAutoFit/>
          </a:bodyPr>
          <a:lstStyle/>
          <a:p>
            <a:r>
              <a:rPr lang="x-none" sz="3200" b="1" dirty="0">
                <a:solidFill>
                  <a:srgbClr val="289B78"/>
                </a:solidFill>
                <a:latin typeface="Cochin" panose="02000603020000020003" pitchFamily="2" charset="0"/>
                <a:cs typeface="FUTURA MEDIUM" panose="020B0602020204020303" pitchFamily="34" charset="-79"/>
              </a:rPr>
              <a:t>CÂU HỎI ĐỊNH HƯỚNG</a:t>
            </a:r>
          </a:p>
        </p:txBody>
      </p:sp>
      <p:sp>
        <p:nvSpPr>
          <p:cNvPr id="3" name="TextBox 2">
            <a:extLst>
              <a:ext uri="{FF2B5EF4-FFF2-40B4-BE49-F238E27FC236}">
                <a16:creationId xmlns="" xmlns:a16="http://schemas.microsoft.com/office/drawing/2014/main" id="{DA6A639C-30FF-BEF1-C343-EB2A69167183}"/>
              </a:ext>
            </a:extLst>
          </p:cNvPr>
          <p:cNvSpPr txBox="1"/>
          <p:nvPr/>
        </p:nvSpPr>
        <p:spPr>
          <a:xfrm>
            <a:off x="0" y="1711701"/>
            <a:ext cx="4676503" cy="3785652"/>
          </a:xfrm>
          <a:prstGeom prst="rect">
            <a:avLst/>
          </a:prstGeom>
          <a:noFill/>
        </p:spPr>
        <p:txBody>
          <a:bodyPr wrap="square" rtlCol="0">
            <a:spAutoFit/>
          </a:bodyPr>
          <a:lstStyle/>
          <a:p>
            <a:pPr algn="ctr">
              <a:lnSpc>
                <a:spcPct val="150000"/>
              </a:lnSpc>
            </a:pPr>
            <a:r>
              <a:rPr lang="x-none" sz="4000" dirty="0">
                <a:solidFill>
                  <a:srgbClr val="289B78"/>
                </a:solidFill>
                <a:latin typeface="Phosphate Inline" panose="02000506050000020004" pitchFamily="2" charset="77"/>
                <a:cs typeface="Phosphate Inline" panose="02000506050000020004" pitchFamily="2" charset="77"/>
              </a:rPr>
              <a:t>Hãy nêu </a:t>
            </a:r>
          </a:p>
          <a:p>
            <a:pPr algn="ctr">
              <a:lnSpc>
                <a:spcPct val="150000"/>
              </a:lnSpc>
            </a:pPr>
            <a:r>
              <a:rPr lang="en-US" sz="4000" dirty="0" err="1" smtClean="0">
                <a:solidFill>
                  <a:srgbClr val="289B78"/>
                </a:solidFill>
                <a:latin typeface="Phosphate Inline" panose="02000506050000020004" pitchFamily="2" charset="77"/>
                <a:cs typeface="Phosphate Inline" panose="02000506050000020004" pitchFamily="2" charset="77"/>
              </a:rPr>
              <a:t>Một</a:t>
            </a:r>
            <a:r>
              <a:rPr lang="en-US" sz="4000" dirty="0" smtClean="0">
                <a:solidFill>
                  <a:srgbClr val="289B78"/>
                </a:solidFill>
                <a:latin typeface="Phosphate Inline" panose="02000506050000020004" pitchFamily="2" charset="77"/>
                <a:cs typeface="Phosphate Inline" panose="02000506050000020004" pitchFamily="2" charset="77"/>
              </a:rPr>
              <a:t> </a:t>
            </a:r>
            <a:r>
              <a:rPr lang="en-US" sz="4000" dirty="0" err="1" smtClean="0">
                <a:solidFill>
                  <a:srgbClr val="289B78"/>
                </a:solidFill>
                <a:latin typeface="Phosphate Inline" panose="02000506050000020004" pitchFamily="2" charset="77"/>
                <a:cs typeface="Phosphate Inline" panose="02000506050000020004" pitchFamily="2" charset="77"/>
              </a:rPr>
              <a:t>số</a:t>
            </a:r>
            <a:r>
              <a:rPr lang="x-none" sz="4000" dirty="0" smtClean="0">
                <a:solidFill>
                  <a:srgbClr val="289B78"/>
                </a:solidFill>
                <a:latin typeface="Phosphate Inline" panose="02000506050000020004" pitchFamily="2" charset="77"/>
                <a:cs typeface="Phosphate Inline" panose="02000506050000020004" pitchFamily="2" charset="77"/>
              </a:rPr>
              <a:t> </a:t>
            </a:r>
            <a:r>
              <a:rPr lang="x-none" sz="4000" dirty="0">
                <a:solidFill>
                  <a:srgbClr val="289B78"/>
                </a:solidFill>
                <a:latin typeface="Phosphate Inline" panose="02000506050000020004" pitchFamily="2" charset="77"/>
                <a:cs typeface="Phosphate Inline" panose="02000506050000020004" pitchFamily="2" charset="77"/>
              </a:rPr>
              <a:t>nguyên tắc </a:t>
            </a:r>
          </a:p>
          <a:p>
            <a:pPr algn="ctr">
              <a:lnSpc>
                <a:spcPct val="150000"/>
              </a:lnSpc>
            </a:pPr>
            <a:r>
              <a:rPr lang="x-none" sz="4000" dirty="0">
                <a:solidFill>
                  <a:srgbClr val="289B78"/>
                </a:solidFill>
                <a:latin typeface="Phosphate Inline" panose="02000506050000020004" pitchFamily="2" charset="77"/>
                <a:cs typeface="Phosphate Inline" panose="02000506050000020004" pitchFamily="2" charset="77"/>
              </a:rPr>
              <a:t>quản lý tiền </a:t>
            </a:r>
          </a:p>
          <a:p>
            <a:pPr algn="ctr">
              <a:lnSpc>
                <a:spcPct val="150000"/>
              </a:lnSpc>
            </a:pPr>
            <a:r>
              <a:rPr lang="x-none" sz="4000" dirty="0">
                <a:solidFill>
                  <a:srgbClr val="289B78"/>
                </a:solidFill>
                <a:latin typeface="Phosphate Inline" panose="02000506050000020004" pitchFamily="2" charset="77"/>
                <a:cs typeface="Phosphate Inline" panose="02000506050000020004" pitchFamily="2" charset="77"/>
              </a:rPr>
              <a:t>hiệu quả?</a:t>
            </a:r>
          </a:p>
        </p:txBody>
      </p:sp>
      <p:sp>
        <p:nvSpPr>
          <p:cNvPr id="4" name="TextBox 3">
            <a:extLst>
              <a:ext uri="{FF2B5EF4-FFF2-40B4-BE49-F238E27FC236}">
                <a16:creationId xmlns="" xmlns:a16="http://schemas.microsoft.com/office/drawing/2014/main" id="{6F00B0B2-D99C-4B0C-BEC8-B40342EE111C}"/>
              </a:ext>
            </a:extLst>
          </p:cNvPr>
          <p:cNvSpPr txBox="1"/>
          <p:nvPr/>
        </p:nvSpPr>
        <p:spPr>
          <a:xfrm>
            <a:off x="5504074" y="1587522"/>
            <a:ext cx="5399271" cy="646986"/>
          </a:xfrm>
          <a:prstGeom prst="roundRect">
            <a:avLst/>
          </a:prstGeom>
          <a:solidFill>
            <a:srgbClr val="289B78"/>
          </a:solidFill>
          <a:ln w="57150">
            <a:solidFill>
              <a:schemeClr val="tx1"/>
            </a:solidFill>
            <a:prstDash val="sysDash"/>
            <a:extLst>
              <a:ext uri="{C807C97D-BFC1-408E-A445-0C87EB9F89A2}">
                <ask:lineSketchStyleProps xmlns="" xmlns:ask="http://schemas.microsoft.com/office/drawing/2018/sketchyshapes" sd="3598945970">
                  <a:custGeom>
                    <a:avLst/>
                    <a:gdLst>
                      <a:gd name="connsiteX0" fmla="*/ 0 w 5399271"/>
                      <a:gd name="connsiteY0" fmla="*/ 107833 h 646986"/>
                      <a:gd name="connsiteX1" fmla="*/ 107833 w 5399271"/>
                      <a:gd name="connsiteY1" fmla="*/ 0 h 646986"/>
                      <a:gd name="connsiteX2" fmla="*/ 735625 w 5399271"/>
                      <a:gd name="connsiteY2" fmla="*/ 0 h 646986"/>
                      <a:gd name="connsiteX3" fmla="*/ 1156073 w 5399271"/>
                      <a:gd name="connsiteY3" fmla="*/ 0 h 646986"/>
                      <a:gd name="connsiteX4" fmla="*/ 1732029 w 5399271"/>
                      <a:gd name="connsiteY4" fmla="*/ 0 h 646986"/>
                      <a:gd name="connsiteX5" fmla="*/ 2307985 w 5399271"/>
                      <a:gd name="connsiteY5" fmla="*/ 0 h 646986"/>
                      <a:gd name="connsiteX6" fmla="*/ 2935778 w 5399271"/>
                      <a:gd name="connsiteY6" fmla="*/ 0 h 646986"/>
                      <a:gd name="connsiteX7" fmla="*/ 3356225 w 5399271"/>
                      <a:gd name="connsiteY7" fmla="*/ 0 h 646986"/>
                      <a:gd name="connsiteX8" fmla="*/ 3828509 w 5399271"/>
                      <a:gd name="connsiteY8" fmla="*/ 0 h 646986"/>
                      <a:gd name="connsiteX9" fmla="*/ 4456302 w 5399271"/>
                      <a:gd name="connsiteY9" fmla="*/ 0 h 646986"/>
                      <a:gd name="connsiteX10" fmla="*/ 5291438 w 5399271"/>
                      <a:gd name="connsiteY10" fmla="*/ 0 h 646986"/>
                      <a:gd name="connsiteX11" fmla="*/ 5399271 w 5399271"/>
                      <a:gd name="connsiteY11" fmla="*/ 107833 h 646986"/>
                      <a:gd name="connsiteX12" fmla="*/ 5399271 w 5399271"/>
                      <a:gd name="connsiteY12" fmla="*/ 539153 h 646986"/>
                      <a:gd name="connsiteX13" fmla="*/ 5291438 w 5399271"/>
                      <a:gd name="connsiteY13" fmla="*/ 646986 h 646986"/>
                      <a:gd name="connsiteX14" fmla="*/ 4767318 w 5399271"/>
                      <a:gd name="connsiteY14" fmla="*/ 646986 h 646986"/>
                      <a:gd name="connsiteX15" fmla="*/ 4295034 w 5399271"/>
                      <a:gd name="connsiteY15" fmla="*/ 646986 h 646986"/>
                      <a:gd name="connsiteX16" fmla="*/ 3719078 w 5399271"/>
                      <a:gd name="connsiteY16" fmla="*/ 646986 h 646986"/>
                      <a:gd name="connsiteX17" fmla="*/ 3039450 w 5399271"/>
                      <a:gd name="connsiteY17" fmla="*/ 646986 h 646986"/>
                      <a:gd name="connsiteX18" fmla="*/ 2515330 w 5399271"/>
                      <a:gd name="connsiteY18" fmla="*/ 646986 h 646986"/>
                      <a:gd name="connsiteX19" fmla="*/ 1887537 w 5399271"/>
                      <a:gd name="connsiteY19" fmla="*/ 646986 h 646986"/>
                      <a:gd name="connsiteX20" fmla="*/ 1259745 w 5399271"/>
                      <a:gd name="connsiteY20" fmla="*/ 646986 h 646986"/>
                      <a:gd name="connsiteX21" fmla="*/ 107833 w 5399271"/>
                      <a:gd name="connsiteY21" fmla="*/ 646986 h 646986"/>
                      <a:gd name="connsiteX22" fmla="*/ 0 w 5399271"/>
                      <a:gd name="connsiteY22" fmla="*/ 539153 h 646986"/>
                      <a:gd name="connsiteX23" fmla="*/ 0 w 5399271"/>
                      <a:gd name="connsiteY23" fmla="*/ 107833 h 64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99271" h="646986" fill="none" extrusionOk="0">
                        <a:moveTo>
                          <a:pt x="0" y="107833"/>
                        </a:moveTo>
                        <a:cubicBezTo>
                          <a:pt x="-5345" y="61184"/>
                          <a:pt x="54890" y="929"/>
                          <a:pt x="107833" y="0"/>
                        </a:cubicBezTo>
                        <a:cubicBezTo>
                          <a:pt x="315185" y="-46142"/>
                          <a:pt x="560394" y="70421"/>
                          <a:pt x="735625" y="0"/>
                        </a:cubicBezTo>
                        <a:cubicBezTo>
                          <a:pt x="910856" y="-70421"/>
                          <a:pt x="967169" y="46356"/>
                          <a:pt x="1156073" y="0"/>
                        </a:cubicBezTo>
                        <a:cubicBezTo>
                          <a:pt x="1344977" y="-46356"/>
                          <a:pt x="1520731" y="35829"/>
                          <a:pt x="1732029" y="0"/>
                        </a:cubicBezTo>
                        <a:cubicBezTo>
                          <a:pt x="1943327" y="-35829"/>
                          <a:pt x="2083972" y="7144"/>
                          <a:pt x="2307985" y="0"/>
                        </a:cubicBezTo>
                        <a:cubicBezTo>
                          <a:pt x="2531998" y="-7144"/>
                          <a:pt x="2645144" y="28129"/>
                          <a:pt x="2935778" y="0"/>
                        </a:cubicBezTo>
                        <a:cubicBezTo>
                          <a:pt x="3226412" y="-28129"/>
                          <a:pt x="3228378" y="39581"/>
                          <a:pt x="3356225" y="0"/>
                        </a:cubicBezTo>
                        <a:cubicBezTo>
                          <a:pt x="3484072" y="-39581"/>
                          <a:pt x="3692926" y="19560"/>
                          <a:pt x="3828509" y="0"/>
                        </a:cubicBezTo>
                        <a:cubicBezTo>
                          <a:pt x="3964092" y="-19560"/>
                          <a:pt x="4145276" y="83"/>
                          <a:pt x="4456302" y="0"/>
                        </a:cubicBezTo>
                        <a:cubicBezTo>
                          <a:pt x="4767328" y="-83"/>
                          <a:pt x="5006817" y="19228"/>
                          <a:pt x="5291438" y="0"/>
                        </a:cubicBezTo>
                        <a:cubicBezTo>
                          <a:pt x="5350681" y="-5979"/>
                          <a:pt x="5391835" y="36193"/>
                          <a:pt x="5399271" y="107833"/>
                        </a:cubicBezTo>
                        <a:cubicBezTo>
                          <a:pt x="5407974" y="222984"/>
                          <a:pt x="5357310" y="414790"/>
                          <a:pt x="5399271" y="539153"/>
                        </a:cubicBezTo>
                        <a:cubicBezTo>
                          <a:pt x="5405004" y="599390"/>
                          <a:pt x="5359435" y="636681"/>
                          <a:pt x="5291438" y="646986"/>
                        </a:cubicBezTo>
                        <a:cubicBezTo>
                          <a:pt x="5144505" y="705497"/>
                          <a:pt x="4982093" y="588906"/>
                          <a:pt x="4767318" y="646986"/>
                        </a:cubicBezTo>
                        <a:cubicBezTo>
                          <a:pt x="4552543" y="705066"/>
                          <a:pt x="4495615" y="606801"/>
                          <a:pt x="4295034" y="646986"/>
                        </a:cubicBezTo>
                        <a:cubicBezTo>
                          <a:pt x="4094453" y="687171"/>
                          <a:pt x="3976319" y="580020"/>
                          <a:pt x="3719078" y="646986"/>
                        </a:cubicBezTo>
                        <a:cubicBezTo>
                          <a:pt x="3461837" y="713952"/>
                          <a:pt x="3192542" y="575256"/>
                          <a:pt x="3039450" y="646986"/>
                        </a:cubicBezTo>
                        <a:cubicBezTo>
                          <a:pt x="2886358" y="718716"/>
                          <a:pt x="2737910" y="602410"/>
                          <a:pt x="2515330" y="646986"/>
                        </a:cubicBezTo>
                        <a:cubicBezTo>
                          <a:pt x="2292750" y="691562"/>
                          <a:pt x="2197156" y="576982"/>
                          <a:pt x="1887537" y="646986"/>
                        </a:cubicBezTo>
                        <a:cubicBezTo>
                          <a:pt x="1577918" y="716990"/>
                          <a:pt x="1521065" y="603460"/>
                          <a:pt x="1259745" y="646986"/>
                        </a:cubicBezTo>
                        <a:cubicBezTo>
                          <a:pt x="998425" y="690512"/>
                          <a:pt x="358963" y="613441"/>
                          <a:pt x="107833" y="646986"/>
                        </a:cubicBezTo>
                        <a:cubicBezTo>
                          <a:pt x="47450" y="649243"/>
                          <a:pt x="3783" y="601561"/>
                          <a:pt x="0" y="539153"/>
                        </a:cubicBezTo>
                        <a:cubicBezTo>
                          <a:pt x="-23352" y="386419"/>
                          <a:pt x="34156" y="227840"/>
                          <a:pt x="0" y="107833"/>
                        </a:cubicBezTo>
                        <a:close/>
                      </a:path>
                      <a:path w="5399271" h="646986" stroke="0" extrusionOk="0">
                        <a:moveTo>
                          <a:pt x="0" y="107833"/>
                        </a:moveTo>
                        <a:cubicBezTo>
                          <a:pt x="14924" y="52543"/>
                          <a:pt x="46621" y="4702"/>
                          <a:pt x="107833" y="0"/>
                        </a:cubicBezTo>
                        <a:cubicBezTo>
                          <a:pt x="244584" y="-22207"/>
                          <a:pt x="461016" y="30031"/>
                          <a:pt x="580117" y="0"/>
                        </a:cubicBezTo>
                        <a:cubicBezTo>
                          <a:pt x="699218" y="-30031"/>
                          <a:pt x="884581" y="25612"/>
                          <a:pt x="1000565" y="0"/>
                        </a:cubicBezTo>
                        <a:cubicBezTo>
                          <a:pt x="1116549" y="-25612"/>
                          <a:pt x="1246415" y="5198"/>
                          <a:pt x="1472849" y="0"/>
                        </a:cubicBezTo>
                        <a:cubicBezTo>
                          <a:pt x="1699283" y="-5198"/>
                          <a:pt x="1794066" y="39157"/>
                          <a:pt x="1945133" y="0"/>
                        </a:cubicBezTo>
                        <a:cubicBezTo>
                          <a:pt x="2096200" y="-39157"/>
                          <a:pt x="2282791" y="7672"/>
                          <a:pt x="2469253" y="0"/>
                        </a:cubicBezTo>
                        <a:cubicBezTo>
                          <a:pt x="2655715" y="-7672"/>
                          <a:pt x="2816216" y="46264"/>
                          <a:pt x="2993373" y="0"/>
                        </a:cubicBezTo>
                        <a:cubicBezTo>
                          <a:pt x="3170530" y="-46264"/>
                          <a:pt x="3278589" y="42433"/>
                          <a:pt x="3465657" y="0"/>
                        </a:cubicBezTo>
                        <a:cubicBezTo>
                          <a:pt x="3652725" y="-42433"/>
                          <a:pt x="3838697" y="55823"/>
                          <a:pt x="4093449" y="0"/>
                        </a:cubicBezTo>
                        <a:cubicBezTo>
                          <a:pt x="4348201" y="-55823"/>
                          <a:pt x="4541808" y="45152"/>
                          <a:pt x="4721241" y="0"/>
                        </a:cubicBezTo>
                        <a:cubicBezTo>
                          <a:pt x="4900674" y="-45152"/>
                          <a:pt x="5125521" y="66241"/>
                          <a:pt x="5291438" y="0"/>
                        </a:cubicBezTo>
                        <a:cubicBezTo>
                          <a:pt x="5365459" y="-6103"/>
                          <a:pt x="5400353" y="53334"/>
                          <a:pt x="5399271" y="107833"/>
                        </a:cubicBezTo>
                        <a:cubicBezTo>
                          <a:pt x="5419258" y="228639"/>
                          <a:pt x="5372922" y="433770"/>
                          <a:pt x="5399271" y="539153"/>
                        </a:cubicBezTo>
                        <a:cubicBezTo>
                          <a:pt x="5399599" y="601483"/>
                          <a:pt x="5355012" y="634998"/>
                          <a:pt x="5291438" y="646986"/>
                        </a:cubicBezTo>
                        <a:cubicBezTo>
                          <a:pt x="5155167" y="690875"/>
                          <a:pt x="4938510" y="595089"/>
                          <a:pt x="4767318" y="646986"/>
                        </a:cubicBezTo>
                        <a:cubicBezTo>
                          <a:pt x="4596126" y="698883"/>
                          <a:pt x="4368466" y="646773"/>
                          <a:pt x="4243198" y="646986"/>
                        </a:cubicBezTo>
                        <a:cubicBezTo>
                          <a:pt x="4117930" y="647199"/>
                          <a:pt x="3741676" y="599209"/>
                          <a:pt x="3615406" y="646986"/>
                        </a:cubicBezTo>
                        <a:cubicBezTo>
                          <a:pt x="3489136" y="694763"/>
                          <a:pt x="3201115" y="607203"/>
                          <a:pt x="2935778" y="646986"/>
                        </a:cubicBezTo>
                        <a:cubicBezTo>
                          <a:pt x="2670441" y="686769"/>
                          <a:pt x="2655159" y="613543"/>
                          <a:pt x="2463493" y="646986"/>
                        </a:cubicBezTo>
                        <a:cubicBezTo>
                          <a:pt x="2271827" y="680429"/>
                          <a:pt x="2096441" y="586706"/>
                          <a:pt x="1887537" y="646986"/>
                        </a:cubicBezTo>
                        <a:cubicBezTo>
                          <a:pt x="1678633" y="707266"/>
                          <a:pt x="1591929" y="594126"/>
                          <a:pt x="1415253" y="646986"/>
                        </a:cubicBezTo>
                        <a:cubicBezTo>
                          <a:pt x="1238577" y="699846"/>
                          <a:pt x="1056105" y="632532"/>
                          <a:pt x="735625" y="646986"/>
                        </a:cubicBezTo>
                        <a:cubicBezTo>
                          <a:pt x="415145" y="661440"/>
                          <a:pt x="294103" y="609187"/>
                          <a:pt x="107833" y="646986"/>
                        </a:cubicBezTo>
                        <a:cubicBezTo>
                          <a:pt x="32786" y="646334"/>
                          <a:pt x="-12265" y="589245"/>
                          <a:pt x="0" y="539153"/>
                        </a:cubicBezTo>
                        <a:cubicBezTo>
                          <a:pt x="-28637" y="373403"/>
                          <a:pt x="51454" y="202315"/>
                          <a:pt x="0" y="107833"/>
                        </a:cubicBezTo>
                        <a:close/>
                      </a:path>
                    </a:pathLst>
                  </a:custGeom>
                  <ask:type>
                    <ask:lineSketchScribble/>
                  </ask:type>
                </ask:lineSketchStyleProps>
              </a:ext>
            </a:extLst>
          </a:ln>
        </p:spPr>
        <p:txBody>
          <a:bodyPr wrap="none" rtlCol="0">
            <a:spAutoFit/>
          </a:bodyPr>
          <a:lstStyle/>
          <a:p>
            <a:pPr marL="285750" indent="-285750">
              <a:buFont typeface="Arial" panose="020B0604020202020204" pitchFamily="34" charset="0"/>
              <a:buChar char="•"/>
            </a:pPr>
            <a:r>
              <a:rPr lang="x-none" sz="3200" dirty="0">
                <a:solidFill>
                  <a:schemeClr val="bg1"/>
                </a:solidFill>
              </a:rPr>
              <a:t>Sử dụng tiền hợp lý, hiệu quả</a:t>
            </a:r>
          </a:p>
        </p:txBody>
      </p:sp>
      <p:sp>
        <p:nvSpPr>
          <p:cNvPr id="5" name="TextBox 4">
            <a:extLst>
              <a:ext uri="{FF2B5EF4-FFF2-40B4-BE49-F238E27FC236}">
                <a16:creationId xmlns="" xmlns:a16="http://schemas.microsoft.com/office/drawing/2014/main" id="{C359726A-7D53-B2E7-BB84-8F6C52358AB8}"/>
              </a:ext>
            </a:extLst>
          </p:cNvPr>
          <p:cNvSpPr txBox="1"/>
          <p:nvPr/>
        </p:nvSpPr>
        <p:spPr>
          <a:xfrm>
            <a:off x="5504073" y="2959888"/>
            <a:ext cx="6427951" cy="1191816"/>
          </a:xfrm>
          <a:prstGeom prst="roundRect">
            <a:avLst/>
          </a:prstGeom>
          <a:solidFill>
            <a:srgbClr val="289B78"/>
          </a:solidFill>
          <a:ln w="57150">
            <a:solidFill>
              <a:schemeClr val="tx1"/>
            </a:solidFill>
            <a:prstDash val="sysDash"/>
            <a:extLst>
              <a:ext uri="{C807C97D-BFC1-408E-A445-0C87EB9F89A2}">
                <ask:lineSketchStyleProps xmlns="" xmlns:ask="http://schemas.microsoft.com/office/drawing/2018/sketchyshapes" sd="4033735510">
                  <a:custGeom>
                    <a:avLst/>
                    <a:gdLst>
                      <a:gd name="connsiteX0" fmla="*/ 0 w 6427951"/>
                      <a:gd name="connsiteY0" fmla="*/ 198640 h 1191816"/>
                      <a:gd name="connsiteX1" fmla="*/ 198640 w 6427951"/>
                      <a:gd name="connsiteY1" fmla="*/ 0 h 1191816"/>
                      <a:gd name="connsiteX2" fmla="*/ 867496 w 6427951"/>
                      <a:gd name="connsiteY2" fmla="*/ 0 h 1191816"/>
                      <a:gd name="connsiteX3" fmla="*/ 1415739 w 6427951"/>
                      <a:gd name="connsiteY3" fmla="*/ 0 h 1191816"/>
                      <a:gd name="connsiteX4" fmla="*/ 1963982 w 6427951"/>
                      <a:gd name="connsiteY4" fmla="*/ 0 h 1191816"/>
                      <a:gd name="connsiteX5" fmla="*/ 2451918 w 6427951"/>
                      <a:gd name="connsiteY5" fmla="*/ 0 h 1191816"/>
                      <a:gd name="connsiteX6" fmla="*/ 2939854 w 6427951"/>
                      <a:gd name="connsiteY6" fmla="*/ 0 h 1191816"/>
                      <a:gd name="connsiteX7" fmla="*/ 3367483 w 6427951"/>
                      <a:gd name="connsiteY7" fmla="*/ 0 h 1191816"/>
                      <a:gd name="connsiteX8" fmla="*/ 3855420 w 6427951"/>
                      <a:gd name="connsiteY8" fmla="*/ 0 h 1191816"/>
                      <a:gd name="connsiteX9" fmla="*/ 4222742 w 6427951"/>
                      <a:gd name="connsiteY9" fmla="*/ 0 h 1191816"/>
                      <a:gd name="connsiteX10" fmla="*/ 4770985 w 6427951"/>
                      <a:gd name="connsiteY10" fmla="*/ 0 h 1191816"/>
                      <a:gd name="connsiteX11" fmla="*/ 5258921 w 6427951"/>
                      <a:gd name="connsiteY11" fmla="*/ 0 h 1191816"/>
                      <a:gd name="connsiteX12" fmla="*/ 6229311 w 6427951"/>
                      <a:gd name="connsiteY12" fmla="*/ 0 h 1191816"/>
                      <a:gd name="connsiteX13" fmla="*/ 6427951 w 6427951"/>
                      <a:gd name="connsiteY13" fmla="*/ 198640 h 1191816"/>
                      <a:gd name="connsiteX14" fmla="*/ 6427951 w 6427951"/>
                      <a:gd name="connsiteY14" fmla="*/ 572072 h 1191816"/>
                      <a:gd name="connsiteX15" fmla="*/ 6427951 w 6427951"/>
                      <a:gd name="connsiteY15" fmla="*/ 993176 h 1191816"/>
                      <a:gd name="connsiteX16" fmla="*/ 6229311 w 6427951"/>
                      <a:gd name="connsiteY16" fmla="*/ 1191816 h 1191816"/>
                      <a:gd name="connsiteX17" fmla="*/ 5681068 w 6427951"/>
                      <a:gd name="connsiteY17" fmla="*/ 1191816 h 1191816"/>
                      <a:gd name="connsiteX18" fmla="*/ 5012212 w 6427951"/>
                      <a:gd name="connsiteY18" fmla="*/ 1191816 h 1191816"/>
                      <a:gd name="connsiteX19" fmla="*/ 4524276 w 6427951"/>
                      <a:gd name="connsiteY19" fmla="*/ 1191816 h 1191816"/>
                      <a:gd name="connsiteX20" fmla="*/ 4156953 w 6427951"/>
                      <a:gd name="connsiteY20" fmla="*/ 1191816 h 1191816"/>
                      <a:gd name="connsiteX21" fmla="*/ 3729324 w 6427951"/>
                      <a:gd name="connsiteY21" fmla="*/ 1191816 h 1191816"/>
                      <a:gd name="connsiteX22" fmla="*/ 3301694 w 6427951"/>
                      <a:gd name="connsiteY22" fmla="*/ 1191816 h 1191816"/>
                      <a:gd name="connsiteX23" fmla="*/ 2813758 w 6427951"/>
                      <a:gd name="connsiteY23" fmla="*/ 1191816 h 1191816"/>
                      <a:gd name="connsiteX24" fmla="*/ 2325822 w 6427951"/>
                      <a:gd name="connsiteY24" fmla="*/ 1191816 h 1191816"/>
                      <a:gd name="connsiteX25" fmla="*/ 1898193 w 6427951"/>
                      <a:gd name="connsiteY25" fmla="*/ 1191816 h 1191816"/>
                      <a:gd name="connsiteX26" fmla="*/ 1470563 w 6427951"/>
                      <a:gd name="connsiteY26" fmla="*/ 1191816 h 1191816"/>
                      <a:gd name="connsiteX27" fmla="*/ 982627 w 6427951"/>
                      <a:gd name="connsiteY27" fmla="*/ 1191816 h 1191816"/>
                      <a:gd name="connsiteX28" fmla="*/ 198640 w 6427951"/>
                      <a:gd name="connsiteY28" fmla="*/ 1191816 h 1191816"/>
                      <a:gd name="connsiteX29" fmla="*/ 0 w 6427951"/>
                      <a:gd name="connsiteY29" fmla="*/ 993176 h 1191816"/>
                      <a:gd name="connsiteX30" fmla="*/ 0 w 6427951"/>
                      <a:gd name="connsiteY30" fmla="*/ 587963 h 1191816"/>
                      <a:gd name="connsiteX31" fmla="*/ 0 w 6427951"/>
                      <a:gd name="connsiteY31"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27951" h="1191816" fill="none" extrusionOk="0">
                        <a:moveTo>
                          <a:pt x="0" y="198640"/>
                        </a:moveTo>
                        <a:cubicBezTo>
                          <a:pt x="15862" y="89489"/>
                          <a:pt x="111576" y="-7100"/>
                          <a:pt x="198640" y="0"/>
                        </a:cubicBezTo>
                        <a:cubicBezTo>
                          <a:pt x="459946" y="-51424"/>
                          <a:pt x="646867" y="51132"/>
                          <a:pt x="867496" y="0"/>
                        </a:cubicBezTo>
                        <a:cubicBezTo>
                          <a:pt x="1088125" y="-51132"/>
                          <a:pt x="1234038" y="30348"/>
                          <a:pt x="1415739" y="0"/>
                        </a:cubicBezTo>
                        <a:cubicBezTo>
                          <a:pt x="1597440" y="-30348"/>
                          <a:pt x="1762999" y="44320"/>
                          <a:pt x="1963982" y="0"/>
                        </a:cubicBezTo>
                        <a:cubicBezTo>
                          <a:pt x="2164965" y="-44320"/>
                          <a:pt x="2339500" y="31921"/>
                          <a:pt x="2451918" y="0"/>
                        </a:cubicBezTo>
                        <a:cubicBezTo>
                          <a:pt x="2564336" y="-31921"/>
                          <a:pt x="2806045" y="48204"/>
                          <a:pt x="2939854" y="0"/>
                        </a:cubicBezTo>
                        <a:cubicBezTo>
                          <a:pt x="3073663" y="-48204"/>
                          <a:pt x="3230010" y="32902"/>
                          <a:pt x="3367483" y="0"/>
                        </a:cubicBezTo>
                        <a:cubicBezTo>
                          <a:pt x="3504956" y="-32902"/>
                          <a:pt x="3628319" y="57850"/>
                          <a:pt x="3855420" y="0"/>
                        </a:cubicBezTo>
                        <a:cubicBezTo>
                          <a:pt x="4082521" y="-57850"/>
                          <a:pt x="4091303" y="2553"/>
                          <a:pt x="4222742" y="0"/>
                        </a:cubicBezTo>
                        <a:cubicBezTo>
                          <a:pt x="4354181" y="-2553"/>
                          <a:pt x="4619052" y="25673"/>
                          <a:pt x="4770985" y="0"/>
                        </a:cubicBezTo>
                        <a:cubicBezTo>
                          <a:pt x="4922918" y="-25673"/>
                          <a:pt x="5115425" y="2308"/>
                          <a:pt x="5258921" y="0"/>
                        </a:cubicBezTo>
                        <a:cubicBezTo>
                          <a:pt x="5402417" y="-2308"/>
                          <a:pt x="5832853" y="110153"/>
                          <a:pt x="6229311" y="0"/>
                        </a:cubicBezTo>
                        <a:cubicBezTo>
                          <a:pt x="6357775" y="25657"/>
                          <a:pt x="6445312" y="79257"/>
                          <a:pt x="6427951" y="198640"/>
                        </a:cubicBezTo>
                        <a:cubicBezTo>
                          <a:pt x="6462945" y="366158"/>
                          <a:pt x="6396548" y="413769"/>
                          <a:pt x="6427951" y="572072"/>
                        </a:cubicBezTo>
                        <a:cubicBezTo>
                          <a:pt x="6459354" y="730375"/>
                          <a:pt x="6419124" y="868929"/>
                          <a:pt x="6427951" y="993176"/>
                        </a:cubicBezTo>
                        <a:cubicBezTo>
                          <a:pt x="6416315" y="1115611"/>
                          <a:pt x="6335601" y="1195579"/>
                          <a:pt x="6229311" y="1191816"/>
                        </a:cubicBezTo>
                        <a:cubicBezTo>
                          <a:pt x="6017510" y="1200410"/>
                          <a:pt x="5876803" y="1181842"/>
                          <a:pt x="5681068" y="1191816"/>
                        </a:cubicBezTo>
                        <a:cubicBezTo>
                          <a:pt x="5485333" y="1201790"/>
                          <a:pt x="5167438" y="1180719"/>
                          <a:pt x="5012212" y="1191816"/>
                        </a:cubicBezTo>
                        <a:cubicBezTo>
                          <a:pt x="4856986" y="1202913"/>
                          <a:pt x="4705254" y="1163367"/>
                          <a:pt x="4524276" y="1191816"/>
                        </a:cubicBezTo>
                        <a:cubicBezTo>
                          <a:pt x="4343298" y="1220265"/>
                          <a:pt x="4279529" y="1177166"/>
                          <a:pt x="4156953" y="1191816"/>
                        </a:cubicBezTo>
                        <a:cubicBezTo>
                          <a:pt x="4034377" y="1206466"/>
                          <a:pt x="3846539" y="1164222"/>
                          <a:pt x="3729324" y="1191816"/>
                        </a:cubicBezTo>
                        <a:cubicBezTo>
                          <a:pt x="3612109" y="1219410"/>
                          <a:pt x="3399950" y="1186142"/>
                          <a:pt x="3301694" y="1191816"/>
                        </a:cubicBezTo>
                        <a:cubicBezTo>
                          <a:pt x="3203438" y="1197490"/>
                          <a:pt x="2996732" y="1163191"/>
                          <a:pt x="2813758" y="1191816"/>
                        </a:cubicBezTo>
                        <a:cubicBezTo>
                          <a:pt x="2630784" y="1220441"/>
                          <a:pt x="2486869" y="1167857"/>
                          <a:pt x="2325822" y="1191816"/>
                        </a:cubicBezTo>
                        <a:cubicBezTo>
                          <a:pt x="2164775" y="1215775"/>
                          <a:pt x="2054357" y="1183028"/>
                          <a:pt x="1898193" y="1191816"/>
                        </a:cubicBezTo>
                        <a:cubicBezTo>
                          <a:pt x="1742029" y="1200604"/>
                          <a:pt x="1566874" y="1161762"/>
                          <a:pt x="1470563" y="1191816"/>
                        </a:cubicBezTo>
                        <a:cubicBezTo>
                          <a:pt x="1374252" y="1221870"/>
                          <a:pt x="1159692" y="1134864"/>
                          <a:pt x="982627" y="1191816"/>
                        </a:cubicBezTo>
                        <a:cubicBezTo>
                          <a:pt x="805562" y="1248768"/>
                          <a:pt x="588014" y="1191192"/>
                          <a:pt x="198640" y="1191816"/>
                        </a:cubicBezTo>
                        <a:cubicBezTo>
                          <a:pt x="96493" y="1208876"/>
                          <a:pt x="5999" y="1117855"/>
                          <a:pt x="0" y="993176"/>
                        </a:cubicBezTo>
                        <a:cubicBezTo>
                          <a:pt x="-13174" y="819652"/>
                          <a:pt x="19224" y="741395"/>
                          <a:pt x="0" y="587963"/>
                        </a:cubicBezTo>
                        <a:cubicBezTo>
                          <a:pt x="-19224" y="434531"/>
                          <a:pt x="34183" y="321287"/>
                          <a:pt x="0" y="198640"/>
                        </a:cubicBezTo>
                        <a:close/>
                      </a:path>
                      <a:path w="6427951" h="1191816" stroke="0" extrusionOk="0">
                        <a:moveTo>
                          <a:pt x="0" y="198640"/>
                        </a:moveTo>
                        <a:cubicBezTo>
                          <a:pt x="-4647" y="77865"/>
                          <a:pt x="87263" y="-4552"/>
                          <a:pt x="198640" y="0"/>
                        </a:cubicBezTo>
                        <a:cubicBezTo>
                          <a:pt x="332305" y="-29340"/>
                          <a:pt x="431013" y="14188"/>
                          <a:pt x="626269" y="0"/>
                        </a:cubicBezTo>
                        <a:cubicBezTo>
                          <a:pt x="821525" y="-14188"/>
                          <a:pt x="981898" y="22163"/>
                          <a:pt x="1174512" y="0"/>
                        </a:cubicBezTo>
                        <a:cubicBezTo>
                          <a:pt x="1367126" y="-22163"/>
                          <a:pt x="1516913" y="5448"/>
                          <a:pt x="1722755" y="0"/>
                        </a:cubicBezTo>
                        <a:cubicBezTo>
                          <a:pt x="1928597" y="-5448"/>
                          <a:pt x="1981905" y="42906"/>
                          <a:pt x="2150384" y="0"/>
                        </a:cubicBezTo>
                        <a:cubicBezTo>
                          <a:pt x="2318863" y="-42906"/>
                          <a:pt x="2371956" y="757"/>
                          <a:pt x="2578014" y="0"/>
                        </a:cubicBezTo>
                        <a:cubicBezTo>
                          <a:pt x="2784072" y="-757"/>
                          <a:pt x="2764147" y="42688"/>
                          <a:pt x="2945337" y="0"/>
                        </a:cubicBezTo>
                        <a:cubicBezTo>
                          <a:pt x="3126527" y="-42688"/>
                          <a:pt x="3242819" y="4548"/>
                          <a:pt x="3433273" y="0"/>
                        </a:cubicBezTo>
                        <a:cubicBezTo>
                          <a:pt x="3623727" y="-4548"/>
                          <a:pt x="3956007" y="55717"/>
                          <a:pt x="4102129" y="0"/>
                        </a:cubicBezTo>
                        <a:cubicBezTo>
                          <a:pt x="4248251" y="-55717"/>
                          <a:pt x="4526194" y="46620"/>
                          <a:pt x="4770985" y="0"/>
                        </a:cubicBezTo>
                        <a:cubicBezTo>
                          <a:pt x="5015776" y="-46620"/>
                          <a:pt x="5178690" y="44898"/>
                          <a:pt x="5319228" y="0"/>
                        </a:cubicBezTo>
                        <a:cubicBezTo>
                          <a:pt x="5459766" y="-44898"/>
                          <a:pt x="5593395" y="25580"/>
                          <a:pt x="5686551" y="0"/>
                        </a:cubicBezTo>
                        <a:cubicBezTo>
                          <a:pt x="5779707" y="-25580"/>
                          <a:pt x="5962729" y="36184"/>
                          <a:pt x="6229311" y="0"/>
                        </a:cubicBezTo>
                        <a:cubicBezTo>
                          <a:pt x="6340859" y="-5369"/>
                          <a:pt x="6455890" y="105031"/>
                          <a:pt x="6427951" y="198640"/>
                        </a:cubicBezTo>
                        <a:cubicBezTo>
                          <a:pt x="6447455" y="354981"/>
                          <a:pt x="6386161" y="390387"/>
                          <a:pt x="6427951" y="580017"/>
                        </a:cubicBezTo>
                        <a:cubicBezTo>
                          <a:pt x="6469741" y="769647"/>
                          <a:pt x="6413647" y="814376"/>
                          <a:pt x="6427951" y="993176"/>
                        </a:cubicBezTo>
                        <a:cubicBezTo>
                          <a:pt x="6441041" y="1101047"/>
                          <a:pt x="6331417" y="1206728"/>
                          <a:pt x="6229311" y="1191816"/>
                        </a:cubicBezTo>
                        <a:cubicBezTo>
                          <a:pt x="6059538" y="1239706"/>
                          <a:pt x="5943323" y="1170897"/>
                          <a:pt x="5801682" y="1191816"/>
                        </a:cubicBezTo>
                        <a:cubicBezTo>
                          <a:pt x="5660041" y="1212735"/>
                          <a:pt x="5444558" y="1144356"/>
                          <a:pt x="5193132" y="1191816"/>
                        </a:cubicBezTo>
                        <a:cubicBezTo>
                          <a:pt x="4941706" y="1239276"/>
                          <a:pt x="4932823" y="1181274"/>
                          <a:pt x="4825809" y="1191816"/>
                        </a:cubicBezTo>
                        <a:cubicBezTo>
                          <a:pt x="4718795" y="1202358"/>
                          <a:pt x="4344760" y="1160562"/>
                          <a:pt x="4217260" y="1191816"/>
                        </a:cubicBezTo>
                        <a:cubicBezTo>
                          <a:pt x="4089760" y="1223070"/>
                          <a:pt x="3786851" y="1127000"/>
                          <a:pt x="3548404" y="1191816"/>
                        </a:cubicBezTo>
                        <a:cubicBezTo>
                          <a:pt x="3309957" y="1256632"/>
                          <a:pt x="3297355" y="1172904"/>
                          <a:pt x="3120774" y="1191816"/>
                        </a:cubicBezTo>
                        <a:cubicBezTo>
                          <a:pt x="2944193" y="1210728"/>
                          <a:pt x="2750904" y="1171219"/>
                          <a:pt x="2512225" y="1191816"/>
                        </a:cubicBezTo>
                        <a:cubicBezTo>
                          <a:pt x="2273546" y="1212413"/>
                          <a:pt x="2205541" y="1176646"/>
                          <a:pt x="2084595" y="1191816"/>
                        </a:cubicBezTo>
                        <a:cubicBezTo>
                          <a:pt x="1963649" y="1206986"/>
                          <a:pt x="1812722" y="1155458"/>
                          <a:pt x="1656966" y="1191816"/>
                        </a:cubicBezTo>
                        <a:cubicBezTo>
                          <a:pt x="1501210" y="1228174"/>
                          <a:pt x="1448876" y="1184567"/>
                          <a:pt x="1289643" y="1191816"/>
                        </a:cubicBezTo>
                        <a:cubicBezTo>
                          <a:pt x="1130410" y="1199065"/>
                          <a:pt x="1034117" y="1188427"/>
                          <a:pt x="862014" y="1191816"/>
                        </a:cubicBezTo>
                        <a:cubicBezTo>
                          <a:pt x="689911" y="1195205"/>
                          <a:pt x="431000" y="1155253"/>
                          <a:pt x="198640" y="1191816"/>
                        </a:cubicBezTo>
                        <a:cubicBezTo>
                          <a:pt x="66141" y="1206707"/>
                          <a:pt x="-6948" y="1084908"/>
                          <a:pt x="0" y="993176"/>
                        </a:cubicBezTo>
                        <a:cubicBezTo>
                          <a:pt x="-3407" y="882705"/>
                          <a:pt x="11017" y="779901"/>
                          <a:pt x="0" y="611799"/>
                        </a:cubicBezTo>
                        <a:cubicBezTo>
                          <a:pt x="-11017" y="443697"/>
                          <a:pt x="23048" y="381258"/>
                          <a:pt x="0" y="198640"/>
                        </a:cubicBezTo>
                        <a:close/>
                      </a:path>
                    </a:pathLst>
                  </a:custGeom>
                  <ask:type>
                    <ask:lineSketchScribble/>
                  </ask:type>
                </ask:lineSketchStyleProps>
              </a:ext>
            </a:extLst>
          </a:ln>
        </p:spPr>
        <p:txBody>
          <a:bodyPr wrap="square" rtlCol="0">
            <a:spAutoFit/>
          </a:bodyPr>
          <a:lstStyle/>
          <a:p>
            <a:pPr marL="285750" indent="-285750">
              <a:buFont typeface="Arial" panose="020B0604020202020204" pitchFamily="34" charset="0"/>
              <a:buChar char="•"/>
            </a:pPr>
            <a:r>
              <a:rPr lang="x-none" sz="3200" dirty="0">
                <a:solidFill>
                  <a:schemeClr val="bg1"/>
                </a:solidFill>
              </a:rPr>
              <a:t>Đặt mục tiêu và thực hiện tiết kiệm hiệu quả</a:t>
            </a:r>
          </a:p>
        </p:txBody>
      </p:sp>
      <p:sp>
        <p:nvSpPr>
          <p:cNvPr id="6" name="TextBox 5">
            <a:extLst>
              <a:ext uri="{FF2B5EF4-FFF2-40B4-BE49-F238E27FC236}">
                <a16:creationId xmlns="" xmlns:a16="http://schemas.microsoft.com/office/drawing/2014/main" id="{436DEEF6-8918-214C-E570-DD6C857D0368}"/>
              </a:ext>
            </a:extLst>
          </p:cNvPr>
          <p:cNvSpPr txBox="1"/>
          <p:nvPr/>
        </p:nvSpPr>
        <p:spPr>
          <a:xfrm>
            <a:off x="5504073" y="4685703"/>
            <a:ext cx="5174493" cy="646986"/>
          </a:xfrm>
          <a:prstGeom prst="roundRect">
            <a:avLst/>
          </a:prstGeom>
          <a:solidFill>
            <a:srgbClr val="289B78"/>
          </a:solidFill>
          <a:ln w="57150">
            <a:solidFill>
              <a:schemeClr val="tx1"/>
            </a:solidFill>
            <a:prstDash val="sysDash"/>
            <a:extLst>
              <a:ext uri="{C807C97D-BFC1-408E-A445-0C87EB9F89A2}">
                <ask:lineSketchStyleProps xmlns="" xmlns:ask="http://schemas.microsoft.com/office/drawing/2018/sketchyshapes" sd="1550399951">
                  <a:custGeom>
                    <a:avLst/>
                    <a:gdLst>
                      <a:gd name="connsiteX0" fmla="*/ 0 w 5174493"/>
                      <a:gd name="connsiteY0" fmla="*/ 107833 h 646986"/>
                      <a:gd name="connsiteX1" fmla="*/ 107833 w 5174493"/>
                      <a:gd name="connsiteY1" fmla="*/ 0 h 646986"/>
                      <a:gd name="connsiteX2" fmla="*/ 658814 w 5174493"/>
                      <a:gd name="connsiteY2" fmla="*/ 0 h 646986"/>
                      <a:gd name="connsiteX3" fmla="*/ 1209795 w 5174493"/>
                      <a:gd name="connsiteY3" fmla="*/ 0 h 646986"/>
                      <a:gd name="connsiteX4" fmla="*/ 1661599 w 5174493"/>
                      <a:gd name="connsiteY4" fmla="*/ 0 h 646986"/>
                      <a:gd name="connsiteX5" fmla="*/ 2162991 w 5174493"/>
                      <a:gd name="connsiteY5" fmla="*/ 0 h 646986"/>
                      <a:gd name="connsiteX6" fmla="*/ 2813149 w 5174493"/>
                      <a:gd name="connsiteY6" fmla="*/ 0 h 646986"/>
                      <a:gd name="connsiteX7" fmla="*/ 3413718 w 5174493"/>
                      <a:gd name="connsiteY7" fmla="*/ 0 h 646986"/>
                      <a:gd name="connsiteX8" fmla="*/ 3964698 w 5174493"/>
                      <a:gd name="connsiteY8" fmla="*/ 0 h 646986"/>
                      <a:gd name="connsiteX9" fmla="*/ 5066660 w 5174493"/>
                      <a:gd name="connsiteY9" fmla="*/ 0 h 646986"/>
                      <a:gd name="connsiteX10" fmla="*/ 5174493 w 5174493"/>
                      <a:gd name="connsiteY10" fmla="*/ 107833 h 646986"/>
                      <a:gd name="connsiteX11" fmla="*/ 5174493 w 5174493"/>
                      <a:gd name="connsiteY11" fmla="*/ 539153 h 646986"/>
                      <a:gd name="connsiteX12" fmla="*/ 5066660 w 5174493"/>
                      <a:gd name="connsiteY12" fmla="*/ 646986 h 646986"/>
                      <a:gd name="connsiteX13" fmla="*/ 4565267 w 5174493"/>
                      <a:gd name="connsiteY13" fmla="*/ 646986 h 646986"/>
                      <a:gd name="connsiteX14" fmla="*/ 4113463 w 5174493"/>
                      <a:gd name="connsiteY14" fmla="*/ 646986 h 646986"/>
                      <a:gd name="connsiteX15" fmla="*/ 3562482 w 5174493"/>
                      <a:gd name="connsiteY15" fmla="*/ 646986 h 646986"/>
                      <a:gd name="connsiteX16" fmla="*/ 3061090 w 5174493"/>
                      <a:gd name="connsiteY16" fmla="*/ 646986 h 646986"/>
                      <a:gd name="connsiteX17" fmla="*/ 2658874 w 5174493"/>
                      <a:gd name="connsiteY17" fmla="*/ 646986 h 646986"/>
                      <a:gd name="connsiteX18" fmla="*/ 2256658 w 5174493"/>
                      <a:gd name="connsiteY18" fmla="*/ 646986 h 646986"/>
                      <a:gd name="connsiteX19" fmla="*/ 1656089 w 5174493"/>
                      <a:gd name="connsiteY19" fmla="*/ 646986 h 646986"/>
                      <a:gd name="connsiteX20" fmla="*/ 1204285 w 5174493"/>
                      <a:gd name="connsiteY20" fmla="*/ 646986 h 646986"/>
                      <a:gd name="connsiteX21" fmla="*/ 603716 w 5174493"/>
                      <a:gd name="connsiteY21" fmla="*/ 646986 h 646986"/>
                      <a:gd name="connsiteX22" fmla="*/ 107833 w 5174493"/>
                      <a:gd name="connsiteY22" fmla="*/ 646986 h 646986"/>
                      <a:gd name="connsiteX23" fmla="*/ 0 w 5174493"/>
                      <a:gd name="connsiteY23" fmla="*/ 539153 h 646986"/>
                      <a:gd name="connsiteX24" fmla="*/ 0 w 5174493"/>
                      <a:gd name="connsiteY24" fmla="*/ 107833 h 64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74493" h="646986" fill="none" extrusionOk="0">
                        <a:moveTo>
                          <a:pt x="0" y="107833"/>
                        </a:moveTo>
                        <a:cubicBezTo>
                          <a:pt x="-14910" y="38932"/>
                          <a:pt x="53243" y="-2983"/>
                          <a:pt x="107833" y="0"/>
                        </a:cubicBezTo>
                        <a:cubicBezTo>
                          <a:pt x="224718" y="-38800"/>
                          <a:pt x="499531" y="34517"/>
                          <a:pt x="658814" y="0"/>
                        </a:cubicBezTo>
                        <a:cubicBezTo>
                          <a:pt x="818097" y="-34517"/>
                          <a:pt x="1016810" y="62881"/>
                          <a:pt x="1209795" y="0"/>
                        </a:cubicBezTo>
                        <a:cubicBezTo>
                          <a:pt x="1402780" y="-62881"/>
                          <a:pt x="1511102" y="5775"/>
                          <a:pt x="1661599" y="0"/>
                        </a:cubicBezTo>
                        <a:cubicBezTo>
                          <a:pt x="1812096" y="-5775"/>
                          <a:pt x="1985828" y="31154"/>
                          <a:pt x="2162991" y="0"/>
                        </a:cubicBezTo>
                        <a:cubicBezTo>
                          <a:pt x="2340154" y="-31154"/>
                          <a:pt x="2542700" y="48724"/>
                          <a:pt x="2813149" y="0"/>
                        </a:cubicBezTo>
                        <a:cubicBezTo>
                          <a:pt x="3083598" y="-48724"/>
                          <a:pt x="3159266" y="68172"/>
                          <a:pt x="3413718" y="0"/>
                        </a:cubicBezTo>
                        <a:cubicBezTo>
                          <a:pt x="3668170" y="-68172"/>
                          <a:pt x="3745668" y="8534"/>
                          <a:pt x="3964698" y="0"/>
                        </a:cubicBezTo>
                        <a:cubicBezTo>
                          <a:pt x="4183728" y="-8534"/>
                          <a:pt x="4843706" y="4289"/>
                          <a:pt x="5066660" y="0"/>
                        </a:cubicBezTo>
                        <a:cubicBezTo>
                          <a:pt x="5122327" y="-4093"/>
                          <a:pt x="5172316" y="59400"/>
                          <a:pt x="5174493" y="107833"/>
                        </a:cubicBezTo>
                        <a:cubicBezTo>
                          <a:pt x="5183720" y="266787"/>
                          <a:pt x="5134873" y="433703"/>
                          <a:pt x="5174493" y="539153"/>
                        </a:cubicBezTo>
                        <a:cubicBezTo>
                          <a:pt x="5177955" y="599945"/>
                          <a:pt x="5115028" y="635572"/>
                          <a:pt x="5066660" y="646986"/>
                        </a:cubicBezTo>
                        <a:cubicBezTo>
                          <a:pt x="4900522" y="704649"/>
                          <a:pt x="4809432" y="626728"/>
                          <a:pt x="4565267" y="646986"/>
                        </a:cubicBezTo>
                        <a:cubicBezTo>
                          <a:pt x="4321102" y="667244"/>
                          <a:pt x="4205651" y="611517"/>
                          <a:pt x="4113463" y="646986"/>
                        </a:cubicBezTo>
                        <a:cubicBezTo>
                          <a:pt x="4021275" y="682455"/>
                          <a:pt x="3836901" y="629943"/>
                          <a:pt x="3562482" y="646986"/>
                        </a:cubicBezTo>
                        <a:cubicBezTo>
                          <a:pt x="3288063" y="664029"/>
                          <a:pt x="3197390" y="589977"/>
                          <a:pt x="3061090" y="646986"/>
                        </a:cubicBezTo>
                        <a:cubicBezTo>
                          <a:pt x="2924790" y="703995"/>
                          <a:pt x="2844825" y="622972"/>
                          <a:pt x="2658874" y="646986"/>
                        </a:cubicBezTo>
                        <a:cubicBezTo>
                          <a:pt x="2472923" y="671000"/>
                          <a:pt x="2449968" y="624222"/>
                          <a:pt x="2256658" y="646986"/>
                        </a:cubicBezTo>
                        <a:cubicBezTo>
                          <a:pt x="2063348" y="669750"/>
                          <a:pt x="1879589" y="628901"/>
                          <a:pt x="1656089" y="646986"/>
                        </a:cubicBezTo>
                        <a:cubicBezTo>
                          <a:pt x="1432589" y="665071"/>
                          <a:pt x="1313022" y="624482"/>
                          <a:pt x="1204285" y="646986"/>
                        </a:cubicBezTo>
                        <a:cubicBezTo>
                          <a:pt x="1095548" y="669490"/>
                          <a:pt x="755462" y="587882"/>
                          <a:pt x="603716" y="646986"/>
                        </a:cubicBezTo>
                        <a:cubicBezTo>
                          <a:pt x="451970" y="706090"/>
                          <a:pt x="309099" y="617773"/>
                          <a:pt x="107833" y="646986"/>
                        </a:cubicBezTo>
                        <a:cubicBezTo>
                          <a:pt x="56046" y="645007"/>
                          <a:pt x="9700" y="604363"/>
                          <a:pt x="0" y="539153"/>
                        </a:cubicBezTo>
                        <a:cubicBezTo>
                          <a:pt x="-24793" y="425887"/>
                          <a:pt x="3437" y="264690"/>
                          <a:pt x="0" y="107833"/>
                        </a:cubicBezTo>
                        <a:close/>
                      </a:path>
                      <a:path w="5174493" h="646986" stroke="0" extrusionOk="0">
                        <a:moveTo>
                          <a:pt x="0" y="107833"/>
                        </a:moveTo>
                        <a:cubicBezTo>
                          <a:pt x="-6688" y="56202"/>
                          <a:pt x="42505" y="-606"/>
                          <a:pt x="107833" y="0"/>
                        </a:cubicBezTo>
                        <a:cubicBezTo>
                          <a:pt x="303803" y="-5637"/>
                          <a:pt x="410381" y="40792"/>
                          <a:pt x="658814" y="0"/>
                        </a:cubicBezTo>
                        <a:cubicBezTo>
                          <a:pt x="907247" y="-40792"/>
                          <a:pt x="872086" y="20509"/>
                          <a:pt x="1061030" y="0"/>
                        </a:cubicBezTo>
                        <a:cubicBezTo>
                          <a:pt x="1249974" y="-20509"/>
                          <a:pt x="1454295" y="22186"/>
                          <a:pt x="1612011" y="0"/>
                        </a:cubicBezTo>
                        <a:cubicBezTo>
                          <a:pt x="1769727" y="-22186"/>
                          <a:pt x="1945843" y="65894"/>
                          <a:pt x="2212580" y="0"/>
                        </a:cubicBezTo>
                        <a:cubicBezTo>
                          <a:pt x="2479317" y="-65894"/>
                          <a:pt x="2581291" y="32207"/>
                          <a:pt x="2713972" y="0"/>
                        </a:cubicBezTo>
                        <a:cubicBezTo>
                          <a:pt x="2846653" y="-32207"/>
                          <a:pt x="2964864" y="45266"/>
                          <a:pt x="3116188" y="0"/>
                        </a:cubicBezTo>
                        <a:cubicBezTo>
                          <a:pt x="3267512" y="-45266"/>
                          <a:pt x="3348486" y="10259"/>
                          <a:pt x="3518404" y="0"/>
                        </a:cubicBezTo>
                        <a:cubicBezTo>
                          <a:pt x="3688322" y="-10259"/>
                          <a:pt x="3900450" y="11476"/>
                          <a:pt x="4168561" y="0"/>
                        </a:cubicBezTo>
                        <a:cubicBezTo>
                          <a:pt x="4436672" y="-11476"/>
                          <a:pt x="4383619" y="20640"/>
                          <a:pt x="4570777" y="0"/>
                        </a:cubicBezTo>
                        <a:cubicBezTo>
                          <a:pt x="4757935" y="-20640"/>
                          <a:pt x="4962651" y="21990"/>
                          <a:pt x="5066660" y="0"/>
                        </a:cubicBezTo>
                        <a:cubicBezTo>
                          <a:pt x="5133116" y="-7055"/>
                          <a:pt x="5178528" y="40522"/>
                          <a:pt x="5174493" y="107833"/>
                        </a:cubicBezTo>
                        <a:cubicBezTo>
                          <a:pt x="5184276" y="318162"/>
                          <a:pt x="5165114" y="377818"/>
                          <a:pt x="5174493" y="539153"/>
                        </a:cubicBezTo>
                        <a:cubicBezTo>
                          <a:pt x="5174608" y="601111"/>
                          <a:pt x="5116708" y="644360"/>
                          <a:pt x="5066660" y="646986"/>
                        </a:cubicBezTo>
                        <a:cubicBezTo>
                          <a:pt x="4767360" y="667534"/>
                          <a:pt x="4569032" y="607708"/>
                          <a:pt x="4416503" y="646986"/>
                        </a:cubicBezTo>
                        <a:cubicBezTo>
                          <a:pt x="4263974" y="686264"/>
                          <a:pt x="4147236" y="623302"/>
                          <a:pt x="3915110" y="646986"/>
                        </a:cubicBezTo>
                        <a:cubicBezTo>
                          <a:pt x="3682984" y="670670"/>
                          <a:pt x="3547600" y="601912"/>
                          <a:pt x="3413718" y="646986"/>
                        </a:cubicBezTo>
                        <a:cubicBezTo>
                          <a:pt x="3279836" y="692060"/>
                          <a:pt x="2920131" y="569154"/>
                          <a:pt x="2763560" y="646986"/>
                        </a:cubicBezTo>
                        <a:cubicBezTo>
                          <a:pt x="2606989" y="724818"/>
                          <a:pt x="2451746" y="596377"/>
                          <a:pt x="2162991" y="646986"/>
                        </a:cubicBezTo>
                        <a:cubicBezTo>
                          <a:pt x="1874236" y="697595"/>
                          <a:pt x="1905687" y="601862"/>
                          <a:pt x="1760775" y="646986"/>
                        </a:cubicBezTo>
                        <a:cubicBezTo>
                          <a:pt x="1615863" y="692110"/>
                          <a:pt x="1435309" y="584884"/>
                          <a:pt x="1209795" y="646986"/>
                        </a:cubicBezTo>
                        <a:cubicBezTo>
                          <a:pt x="984281" y="709088"/>
                          <a:pt x="940915" y="642405"/>
                          <a:pt x="807579" y="646986"/>
                        </a:cubicBezTo>
                        <a:cubicBezTo>
                          <a:pt x="674243" y="651567"/>
                          <a:pt x="431392" y="606376"/>
                          <a:pt x="107833" y="646986"/>
                        </a:cubicBezTo>
                        <a:cubicBezTo>
                          <a:pt x="56780" y="648029"/>
                          <a:pt x="-9365" y="597628"/>
                          <a:pt x="0" y="539153"/>
                        </a:cubicBezTo>
                        <a:cubicBezTo>
                          <a:pt x="-16153" y="367309"/>
                          <a:pt x="34812" y="305079"/>
                          <a:pt x="0" y="107833"/>
                        </a:cubicBezTo>
                        <a:close/>
                      </a:path>
                    </a:pathLst>
                  </a:custGeom>
                  <ask:type>
                    <ask:lineSketchScribble/>
                  </ask:type>
                </ask:lineSketchStyleProps>
              </a:ext>
            </a:extLst>
          </a:ln>
        </p:spPr>
        <p:txBody>
          <a:bodyPr wrap="none" rtlCol="0">
            <a:spAutoFit/>
          </a:bodyPr>
          <a:lstStyle/>
          <a:p>
            <a:pPr marL="285750" indent="-285750">
              <a:buFont typeface="Arial" panose="020B0604020202020204" pitchFamily="34" charset="0"/>
              <a:buChar char="•"/>
            </a:pPr>
            <a:r>
              <a:rPr lang="x-none" sz="3200" dirty="0">
                <a:solidFill>
                  <a:schemeClr val="bg1"/>
                </a:solidFill>
              </a:rPr>
              <a:t>Học cách kiếm tiền phù hợp</a:t>
            </a:r>
          </a:p>
        </p:txBody>
      </p:sp>
    </p:spTree>
    <p:extLst>
      <p:ext uri="{BB962C8B-B14F-4D97-AF65-F5344CB8AC3E}">
        <p14:creationId xmlns:p14="http://schemas.microsoft.com/office/powerpoint/2010/main" val="154729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317B70F-A9DD-6524-8A26-BE77C5026E12}"/>
              </a:ext>
            </a:extLst>
          </p:cNvPr>
          <p:cNvSpPr txBox="1"/>
          <p:nvPr/>
        </p:nvSpPr>
        <p:spPr>
          <a:xfrm>
            <a:off x="4192153" y="622919"/>
            <a:ext cx="5226111" cy="584775"/>
          </a:xfrm>
          <a:prstGeom prst="rect">
            <a:avLst/>
          </a:prstGeom>
          <a:noFill/>
        </p:spPr>
        <p:txBody>
          <a:bodyPr wrap="none" rtlCol="0">
            <a:spAutoFit/>
          </a:bodyPr>
          <a:lstStyle/>
          <a:p>
            <a:r>
              <a:rPr lang="x-none" sz="3200" b="1" dirty="0">
                <a:solidFill>
                  <a:srgbClr val="289B78"/>
                </a:solidFill>
                <a:latin typeface="Cochin" panose="02000603020000020003" pitchFamily="2" charset="0"/>
                <a:cs typeface="FUTURA MEDIUM" panose="020B0602020204020303" pitchFamily="34" charset="-79"/>
              </a:rPr>
              <a:t>CÂU HỎI ĐỊNH HƯỚNG</a:t>
            </a:r>
          </a:p>
        </p:txBody>
      </p:sp>
      <p:sp>
        <p:nvSpPr>
          <p:cNvPr id="3" name="TextBox 2">
            <a:extLst>
              <a:ext uri="{FF2B5EF4-FFF2-40B4-BE49-F238E27FC236}">
                <a16:creationId xmlns="" xmlns:a16="http://schemas.microsoft.com/office/drawing/2014/main" id="{DA6A639C-30FF-BEF1-C343-EB2A69167183}"/>
              </a:ext>
            </a:extLst>
          </p:cNvPr>
          <p:cNvSpPr txBox="1"/>
          <p:nvPr/>
        </p:nvSpPr>
        <p:spPr>
          <a:xfrm>
            <a:off x="0" y="1711701"/>
            <a:ext cx="4676503" cy="3785652"/>
          </a:xfrm>
          <a:prstGeom prst="rect">
            <a:avLst/>
          </a:prstGeom>
          <a:noFill/>
        </p:spPr>
        <p:txBody>
          <a:bodyPr wrap="square" rtlCol="0">
            <a:spAutoFit/>
          </a:bodyPr>
          <a:lstStyle/>
          <a:p>
            <a:pPr algn="ctr">
              <a:lnSpc>
                <a:spcPct val="150000"/>
              </a:lnSpc>
            </a:pPr>
            <a:r>
              <a:rPr lang="x-none" sz="4000" dirty="0">
                <a:solidFill>
                  <a:srgbClr val="289B78"/>
                </a:solidFill>
                <a:latin typeface="Bahnschrift SemiBold" panose="020B0502040204020203" pitchFamily="34" charset="0"/>
                <a:cs typeface="Myanmar Text" panose="020B0502040204020203" pitchFamily="34" charset="0"/>
              </a:rPr>
              <a:t>Ý NGHĨA </a:t>
            </a:r>
          </a:p>
          <a:p>
            <a:pPr algn="ctr">
              <a:lnSpc>
                <a:spcPct val="150000"/>
              </a:lnSpc>
            </a:pPr>
            <a:r>
              <a:rPr lang="x-none" sz="4000" dirty="0">
                <a:solidFill>
                  <a:srgbClr val="289B78"/>
                </a:solidFill>
                <a:latin typeface="Bahnschrift SemiBold" panose="020B0502040204020203" pitchFamily="34" charset="0"/>
                <a:cs typeface="Myanmar Text" panose="020B0502040204020203" pitchFamily="34" charset="0"/>
              </a:rPr>
              <a:t>CỦA </a:t>
            </a:r>
            <a:r>
              <a:rPr lang="x-none" sz="4000" dirty="0" smtClean="0">
                <a:solidFill>
                  <a:srgbClr val="289B78"/>
                </a:solidFill>
                <a:latin typeface="Bahnschrift SemiBold" panose="020B0502040204020203" pitchFamily="34" charset="0"/>
                <a:cs typeface="Myanmar Text" panose="020B0502040204020203" pitchFamily="34" charset="0"/>
              </a:rPr>
              <a:t>VI</a:t>
            </a:r>
            <a:r>
              <a:rPr lang="en-US" sz="4000" dirty="0" smtClean="0">
                <a:solidFill>
                  <a:srgbClr val="289B78"/>
                </a:solidFill>
                <a:latin typeface="Bahnschrift SemiBold" panose="020B0502040204020203" pitchFamily="34" charset="0"/>
                <a:cs typeface="Myanmar Text" panose="020B0502040204020203" pitchFamily="34" charset="0"/>
              </a:rPr>
              <a:t>Ệ</a:t>
            </a:r>
            <a:r>
              <a:rPr lang="x-none" sz="4000" dirty="0" smtClean="0">
                <a:solidFill>
                  <a:srgbClr val="289B78"/>
                </a:solidFill>
                <a:latin typeface="Bahnschrift SemiBold" panose="020B0502040204020203" pitchFamily="34" charset="0"/>
                <a:cs typeface="Myanmar Text" panose="020B0502040204020203" pitchFamily="34" charset="0"/>
              </a:rPr>
              <a:t>C</a:t>
            </a:r>
            <a:endParaRPr lang="x-none" sz="4000" dirty="0">
              <a:solidFill>
                <a:srgbClr val="289B78"/>
              </a:solidFill>
              <a:latin typeface="Bahnschrift SemiBold" panose="020B0502040204020203" pitchFamily="34" charset="0"/>
              <a:cs typeface="Myanmar Text" panose="020B0502040204020203" pitchFamily="34" charset="0"/>
            </a:endParaRPr>
          </a:p>
          <a:p>
            <a:pPr algn="ctr">
              <a:lnSpc>
                <a:spcPct val="150000"/>
              </a:lnSpc>
            </a:pPr>
            <a:r>
              <a:rPr lang="x-none" sz="4000" dirty="0">
                <a:solidFill>
                  <a:srgbClr val="289B78"/>
                </a:solidFill>
                <a:latin typeface="Bahnschrift SemiBold" panose="020B0502040204020203" pitchFamily="34" charset="0"/>
                <a:cs typeface="Myanmar Text" panose="020B0502040204020203" pitchFamily="34" charset="0"/>
              </a:rPr>
              <a:t>BIẾT CÁCH</a:t>
            </a:r>
          </a:p>
          <a:p>
            <a:pPr algn="ctr">
              <a:lnSpc>
                <a:spcPct val="150000"/>
              </a:lnSpc>
            </a:pPr>
            <a:r>
              <a:rPr lang="x-none" sz="4000" dirty="0">
                <a:solidFill>
                  <a:srgbClr val="289B78"/>
                </a:solidFill>
                <a:latin typeface="Bahnschrift SemiBold" panose="020B0502040204020203" pitchFamily="34" charset="0"/>
                <a:cs typeface="Myanmar Text" panose="020B0502040204020203" pitchFamily="34" charset="0"/>
              </a:rPr>
              <a:t>QUẢN LÍ TIỀN?</a:t>
            </a:r>
          </a:p>
        </p:txBody>
      </p:sp>
      <p:sp>
        <p:nvSpPr>
          <p:cNvPr id="4" name="TextBox 3">
            <a:extLst>
              <a:ext uri="{FF2B5EF4-FFF2-40B4-BE49-F238E27FC236}">
                <a16:creationId xmlns="" xmlns:a16="http://schemas.microsoft.com/office/drawing/2014/main" id="{6F00B0B2-D99C-4B0C-BEC8-B40342EE111C}"/>
              </a:ext>
            </a:extLst>
          </p:cNvPr>
          <p:cNvSpPr txBox="1"/>
          <p:nvPr/>
        </p:nvSpPr>
        <p:spPr>
          <a:xfrm>
            <a:off x="5504074" y="1587522"/>
            <a:ext cx="5698694" cy="646986"/>
          </a:xfrm>
          <a:prstGeom prst="roundRect">
            <a:avLst/>
          </a:prstGeom>
          <a:solidFill>
            <a:srgbClr val="289B78"/>
          </a:solidFill>
          <a:ln w="57150">
            <a:solidFill>
              <a:schemeClr val="tx1"/>
            </a:solidFill>
            <a:prstDash val="sysDash"/>
            <a:extLst>
              <a:ext uri="{C807C97D-BFC1-408E-A445-0C87EB9F89A2}">
                <ask:lineSketchStyleProps xmlns="" xmlns:ask="http://schemas.microsoft.com/office/drawing/2018/sketchyshapes" sd="3598945970">
                  <a:custGeom>
                    <a:avLst/>
                    <a:gdLst>
                      <a:gd name="connsiteX0" fmla="*/ 0 w 5698694"/>
                      <a:gd name="connsiteY0" fmla="*/ 107833 h 646986"/>
                      <a:gd name="connsiteX1" fmla="*/ 107833 w 5698694"/>
                      <a:gd name="connsiteY1" fmla="*/ 0 h 646986"/>
                      <a:gd name="connsiteX2" fmla="*/ 601306 w 5698694"/>
                      <a:gd name="connsiteY2" fmla="*/ 0 h 646986"/>
                      <a:gd name="connsiteX3" fmla="*/ 1149608 w 5698694"/>
                      <a:gd name="connsiteY3" fmla="*/ 0 h 646986"/>
                      <a:gd name="connsiteX4" fmla="*/ 1752741 w 5698694"/>
                      <a:gd name="connsiteY4" fmla="*/ 0 h 646986"/>
                      <a:gd name="connsiteX5" fmla="*/ 2136553 w 5698694"/>
                      <a:gd name="connsiteY5" fmla="*/ 0 h 646986"/>
                      <a:gd name="connsiteX6" fmla="*/ 2575196 w 5698694"/>
                      <a:gd name="connsiteY6" fmla="*/ 0 h 646986"/>
                      <a:gd name="connsiteX7" fmla="*/ 3178329 w 5698694"/>
                      <a:gd name="connsiteY7" fmla="*/ 0 h 646986"/>
                      <a:gd name="connsiteX8" fmla="*/ 3616971 w 5698694"/>
                      <a:gd name="connsiteY8" fmla="*/ 0 h 646986"/>
                      <a:gd name="connsiteX9" fmla="*/ 4274934 w 5698694"/>
                      <a:gd name="connsiteY9" fmla="*/ 0 h 646986"/>
                      <a:gd name="connsiteX10" fmla="*/ 4713577 w 5698694"/>
                      <a:gd name="connsiteY10" fmla="*/ 0 h 646986"/>
                      <a:gd name="connsiteX11" fmla="*/ 5590861 w 5698694"/>
                      <a:gd name="connsiteY11" fmla="*/ 0 h 646986"/>
                      <a:gd name="connsiteX12" fmla="*/ 5698694 w 5698694"/>
                      <a:gd name="connsiteY12" fmla="*/ 107833 h 646986"/>
                      <a:gd name="connsiteX13" fmla="*/ 5698694 w 5698694"/>
                      <a:gd name="connsiteY13" fmla="*/ 539153 h 646986"/>
                      <a:gd name="connsiteX14" fmla="*/ 5590861 w 5698694"/>
                      <a:gd name="connsiteY14" fmla="*/ 646986 h 646986"/>
                      <a:gd name="connsiteX15" fmla="*/ 5042558 w 5698694"/>
                      <a:gd name="connsiteY15" fmla="*/ 646986 h 646986"/>
                      <a:gd name="connsiteX16" fmla="*/ 4549086 w 5698694"/>
                      <a:gd name="connsiteY16" fmla="*/ 646986 h 646986"/>
                      <a:gd name="connsiteX17" fmla="*/ 3945953 w 5698694"/>
                      <a:gd name="connsiteY17" fmla="*/ 646986 h 646986"/>
                      <a:gd name="connsiteX18" fmla="*/ 3342820 w 5698694"/>
                      <a:gd name="connsiteY18" fmla="*/ 646986 h 646986"/>
                      <a:gd name="connsiteX19" fmla="*/ 2684856 w 5698694"/>
                      <a:gd name="connsiteY19" fmla="*/ 646986 h 646986"/>
                      <a:gd name="connsiteX20" fmla="*/ 2246214 w 5698694"/>
                      <a:gd name="connsiteY20" fmla="*/ 646986 h 646986"/>
                      <a:gd name="connsiteX21" fmla="*/ 1752741 w 5698694"/>
                      <a:gd name="connsiteY21" fmla="*/ 646986 h 646986"/>
                      <a:gd name="connsiteX22" fmla="*/ 1094778 w 5698694"/>
                      <a:gd name="connsiteY22" fmla="*/ 646986 h 646986"/>
                      <a:gd name="connsiteX23" fmla="*/ 107833 w 5698694"/>
                      <a:gd name="connsiteY23" fmla="*/ 646986 h 646986"/>
                      <a:gd name="connsiteX24" fmla="*/ 0 w 5698694"/>
                      <a:gd name="connsiteY24" fmla="*/ 539153 h 646986"/>
                      <a:gd name="connsiteX25" fmla="*/ 0 w 5698694"/>
                      <a:gd name="connsiteY25" fmla="*/ 107833 h 64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98694" h="646986" fill="none" extrusionOk="0">
                        <a:moveTo>
                          <a:pt x="0" y="107833"/>
                        </a:moveTo>
                        <a:cubicBezTo>
                          <a:pt x="-5305" y="52560"/>
                          <a:pt x="51954" y="4763"/>
                          <a:pt x="107833" y="0"/>
                        </a:cubicBezTo>
                        <a:cubicBezTo>
                          <a:pt x="319425" y="-24799"/>
                          <a:pt x="458166" y="46503"/>
                          <a:pt x="601306" y="0"/>
                        </a:cubicBezTo>
                        <a:cubicBezTo>
                          <a:pt x="744446" y="-46503"/>
                          <a:pt x="901094" y="41478"/>
                          <a:pt x="1149608" y="0"/>
                        </a:cubicBezTo>
                        <a:cubicBezTo>
                          <a:pt x="1398122" y="-41478"/>
                          <a:pt x="1621712" y="66405"/>
                          <a:pt x="1752741" y="0"/>
                        </a:cubicBezTo>
                        <a:cubicBezTo>
                          <a:pt x="1883770" y="-66405"/>
                          <a:pt x="2033296" y="28025"/>
                          <a:pt x="2136553" y="0"/>
                        </a:cubicBezTo>
                        <a:cubicBezTo>
                          <a:pt x="2239810" y="-28025"/>
                          <a:pt x="2402357" y="33272"/>
                          <a:pt x="2575196" y="0"/>
                        </a:cubicBezTo>
                        <a:cubicBezTo>
                          <a:pt x="2748035" y="-33272"/>
                          <a:pt x="2879434" y="42270"/>
                          <a:pt x="3178329" y="0"/>
                        </a:cubicBezTo>
                        <a:cubicBezTo>
                          <a:pt x="3477224" y="-42270"/>
                          <a:pt x="3510115" y="37401"/>
                          <a:pt x="3616971" y="0"/>
                        </a:cubicBezTo>
                        <a:cubicBezTo>
                          <a:pt x="3723827" y="-37401"/>
                          <a:pt x="4133391" y="73130"/>
                          <a:pt x="4274934" y="0"/>
                        </a:cubicBezTo>
                        <a:cubicBezTo>
                          <a:pt x="4416477" y="-73130"/>
                          <a:pt x="4560161" y="9671"/>
                          <a:pt x="4713577" y="0"/>
                        </a:cubicBezTo>
                        <a:cubicBezTo>
                          <a:pt x="4866993" y="-9671"/>
                          <a:pt x="5171393" y="24109"/>
                          <a:pt x="5590861" y="0"/>
                        </a:cubicBezTo>
                        <a:cubicBezTo>
                          <a:pt x="5656149" y="682"/>
                          <a:pt x="5707136" y="37973"/>
                          <a:pt x="5698694" y="107833"/>
                        </a:cubicBezTo>
                        <a:cubicBezTo>
                          <a:pt x="5715190" y="264034"/>
                          <a:pt x="5679609" y="360301"/>
                          <a:pt x="5698694" y="539153"/>
                        </a:cubicBezTo>
                        <a:cubicBezTo>
                          <a:pt x="5703906" y="614715"/>
                          <a:pt x="5660320" y="634719"/>
                          <a:pt x="5590861" y="646986"/>
                        </a:cubicBezTo>
                        <a:cubicBezTo>
                          <a:pt x="5465814" y="665307"/>
                          <a:pt x="5310064" y="587488"/>
                          <a:pt x="5042558" y="646986"/>
                        </a:cubicBezTo>
                        <a:cubicBezTo>
                          <a:pt x="4775052" y="706484"/>
                          <a:pt x="4743763" y="625609"/>
                          <a:pt x="4549086" y="646986"/>
                        </a:cubicBezTo>
                        <a:cubicBezTo>
                          <a:pt x="4354409" y="668363"/>
                          <a:pt x="4238700" y="600404"/>
                          <a:pt x="3945953" y="646986"/>
                        </a:cubicBezTo>
                        <a:cubicBezTo>
                          <a:pt x="3653206" y="693568"/>
                          <a:pt x="3476925" y="590302"/>
                          <a:pt x="3342820" y="646986"/>
                        </a:cubicBezTo>
                        <a:cubicBezTo>
                          <a:pt x="3208715" y="703670"/>
                          <a:pt x="2948527" y="627212"/>
                          <a:pt x="2684856" y="646986"/>
                        </a:cubicBezTo>
                        <a:cubicBezTo>
                          <a:pt x="2421185" y="666760"/>
                          <a:pt x="2416221" y="613916"/>
                          <a:pt x="2246214" y="646986"/>
                        </a:cubicBezTo>
                        <a:cubicBezTo>
                          <a:pt x="2076207" y="680056"/>
                          <a:pt x="1913610" y="605099"/>
                          <a:pt x="1752741" y="646986"/>
                        </a:cubicBezTo>
                        <a:cubicBezTo>
                          <a:pt x="1591872" y="688873"/>
                          <a:pt x="1249863" y="570628"/>
                          <a:pt x="1094778" y="646986"/>
                        </a:cubicBezTo>
                        <a:cubicBezTo>
                          <a:pt x="939693" y="723344"/>
                          <a:pt x="464380" y="607637"/>
                          <a:pt x="107833" y="646986"/>
                        </a:cubicBezTo>
                        <a:cubicBezTo>
                          <a:pt x="60073" y="638624"/>
                          <a:pt x="-3136" y="602299"/>
                          <a:pt x="0" y="539153"/>
                        </a:cubicBezTo>
                        <a:cubicBezTo>
                          <a:pt x="-27255" y="438493"/>
                          <a:pt x="14898" y="260923"/>
                          <a:pt x="0" y="107833"/>
                        </a:cubicBezTo>
                        <a:close/>
                      </a:path>
                      <a:path w="5698694" h="646986" stroke="0" extrusionOk="0">
                        <a:moveTo>
                          <a:pt x="0" y="107833"/>
                        </a:moveTo>
                        <a:cubicBezTo>
                          <a:pt x="14924" y="52543"/>
                          <a:pt x="46621" y="4702"/>
                          <a:pt x="107833" y="0"/>
                        </a:cubicBezTo>
                        <a:cubicBezTo>
                          <a:pt x="292658" y="-38154"/>
                          <a:pt x="342244" y="30316"/>
                          <a:pt x="546475" y="0"/>
                        </a:cubicBezTo>
                        <a:cubicBezTo>
                          <a:pt x="750706" y="-30316"/>
                          <a:pt x="766164" y="42142"/>
                          <a:pt x="930287" y="0"/>
                        </a:cubicBezTo>
                        <a:cubicBezTo>
                          <a:pt x="1094410" y="-42142"/>
                          <a:pt x="1186580" y="38719"/>
                          <a:pt x="1368929" y="0"/>
                        </a:cubicBezTo>
                        <a:cubicBezTo>
                          <a:pt x="1551278" y="-38719"/>
                          <a:pt x="1709447" y="9029"/>
                          <a:pt x="1807572" y="0"/>
                        </a:cubicBezTo>
                        <a:cubicBezTo>
                          <a:pt x="1905697" y="-9029"/>
                          <a:pt x="2184420" y="39199"/>
                          <a:pt x="2301044" y="0"/>
                        </a:cubicBezTo>
                        <a:cubicBezTo>
                          <a:pt x="2417668" y="-39199"/>
                          <a:pt x="2573109" y="44967"/>
                          <a:pt x="2794517" y="0"/>
                        </a:cubicBezTo>
                        <a:cubicBezTo>
                          <a:pt x="3015925" y="-44967"/>
                          <a:pt x="3126636" y="31138"/>
                          <a:pt x="3233159" y="0"/>
                        </a:cubicBezTo>
                        <a:cubicBezTo>
                          <a:pt x="3339682" y="-31138"/>
                          <a:pt x="3632938" y="68780"/>
                          <a:pt x="3836292" y="0"/>
                        </a:cubicBezTo>
                        <a:cubicBezTo>
                          <a:pt x="4039646" y="-68780"/>
                          <a:pt x="4162856" y="31696"/>
                          <a:pt x="4439425" y="0"/>
                        </a:cubicBezTo>
                        <a:cubicBezTo>
                          <a:pt x="4715994" y="-31696"/>
                          <a:pt x="4889385" y="14898"/>
                          <a:pt x="5097388" y="0"/>
                        </a:cubicBezTo>
                        <a:cubicBezTo>
                          <a:pt x="5305391" y="-14898"/>
                          <a:pt x="5385427" y="22697"/>
                          <a:pt x="5590861" y="0"/>
                        </a:cubicBezTo>
                        <a:cubicBezTo>
                          <a:pt x="5651459" y="-7384"/>
                          <a:pt x="5694361" y="65018"/>
                          <a:pt x="5698694" y="107833"/>
                        </a:cubicBezTo>
                        <a:cubicBezTo>
                          <a:pt x="5704982" y="322965"/>
                          <a:pt x="5684415" y="413109"/>
                          <a:pt x="5698694" y="539153"/>
                        </a:cubicBezTo>
                        <a:cubicBezTo>
                          <a:pt x="5701784" y="604345"/>
                          <a:pt x="5648458" y="650446"/>
                          <a:pt x="5590861" y="646986"/>
                        </a:cubicBezTo>
                        <a:cubicBezTo>
                          <a:pt x="5396380" y="705137"/>
                          <a:pt x="5265747" y="646386"/>
                          <a:pt x="5042558" y="646986"/>
                        </a:cubicBezTo>
                        <a:cubicBezTo>
                          <a:pt x="4819369" y="647586"/>
                          <a:pt x="4700400" y="588473"/>
                          <a:pt x="4439425" y="646986"/>
                        </a:cubicBezTo>
                        <a:cubicBezTo>
                          <a:pt x="4178450" y="705499"/>
                          <a:pt x="4015975" y="645225"/>
                          <a:pt x="3781462" y="646986"/>
                        </a:cubicBezTo>
                        <a:cubicBezTo>
                          <a:pt x="3546949" y="648747"/>
                          <a:pt x="3454732" y="620662"/>
                          <a:pt x="3342820" y="646986"/>
                        </a:cubicBezTo>
                        <a:cubicBezTo>
                          <a:pt x="3230908" y="673310"/>
                          <a:pt x="3002518" y="592089"/>
                          <a:pt x="2794517" y="646986"/>
                        </a:cubicBezTo>
                        <a:cubicBezTo>
                          <a:pt x="2586516" y="701883"/>
                          <a:pt x="2484673" y="597345"/>
                          <a:pt x="2355874" y="646986"/>
                        </a:cubicBezTo>
                        <a:cubicBezTo>
                          <a:pt x="2227075" y="696627"/>
                          <a:pt x="1976642" y="639075"/>
                          <a:pt x="1697911" y="646986"/>
                        </a:cubicBezTo>
                        <a:cubicBezTo>
                          <a:pt x="1419180" y="654897"/>
                          <a:pt x="1379869" y="600272"/>
                          <a:pt x="1204439" y="646986"/>
                        </a:cubicBezTo>
                        <a:cubicBezTo>
                          <a:pt x="1029009" y="693700"/>
                          <a:pt x="882591" y="645573"/>
                          <a:pt x="656136" y="646986"/>
                        </a:cubicBezTo>
                        <a:cubicBezTo>
                          <a:pt x="429681" y="648399"/>
                          <a:pt x="233841" y="590845"/>
                          <a:pt x="107833" y="646986"/>
                        </a:cubicBezTo>
                        <a:cubicBezTo>
                          <a:pt x="44254" y="630227"/>
                          <a:pt x="1012" y="606977"/>
                          <a:pt x="0" y="539153"/>
                        </a:cubicBezTo>
                        <a:cubicBezTo>
                          <a:pt x="-50906" y="367556"/>
                          <a:pt x="809" y="256766"/>
                          <a:pt x="0" y="107833"/>
                        </a:cubicBezTo>
                        <a:close/>
                      </a:path>
                    </a:pathLst>
                  </a:custGeom>
                  <ask:type>
                    <ask:lineSketchScribble/>
                  </ask:type>
                </ask:lineSketchStyleProps>
              </a:ext>
            </a:extLst>
          </a:ln>
        </p:spPr>
        <p:txBody>
          <a:bodyPr wrap="none" rtlCol="0">
            <a:spAutoFit/>
          </a:bodyPr>
          <a:lstStyle/>
          <a:p>
            <a:pPr marL="285750" indent="-285750">
              <a:buFont typeface="Arial" panose="020B0604020202020204" pitchFamily="34" charset="0"/>
              <a:buChar char="•"/>
            </a:pPr>
            <a:r>
              <a:rPr lang="x-none" sz="3200" dirty="0">
                <a:solidFill>
                  <a:schemeClr val="bg1"/>
                </a:solidFill>
              </a:rPr>
              <a:t>Giúp ta chủ động trong chi tiêu</a:t>
            </a:r>
          </a:p>
        </p:txBody>
      </p:sp>
      <p:sp>
        <p:nvSpPr>
          <p:cNvPr id="5" name="TextBox 4">
            <a:extLst>
              <a:ext uri="{FF2B5EF4-FFF2-40B4-BE49-F238E27FC236}">
                <a16:creationId xmlns="" xmlns:a16="http://schemas.microsoft.com/office/drawing/2014/main" id="{C359726A-7D53-B2E7-BB84-8F6C52358AB8}"/>
              </a:ext>
            </a:extLst>
          </p:cNvPr>
          <p:cNvSpPr txBox="1"/>
          <p:nvPr/>
        </p:nvSpPr>
        <p:spPr>
          <a:xfrm>
            <a:off x="5504073" y="2959888"/>
            <a:ext cx="6427951" cy="1191816"/>
          </a:xfrm>
          <a:prstGeom prst="roundRect">
            <a:avLst/>
          </a:prstGeom>
          <a:solidFill>
            <a:srgbClr val="289B78"/>
          </a:solidFill>
          <a:ln w="57150">
            <a:solidFill>
              <a:schemeClr val="tx1"/>
            </a:solidFill>
            <a:prstDash val="sysDash"/>
            <a:extLst>
              <a:ext uri="{C807C97D-BFC1-408E-A445-0C87EB9F89A2}">
                <ask:lineSketchStyleProps xmlns="" xmlns:ask="http://schemas.microsoft.com/office/drawing/2018/sketchyshapes" sd="4033735510">
                  <a:custGeom>
                    <a:avLst/>
                    <a:gdLst>
                      <a:gd name="connsiteX0" fmla="*/ 0 w 6427951"/>
                      <a:gd name="connsiteY0" fmla="*/ 198640 h 1191816"/>
                      <a:gd name="connsiteX1" fmla="*/ 198640 w 6427951"/>
                      <a:gd name="connsiteY1" fmla="*/ 0 h 1191816"/>
                      <a:gd name="connsiteX2" fmla="*/ 867496 w 6427951"/>
                      <a:gd name="connsiteY2" fmla="*/ 0 h 1191816"/>
                      <a:gd name="connsiteX3" fmla="*/ 1415739 w 6427951"/>
                      <a:gd name="connsiteY3" fmla="*/ 0 h 1191816"/>
                      <a:gd name="connsiteX4" fmla="*/ 1963982 w 6427951"/>
                      <a:gd name="connsiteY4" fmla="*/ 0 h 1191816"/>
                      <a:gd name="connsiteX5" fmla="*/ 2451918 w 6427951"/>
                      <a:gd name="connsiteY5" fmla="*/ 0 h 1191816"/>
                      <a:gd name="connsiteX6" fmla="*/ 2939854 w 6427951"/>
                      <a:gd name="connsiteY6" fmla="*/ 0 h 1191816"/>
                      <a:gd name="connsiteX7" fmla="*/ 3367483 w 6427951"/>
                      <a:gd name="connsiteY7" fmla="*/ 0 h 1191816"/>
                      <a:gd name="connsiteX8" fmla="*/ 3855420 w 6427951"/>
                      <a:gd name="connsiteY8" fmla="*/ 0 h 1191816"/>
                      <a:gd name="connsiteX9" fmla="*/ 4222742 w 6427951"/>
                      <a:gd name="connsiteY9" fmla="*/ 0 h 1191816"/>
                      <a:gd name="connsiteX10" fmla="*/ 4770985 w 6427951"/>
                      <a:gd name="connsiteY10" fmla="*/ 0 h 1191816"/>
                      <a:gd name="connsiteX11" fmla="*/ 5258921 w 6427951"/>
                      <a:gd name="connsiteY11" fmla="*/ 0 h 1191816"/>
                      <a:gd name="connsiteX12" fmla="*/ 6229311 w 6427951"/>
                      <a:gd name="connsiteY12" fmla="*/ 0 h 1191816"/>
                      <a:gd name="connsiteX13" fmla="*/ 6427951 w 6427951"/>
                      <a:gd name="connsiteY13" fmla="*/ 198640 h 1191816"/>
                      <a:gd name="connsiteX14" fmla="*/ 6427951 w 6427951"/>
                      <a:gd name="connsiteY14" fmla="*/ 572072 h 1191816"/>
                      <a:gd name="connsiteX15" fmla="*/ 6427951 w 6427951"/>
                      <a:gd name="connsiteY15" fmla="*/ 993176 h 1191816"/>
                      <a:gd name="connsiteX16" fmla="*/ 6229311 w 6427951"/>
                      <a:gd name="connsiteY16" fmla="*/ 1191816 h 1191816"/>
                      <a:gd name="connsiteX17" fmla="*/ 5681068 w 6427951"/>
                      <a:gd name="connsiteY17" fmla="*/ 1191816 h 1191816"/>
                      <a:gd name="connsiteX18" fmla="*/ 5012212 w 6427951"/>
                      <a:gd name="connsiteY18" fmla="*/ 1191816 h 1191816"/>
                      <a:gd name="connsiteX19" fmla="*/ 4524276 w 6427951"/>
                      <a:gd name="connsiteY19" fmla="*/ 1191816 h 1191816"/>
                      <a:gd name="connsiteX20" fmla="*/ 4156953 w 6427951"/>
                      <a:gd name="connsiteY20" fmla="*/ 1191816 h 1191816"/>
                      <a:gd name="connsiteX21" fmla="*/ 3729324 w 6427951"/>
                      <a:gd name="connsiteY21" fmla="*/ 1191816 h 1191816"/>
                      <a:gd name="connsiteX22" fmla="*/ 3301694 w 6427951"/>
                      <a:gd name="connsiteY22" fmla="*/ 1191816 h 1191816"/>
                      <a:gd name="connsiteX23" fmla="*/ 2813758 w 6427951"/>
                      <a:gd name="connsiteY23" fmla="*/ 1191816 h 1191816"/>
                      <a:gd name="connsiteX24" fmla="*/ 2325822 w 6427951"/>
                      <a:gd name="connsiteY24" fmla="*/ 1191816 h 1191816"/>
                      <a:gd name="connsiteX25" fmla="*/ 1898193 w 6427951"/>
                      <a:gd name="connsiteY25" fmla="*/ 1191816 h 1191816"/>
                      <a:gd name="connsiteX26" fmla="*/ 1470563 w 6427951"/>
                      <a:gd name="connsiteY26" fmla="*/ 1191816 h 1191816"/>
                      <a:gd name="connsiteX27" fmla="*/ 982627 w 6427951"/>
                      <a:gd name="connsiteY27" fmla="*/ 1191816 h 1191816"/>
                      <a:gd name="connsiteX28" fmla="*/ 198640 w 6427951"/>
                      <a:gd name="connsiteY28" fmla="*/ 1191816 h 1191816"/>
                      <a:gd name="connsiteX29" fmla="*/ 0 w 6427951"/>
                      <a:gd name="connsiteY29" fmla="*/ 993176 h 1191816"/>
                      <a:gd name="connsiteX30" fmla="*/ 0 w 6427951"/>
                      <a:gd name="connsiteY30" fmla="*/ 587963 h 1191816"/>
                      <a:gd name="connsiteX31" fmla="*/ 0 w 6427951"/>
                      <a:gd name="connsiteY31"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27951" h="1191816" fill="none" extrusionOk="0">
                        <a:moveTo>
                          <a:pt x="0" y="198640"/>
                        </a:moveTo>
                        <a:cubicBezTo>
                          <a:pt x="15862" y="89489"/>
                          <a:pt x="111576" y="-7100"/>
                          <a:pt x="198640" y="0"/>
                        </a:cubicBezTo>
                        <a:cubicBezTo>
                          <a:pt x="459946" y="-51424"/>
                          <a:pt x="646867" y="51132"/>
                          <a:pt x="867496" y="0"/>
                        </a:cubicBezTo>
                        <a:cubicBezTo>
                          <a:pt x="1088125" y="-51132"/>
                          <a:pt x="1234038" y="30348"/>
                          <a:pt x="1415739" y="0"/>
                        </a:cubicBezTo>
                        <a:cubicBezTo>
                          <a:pt x="1597440" y="-30348"/>
                          <a:pt x="1762999" y="44320"/>
                          <a:pt x="1963982" y="0"/>
                        </a:cubicBezTo>
                        <a:cubicBezTo>
                          <a:pt x="2164965" y="-44320"/>
                          <a:pt x="2339500" y="31921"/>
                          <a:pt x="2451918" y="0"/>
                        </a:cubicBezTo>
                        <a:cubicBezTo>
                          <a:pt x="2564336" y="-31921"/>
                          <a:pt x="2806045" y="48204"/>
                          <a:pt x="2939854" y="0"/>
                        </a:cubicBezTo>
                        <a:cubicBezTo>
                          <a:pt x="3073663" y="-48204"/>
                          <a:pt x="3230010" y="32902"/>
                          <a:pt x="3367483" y="0"/>
                        </a:cubicBezTo>
                        <a:cubicBezTo>
                          <a:pt x="3504956" y="-32902"/>
                          <a:pt x="3628319" y="57850"/>
                          <a:pt x="3855420" y="0"/>
                        </a:cubicBezTo>
                        <a:cubicBezTo>
                          <a:pt x="4082521" y="-57850"/>
                          <a:pt x="4091303" y="2553"/>
                          <a:pt x="4222742" y="0"/>
                        </a:cubicBezTo>
                        <a:cubicBezTo>
                          <a:pt x="4354181" y="-2553"/>
                          <a:pt x="4619052" y="25673"/>
                          <a:pt x="4770985" y="0"/>
                        </a:cubicBezTo>
                        <a:cubicBezTo>
                          <a:pt x="4922918" y="-25673"/>
                          <a:pt x="5115425" y="2308"/>
                          <a:pt x="5258921" y="0"/>
                        </a:cubicBezTo>
                        <a:cubicBezTo>
                          <a:pt x="5402417" y="-2308"/>
                          <a:pt x="5832853" y="110153"/>
                          <a:pt x="6229311" y="0"/>
                        </a:cubicBezTo>
                        <a:cubicBezTo>
                          <a:pt x="6357775" y="25657"/>
                          <a:pt x="6445312" y="79257"/>
                          <a:pt x="6427951" y="198640"/>
                        </a:cubicBezTo>
                        <a:cubicBezTo>
                          <a:pt x="6462945" y="366158"/>
                          <a:pt x="6396548" y="413769"/>
                          <a:pt x="6427951" y="572072"/>
                        </a:cubicBezTo>
                        <a:cubicBezTo>
                          <a:pt x="6459354" y="730375"/>
                          <a:pt x="6419124" y="868929"/>
                          <a:pt x="6427951" y="993176"/>
                        </a:cubicBezTo>
                        <a:cubicBezTo>
                          <a:pt x="6416315" y="1115611"/>
                          <a:pt x="6335601" y="1195579"/>
                          <a:pt x="6229311" y="1191816"/>
                        </a:cubicBezTo>
                        <a:cubicBezTo>
                          <a:pt x="6017510" y="1200410"/>
                          <a:pt x="5876803" y="1181842"/>
                          <a:pt x="5681068" y="1191816"/>
                        </a:cubicBezTo>
                        <a:cubicBezTo>
                          <a:pt x="5485333" y="1201790"/>
                          <a:pt x="5167438" y="1180719"/>
                          <a:pt x="5012212" y="1191816"/>
                        </a:cubicBezTo>
                        <a:cubicBezTo>
                          <a:pt x="4856986" y="1202913"/>
                          <a:pt x="4705254" y="1163367"/>
                          <a:pt x="4524276" y="1191816"/>
                        </a:cubicBezTo>
                        <a:cubicBezTo>
                          <a:pt x="4343298" y="1220265"/>
                          <a:pt x="4279529" y="1177166"/>
                          <a:pt x="4156953" y="1191816"/>
                        </a:cubicBezTo>
                        <a:cubicBezTo>
                          <a:pt x="4034377" y="1206466"/>
                          <a:pt x="3846539" y="1164222"/>
                          <a:pt x="3729324" y="1191816"/>
                        </a:cubicBezTo>
                        <a:cubicBezTo>
                          <a:pt x="3612109" y="1219410"/>
                          <a:pt x="3399950" y="1186142"/>
                          <a:pt x="3301694" y="1191816"/>
                        </a:cubicBezTo>
                        <a:cubicBezTo>
                          <a:pt x="3203438" y="1197490"/>
                          <a:pt x="2996732" y="1163191"/>
                          <a:pt x="2813758" y="1191816"/>
                        </a:cubicBezTo>
                        <a:cubicBezTo>
                          <a:pt x="2630784" y="1220441"/>
                          <a:pt x="2486869" y="1167857"/>
                          <a:pt x="2325822" y="1191816"/>
                        </a:cubicBezTo>
                        <a:cubicBezTo>
                          <a:pt x="2164775" y="1215775"/>
                          <a:pt x="2054357" y="1183028"/>
                          <a:pt x="1898193" y="1191816"/>
                        </a:cubicBezTo>
                        <a:cubicBezTo>
                          <a:pt x="1742029" y="1200604"/>
                          <a:pt x="1566874" y="1161762"/>
                          <a:pt x="1470563" y="1191816"/>
                        </a:cubicBezTo>
                        <a:cubicBezTo>
                          <a:pt x="1374252" y="1221870"/>
                          <a:pt x="1159692" y="1134864"/>
                          <a:pt x="982627" y="1191816"/>
                        </a:cubicBezTo>
                        <a:cubicBezTo>
                          <a:pt x="805562" y="1248768"/>
                          <a:pt x="588014" y="1191192"/>
                          <a:pt x="198640" y="1191816"/>
                        </a:cubicBezTo>
                        <a:cubicBezTo>
                          <a:pt x="96493" y="1208876"/>
                          <a:pt x="5999" y="1117855"/>
                          <a:pt x="0" y="993176"/>
                        </a:cubicBezTo>
                        <a:cubicBezTo>
                          <a:pt x="-13174" y="819652"/>
                          <a:pt x="19224" y="741395"/>
                          <a:pt x="0" y="587963"/>
                        </a:cubicBezTo>
                        <a:cubicBezTo>
                          <a:pt x="-19224" y="434531"/>
                          <a:pt x="34183" y="321287"/>
                          <a:pt x="0" y="198640"/>
                        </a:cubicBezTo>
                        <a:close/>
                      </a:path>
                      <a:path w="6427951" h="1191816" stroke="0" extrusionOk="0">
                        <a:moveTo>
                          <a:pt x="0" y="198640"/>
                        </a:moveTo>
                        <a:cubicBezTo>
                          <a:pt x="-4647" y="77865"/>
                          <a:pt x="87263" y="-4552"/>
                          <a:pt x="198640" y="0"/>
                        </a:cubicBezTo>
                        <a:cubicBezTo>
                          <a:pt x="332305" y="-29340"/>
                          <a:pt x="431013" y="14188"/>
                          <a:pt x="626269" y="0"/>
                        </a:cubicBezTo>
                        <a:cubicBezTo>
                          <a:pt x="821525" y="-14188"/>
                          <a:pt x="981898" y="22163"/>
                          <a:pt x="1174512" y="0"/>
                        </a:cubicBezTo>
                        <a:cubicBezTo>
                          <a:pt x="1367126" y="-22163"/>
                          <a:pt x="1516913" y="5448"/>
                          <a:pt x="1722755" y="0"/>
                        </a:cubicBezTo>
                        <a:cubicBezTo>
                          <a:pt x="1928597" y="-5448"/>
                          <a:pt x="1981905" y="42906"/>
                          <a:pt x="2150384" y="0"/>
                        </a:cubicBezTo>
                        <a:cubicBezTo>
                          <a:pt x="2318863" y="-42906"/>
                          <a:pt x="2371956" y="757"/>
                          <a:pt x="2578014" y="0"/>
                        </a:cubicBezTo>
                        <a:cubicBezTo>
                          <a:pt x="2784072" y="-757"/>
                          <a:pt x="2764147" y="42688"/>
                          <a:pt x="2945337" y="0"/>
                        </a:cubicBezTo>
                        <a:cubicBezTo>
                          <a:pt x="3126527" y="-42688"/>
                          <a:pt x="3242819" y="4548"/>
                          <a:pt x="3433273" y="0"/>
                        </a:cubicBezTo>
                        <a:cubicBezTo>
                          <a:pt x="3623727" y="-4548"/>
                          <a:pt x="3956007" y="55717"/>
                          <a:pt x="4102129" y="0"/>
                        </a:cubicBezTo>
                        <a:cubicBezTo>
                          <a:pt x="4248251" y="-55717"/>
                          <a:pt x="4526194" y="46620"/>
                          <a:pt x="4770985" y="0"/>
                        </a:cubicBezTo>
                        <a:cubicBezTo>
                          <a:pt x="5015776" y="-46620"/>
                          <a:pt x="5178690" y="44898"/>
                          <a:pt x="5319228" y="0"/>
                        </a:cubicBezTo>
                        <a:cubicBezTo>
                          <a:pt x="5459766" y="-44898"/>
                          <a:pt x="5593395" y="25580"/>
                          <a:pt x="5686551" y="0"/>
                        </a:cubicBezTo>
                        <a:cubicBezTo>
                          <a:pt x="5779707" y="-25580"/>
                          <a:pt x="5962729" y="36184"/>
                          <a:pt x="6229311" y="0"/>
                        </a:cubicBezTo>
                        <a:cubicBezTo>
                          <a:pt x="6340859" y="-5369"/>
                          <a:pt x="6455890" y="105031"/>
                          <a:pt x="6427951" y="198640"/>
                        </a:cubicBezTo>
                        <a:cubicBezTo>
                          <a:pt x="6447455" y="354981"/>
                          <a:pt x="6386161" y="390387"/>
                          <a:pt x="6427951" y="580017"/>
                        </a:cubicBezTo>
                        <a:cubicBezTo>
                          <a:pt x="6469741" y="769647"/>
                          <a:pt x="6413647" y="814376"/>
                          <a:pt x="6427951" y="993176"/>
                        </a:cubicBezTo>
                        <a:cubicBezTo>
                          <a:pt x="6441041" y="1101047"/>
                          <a:pt x="6331417" y="1206728"/>
                          <a:pt x="6229311" y="1191816"/>
                        </a:cubicBezTo>
                        <a:cubicBezTo>
                          <a:pt x="6059538" y="1239706"/>
                          <a:pt x="5943323" y="1170897"/>
                          <a:pt x="5801682" y="1191816"/>
                        </a:cubicBezTo>
                        <a:cubicBezTo>
                          <a:pt x="5660041" y="1212735"/>
                          <a:pt x="5444558" y="1144356"/>
                          <a:pt x="5193132" y="1191816"/>
                        </a:cubicBezTo>
                        <a:cubicBezTo>
                          <a:pt x="4941706" y="1239276"/>
                          <a:pt x="4932823" y="1181274"/>
                          <a:pt x="4825809" y="1191816"/>
                        </a:cubicBezTo>
                        <a:cubicBezTo>
                          <a:pt x="4718795" y="1202358"/>
                          <a:pt x="4344760" y="1160562"/>
                          <a:pt x="4217260" y="1191816"/>
                        </a:cubicBezTo>
                        <a:cubicBezTo>
                          <a:pt x="4089760" y="1223070"/>
                          <a:pt x="3786851" y="1127000"/>
                          <a:pt x="3548404" y="1191816"/>
                        </a:cubicBezTo>
                        <a:cubicBezTo>
                          <a:pt x="3309957" y="1256632"/>
                          <a:pt x="3297355" y="1172904"/>
                          <a:pt x="3120774" y="1191816"/>
                        </a:cubicBezTo>
                        <a:cubicBezTo>
                          <a:pt x="2944193" y="1210728"/>
                          <a:pt x="2750904" y="1171219"/>
                          <a:pt x="2512225" y="1191816"/>
                        </a:cubicBezTo>
                        <a:cubicBezTo>
                          <a:pt x="2273546" y="1212413"/>
                          <a:pt x="2205541" y="1176646"/>
                          <a:pt x="2084595" y="1191816"/>
                        </a:cubicBezTo>
                        <a:cubicBezTo>
                          <a:pt x="1963649" y="1206986"/>
                          <a:pt x="1812722" y="1155458"/>
                          <a:pt x="1656966" y="1191816"/>
                        </a:cubicBezTo>
                        <a:cubicBezTo>
                          <a:pt x="1501210" y="1228174"/>
                          <a:pt x="1448876" y="1184567"/>
                          <a:pt x="1289643" y="1191816"/>
                        </a:cubicBezTo>
                        <a:cubicBezTo>
                          <a:pt x="1130410" y="1199065"/>
                          <a:pt x="1034117" y="1188427"/>
                          <a:pt x="862014" y="1191816"/>
                        </a:cubicBezTo>
                        <a:cubicBezTo>
                          <a:pt x="689911" y="1195205"/>
                          <a:pt x="431000" y="1155253"/>
                          <a:pt x="198640" y="1191816"/>
                        </a:cubicBezTo>
                        <a:cubicBezTo>
                          <a:pt x="66141" y="1206707"/>
                          <a:pt x="-6948" y="1084908"/>
                          <a:pt x="0" y="993176"/>
                        </a:cubicBezTo>
                        <a:cubicBezTo>
                          <a:pt x="-3407" y="882705"/>
                          <a:pt x="11017" y="779901"/>
                          <a:pt x="0" y="611799"/>
                        </a:cubicBezTo>
                        <a:cubicBezTo>
                          <a:pt x="-11017" y="443697"/>
                          <a:pt x="23048" y="381258"/>
                          <a:pt x="0" y="198640"/>
                        </a:cubicBezTo>
                        <a:close/>
                      </a:path>
                    </a:pathLst>
                  </a:custGeom>
                  <ask:type>
                    <ask:lineSketchScribble/>
                  </ask:type>
                </ask:lineSketchStyleProps>
              </a:ext>
            </a:extLst>
          </a:ln>
        </p:spPr>
        <p:txBody>
          <a:bodyPr wrap="square" rtlCol="0">
            <a:spAutoFit/>
          </a:bodyPr>
          <a:lstStyle/>
          <a:p>
            <a:pPr marL="285750" indent="-285750" algn="just">
              <a:buFont typeface="Arial" panose="020B0604020202020204" pitchFamily="34" charset="0"/>
              <a:buChar char="•"/>
            </a:pPr>
            <a:r>
              <a:rPr lang="x-none" sz="3200" dirty="0">
                <a:solidFill>
                  <a:schemeClr val="bg1"/>
                </a:solidFill>
              </a:rPr>
              <a:t>Rèn luyện tính tiết kiệm, có dự phòng cho lúc khó khăn  </a:t>
            </a:r>
          </a:p>
        </p:txBody>
      </p:sp>
      <p:sp>
        <p:nvSpPr>
          <p:cNvPr id="6" name="TextBox 5">
            <a:extLst>
              <a:ext uri="{FF2B5EF4-FFF2-40B4-BE49-F238E27FC236}">
                <a16:creationId xmlns="" xmlns:a16="http://schemas.microsoft.com/office/drawing/2014/main" id="{436DEEF6-8918-214C-E570-DD6C857D0368}"/>
              </a:ext>
            </a:extLst>
          </p:cNvPr>
          <p:cNvSpPr txBox="1"/>
          <p:nvPr/>
        </p:nvSpPr>
        <p:spPr>
          <a:xfrm>
            <a:off x="5504073" y="4685703"/>
            <a:ext cx="3959190" cy="646986"/>
          </a:xfrm>
          <a:prstGeom prst="roundRect">
            <a:avLst/>
          </a:prstGeom>
          <a:solidFill>
            <a:srgbClr val="289B78"/>
          </a:solidFill>
          <a:ln w="57150">
            <a:solidFill>
              <a:schemeClr val="tx1"/>
            </a:solidFill>
            <a:prstDash val="sysDash"/>
            <a:extLst>
              <a:ext uri="{C807C97D-BFC1-408E-A445-0C87EB9F89A2}">
                <ask:lineSketchStyleProps xmlns="" xmlns:ask="http://schemas.microsoft.com/office/drawing/2018/sketchyshapes" sd="1550399951">
                  <a:custGeom>
                    <a:avLst/>
                    <a:gdLst>
                      <a:gd name="connsiteX0" fmla="*/ 0 w 3959190"/>
                      <a:gd name="connsiteY0" fmla="*/ 107833 h 646986"/>
                      <a:gd name="connsiteX1" fmla="*/ 107833 w 3959190"/>
                      <a:gd name="connsiteY1" fmla="*/ 0 h 646986"/>
                      <a:gd name="connsiteX2" fmla="*/ 605187 w 3959190"/>
                      <a:gd name="connsiteY2" fmla="*/ 0 h 646986"/>
                      <a:gd name="connsiteX3" fmla="*/ 1139976 w 3959190"/>
                      <a:gd name="connsiteY3" fmla="*/ 0 h 646986"/>
                      <a:gd name="connsiteX4" fmla="*/ 1674765 w 3959190"/>
                      <a:gd name="connsiteY4" fmla="*/ 0 h 646986"/>
                      <a:gd name="connsiteX5" fmla="*/ 2246990 w 3959190"/>
                      <a:gd name="connsiteY5" fmla="*/ 0 h 646986"/>
                      <a:gd name="connsiteX6" fmla="*/ 2706908 w 3959190"/>
                      <a:gd name="connsiteY6" fmla="*/ 0 h 646986"/>
                      <a:gd name="connsiteX7" fmla="*/ 3316568 w 3959190"/>
                      <a:gd name="connsiteY7" fmla="*/ 0 h 646986"/>
                      <a:gd name="connsiteX8" fmla="*/ 3851357 w 3959190"/>
                      <a:gd name="connsiteY8" fmla="*/ 0 h 646986"/>
                      <a:gd name="connsiteX9" fmla="*/ 3959190 w 3959190"/>
                      <a:gd name="connsiteY9" fmla="*/ 107833 h 646986"/>
                      <a:gd name="connsiteX10" fmla="*/ 3959190 w 3959190"/>
                      <a:gd name="connsiteY10" fmla="*/ 539153 h 646986"/>
                      <a:gd name="connsiteX11" fmla="*/ 3851357 w 3959190"/>
                      <a:gd name="connsiteY11" fmla="*/ 646986 h 646986"/>
                      <a:gd name="connsiteX12" fmla="*/ 3428874 w 3959190"/>
                      <a:gd name="connsiteY12" fmla="*/ 646986 h 646986"/>
                      <a:gd name="connsiteX13" fmla="*/ 2856649 w 3959190"/>
                      <a:gd name="connsiteY13" fmla="*/ 646986 h 646986"/>
                      <a:gd name="connsiteX14" fmla="*/ 2434166 w 3959190"/>
                      <a:gd name="connsiteY14" fmla="*/ 646986 h 646986"/>
                      <a:gd name="connsiteX15" fmla="*/ 1936812 w 3959190"/>
                      <a:gd name="connsiteY15" fmla="*/ 646986 h 646986"/>
                      <a:gd name="connsiteX16" fmla="*/ 1327152 w 3959190"/>
                      <a:gd name="connsiteY16" fmla="*/ 646986 h 646986"/>
                      <a:gd name="connsiteX17" fmla="*/ 792363 w 3959190"/>
                      <a:gd name="connsiteY17" fmla="*/ 646986 h 646986"/>
                      <a:gd name="connsiteX18" fmla="*/ 107833 w 3959190"/>
                      <a:gd name="connsiteY18" fmla="*/ 646986 h 646986"/>
                      <a:gd name="connsiteX19" fmla="*/ 0 w 3959190"/>
                      <a:gd name="connsiteY19" fmla="*/ 539153 h 646986"/>
                      <a:gd name="connsiteX20" fmla="*/ 0 w 3959190"/>
                      <a:gd name="connsiteY20" fmla="*/ 107833 h 64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9190" h="646986" fill="none" extrusionOk="0">
                        <a:moveTo>
                          <a:pt x="0" y="107833"/>
                        </a:moveTo>
                        <a:cubicBezTo>
                          <a:pt x="-3854" y="59784"/>
                          <a:pt x="46644" y="1978"/>
                          <a:pt x="107833" y="0"/>
                        </a:cubicBezTo>
                        <a:cubicBezTo>
                          <a:pt x="328600" y="-35887"/>
                          <a:pt x="499040" y="7836"/>
                          <a:pt x="605187" y="0"/>
                        </a:cubicBezTo>
                        <a:cubicBezTo>
                          <a:pt x="711334" y="-7836"/>
                          <a:pt x="1021695" y="57931"/>
                          <a:pt x="1139976" y="0"/>
                        </a:cubicBezTo>
                        <a:cubicBezTo>
                          <a:pt x="1258257" y="-57931"/>
                          <a:pt x="1491600" y="16525"/>
                          <a:pt x="1674765" y="0"/>
                        </a:cubicBezTo>
                        <a:cubicBezTo>
                          <a:pt x="1857930" y="-16525"/>
                          <a:pt x="1989634" y="27337"/>
                          <a:pt x="2246990" y="0"/>
                        </a:cubicBezTo>
                        <a:cubicBezTo>
                          <a:pt x="2504347" y="-27337"/>
                          <a:pt x="2489932" y="20411"/>
                          <a:pt x="2706908" y="0"/>
                        </a:cubicBezTo>
                        <a:cubicBezTo>
                          <a:pt x="2923884" y="-20411"/>
                          <a:pt x="3162147" y="59142"/>
                          <a:pt x="3316568" y="0"/>
                        </a:cubicBezTo>
                        <a:cubicBezTo>
                          <a:pt x="3470989" y="-59142"/>
                          <a:pt x="3713566" y="12580"/>
                          <a:pt x="3851357" y="0"/>
                        </a:cubicBezTo>
                        <a:cubicBezTo>
                          <a:pt x="3915254" y="-15366"/>
                          <a:pt x="3954471" y="62904"/>
                          <a:pt x="3959190" y="107833"/>
                        </a:cubicBezTo>
                        <a:cubicBezTo>
                          <a:pt x="3987402" y="206879"/>
                          <a:pt x="3951665" y="401919"/>
                          <a:pt x="3959190" y="539153"/>
                        </a:cubicBezTo>
                        <a:cubicBezTo>
                          <a:pt x="3964226" y="599559"/>
                          <a:pt x="3908609" y="641602"/>
                          <a:pt x="3851357" y="646986"/>
                        </a:cubicBezTo>
                        <a:cubicBezTo>
                          <a:pt x="3743743" y="664588"/>
                          <a:pt x="3611036" y="619760"/>
                          <a:pt x="3428874" y="646986"/>
                        </a:cubicBezTo>
                        <a:cubicBezTo>
                          <a:pt x="3246712" y="674212"/>
                          <a:pt x="3094274" y="600796"/>
                          <a:pt x="2856649" y="646986"/>
                        </a:cubicBezTo>
                        <a:cubicBezTo>
                          <a:pt x="2619024" y="693176"/>
                          <a:pt x="2633217" y="615186"/>
                          <a:pt x="2434166" y="646986"/>
                        </a:cubicBezTo>
                        <a:cubicBezTo>
                          <a:pt x="2235115" y="678786"/>
                          <a:pt x="2044520" y="626921"/>
                          <a:pt x="1936812" y="646986"/>
                        </a:cubicBezTo>
                        <a:cubicBezTo>
                          <a:pt x="1829104" y="667051"/>
                          <a:pt x="1515895" y="592055"/>
                          <a:pt x="1327152" y="646986"/>
                        </a:cubicBezTo>
                        <a:cubicBezTo>
                          <a:pt x="1138409" y="701917"/>
                          <a:pt x="1032935" y="596982"/>
                          <a:pt x="792363" y="646986"/>
                        </a:cubicBezTo>
                        <a:cubicBezTo>
                          <a:pt x="551791" y="696990"/>
                          <a:pt x="295150" y="646939"/>
                          <a:pt x="107833" y="646986"/>
                        </a:cubicBezTo>
                        <a:cubicBezTo>
                          <a:pt x="44298" y="639883"/>
                          <a:pt x="-3046" y="598968"/>
                          <a:pt x="0" y="539153"/>
                        </a:cubicBezTo>
                        <a:cubicBezTo>
                          <a:pt x="-48795" y="376673"/>
                          <a:pt x="21639" y="270075"/>
                          <a:pt x="0" y="107833"/>
                        </a:cubicBezTo>
                        <a:close/>
                      </a:path>
                      <a:path w="3959190" h="646986" stroke="0" extrusionOk="0">
                        <a:moveTo>
                          <a:pt x="0" y="107833"/>
                        </a:moveTo>
                        <a:cubicBezTo>
                          <a:pt x="-6688" y="56202"/>
                          <a:pt x="42505" y="-606"/>
                          <a:pt x="107833" y="0"/>
                        </a:cubicBezTo>
                        <a:cubicBezTo>
                          <a:pt x="261595" y="-32245"/>
                          <a:pt x="382142" y="14830"/>
                          <a:pt x="642622" y="0"/>
                        </a:cubicBezTo>
                        <a:cubicBezTo>
                          <a:pt x="903102" y="-14830"/>
                          <a:pt x="856698" y="28153"/>
                          <a:pt x="1065106" y="0"/>
                        </a:cubicBezTo>
                        <a:cubicBezTo>
                          <a:pt x="1273514" y="-28153"/>
                          <a:pt x="1432879" y="28286"/>
                          <a:pt x="1599895" y="0"/>
                        </a:cubicBezTo>
                        <a:cubicBezTo>
                          <a:pt x="1766911" y="-28286"/>
                          <a:pt x="1895716" y="10976"/>
                          <a:pt x="2172119" y="0"/>
                        </a:cubicBezTo>
                        <a:cubicBezTo>
                          <a:pt x="2448522" y="-10976"/>
                          <a:pt x="2568464" y="54609"/>
                          <a:pt x="2669473" y="0"/>
                        </a:cubicBezTo>
                        <a:cubicBezTo>
                          <a:pt x="2770482" y="-54609"/>
                          <a:pt x="2989770" y="7936"/>
                          <a:pt x="3091956" y="0"/>
                        </a:cubicBezTo>
                        <a:cubicBezTo>
                          <a:pt x="3194142" y="-7936"/>
                          <a:pt x="3508656" y="59619"/>
                          <a:pt x="3851357" y="0"/>
                        </a:cubicBezTo>
                        <a:cubicBezTo>
                          <a:pt x="3914718" y="1325"/>
                          <a:pt x="3952514" y="62552"/>
                          <a:pt x="3959190" y="107833"/>
                        </a:cubicBezTo>
                        <a:cubicBezTo>
                          <a:pt x="3961863" y="304101"/>
                          <a:pt x="3943641" y="386542"/>
                          <a:pt x="3959190" y="539153"/>
                        </a:cubicBezTo>
                        <a:cubicBezTo>
                          <a:pt x="3966091" y="591653"/>
                          <a:pt x="3914947" y="639230"/>
                          <a:pt x="3851357" y="646986"/>
                        </a:cubicBezTo>
                        <a:cubicBezTo>
                          <a:pt x="3674058" y="663883"/>
                          <a:pt x="3617113" y="633196"/>
                          <a:pt x="3428874" y="646986"/>
                        </a:cubicBezTo>
                        <a:cubicBezTo>
                          <a:pt x="3240635" y="660776"/>
                          <a:pt x="3061409" y="597609"/>
                          <a:pt x="2931520" y="646986"/>
                        </a:cubicBezTo>
                        <a:cubicBezTo>
                          <a:pt x="2801631" y="696363"/>
                          <a:pt x="2584719" y="584200"/>
                          <a:pt x="2359295" y="646986"/>
                        </a:cubicBezTo>
                        <a:cubicBezTo>
                          <a:pt x="2133871" y="709772"/>
                          <a:pt x="2007631" y="625114"/>
                          <a:pt x="1824506" y="646986"/>
                        </a:cubicBezTo>
                        <a:cubicBezTo>
                          <a:pt x="1641381" y="668858"/>
                          <a:pt x="1555270" y="616231"/>
                          <a:pt x="1327152" y="646986"/>
                        </a:cubicBezTo>
                        <a:cubicBezTo>
                          <a:pt x="1099034" y="677741"/>
                          <a:pt x="1068319" y="591368"/>
                          <a:pt x="829798" y="646986"/>
                        </a:cubicBezTo>
                        <a:cubicBezTo>
                          <a:pt x="591277" y="702604"/>
                          <a:pt x="311977" y="571737"/>
                          <a:pt x="107833" y="646986"/>
                        </a:cubicBezTo>
                        <a:cubicBezTo>
                          <a:pt x="41409" y="651307"/>
                          <a:pt x="1733" y="600788"/>
                          <a:pt x="0" y="539153"/>
                        </a:cubicBezTo>
                        <a:cubicBezTo>
                          <a:pt x="-7265" y="445039"/>
                          <a:pt x="31649" y="230728"/>
                          <a:pt x="0" y="107833"/>
                        </a:cubicBezTo>
                        <a:close/>
                      </a:path>
                    </a:pathLst>
                  </a:custGeom>
                  <ask:type>
                    <ask:lineSketchScribble/>
                  </ask:type>
                </ask:lineSketchStyleProps>
              </a:ext>
            </a:extLst>
          </a:ln>
        </p:spPr>
        <p:txBody>
          <a:bodyPr wrap="none" rtlCol="0">
            <a:spAutoFit/>
          </a:bodyPr>
          <a:lstStyle/>
          <a:p>
            <a:pPr marL="285750" indent="-285750">
              <a:buFont typeface="Arial" panose="020B0604020202020204" pitchFamily="34" charset="0"/>
              <a:buChar char="•"/>
            </a:pPr>
            <a:r>
              <a:rPr lang="x-none" sz="3200" dirty="0">
                <a:solidFill>
                  <a:schemeClr val="bg1"/>
                </a:solidFill>
              </a:rPr>
              <a:t>Đầu tư cho tương lai</a:t>
            </a:r>
          </a:p>
        </p:txBody>
      </p:sp>
    </p:spTree>
    <p:extLst>
      <p:ext uri="{BB962C8B-B14F-4D97-AF65-F5344CB8AC3E}">
        <p14:creationId xmlns:p14="http://schemas.microsoft.com/office/powerpoint/2010/main" val="152297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317B70F-A9DD-6524-8A26-BE77C5026E12}"/>
              </a:ext>
            </a:extLst>
          </p:cNvPr>
          <p:cNvSpPr txBox="1"/>
          <p:nvPr/>
        </p:nvSpPr>
        <p:spPr>
          <a:xfrm>
            <a:off x="4192153" y="622919"/>
            <a:ext cx="5226111" cy="584775"/>
          </a:xfrm>
          <a:prstGeom prst="rect">
            <a:avLst/>
          </a:prstGeom>
          <a:noFill/>
        </p:spPr>
        <p:txBody>
          <a:bodyPr wrap="none" rtlCol="0">
            <a:spAutoFit/>
          </a:bodyPr>
          <a:lstStyle/>
          <a:p>
            <a:r>
              <a:rPr lang="x-none" sz="3200" b="1" dirty="0">
                <a:solidFill>
                  <a:srgbClr val="289B78"/>
                </a:solidFill>
                <a:latin typeface="Cochin" panose="02000603020000020003" pitchFamily="2" charset="0"/>
                <a:cs typeface="FUTURA MEDIUM" panose="020B0602020204020303" pitchFamily="34" charset="-79"/>
              </a:rPr>
              <a:t>CÂU HỎI ĐỊNH HƯỚNG</a:t>
            </a:r>
          </a:p>
        </p:txBody>
      </p:sp>
      <p:sp>
        <p:nvSpPr>
          <p:cNvPr id="3" name="TextBox 2">
            <a:extLst>
              <a:ext uri="{FF2B5EF4-FFF2-40B4-BE49-F238E27FC236}">
                <a16:creationId xmlns="" xmlns:a16="http://schemas.microsoft.com/office/drawing/2014/main" id="{DA6A639C-30FF-BEF1-C343-EB2A69167183}"/>
              </a:ext>
            </a:extLst>
          </p:cNvPr>
          <p:cNvSpPr txBox="1"/>
          <p:nvPr/>
        </p:nvSpPr>
        <p:spPr>
          <a:xfrm>
            <a:off x="558800" y="1445001"/>
            <a:ext cx="11506200" cy="1650381"/>
          </a:xfrm>
          <a:prstGeom prst="roundRect">
            <a:avLst/>
          </a:prstGeom>
          <a:noFill/>
          <a:ln>
            <a:solidFill>
              <a:schemeClr val="tx1"/>
            </a:solidFill>
            <a:extLst>
              <a:ext uri="{C807C97D-BFC1-408E-A445-0C87EB9F89A2}">
                <ask:lineSketchStyleProps xmlns="" xmlns:ask="http://schemas.microsoft.com/office/drawing/2018/sketchyshapes" sd="1139839185">
                  <a:custGeom>
                    <a:avLst/>
                    <a:gdLst>
                      <a:gd name="connsiteX0" fmla="*/ 0 w 11506200"/>
                      <a:gd name="connsiteY0" fmla="*/ 275069 h 1650381"/>
                      <a:gd name="connsiteX1" fmla="*/ 275069 w 11506200"/>
                      <a:gd name="connsiteY1" fmla="*/ 0 h 1650381"/>
                      <a:gd name="connsiteX2" fmla="*/ 523022 w 11506200"/>
                      <a:gd name="connsiteY2" fmla="*/ 0 h 1650381"/>
                      <a:gd name="connsiteX3" fmla="*/ 880536 w 11506200"/>
                      <a:gd name="connsiteY3" fmla="*/ 0 h 1650381"/>
                      <a:gd name="connsiteX4" fmla="*/ 1238049 w 11506200"/>
                      <a:gd name="connsiteY4" fmla="*/ 0 h 1650381"/>
                      <a:gd name="connsiteX5" fmla="*/ 1814684 w 11506200"/>
                      <a:gd name="connsiteY5" fmla="*/ 0 h 1650381"/>
                      <a:gd name="connsiteX6" fmla="*/ 2062637 w 11506200"/>
                      <a:gd name="connsiteY6" fmla="*/ 0 h 1650381"/>
                      <a:gd name="connsiteX7" fmla="*/ 2420151 w 11506200"/>
                      <a:gd name="connsiteY7" fmla="*/ 0 h 1650381"/>
                      <a:gd name="connsiteX8" fmla="*/ 2777664 w 11506200"/>
                      <a:gd name="connsiteY8" fmla="*/ 0 h 1650381"/>
                      <a:gd name="connsiteX9" fmla="*/ 3354299 w 11506200"/>
                      <a:gd name="connsiteY9" fmla="*/ 0 h 1650381"/>
                      <a:gd name="connsiteX10" fmla="*/ 3602252 w 11506200"/>
                      <a:gd name="connsiteY10" fmla="*/ 0 h 1650381"/>
                      <a:gd name="connsiteX11" fmla="*/ 4069326 w 11506200"/>
                      <a:gd name="connsiteY11" fmla="*/ 0 h 1650381"/>
                      <a:gd name="connsiteX12" fmla="*/ 4865082 w 11506200"/>
                      <a:gd name="connsiteY12" fmla="*/ 0 h 1650381"/>
                      <a:gd name="connsiteX13" fmla="*/ 5660838 w 11506200"/>
                      <a:gd name="connsiteY13" fmla="*/ 0 h 1650381"/>
                      <a:gd name="connsiteX14" fmla="*/ 5908791 w 11506200"/>
                      <a:gd name="connsiteY14" fmla="*/ 0 h 1650381"/>
                      <a:gd name="connsiteX15" fmla="*/ 6156744 w 11506200"/>
                      <a:gd name="connsiteY15" fmla="*/ 0 h 1650381"/>
                      <a:gd name="connsiteX16" fmla="*/ 6842940 w 11506200"/>
                      <a:gd name="connsiteY16" fmla="*/ 0 h 1650381"/>
                      <a:gd name="connsiteX17" fmla="*/ 7200453 w 11506200"/>
                      <a:gd name="connsiteY17" fmla="*/ 0 h 1650381"/>
                      <a:gd name="connsiteX18" fmla="*/ 7777088 w 11506200"/>
                      <a:gd name="connsiteY18" fmla="*/ 0 h 1650381"/>
                      <a:gd name="connsiteX19" fmla="*/ 8025041 w 11506200"/>
                      <a:gd name="connsiteY19" fmla="*/ 0 h 1650381"/>
                      <a:gd name="connsiteX20" fmla="*/ 8711237 w 11506200"/>
                      <a:gd name="connsiteY20" fmla="*/ 0 h 1650381"/>
                      <a:gd name="connsiteX21" fmla="*/ 9506993 w 11506200"/>
                      <a:gd name="connsiteY21" fmla="*/ 0 h 1650381"/>
                      <a:gd name="connsiteX22" fmla="*/ 10302749 w 11506200"/>
                      <a:gd name="connsiteY22" fmla="*/ 0 h 1650381"/>
                      <a:gd name="connsiteX23" fmla="*/ 11231131 w 11506200"/>
                      <a:gd name="connsiteY23" fmla="*/ 0 h 1650381"/>
                      <a:gd name="connsiteX24" fmla="*/ 11506200 w 11506200"/>
                      <a:gd name="connsiteY24" fmla="*/ 275069 h 1650381"/>
                      <a:gd name="connsiteX25" fmla="*/ 11506200 w 11506200"/>
                      <a:gd name="connsiteY25" fmla="*/ 836193 h 1650381"/>
                      <a:gd name="connsiteX26" fmla="*/ 11506200 w 11506200"/>
                      <a:gd name="connsiteY26" fmla="*/ 1375312 h 1650381"/>
                      <a:gd name="connsiteX27" fmla="*/ 11231131 w 11506200"/>
                      <a:gd name="connsiteY27" fmla="*/ 1650381 h 1650381"/>
                      <a:gd name="connsiteX28" fmla="*/ 10764057 w 11506200"/>
                      <a:gd name="connsiteY28" fmla="*/ 1650381 h 1650381"/>
                      <a:gd name="connsiteX29" fmla="*/ 9968301 w 11506200"/>
                      <a:gd name="connsiteY29" fmla="*/ 1650381 h 1650381"/>
                      <a:gd name="connsiteX30" fmla="*/ 9610787 w 11506200"/>
                      <a:gd name="connsiteY30" fmla="*/ 1650381 h 1650381"/>
                      <a:gd name="connsiteX31" fmla="*/ 8924592 w 11506200"/>
                      <a:gd name="connsiteY31" fmla="*/ 1650381 h 1650381"/>
                      <a:gd name="connsiteX32" fmla="*/ 8457517 w 11506200"/>
                      <a:gd name="connsiteY32" fmla="*/ 1650381 h 1650381"/>
                      <a:gd name="connsiteX33" fmla="*/ 7771322 w 11506200"/>
                      <a:gd name="connsiteY33" fmla="*/ 1650381 h 1650381"/>
                      <a:gd name="connsiteX34" fmla="*/ 7085126 w 11506200"/>
                      <a:gd name="connsiteY34" fmla="*/ 1650381 h 1650381"/>
                      <a:gd name="connsiteX35" fmla="*/ 6508492 w 11506200"/>
                      <a:gd name="connsiteY35" fmla="*/ 1650381 h 1650381"/>
                      <a:gd name="connsiteX36" fmla="*/ 5931857 w 11506200"/>
                      <a:gd name="connsiteY36" fmla="*/ 1650381 h 1650381"/>
                      <a:gd name="connsiteX37" fmla="*/ 5683904 w 11506200"/>
                      <a:gd name="connsiteY37" fmla="*/ 1650381 h 1650381"/>
                      <a:gd name="connsiteX38" fmla="*/ 4997708 w 11506200"/>
                      <a:gd name="connsiteY38" fmla="*/ 1650381 h 1650381"/>
                      <a:gd name="connsiteX39" fmla="*/ 4201952 w 11506200"/>
                      <a:gd name="connsiteY39" fmla="*/ 1650381 h 1650381"/>
                      <a:gd name="connsiteX40" fmla="*/ 3515757 w 11506200"/>
                      <a:gd name="connsiteY40" fmla="*/ 1650381 h 1650381"/>
                      <a:gd name="connsiteX41" fmla="*/ 3267804 w 11506200"/>
                      <a:gd name="connsiteY41" fmla="*/ 1650381 h 1650381"/>
                      <a:gd name="connsiteX42" fmla="*/ 2910290 w 11506200"/>
                      <a:gd name="connsiteY42" fmla="*/ 1650381 h 1650381"/>
                      <a:gd name="connsiteX43" fmla="*/ 2114534 w 11506200"/>
                      <a:gd name="connsiteY43" fmla="*/ 1650381 h 1650381"/>
                      <a:gd name="connsiteX44" fmla="*/ 1757021 w 11506200"/>
                      <a:gd name="connsiteY44" fmla="*/ 1650381 h 1650381"/>
                      <a:gd name="connsiteX45" fmla="*/ 1509068 w 11506200"/>
                      <a:gd name="connsiteY45" fmla="*/ 1650381 h 1650381"/>
                      <a:gd name="connsiteX46" fmla="*/ 1151554 w 11506200"/>
                      <a:gd name="connsiteY46" fmla="*/ 1650381 h 1650381"/>
                      <a:gd name="connsiteX47" fmla="*/ 903601 w 11506200"/>
                      <a:gd name="connsiteY47" fmla="*/ 1650381 h 1650381"/>
                      <a:gd name="connsiteX48" fmla="*/ 275069 w 11506200"/>
                      <a:gd name="connsiteY48" fmla="*/ 1650381 h 1650381"/>
                      <a:gd name="connsiteX49" fmla="*/ 0 w 11506200"/>
                      <a:gd name="connsiteY49" fmla="*/ 1375312 h 1650381"/>
                      <a:gd name="connsiteX50" fmla="*/ 0 w 11506200"/>
                      <a:gd name="connsiteY50" fmla="*/ 847195 h 1650381"/>
                      <a:gd name="connsiteX51" fmla="*/ 0 w 11506200"/>
                      <a:gd name="connsiteY51" fmla="*/ 275069 h 165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506200" h="1650381" extrusionOk="0">
                        <a:moveTo>
                          <a:pt x="0" y="275069"/>
                        </a:moveTo>
                        <a:cubicBezTo>
                          <a:pt x="10423" y="135964"/>
                          <a:pt x="96515" y="3660"/>
                          <a:pt x="275069" y="0"/>
                        </a:cubicBezTo>
                        <a:cubicBezTo>
                          <a:pt x="334578" y="-559"/>
                          <a:pt x="408804" y="6014"/>
                          <a:pt x="523022" y="0"/>
                        </a:cubicBezTo>
                        <a:cubicBezTo>
                          <a:pt x="637240" y="-6014"/>
                          <a:pt x="725465" y="10594"/>
                          <a:pt x="880536" y="0"/>
                        </a:cubicBezTo>
                        <a:cubicBezTo>
                          <a:pt x="1035607" y="-10594"/>
                          <a:pt x="1157169" y="41505"/>
                          <a:pt x="1238049" y="0"/>
                        </a:cubicBezTo>
                        <a:cubicBezTo>
                          <a:pt x="1318929" y="-41505"/>
                          <a:pt x="1632111" y="31540"/>
                          <a:pt x="1814684" y="0"/>
                        </a:cubicBezTo>
                        <a:cubicBezTo>
                          <a:pt x="1997258" y="-31540"/>
                          <a:pt x="1958882" y="19749"/>
                          <a:pt x="2062637" y="0"/>
                        </a:cubicBezTo>
                        <a:cubicBezTo>
                          <a:pt x="2166392" y="-19749"/>
                          <a:pt x="2313276" y="28746"/>
                          <a:pt x="2420151" y="0"/>
                        </a:cubicBezTo>
                        <a:cubicBezTo>
                          <a:pt x="2527026" y="-28746"/>
                          <a:pt x="2627012" y="9799"/>
                          <a:pt x="2777664" y="0"/>
                        </a:cubicBezTo>
                        <a:cubicBezTo>
                          <a:pt x="2928316" y="-9799"/>
                          <a:pt x="3148842" y="19768"/>
                          <a:pt x="3354299" y="0"/>
                        </a:cubicBezTo>
                        <a:cubicBezTo>
                          <a:pt x="3559757" y="-19768"/>
                          <a:pt x="3502261" y="4520"/>
                          <a:pt x="3602252" y="0"/>
                        </a:cubicBezTo>
                        <a:cubicBezTo>
                          <a:pt x="3702243" y="-4520"/>
                          <a:pt x="3888308" y="49124"/>
                          <a:pt x="4069326" y="0"/>
                        </a:cubicBezTo>
                        <a:cubicBezTo>
                          <a:pt x="4250344" y="-49124"/>
                          <a:pt x="4510469" y="47089"/>
                          <a:pt x="4865082" y="0"/>
                        </a:cubicBezTo>
                        <a:cubicBezTo>
                          <a:pt x="5219695" y="-47089"/>
                          <a:pt x="5475475" y="546"/>
                          <a:pt x="5660838" y="0"/>
                        </a:cubicBezTo>
                        <a:cubicBezTo>
                          <a:pt x="5846201" y="-546"/>
                          <a:pt x="5797812" y="2918"/>
                          <a:pt x="5908791" y="0"/>
                        </a:cubicBezTo>
                        <a:cubicBezTo>
                          <a:pt x="6019770" y="-2918"/>
                          <a:pt x="6078351" y="11528"/>
                          <a:pt x="6156744" y="0"/>
                        </a:cubicBezTo>
                        <a:cubicBezTo>
                          <a:pt x="6235137" y="-11528"/>
                          <a:pt x="6516185" y="63808"/>
                          <a:pt x="6842940" y="0"/>
                        </a:cubicBezTo>
                        <a:cubicBezTo>
                          <a:pt x="7169695" y="-63808"/>
                          <a:pt x="7054463" y="18793"/>
                          <a:pt x="7200453" y="0"/>
                        </a:cubicBezTo>
                        <a:cubicBezTo>
                          <a:pt x="7346443" y="-18793"/>
                          <a:pt x="7592622" y="16923"/>
                          <a:pt x="7777088" y="0"/>
                        </a:cubicBezTo>
                        <a:cubicBezTo>
                          <a:pt x="7961554" y="-16923"/>
                          <a:pt x="7963560" y="24899"/>
                          <a:pt x="8025041" y="0"/>
                        </a:cubicBezTo>
                        <a:cubicBezTo>
                          <a:pt x="8086522" y="-24899"/>
                          <a:pt x="8523898" y="50996"/>
                          <a:pt x="8711237" y="0"/>
                        </a:cubicBezTo>
                        <a:cubicBezTo>
                          <a:pt x="8898576" y="-50996"/>
                          <a:pt x="9114558" y="90266"/>
                          <a:pt x="9506993" y="0"/>
                        </a:cubicBezTo>
                        <a:cubicBezTo>
                          <a:pt x="9899428" y="-90266"/>
                          <a:pt x="10038161" y="26247"/>
                          <a:pt x="10302749" y="0"/>
                        </a:cubicBezTo>
                        <a:cubicBezTo>
                          <a:pt x="10567337" y="-26247"/>
                          <a:pt x="10869524" y="39849"/>
                          <a:pt x="11231131" y="0"/>
                        </a:cubicBezTo>
                        <a:cubicBezTo>
                          <a:pt x="11374834" y="-26617"/>
                          <a:pt x="11542998" y="125216"/>
                          <a:pt x="11506200" y="275069"/>
                        </a:cubicBezTo>
                        <a:cubicBezTo>
                          <a:pt x="11567027" y="480237"/>
                          <a:pt x="11469248" y="612089"/>
                          <a:pt x="11506200" y="836193"/>
                        </a:cubicBezTo>
                        <a:cubicBezTo>
                          <a:pt x="11543152" y="1060297"/>
                          <a:pt x="11494218" y="1143660"/>
                          <a:pt x="11506200" y="1375312"/>
                        </a:cubicBezTo>
                        <a:cubicBezTo>
                          <a:pt x="11546931" y="1526097"/>
                          <a:pt x="11406386" y="1626398"/>
                          <a:pt x="11231131" y="1650381"/>
                        </a:cubicBezTo>
                        <a:cubicBezTo>
                          <a:pt x="11034974" y="1677143"/>
                          <a:pt x="10899961" y="1622925"/>
                          <a:pt x="10764057" y="1650381"/>
                        </a:cubicBezTo>
                        <a:cubicBezTo>
                          <a:pt x="10628153" y="1677837"/>
                          <a:pt x="10274630" y="1601029"/>
                          <a:pt x="9968301" y="1650381"/>
                        </a:cubicBezTo>
                        <a:cubicBezTo>
                          <a:pt x="9661972" y="1699733"/>
                          <a:pt x="9708345" y="1632412"/>
                          <a:pt x="9610787" y="1650381"/>
                        </a:cubicBezTo>
                        <a:cubicBezTo>
                          <a:pt x="9513229" y="1668350"/>
                          <a:pt x="9090898" y="1648402"/>
                          <a:pt x="8924592" y="1650381"/>
                        </a:cubicBezTo>
                        <a:cubicBezTo>
                          <a:pt x="8758286" y="1652360"/>
                          <a:pt x="8661861" y="1620140"/>
                          <a:pt x="8457517" y="1650381"/>
                        </a:cubicBezTo>
                        <a:cubicBezTo>
                          <a:pt x="8253174" y="1680622"/>
                          <a:pt x="7979258" y="1589989"/>
                          <a:pt x="7771322" y="1650381"/>
                        </a:cubicBezTo>
                        <a:cubicBezTo>
                          <a:pt x="7563386" y="1710773"/>
                          <a:pt x="7232737" y="1585958"/>
                          <a:pt x="7085126" y="1650381"/>
                        </a:cubicBezTo>
                        <a:cubicBezTo>
                          <a:pt x="6937515" y="1714804"/>
                          <a:pt x="6776478" y="1629532"/>
                          <a:pt x="6508492" y="1650381"/>
                        </a:cubicBezTo>
                        <a:cubicBezTo>
                          <a:pt x="6240506" y="1671230"/>
                          <a:pt x="6196929" y="1620207"/>
                          <a:pt x="5931857" y="1650381"/>
                        </a:cubicBezTo>
                        <a:cubicBezTo>
                          <a:pt x="5666786" y="1680555"/>
                          <a:pt x="5793109" y="1634136"/>
                          <a:pt x="5683904" y="1650381"/>
                        </a:cubicBezTo>
                        <a:cubicBezTo>
                          <a:pt x="5574699" y="1666626"/>
                          <a:pt x="5201041" y="1625032"/>
                          <a:pt x="4997708" y="1650381"/>
                        </a:cubicBezTo>
                        <a:cubicBezTo>
                          <a:pt x="4794375" y="1675730"/>
                          <a:pt x="4408736" y="1585177"/>
                          <a:pt x="4201952" y="1650381"/>
                        </a:cubicBezTo>
                        <a:cubicBezTo>
                          <a:pt x="3995168" y="1715585"/>
                          <a:pt x="3752137" y="1570605"/>
                          <a:pt x="3515757" y="1650381"/>
                        </a:cubicBezTo>
                        <a:cubicBezTo>
                          <a:pt x="3279377" y="1730157"/>
                          <a:pt x="3366694" y="1623308"/>
                          <a:pt x="3267804" y="1650381"/>
                        </a:cubicBezTo>
                        <a:cubicBezTo>
                          <a:pt x="3168914" y="1677454"/>
                          <a:pt x="3088988" y="1619731"/>
                          <a:pt x="2910290" y="1650381"/>
                        </a:cubicBezTo>
                        <a:cubicBezTo>
                          <a:pt x="2731592" y="1681031"/>
                          <a:pt x="2284006" y="1636544"/>
                          <a:pt x="2114534" y="1650381"/>
                        </a:cubicBezTo>
                        <a:cubicBezTo>
                          <a:pt x="1945062" y="1664218"/>
                          <a:pt x="1879779" y="1613447"/>
                          <a:pt x="1757021" y="1650381"/>
                        </a:cubicBezTo>
                        <a:cubicBezTo>
                          <a:pt x="1634263" y="1687315"/>
                          <a:pt x="1622244" y="1621108"/>
                          <a:pt x="1509068" y="1650381"/>
                        </a:cubicBezTo>
                        <a:cubicBezTo>
                          <a:pt x="1395892" y="1679654"/>
                          <a:pt x="1226077" y="1611243"/>
                          <a:pt x="1151554" y="1650381"/>
                        </a:cubicBezTo>
                        <a:cubicBezTo>
                          <a:pt x="1077031" y="1689519"/>
                          <a:pt x="979342" y="1628493"/>
                          <a:pt x="903601" y="1650381"/>
                        </a:cubicBezTo>
                        <a:cubicBezTo>
                          <a:pt x="827860" y="1672269"/>
                          <a:pt x="424261" y="1590095"/>
                          <a:pt x="275069" y="1650381"/>
                        </a:cubicBezTo>
                        <a:cubicBezTo>
                          <a:pt x="100223" y="1643862"/>
                          <a:pt x="3840" y="1562474"/>
                          <a:pt x="0" y="1375312"/>
                        </a:cubicBezTo>
                        <a:cubicBezTo>
                          <a:pt x="-23502" y="1257168"/>
                          <a:pt x="62484" y="960231"/>
                          <a:pt x="0" y="847195"/>
                        </a:cubicBezTo>
                        <a:cubicBezTo>
                          <a:pt x="-62484" y="734159"/>
                          <a:pt x="38756" y="511909"/>
                          <a:pt x="0" y="275069"/>
                        </a:cubicBezTo>
                        <a:close/>
                      </a:path>
                    </a:pathLst>
                  </a:custGeom>
                  <ask:type>
                    <ask:lineSketchScribble/>
                  </ask:type>
                </ask:lineSketchStyleProps>
              </a:ext>
            </a:extLst>
          </a:ln>
        </p:spPr>
        <p:txBody>
          <a:bodyPr wrap="square" rtlCol="0">
            <a:spAutoFit/>
          </a:bodyPr>
          <a:lstStyle/>
          <a:p>
            <a:pPr algn="ctr">
              <a:lnSpc>
                <a:spcPct val="150000"/>
              </a:lnSpc>
            </a:pPr>
            <a:r>
              <a:rPr lang="x-none" sz="3200" dirty="0">
                <a:solidFill>
                  <a:srgbClr val="289B78"/>
                </a:solidFill>
                <a:latin typeface="American Typewriter" panose="02090604020004020304" pitchFamily="18" charset="77"/>
                <a:cs typeface="Phosphate Inline" panose="02000506050000020004" pitchFamily="2" charset="77"/>
              </a:rPr>
              <a:t>Các con đã sử dụng phương pháp nào để quản lý tiền? </a:t>
            </a:r>
          </a:p>
          <a:p>
            <a:pPr algn="ctr">
              <a:lnSpc>
                <a:spcPct val="150000"/>
              </a:lnSpc>
            </a:pPr>
            <a:r>
              <a:rPr lang="x-none" sz="3200" dirty="0">
                <a:solidFill>
                  <a:srgbClr val="289B78"/>
                </a:solidFill>
                <a:latin typeface="American Typewriter" panose="02090604020004020304" pitchFamily="18" charset="77"/>
                <a:cs typeface="Phosphate Inline" panose="02000506050000020004" pitchFamily="2" charset="77"/>
              </a:rPr>
              <a:t>Và thấy nó đã hiệu quả chưa?</a:t>
            </a:r>
          </a:p>
        </p:txBody>
      </p:sp>
      <p:pic>
        <p:nvPicPr>
          <p:cNvPr id="8" name="Picture 7">
            <a:extLst>
              <a:ext uri="{FF2B5EF4-FFF2-40B4-BE49-F238E27FC236}">
                <a16:creationId xmlns="" xmlns:a16="http://schemas.microsoft.com/office/drawing/2014/main" id="{709E2BDA-35FF-867C-D2B8-0AE40BD4A714}"/>
              </a:ext>
            </a:extLst>
          </p:cNvPr>
          <p:cNvPicPr>
            <a:picLocks noChangeAspect="1"/>
          </p:cNvPicPr>
          <p:nvPr/>
        </p:nvPicPr>
        <p:blipFill>
          <a:blip r:embed="rId3"/>
          <a:stretch>
            <a:fillRect/>
          </a:stretch>
        </p:blipFill>
        <p:spPr>
          <a:xfrm>
            <a:off x="558800" y="3659693"/>
            <a:ext cx="5685878" cy="3198307"/>
          </a:xfrm>
          <a:prstGeom prst="rect">
            <a:avLst/>
          </a:prstGeom>
        </p:spPr>
      </p:pic>
      <p:pic>
        <p:nvPicPr>
          <p:cNvPr id="10" name="Picture 9">
            <a:extLst>
              <a:ext uri="{FF2B5EF4-FFF2-40B4-BE49-F238E27FC236}">
                <a16:creationId xmlns="" xmlns:a16="http://schemas.microsoft.com/office/drawing/2014/main" id="{E07A8791-E92D-0EF5-B675-43984CF1A29E}"/>
              </a:ext>
            </a:extLst>
          </p:cNvPr>
          <p:cNvPicPr>
            <a:picLocks noChangeAspect="1"/>
          </p:cNvPicPr>
          <p:nvPr/>
        </p:nvPicPr>
        <p:blipFill>
          <a:blip r:embed="rId4"/>
          <a:stretch>
            <a:fillRect/>
          </a:stretch>
        </p:blipFill>
        <p:spPr>
          <a:xfrm>
            <a:off x="5575300" y="3332689"/>
            <a:ext cx="5994400" cy="3371850"/>
          </a:xfrm>
          <a:prstGeom prst="rect">
            <a:avLst/>
          </a:prstGeom>
        </p:spPr>
      </p:pic>
    </p:spTree>
    <p:extLst>
      <p:ext uri="{BB962C8B-B14F-4D97-AF65-F5344CB8AC3E}">
        <p14:creationId xmlns:p14="http://schemas.microsoft.com/office/powerpoint/2010/main" val="114206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1DBBB49-8C34-FB2B-4557-ED8D7A1C77F4}"/>
              </a:ext>
            </a:extLst>
          </p:cNvPr>
          <p:cNvSpPr txBox="1"/>
          <p:nvPr/>
        </p:nvSpPr>
        <p:spPr>
          <a:xfrm>
            <a:off x="2429305" y="2585055"/>
            <a:ext cx="7479642" cy="1687890"/>
          </a:xfrm>
          <a:prstGeom prst="ellipse">
            <a:avLst/>
          </a:prstGeom>
          <a:noFill/>
          <a:ln w="57150">
            <a:solidFill>
              <a:schemeClr val="bg1"/>
            </a:solidFill>
            <a:prstDash val="lgDash"/>
            <a:extLst>
              <a:ext uri="{C807C97D-BFC1-408E-A445-0C87EB9F89A2}">
                <ask:lineSketchStyleProps xmlns="" xmlns:ask="http://schemas.microsoft.com/office/drawing/2018/sketchyshapes" sd="4138900056">
                  <a:custGeom>
                    <a:avLst/>
                    <a:gdLst>
                      <a:gd name="connsiteX0" fmla="*/ 0 w 7479642"/>
                      <a:gd name="connsiteY0" fmla="*/ 843945 h 1687890"/>
                      <a:gd name="connsiteX1" fmla="*/ 3739821 w 7479642"/>
                      <a:gd name="connsiteY1" fmla="*/ 0 h 1687890"/>
                      <a:gd name="connsiteX2" fmla="*/ 7479642 w 7479642"/>
                      <a:gd name="connsiteY2" fmla="*/ 843945 h 1687890"/>
                      <a:gd name="connsiteX3" fmla="*/ 3739821 w 7479642"/>
                      <a:gd name="connsiteY3" fmla="*/ 1687890 h 1687890"/>
                      <a:gd name="connsiteX4" fmla="*/ 0 w 7479642"/>
                      <a:gd name="connsiteY4" fmla="*/ 843945 h 1687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9642" h="1687890" extrusionOk="0">
                        <a:moveTo>
                          <a:pt x="0" y="843945"/>
                        </a:moveTo>
                        <a:cubicBezTo>
                          <a:pt x="-143727" y="52208"/>
                          <a:pt x="2089186" y="-35959"/>
                          <a:pt x="3739821" y="0"/>
                        </a:cubicBezTo>
                        <a:cubicBezTo>
                          <a:pt x="5782575" y="50810"/>
                          <a:pt x="7417824" y="474836"/>
                          <a:pt x="7479642" y="843945"/>
                        </a:cubicBezTo>
                        <a:cubicBezTo>
                          <a:pt x="7217464" y="1126246"/>
                          <a:pt x="5697215" y="1821578"/>
                          <a:pt x="3739821" y="1687890"/>
                        </a:cubicBezTo>
                        <a:cubicBezTo>
                          <a:pt x="1644979" y="1617764"/>
                          <a:pt x="-6331" y="1274673"/>
                          <a:pt x="0" y="843945"/>
                        </a:cubicBezTo>
                        <a:close/>
                      </a:path>
                    </a:pathLst>
                  </a:custGeom>
                  <ask:type>
                    <ask:lineSketchScribble/>
                  </ask:type>
                </ask:lineSketchStyleProps>
              </a:ext>
            </a:extLst>
          </a:ln>
        </p:spPr>
        <p:txBody>
          <a:bodyPr wrap="none" rtlCol="0">
            <a:spAutoFit/>
          </a:bodyPr>
          <a:lstStyle/>
          <a:p>
            <a:r>
              <a:rPr lang="x-none" sz="7200" b="1" dirty="0">
                <a:solidFill>
                  <a:schemeClr val="bg1"/>
                </a:solidFill>
                <a:latin typeface="FUTURA MEDIUM" panose="020B0602020204020303" pitchFamily="34" charset="-79"/>
                <a:cs typeface="FUTURA MEDIUM" panose="020B0602020204020303" pitchFamily="34" charset="-79"/>
              </a:rPr>
              <a:t>KHÁM PHÁ</a:t>
            </a:r>
          </a:p>
        </p:txBody>
      </p:sp>
    </p:spTree>
    <p:extLst>
      <p:ext uri="{BB962C8B-B14F-4D97-AF65-F5344CB8AC3E}">
        <p14:creationId xmlns:p14="http://schemas.microsoft.com/office/powerpoint/2010/main" val="145036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16A4E4C-A9CB-98C6-9C02-BF033531AC61}"/>
              </a:ext>
            </a:extLst>
          </p:cNvPr>
          <p:cNvPicPr>
            <a:picLocks noChangeAspect="1"/>
          </p:cNvPicPr>
          <p:nvPr/>
        </p:nvPicPr>
        <p:blipFill>
          <a:blip r:embed="rId2">
            <a:biLevel thresh="50000"/>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82734" y="787648"/>
            <a:ext cx="3237828" cy="3131371"/>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 xmlns:a16="http://schemas.microsoft.com/office/drawing/2014/main" id="{39523F96-3960-DEA6-1BFB-9CCD6DDBE3DB}"/>
              </a:ext>
            </a:extLst>
          </p:cNvPr>
          <p:cNvSpPr txBox="1"/>
          <p:nvPr/>
        </p:nvSpPr>
        <p:spPr>
          <a:xfrm>
            <a:off x="1447800" y="1605359"/>
            <a:ext cx="1507695" cy="1077218"/>
          </a:xfrm>
          <a:prstGeom prst="rect">
            <a:avLst/>
          </a:prstGeom>
          <a:noFill/>
        </p:spPr>
        <p:txBody>
          <a:bodyPr wrap="square" rtlCol="0">
            <a:spAutoFit/>
          </a:bodyPr>
          <a:lstStyle/>
          <a:p>
            <a:pPr algn="ctr"/>
            <a:r>
              <a:rPr lang="x-none" sz="3200" dirty="0" smtClean="0">
                <a:solidFill>
                  <a:srgbClr val="FF0000"/>
                </a:solidFill>
                <a:latin typeface="Phosphate Inline" panose="02000506050000020004" pitchFamily="2" charset="77"/>
                <a:cs typeface="Phosphate Inline" panose="02000506050000020004" pitchFamily="2" charset="77"/>
              </a:rPr>
              <a:t>TRẠM</a:t>
            </a:r>
            <a:r>
              <a:rPr lang="en-US" sz="3200" dirty="0" smtClean="0">
                <a:solidFill>
                  <a:srgbClr val="FF0000"/>
                </a:solidFill>
                <a:latin typeface="Phosphate Inline" panose="02000506050000020004" pitchFamily="2" charset="77"/>
                <a:cs typeface="Phosphate Inline" panose="02000506050000020004" pitchFamily="2" charset="77"/>
              </a:rPr>
              <a:t> 1</a:t>
            </a:r>
          </a:p>
          <a:p>
            <a:pPr algn="ctr"/>
            <a:r>
              <a:rPr lang="en-US" sz="3200" dirty="0" smtClean="0">
                <a:solidFill>
                  <a:srgbClr val="FF0000"/>
                </a:solidFill>
                <a:latin typeface="Phosphate Inline" panose="02000506050000020004" pitchFamily="2" charset="77"/>
                <a:cs typeface="Phosphate Inline" panose="02000506050000020004" pitchFamily="2" charset="77"/>
              </a:rPr>
              <a:t>Chi </a:t>
            </a:r>
            <a:r>
              <a:rPr lang="en-US" sz="3200" dirty="0" err="1" smtClean="0">
                <a:solidFill>
                  <a:srgbClr val="FF0000"/>
                </a:solidFill>
                <a:latin typeface="Phosphate Inline" panose="02000506050000020004" pitchFamily="2" charset="77"/>
                <a:cs typeface="Phosphate Inline" panose="02000506050000020004" pitchFamily="2" charset="77"/>
              </a:rPr>
              <a:t>tiêu</a:t>
            </a:r>
            <a:endParaRPr lang="x-none" sz="3200" dirty="0">
              <a:solidFill>
                <a:srgbClr val="FF0000"/>
              </a:solidFill>
              <a:latin typeface="Phosphate Inline" panose="02000506050000020004" pitchFamily="2" charset="77"/>
              <a:cs typeface="Phosphate Inline" panose="02000506050000020004" pitchFamily="2" charset="77"/>
            </a:endParaRPr>
          </a:p>
        </p:txBody>
      </p:sp>
      <p:pic>
        <p:nvPicPr>
          <p:cNvPr id="6" name="Picture 5">
            <a:extLst>
              <a:ext uri="{FF2B5EF4-FFF2-40B4-BE49-F238E27FC236}">
                <a16:creationId xmlns="" xmlns:a16="http://schemas.microsoft.com/office/drawing/2014/main" id="{616A4E4C-A9CB-98C6-9C02-BF033531AC61}"/>
              </a:ext>
            </a:extLst>
          </p:cNvPr>
          <p:cNvPicPr>
            <a:picLocks noChangeAspect="1"/>
          </p:cNvPicPr>
          <p:nvPr/>
        </p:nvPicPr>
        <p:blipFill>
          <a:blip r:embed="rId2">
            <a:biLevel thresh="50000"/>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554022" y="787648"/>
            <a:ext cx="3237828" cy="3131371"/>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 xmlns:a16="http://schemas.microsoft.com/office/drawing/2014/main" id="{616A4E4C-A9CB-98C6-9C02-BF033531AC61}"/>
              </a:ext>
            </a:extLst>
          </p:cNvPr>
          <p:cNvPicPr>
            <a:picLocks noChangeAspect="1"/>
          </p:cNvPicPr>
          <p:nvPr/>
        </p:nvPicPr>
        <p:blipFill>
          <a:blip r:embed="rId2">
            <a:biLevel thresh="50000"/>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8525310" y="787648"/>
            <a:ext cx="3237828" cy="3131371"/>
          </a:xfrm>
          <a:prstGeom prst="rect">
            <a:avLst/>
          </a:prstGeom>
          <a:ln w="2286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 xmlns:a16="http://schemas.microsoft.com/office/drawing/2014/main" id="{39523F96-3960-DEA6-1BFB-9CCD6DDBE3DB}"/>
              </a:ext>
            </a:extLst>
          </p:cNvPr>
          <p:cNvSpPr txBox="1"/>
          <p:nvPr/>
        </p:nvSpPr>
        <p:spPr>
          <a:xfrm>
            <a:off x="5287224" y="1520860"/>
            <a:ext cx="1874067" cy="1077218"/>
          </a:xfrm>
          <a:prstGeom prst="rect">
            <a:avLst/>
          </a:prstGeom>
          <a:noFill/>
        </p:spPr>
        <p:txBody>
          <a:bodyPr wrap="square" rtlCol="0">
            <a:spAutoFit/>
          </a:bodyPr>
          <a:lstStyle/>
          <a:p>
            <a:pPr algn="ctr"/>
            <a:r>
              <a:rPr lang="x-none" sz="3200" dirty="0" smtClean="0">
                <a:solidFill>
                  <a:srgbClr val="FF0000"/>
                </a:solidFill>
                <a:latin typeface="Phosphate Inline" panose="02000506050000020004" pitchFamily="2" charset="77"/>
                <a:cs typeface="Phosphate Inline" panose="02000506050000020004" pitchFamily="2" charset="77"/>
              </a:rPr>
              <a:t>TRẠM</a:t>
            </a:r>
            <a:r>
              <a:rPr lang="en-US" sz="3200" dirty="0" smtClean="0">
                <a:solidFill>
                  <a:srgbClr val="FF0000"/>
                </a:solidFill>
                <a:latin typeface="Phosphate Inline" panose="02000506050000020004" pitchFamily="2" charset="77"/>
                <a:cs typeface="Phosphate Inline" panose="02000506050000020004" pitchFamily="2" charset="77"/>
              </a:rPr>
              <a:t> 2 </a:t>
            </a:r>
          </a:p>
          <a:p>
            <a:pPr algn="ctr"/>
            <a:r>
              <a:rPr lang="en-US" sz="3200" dirty="0" err="1" smtClean="0">
                <a:solidFill>
                  <a:srgbClr val="FF0000"/>
                </a:solidFill>
                <a:latin typeface="Phosphate Inline" panose="02000506050000020004" pitchFamily="2" charset="77"/>
                <a:cs typeface="Phosphate Inline" panose="02000506050000020004" pitchFamily="2" charset="77"/>
              </a:rPr>
              <a:t>Tiết</a:t>
            </a:r>
            <a:r>
              <a:rPr lang="en-US" sz="3200" dirty="0" smtClean="0">
                <a:solidFill>
                  <a:srgbClr val="FF0000"/>
                </a:solidFill>
                <a:latin typeface="Phosphate Inline" panose="02000506050000020004" pitchFamily="2" charset="77"/>
                <a:cs typeface="Phosphate Inline" panose="02000506050000020004" pitchFamily="2" charset="77"/>
              </a:rPr>
              <a:t> </a:t>
            </a:r>
            <a:r>
              <a:rPr lang="en-US" sz="3200" dirty="0" err="1" smtClean="0">
                <a:solidFill>
                  <a:srgbClr val="FF0000"/>
                </a:solidFill>
                <a:latin typeface="Phosphate Inline" panose="02000506050000020004" pitchFamily="2" charset="77"/>
                <a:cs typeface="Phosphate Inline" panose="02000506050000020004" pitchFamily="2" charset="77"/>
              </a:rPr>
              <a:t>kiệm</a:t>
            </a:r>
            <a:endParaRPr lang="x-none" sz="3200" dirty="0">
              <a:solidFill>
                <a:srgbClr val="FF0000"/>
              </a:solidFill>
              <a:latin typeface="Phosphate Inline" panose="02000506050000020004" pitchFamily="2" charset="77"/>
              <a:cs typeface="Phosphate Inline" panose="02000506050000020004" pitchFamily="2" charset="77"/>
            </a:endParaRPr>
          </a:p>
        </p:txBody>
      </p:sp>
      <p:sp>
        <p:nvSpPr>
          <p:cNvPr id="9" name="TextBox 8">
            <a:extLst>
              <a:ext uri="{FF2B5EF4-FFF2-40B4-BE49-F238E27FC236}">
                <a16:creationId xmlns="" xmlns:a16="http://schemas.microsoft.com/office/drawing/2014/main" id="{39523F96-3960-DEA6-1BFB-9CCD6DDBE3DB}"/>
              </a:ext>
            </a:extLst>
          </p:cNvPr>
          <p:cNvSpPr txBox="1"/>
          <p:nvPr/>
        </p:nvSpPr>
        <p:spPr>
          <a:xfrm>
            <a:off x="9144000" y="1520860"/>
            <a:ext cx="2136617" cy="1569660"/>
          </a:xfrm>
          <a:prstGeom prst="rect">
            <a:avLst/>
          </a:prstGeom>
          <a:noFill/>
        </p:spPr>
        <p:txBody>
          <a:bodyPr wrap="square" rtlCol="0">
            <a:spAutoFit/>
          </a:bodyPr>
          <a:lstStyle/>
          <a:p>
            <a:pPr algn="ctr"/>
            <a:r>
              <a:rPr lang="x-none" sz="3200" dirty="0" smtClean="0">
                <a:solidFill>
                  <a:srgbClr val="FF0000"/>
                </a:solidFill>
                <a:latin typeface="Phosphate Inline" panose="02000506050000020004" pitchFamily="2" charset="77"/>
                <a:cs typeface="Phosphate Inline" panose="02000506050000020004" pitchFamily="2" charset="77"/>
              </a:rPr>
              <a:t>TRẠM</a:t>
            </a:r>
            <a:r>
              <a:rPr lang="en-US" sz="3200" dirty="0" smtClean="0">
                <a:solidFill>
                  <a:srgbClr val="FF0000"/>
                </a:solidFill>
                <a:latin typeface="Phosphate Inline" panose="02000506050000020004" pitchFamily="2" charset="77"/>
                <a:cs typeface="Phosphate Inline" panose="02000506050000020004" pitchFamily="2" charset="77"/>
              </a:rPr>
              <a:t> 3</a:t>
            </a:r>
          </a:p>
          <a:p>
            <a:pPr algn="ctr"/>
            <a:r>
              <a:rPr lang="en-US" sz="3200" dirty="0" err="1" smtClean="0">
                <a:solidFill>
                  <a:srgbClr val="FF0000"/>
                </a:solidFill>
                <a:latin typeface="Phosphate Inline" panose="02000506050000020004" pitchFamily="2" charset="77"/>
                <a:cs typeface="Phosphate Inline" panose="02000506050000020004" pitchFamily="2" charset="77"/>
              </a:rPr>
              <a:t>Tăng</a:t>
            </a:r>
            <a:r>
              <a:rPr lang="en-US" sz="3200" dirty="0" smtClean="0">
                <a:solidFill>
                  <a:srgbClr val="FF0000"/>
                </a:solidFill>
                <a:latin typeface="Phosphate Inline" panose="02000506050000020004" pitchFamily="2" charset="77"/>
                <a:cs typeface="Phosphate Inline" panose="02000506050000020004" pitchFamily="2" charset="77"/>
              </a:rPr>
              <a:t> </a:t>
            </a:r>
            <a:r>
              <a:rPr lang="en-US" sz="3200" dirty="0" err="1" smtClean="0">
                <a:solidFill>
                  <a:srgbClr val="FF0000"/>
                </a:solidFill>
                <a:latin typeface="Phosphate Inline" panose="02000506050000020004" pitchFamily="2" charset="77"/>
                <a:cs typeface="Phosphate Inline" panose="02000506050000020004" pitchFamily="2" charset="77"/>
              </a:rPr>
              <a:t>nguồn</a:t>
            </a:r>
            <a:r>
              <a:rPr lang="en-US" sz="3200" dirty="0" smtClean="0">
                <a:solidFill>
                  <a:srgbClr val="FF0000"/>
                </a:solidFill>
                <a:latin typeface="Phosphate Inline" panose="02000506050000020004" pitchFamily="2" charset="77"/>
                <a:cs typeface="Phosphate Inline" panose="02000506050000020004" pitchFamily="2" charset="77"/>
              </a:rPr>
              <a:t> </a:t>
            </a:r>
            <a:r>
              <a:rPr lang="en-US" sz="3200" dirty="0" err="1" smtClean="0">
                <a:solidFill>
                  <a:srgbClr val="FF0000"/>
                </a:solidFill>
                <a:latin typeface="Phosphate Inline" panose="02000506050000020004" pitchFamily="2" charset="77"/>
                <a:cs typeface="Phosphate Inline" panose="02000506050000020004" pitchFamily="2" charset="77"/>
              </a:rPr>
              <a:t>thu</a:t>
            </a:r>
            <a:endParaRPr lang="x-none" sz="3200" dirty="0">
              <a:solidFill>
                <a:srgbClr val="FF0000"/>
              </a:solidFill>
              <a:latin typeface="Phosphate Inline" panose="02000506050000020004" pitchFamily="2" charset="77"/>
              <a:cs typeface="Phosphate Inline" panose="02000506050000020004" pitchFamily="2" charset="77"/>
            </a:endParaRPr>
          </a:p>
        </p:txBody>
      </p:sp>
      <p:sp>
        <p:nvSpPr>
          <p:cNvPr id="10" name="5-Point Star 9"/>
          <p:cNvSpPr/>
          <p:nvPr/>
        </p:nvSpPr>
        <p:spPr>
          <a:xfrm>
            <a:off x="407406" y="4200809"/>
            <a:ext cx="3585171" cy="2525916"/>
          </a:xfrm>
          <a:prstGeom prst="star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t>Chi </a:t>
            </a:r>
            <a:r>
              <a:rPr lang="en-US" sz="2000" b="1" dirty="0" err="1" smtClean="0"/>
              <a:t>tiêu</a:t>
            </a:r>
            <a:r>
              <a:rPr lang="en-US" sz="2000" b="1" dirty="0" smtClean="0"/>
              <a:t> </a:t>
            </a:r>
            <a:r>
              <a:rPr lang="en-US" sz="2000" b="1" dirty="0" err="1" smtClean="0"/>
              <a:t>hợp</a:t>
            </a:r>
            <a:r>
              <a:rPr lang="en-US" sz="2000" b="1" dirty="0" smtClean="0"/>
              <a:t> </a:t>
            </a:r>
            <a:r>
              <a:rPr lang="en-US" sz="2000" b="1" dirty="0" err="1" smtClean="0"/>
              <a:t>lí</a:t>
            </a:r>
            <a:r>
              <a:rPr lang="en-US" sz="2000" b="1" dirty="0" smtClean="0"/>
              <a:t>, </a:t>
            </a:r>
            <a:r>
              <a:rPr lang="en-US" sz="2000" b="1" dirty="0" err="1" smtClean="0"/>
              <a:t>hiệu</a:t>
            </a:r>
            <a:r>
              <a:rPr lang="en-US" sz="2000" b="1" dirty="0" smtClean="0"/>
              <a:t> </a:t>
            </a:r>
            <a:r>
              <a:rPr lang="en-US" sz="2000" b="1" dirty="0" err="1" smtClean="0"/>
              <a:t>quả</a:t>
            </a:r>
            <a:endParaRPr lang="en-US" sz="2000" b="1" dirty="0"/>
          </a:p>
        </p:txBody>
      </p:sp>
      <p:sp>
        <p:nvSpPr>
          <p:cNvPr id="12" name="5-Point Star 11"/>
          <p:cNvSpPr/>
          <p:nvPr/>
        </p:nvSpPr>
        <p:spPr>
          <a:xfrm>
            <a:off x="3992578" y="4200809"/>
            <a:ext cx="4372824" cy="2525916"/>
          </a:xfrm>
          <a:prstGeom prst="star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err="1" smtClean="0"/>
              <a:t>Đặt</a:t>
            </a:r>
            <a:r>
              <a:rPr lang="en-US" sz="2000" b="1" dirty="0" smtClean="0"/>
              <a:t> </a:t>
            </a:r>
            <a:r>
              <a:rPr lang="en-US" sz="2000" b="1" dirty="0" err="1" smtClean="0"/>
              <a:t>mục</a:t>
            </a:r>
            <a:r>
              <a:rPr lang="en-US" sz="2000" b="1" dirty="0" smtClean="0"/>
              <a:t> </a:t>
            </a:r>
            <a:r>
              <a:rPr lang="en-US" sz="2000" b="1" dirty="0" err="1" smtClean="0"/>
              <a:t>tiêu</a:t>
            </a:r>
            <a:r>
              <a:rPr lang="en-US" sz="2000" b="1" dirty="0" smtClean="0"/>
              <a:t> </a:t>
            </a:r>
            <a:r>
              <a:rPr lang="en-US" sz="2000" b="1" dirty="0" err="1" smtClean="0"/>
              <a:t>và</a:t>
            </a:r>
            <a:r>
              <a:rPr lang="en-US" sz="2000" b="1" dirty="0" smtClean="0"/>
              <a:t> </a:t>
            </a:r>
            <a:r>
              <a:rPr lang="en-US" sz="2000" b="1" dirty="0" err="1" smtClean="0"/>
              <a:t>thực</a:t>
            </a:r>
            <a:r>
              <a:rPr lang="en-US" sz="2000" b="1" dirty="0" smtClean="0"/>
              <a:t> </a:t>
            </a:r>
            <a:r>
              <a:rPr lang="en-US" sz="2000" b="1" dirty="0" err="1" smtClean="0"/>
              <a:t>hiện</a:t>
            </a:r>
            <a:r>
              <a:rPr lang="en-US" sz="2000" b="1" dirty="0" smtClean="0"/>
              <a:t> </a:t>
            </a:r>
            <a:r>
              <a:rPr lang="en-US" sz="2000" b="1" dirty="0" err="1" smtClean="0"/>
              <a:t>tiết</a:t>
            </a:r>
            <a:r>
              <a:rPr lang="en-US" sz="2000" b="1" dirty="0" smtClean="0"/>
              <a:t> </a:t>
            </a:r>
            <a:r>
              <a:rPr lang="en-US" sz="2000" b="1" dirty="0" err="1" smtClean="0"/>
              <a:t>kiệm</a:t>
            </a:r>
            <a:r>
              <a:rPr lang="en-US" sz="2000" b="1" dirty="0" smtClean="0"/>
              <a:t> </a:t>
            </a:r>
            <a:r>
              <a:rPr lang="en-US" sz="2000" b="1" dirty="0" err="1" smtClean="0"/>
              <a:t>hiệu</a:t>
            </a:r>
            <a:r>
              <a:rPr lang="en-US" sz="2000" b="1" dirty="0" smtClean="0"/>
              <a:t> </a:t>
            </a:r>
            <a:r>
              <a:rPr lang="en-US" sz="2000" b="1" dirty="0" err="1" smtClean="0"/>
              <a:t>quả</a:t>
            </a:r>
            <a:endParaRPr lang="en-US" sz="2000" b="1" dirty="0"/>
          </a:p>
        </p:txBody>
      </p:sp>
      <p:sp>
        <p:nvSpPr>
          <p:cNvPr id="13" name="5-Point Star 12"/>
          <p:cNvSpPr/>
          <p:nvPr/>
        </p:nvSpPr>
        <p:spPr>
          <a:xfrm>
            <a:off x="8419722" y="4200809"/>
            <a:ext cx="3585171" cy="2525916"/>
          </a:xfrm>
          <a:prstGeom prst="star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err="1" smtClean="0"/>
              <a:t>Học</a:t>
            </a:r>
            <a:r>
              <a:rPr lang="en-US" sz="2000" b="1" dirty="0" smtClean="0"/>
              <a:t> </a:t>
            </a:r>
            <a:r>
              <a:rPr lang="en-US" sz="2000" b="1" dirty="0" err="1" smtClean="0"/>
              <a:t>cách</a:t>
            </a:r>
            <a:r>
              <a:rPr lang="en-US" sz="2000" b="1" dirty="0" smtClean="0"/>
              <a:t> </a:t>
            </a:r>
            <a:r>
              <a:rPr lang="en-US" sz="2000" b="1" dirty="0" err="1" smtClean="0"/>
              <a:t>kiếm</a:t>
            </a:r>
            <a:r>
              <a:rPr lang="en-US" sz="2000" b="1" dirty="0" smtClean="0"/>
              <a:t> </a:t>
            </a:r>
            <a:r>
              <a:rPr lang="en-US" sz="2000" b="1" dirty="0" err="1" smtClean="0"/>
              <a:t>tiền</a:t>
            </a:r>
            <a:r>
              <a:rPr lang="en-US" sz="2000" b="1" dirty="0" smtClean="0"/>
              <a:t> </a:t>
            </a:r>
            <a:r>
              <a:rPr lang="en-US" sz="2000" b="1" dirty="0" err="1" smtClean="0"/>
              <a:t>phù</a:t>
            </a:r>
            <a:r>
              <a:rPr lang="en-US" sz="2000" b="1" dirty="0" smtClean="0"/>
              <a:t> </a:t>
            </a:r>
            <a:r>
              <a:rPr lang="en-US" sz="2000" b="1" dirty="0" err="1" smtClean="0"/>
              <a:t>hợp</a:t>
            </a:r>
            <a:endParaRPr lang="en-US" sz="2000" b="1" dirty="0"/>
          </a:p>
        </p:txBody>
      </p:sp>
    </p:spTree>
    <p:extLst>
      <p:ext uri="{BB962C8B-B14F-4D97-AF65-F5344CB8AC3E}">
        <p14:creationId xmlns:p14="http://schemas.microsoft.com/office/powerpoint/2010/main" val="238403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093C45E-DF22-81B9-C7BA-237B95CB03A3}"/>
              </a:ext>
            </a:extLst>
          </p:cNvPr>
          <p:cNvSpPr txBox="1"/>
          <p:nvPr/>
        </p:nvSpPr>
        <p:spPr>
          <a:xfrm>
            <a:off x="4255592" y="1854461"/>
            <a:ext cx="4533613" cy="923330"/>
          </a:xfrm>
          <a:prstGeom prst="rect">
            <a:avLst/>
          </a:prstGeom>
          <a:noFill/>
        </p:spPr>
        <p:txBody>
          <a:bodyPr wrap="none" rtlCol="0">
            <a:spAutoFit/>
          </a:bodyPr>
          <a:lstStyle/>
          <a:p>
            <a:r>
              <a:rPr lang="x-none" sz="5400" b="1" dirty="0">
                <a:solidFill>
                  <a:srgbClr val="289B78"/>
                </a:solidFill>
                <a:latin typeface="Chalkboard SE" panose="03050602040202020205" pitchFamily="66" charset="77"/>
              </a:rPr>
              <a:t>KHỞI ĐỘNG</a:t>
            </a:r>
          </a:p>
        </p:txBody>
      </p:sp>
      <p:sp>
        <p:nvSpPr>
          <p:cNvPr id="3" name="TextBox 2">
            <a:extLst>
              <a:ext uri="{FF2B5EF4-FFF2-40B4-BE49-F238E27FC236}">
                <a16:creationId xmlns="" xmlns:a16="http://schemas.microsoft.com/office/drawing/2014/main" id="{B5828326-5316-82C4-0A67-02A6AD4445F0}"/>
              </a:ext>
            </a:extLst>
          </p:cNvPr>
          <p:cNvSpPr txBox="1"/>
          <p:nvPr/>
        </p:nvSpPr>
        <p:spPr>
          <a:xfrm>
            <a:off x="2806574" y="3429000"/>
            <a:ext cx="7604754" cy="1107996"/>
          </a:xfrm>
          <a:prstGeom prst="rect">
            <a:avLst/>
          </a:prstGeom>
          <a:noFill/>
        </p:spPr>
        <p:txBody>
          <a:bodyPr wrap="square" rtlCol="0">
            <a:spAutoFit/>
          </a:bodyPr>
          <a:lstStyle/>
          <a:p>
            <a:r>
              <a:rPr lang="x-none" sz="6600" b="1" dirty="0">
                <a:solidFill>
                  <a:srgbClr val="289B78"/>
                </a:solidFill>
                <a:latin typeface="Phosphate Inline" panose="02000506050000020004" pitchFamily="2" charset="77"/>
                <a:cs typeface="Phosphate Inline" panose="02000506050000020004" pitchFamily="2" charset="77"/>
              </a:rPr>
              <a:t>NHÌN HÌNH ĐOÁN CHỮ</a:t>
            </a:r>
          </a:p>
        </p:txBody>
      </p:sp>
    </p:spTree>
    <p:extLst>
      <p:ext uri="{BB962C8B-B14F-4D97-AF65-F5344CB8AC3E}">
        <p14:creationId xmlns:p14="http://schemas.microsoft.com/office/powerpoint/2010/main" val="27563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16F4758-73C3-FBCD-252F-236B2CCE8C86}"/>
              </a:ext>
            </a:extLst>
          </p:cNvPr>
          <p:cNvSpPr txBox="1"/>
          <p:nvPr/>
        </p:nvSpPr>
        <p:spPr>
          <a:xfrm>
            <a:off x="283005" y="197455"/>
            <a:ext cx="3066063" cy="735747"/>
          </a:xfrm>
          <a:prstGeom prst="ellipse">
            <a:avLst/>
          </a:prstGeom>
          <a:noFill/>
          <a:ln w="57150">
            <a:solidFill>
              <a:schemeClr val="bg1"/>
            </a:solidFill>
            <a:prstDash val="lgDash"/>
            <a:extLst>
              <a:ext uri="{C807C97D-BFC1-408E-A445-0C87EB9F89A2}">
                <ask:lineSketchStyleProps xmlns="" xmlns:ask="http://schemas.microsoft.com/office/drawing/2018/sketchyshapes" sd="4138900056">
                  <a:custGeom>
                    <a:avLst/>
                    <a:gdLst>
                      <a:gd name="connsiteX0" fmla="*/ 0 w 3066063"/>
                      <a:gd name="connsiteY0" fmla="*/ 367874 h 735747"/>
                      <a:gd name="connsiteX1" fmla="*/ 1533032 w 3066063"/>
                      <a:gd name="connsiteY1" fmla="*/ 0 h 735747"/>
                      <a:gd name="connsiteX2" fmla="*/ 3066064 w 3066063"/>
                      <a:gd name="connsiteY2" fmla="*/ 367874 h 735747"/>
                      <a:gd name="connsiteX3" fmla="*/ 1533032 w 3066063"/>
                      <a:gd name="connsiteY3" fmla="*/ 735748 h 735747"/>
                      <a:gd name="connsiteX4" fmla="*/ 0 w 3066063"/>
                      <a:gd name="connsiteY4" fmla="*/ 367874 h 73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6063" h="735747" extrusionOk="0">
                        <a:moveTo>
                          <a:pt x="0" y="367874"/>
                        </a:moveTo>
                        <a:cubicBezTo>
                          <a:pt x="-52234" y="46358"/>
                          <a:pt x="872340" y="-16122"/>
                          <a:pt x="1533032" y="0"/>
                        </a:cubicBezTo>
                        <a:cubicBezTo>
                          <a:pt x="2368072" y="26041"/>
                          <a:pt x="3061026" y="172608"/>
                          <a:pt x="3066064" y="367874"/>
                        </a:cubicBezTo>
                        <a:cubicBezTo>
                          <a:pt x="3022488" y="540496"/>
                          <a:pt x="2282544" y="855956"/>
                          <a:pt x="1533032" y="735748"/>
                        </a:cubicBezTo>
                        <a:cubicBezTo>
                          <a:pt x="667942" y="691806"/>
                          <a:pt x="-5681" y="539309"/>
                          <a:pt x="0" y="367874"/>
                        </a:cubicBezTo>
                        <a:close/>
                      </a:path>
                    </a:pathLst>
                  </a:custGeom>
                  <ask:type>
                    <ask:lineSketchScribble/>
                  </ask:type>
                </ask:lineSketchStyleProps>
              </a:ext>
            </a:extLst>
          </a:ln>
        </p:spPr>
        <p:txBody>
          <a:bodyPr wrap="none" rtlCol="0">
            <a:spAutoFit/>
          </a:bodyPr>
          <a:lstStyle/>
          <a:p>
            <a:r>
              <a:rPr lang="x-none" sz="2800" b="1" dirty="0">
                <a:solidFill>
                  <a:schemeClr val="bg1"/>
                </a:solidFill>
                <a:latin typeface="FUTURA MEDIUM" panose="020B0602020204020303" pitchFamily="34" charset="-79"/>
                <a:cs typeface="FUTURA MEDIUM" panose="020B0602020204020303" pitchFamily="34" charset="-79"/>
              </a:rPr>
              <a:t>KHÁM PHÁ</a:t>
            </a:r>
          </a:p>
        </p:txBody>
      </p:sp>
      <p:sp>
        <p:nvSpPr>
          <p:cNvPr id="3" name="TextBox 2">
            <a:extLst>
              <a:ext uri="{FF2B5EF4-FFF2-40B4-BE49-F238E27FC236}">
                <a16:creationId xmlns="" xmlns:a16="http://schemas.microsoft.com/office/drawing/2014/main" id="{250367A0-F673-D7EE-19F5-51236163CF80}"/>
              </a:ext>
            </a:extLst>
          </p:cNvPr>
          <p:cNvSpPr txBox="1"/>
          <p:nvPr/>
        </p:nvSpPr>
        <p:spPr>
          <a:xfrm>
            <a:off x="4406900" y="197455"/>
            <a:ext cx="6003567" cy="923330"/>
          </a:xfrm>
          <a:prstGeom prst="rect">
            <a:avLst/>
          </a:prstGeom>
          <a:noFill/>
        </p:spPr>
        <p:txBody>
          <a:bodyPr wrap="none" rtlCol="0">
            <a:spAutoFit/>
          </a:bodyPr>
          <a:lstStyle/>
          <a:p>
            <a:r>
              <a:rPr lang="x-none" sz="5400" dirty="0">
                <a:solidFill>
                  <a:schemeClr val="bg1"/>
                </a:solidFill>
                <a:latin typeface="Phosphate Inline" panose="02000506050000020004" pitchFamily="2" charset="77"/>
                <a:cs typeface="Phosphate Inline" panose="02000506050000020004" pitchFamily="2" charset="77"/>
              </a:rPr>
              <a:t>TRẠM DỪNG THÚ VỊ</a:t>
            </a:r>
          </a:p>
        </p:txBody>
      </p:sp>
      <p:grpSp>
        <p:nvGrpSpPr>
          <p:cNvPr id="13" name="Group 12">
            <a:extLst>
              <a:ext uri="{FF2B5EF4-FFF2-40B4-BE49-F238E27FC236}">
                <a16:creationId xmlns="" xmlns:a16="http://schemas.microsoft.com/office/drawing/2014/main" id="{0DA1A39B-704D-C744-24BD-659D993C7533}"/>
              </a:ext>
            </a:extLst>
          </p:cNvPr>
          <p:cNvGrpSpPr/>
          <p:nvPr/>
        </p:nvGrpSpPr>
        <p:grpSpPr>
          <a:xfrm>
            <a:off x="-96275" y="1772344"/>
            <a:ext cx="2534674" cy="2336800"/>
            <a:chOff x="-222250" y="1435100"/>
            <a:chExt cx="2534674" cy="2336800"/>
          </a:xfrm>
        </p:grpSpPr>
        <p:pic>
          <p:nvPicPr>
            <p:cNvPr id="5" name="Picture 4">
              <a:extLst>
                <a:ext uri="{FF2B5EF4-FFF2-40B4-BE49-F238E27FC236}">
                  <a16:creationId xmlns="" xmlns:a16="http://schemas.microsoft.com/office/drawing/2014/main" id="{616A4E4C-A9CB-98C6-9C02-BF033531AC61}"/>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2250" y="1435100"/>
              <a:ext cx="2534674" cy="2336800"/>
            </a:xfrm>
            <a:prstGeom prst="rect">
              <a:avLst/>
            </a:prstGeom>
          </p:spPr>
        </p:pic>
        <p:sp>
          <p:nvSpPr>
            <p:cNvPr id="6" name="TextBox 5">
              <a:extLst>
                <a:ext uri="{FF2B5EF4-FFF2-40B4-BE49-F238E27FC236}">
                  <a16:creationId xmlns="" xmlns:a16="http://schemas.microsoft.com/office/drawing/2014/main" id="{39523F96-3960-DEA6-1BFB-9CCD6DDBE3DB}"/>
                </a:ext>
              </a:extLst>
            </p:cNvPr>
            <p:cNvSpPr txBox="1"/>
            <p:nvPr/>
          </p:nvSpPr>
          <p:spPr>
            <a:xfrm>
              <a:off x="283005" y="2146300"/>
              <a:ext cx="1507695" cy="584775"/>
            </a:xfrm>
            <a:prstGeom prst="rect">
              <a:avLst/>
            </a:prstGeom>
            <a:noFill/>
          </p:spPr>
          <p:txBody>
            <a:bodyPr wrap="square" rtlCol="0">
              <a:spAutoFit/>
            </a:bodyPr>
            <a:lstStyle/>
            <a:p>
              <a:pPr algn="ctr"/>
              <a:r>
                <a:rPr lang="x-none" sz="3200" dirty="0">
                  <a:solidFill>
                    <a:schemeClr val="bg1"/>
                  </a:solidFill>
                  <a:latin typeface="Phosphate Inline" panose="02000506050000020004" pitchFamily="2" charset="77"/>
                  <a:cs typeface="Phosphate Inline" panose="02000506050000020004" pitchFamily="2" charset="77"/>
                </a:rPr>
                <a:t>TRẠM</a:t>
              </a:r>
            </a:p>
          </p:txBody>
        </p:sp>
      </p:grpSp>
      <p:pic>
        <p:nvPicPr>
          <p:cNvPr id="8" name="Picture 7">
            <a:extLst>
              <a:ext uri="{FF2B5EF4-FFF2-40B4-BE49-F238E27FC236}">
                <a16:creationId xmlns="" xmlns:a16="http://schemas.microsoft.com/office/drawing/2014/main" id="{097DE660-9ECD-B406-056F-0F27F9CAF63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421930" y="984434"/>
            <a:ext cx="1731337" cy="1546194"/>
          </a:xfrm>
          <a:prstGeom prst="rect">
            <a:avLst/>
          </a:prstGeom>
        </p:spPr>
      </p:pic>
      <p:pic>
        <p:nvPicPr>
          <p:cNvPr id="10" name="Picture 9">
            <a:extLst>
              <a:ext uri="{FF2B5EF4-FFF2-40B4-BE49-F238E27FC236}">
                <a16:creationId xmlns="" xmlns:a16="http://schemas.microsoft.com/office/drawing/2014/main" id="{1710719D-6B0E-2356-6EE7-9AB70E1D7CE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2730" y1="29765" x2="32730" y2="29765"/>
                        <a14:foregroundMark x1="26045" y1="20968" x2="26045" y2="20968"/>
                        <a14:foregroundMark x1="17688" y1="63490" x2="43315" y2="54399"/>
                        <a14:foregroundMark x1="27159" y1="50880" x2="21866" y2="70821"/>
                        <a14:foregroundMark x1="48607" y1="72287" x2="49582" y2="59531"/>
                        <a14:foregroundMark x1="49582" y1="59531" x2="55850" y2="49707"/>
                        <a14:foregroundMark x1="55850" y1="49707" x2="58357" y2="37390"/>
                        <a14:foregroundMark x1="58357" y1="37390" x2="56546" y2="24194"/>
                        <a14:foregroundMark x1="56546" y1="24194" x2="61142" y2="14516"/>
                        <a14:foregroundMark x1="61699" y1="21848" x2="61699" y2="21848"/>
                        <a14:foregroundMark x1="60864" y1="21261" x2="60864" y2="21261"/>
                        <a14:foregroundMark x1="43315" y1="73460" x2="32730" y2="72287"/>
                        <a14:foregroundMark x1="32730" y1="72287" x2="29805" y2="59531"/>
                        <a14:foregroundMark x1="29805" y1="59531" x2="20891" y2="53812"/>
                        <a14:foregroundMark x1="20891" y1="53812" x2="19359" y2="55279"/>
                        <a14:foregroundMark x1="16852" y1="55279" x2="27159" y2="47507"/>
                        <a14:foregroundMark x1="27159" y1="47507" x2="34123" y2="47947"/>
                        <a14:foregroundMark x1="31337" y1="15103" x2="27159" y2="25367"/>
                        <a14:foregroundMark x1="27159" y1="25367" x2="28830" y2="32991"/>
                        <a14:foregroundMark x1="26045" y1="23607" x2="26045" y2="23607"/>
                        <a14:foregroundMark x1="57521" y1="52933" x2="57521" y2="52933"/>
                        <a14:foregroundMark x1="74513" y1="68182" x2="74513" y2="68182"/>
                        <a14:foregroundMark x1="73120" y1="67595" x2="73120" y2="67595"/>
                        <a14:foregroundMark x1="69220" y1="67302" x2="74513" y2="67302"/>
                        <a14:foregroundMark x1="29944" y1="53226" x2="40251" y2="50000"/>
                        <a14:foregroundMark x1="40251" y1="50000" x2="44986" y2="60557"/>
                        <a14:foregroundMark x1="44986" y1="60557" x2="44429" y2="71701"/>
                        <a14:foregroundMark x1="44429" y1="71701" x2="44429" y2="71701"/>
                        <a14:foregroundMark x1="41922" y1="48534" x2="53064" y2="51173"/>
                        <a14:foregroundMark x1="49443" y1="73754" x2="49443" y2="73754"/>
                        <a14:foregroundMark x1="16852" y1="73460" x2="26602" y2="67889"/>
                        <a14:foregroundMark x1="26602" y1="67889" x2="26602" y2="62023"/>
                        <a14:foregroundMark x1="22145" y1="59971" x2="25766" y2="59091"/>
                        <a14:foregroundMark x1="19359" y1="73167" x2="32730" y2="73460"/>
                        <a14:foregroundMark x1="32730" y1="73460" x2="41365" y2="72874"/>
                      </a14:backgroundRemoval>
                    </a14:imgEffect>
                  </a14:imgLayer>
                </a14:imgProps>
              </a:ext>
            </a:extLst>
          </a:blip>
          <a:stretch>
            <a:fillRect/>
          </a:stretch>
        </p:blipFill>
        <p:spPr>
          <a:xfrm>
            <a:off x="2407874" y="2096612"/>
            <a:ext cx="1731337" cy="1644529"/>
          </a:xfrm>
          <a:prstGeom prst="rect">
            <a:avLst/>
          </a:prstGeom>
        </p:spPr>
      </p:pic>
      <p:pic>
        <p:nvPicPr>
          <p:cNvPr id="12" name="Picture 11">
            <a:extLst>
              <a:ext uri="{FF2B5EF4-FFF2-40B4-BE49-F238E27FC236}">
                <a16:creationId xmlns="" xmlns:a16="http://schemas.microsoft.com/office/drawing/2014/main" id="{51C7E525-B02F-2F71-A948-2389FCC2ED3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7747" y1="31650" x2="67747" y2="31650"/>
                        <a14:foregroundMark x1="67747" y1="65657" x2="67747" y2="65657"/>
                        <a14:foregroundMark x1="72685" y1="85522" x2="72685" y2="85522"/>
                      </a14:backgroundRemoval>
                    </a14:imgEffect>
                  </a14:imgLayer>
                </a14:imgProps>
              </a:ext>
            </a:extLst>
          </a:blip>
          <a:stretch>
            <a:fillRect/>
          </a:stretch>
        </p:blipFill>
        <p:spPr>
          <a:xfrm>
            <a:off x="2460067" y="3068319"/>
            <a:ext cx="1507695" cy="1382054"/>
          </a:xfrm>
          <a:prstGeom prst="rect">
            <a:avLst/>
          </a:prstGeom>
        </p:spPr>
      </p:pic>
      <p:sp>
        <p:nvSpPr>
          <p:cNvPr id="14" name="TextBox 13">
            <a:extLst>
              <a:ext uri="{FF2B5EF4-FFF2-40B4-BE49-F238E27FC236}">
                <a16:creationId xmlns="" xmlns:a16="http://schemas.microsoft.com/office/drawing/2014/main" id="{014E5B6F-242B-5DF8-EDFC-D315BC4D9614}"/>
              </a:ext>
            </a:extLst>
          </p:cNvPr>
          <p:cNvSpPr txBox="1"/>
          <p:nvPr/>
        </p:nvSpPr>
        <p:spPr>
          <a:xfrm>
            <a:off x="3820087" y="1573392"/>
            <a:ext cx="2826415" cy="523220"/>
          </a:xfrm>
          <a:prstGeom prst="rect">
            <a:avLst/>
          </a:prstGeom>
          <a:noFill/>
        </p:spPr>
        <p:txBody>
          <a:bodyPr wrap="none" rtlCol="0">
            <a:spAutoFit/>
          </a:bodyPr>
          <a:lstStyle/>
          <a:p>
            <a:r>
              <a:rPr lang="x-none" sz="2800" b="1" dirty="0">
                <a:solidFill>
                  <a:schemeClr val="bg1"/>
                </a:solidFill>
                <a:latin typeface="American Typewriter" panose="02090604020004020304" pitchFamily="18" charset="77"/>
              </a:rPr>
              <a:t>1 trạm trưởng</a:t>
            </a:r>
          </a:p>
        </p:txBody>
      </p:sp>
      <p:sp>
        <p:nvSpPr>
          <p:cNvPr id="15" name="TextBox 14">
            <a:extLst>
              <a:ext uri="{FF2B5EF4-FFF2-40B4-BE49-F238E27FC236}">
                <a16:creationId xmlns="" xmlns:a16="http://schemas.microsoft.com/office/drawing/2014/main" id="{2E000E86-99E5-A331-95F3-9947627276DD}"/>
              </a:ext>
            </a:extLst>
          </p:cNvPr>
          <p:cNvSpPr txBox="1"/>
          <p:nvPr/>
        </p:nvSpPr>
        <p:spPr>
          <a:xfrm>
            <a:off x="3820087" y="2685570"/>
            <a:ext cx="2723823" cy="523220"/>
          </a:xfrm>
          <a:prstGeom prst="rect">
            <a:avLst/>
          </a:prstGeom>
          <a:noFill/>
        </p:spPr>
        <p:txBody>
          <a:bodyPr wrap="none" rtlCol="0">
            <a:spAutoFit/>
          </a:bodyPr>
          <a:lstStyle/>
          <a:p>
            <a:r>
              <a:rPr lang="x-none" sz="2800" b="1" dirty="0">
                <a:solidFill>
                  <a:schemeClr val="bg1"/>
                </a:solidFill>
                <a:latin typeface="American Typewriter" panose="02090604020004020304" pitchFamily="18" charset="77"/>
              </a:rPr>
              <a:t>2 báo cáo viên</a:t>
            </a:r>
          </a:p>
        </p:txBody>
      </p:sp>
      <p:sp>
        <p:nvSpPr>
          <p:cNvPr id="16" name="TextBox 15">
            <a:extLst>
              <a:ext uri="{FF2B5EF4-FFF2-40B4-BE49-F238E27FC236}">
                <a16:creationId xmlns="" xmlns:a16="http://schemas.microsoft.com/office/drawing/2014/main" id="{9243ABBD-8EDE-9EF7-51D1-47AA7EDB5973}"/>
              </a:ext>
            </a:extLst>
          </p:cNvPr>
          <p:cNvSpPr txBox="1"/>
          <p:nvPr/>
        </p:nvSpPr>
        <p:spPr>
          <a:xfrm>
            <a:off x="3820087" y="3750423"/>
            <a:ext cx="1648208" cy="523220"/>
          </a:xfrm>
          <a:prstGeom prst="rect">
            <a:avLst/>
          </a:prstGeom>
          <a:noFill/>
        </p:spPr>
        <p:txBody>
          <a:bodyPr wrap="none" rtlCol="0">
            <a:spAutoFit/>
          </a:bodyPr>
          <a:lstStyle/>
          <a:p>
            <a:r>
              <a:rPr lang="x-none" sz="2800" b="1" dirty="0">
                <a:solidFill>
                  <a:schemeClr val="bg1"/>
                </a:solidFill>
                <a:latin typeface="American Typewriter" panose="02090604020004020304" pitchFamily="18" charset="77"/>
              </a:rPr>
              <a:t>1 thư kí</a:t>
            </a:r>
          </a:p>
        </p:txBody>
      </p:sp>
      <p:sp>
        <p:nvSpPr>
          <p:cNvPr id="17" name="TextBox 16">
            <a:extLst>
              <a:ext uri="{FF2B5EF4-FFF2-40B4-BE49-F238E27FC236}">
                <a16:creationId xmlns="" xmlns:a16="http://schemas.microsoft.com/office/drawing/2014/main" id="{DCF97721-CDA2-5158-CD25-693C32EC7B17}"/>
              </a:ext>
            </a:extLst>
          </p:cNvPr>
          <p:cNvSpPr txBox="1"/>
          <p:nvPr/>
        </p:nvSpPr>
        <p:spPr>
          <a:xfrm>
            <a:off x="8215475" y="1623357"/>
            <a:ext cx="3892615" cy="2485787"/>
          </a:xfrm>
          <a:prstGeom prst="roundRect">
            <a:avLst/>
          </a:prstGeom>
          <a:noFill/>
          <a:ln>
            <a:solidFill>
              <a:schemeClr val="bg1"/>
            </a:solidFill>
            <a:extLst>
              <a:ext uri="{C807C97D-BFC1-408E-A445-0C87EB9F89A2}">
                <ask:lineSketchStyleProps xmlns="" xmlns:ask="http://schemas.microsoft.com/office/drawing/2018/sketchyshapes" sd="258666409">
                  <a:custGeom>
                    <a:avLst/>
                    <a:gdLst>
                      <a:gd name="connsiteX0" fmla="*/ 0 w 3892615"/>
                      <a:gd name="connsiteY0" fmla="*/ 414306 h 2485787"/>
                      <a:gd name="connsiteX1" fmla="*/ 414306 w 3892615"/>
                      <a:gd name="connsiteY1" fmla="*/ 0 h 2485787"/>
                      <a:gd name="connsiteX2" fmla="*/ 955613 w 3892615"/>
                      <a:gd name="connsiteY2" fmla="*/ 0 h 2485787"/>
                      <a:gd name="connsiteX3" fmla="*/ 1435640 w 3892615"/>
                      <a:gd name="connsiteY3" fmla="*/ 0 h 2485787"/>
                      <a:gd name="connsiteX4" fmla="*/ 1854387 w 3892615"/>
                      <a:gd name="connsiteY4" fmla="*/ 0 h 2485787"/>
                      <a:gd name="connsiteX5" fmla="*/ 2303775 w 3892615"/>
                      <a:gd name="connsiteY5" fmla="*/ 0 h 2485787"/>
                      <a:gd name="connsiteX6" fmla="*/ 2753162 w 3892615"/>
                      <a:gd name="connsiteY6" fmla="*/ 0 h 2485787"/>
                      <a:gd name="connsiteX7" fmla="*/ 3478309 w 3892615"/>
                      <a:gd name="connsiteY7" fmla="*/ 0 h 2485787"/>
                      <a:gd name="connsiteX8" fmla="*/ 3892615 w 3892615"/>
                      <a:gd name="connsiteY8" fmla="*/ 414306 h 2485787"/>
                      <a:gd name="connsiteX9" fmla="*/ 3892615 w 3892615"/>
                      <a:gd name="connsiteY9" fmla="*/ 933554 h 2485787"/>
                      <a:gd name="connsiteX10" fmla="*/ 3892615 w 3892615"/>
                      <a:gd name="connsiteY10" fmla="*/ 1519089 h 2485787"/>
                      <a:gd name="connsiteX11" fmla="*/ 3892615 w 3892615"/>
                      <a:gd name="connsiteY11" fmla="*/ 2071481 h 2485787"/>
                      <a:gd name="connsiteX12" fmla="*/ 3478309 w 3892615"/>
                      <a:gd name="connsiteY12" fmla="*/ 2485787 h 2485787"/>
                      <a:gd name="connsiteX13" fmla="*/ 2998282 w 3892615"/>
                      <a:gd name="connsiteY13" fmla="*/ 2485787 h 2485787"/>
                      <a:gd name="connsiteX14" fmla="*/ 2548895 w 3892615"/>
                      <a:gd name="connsiteY14" fmla="*/ 2485787 h 2485787"/>
                      <a:gd name="connsiteX15" fmla="*/ 1976948 w 3892615"/>
                      <a:gd name="connsiteY15" fmla="*/ 2485787 h 2485787"/>
                      <a:gd name="connsiteX16" fmla="*/ 1435640 w 3892615"/>
                      <a:gd name="connsiteY16" fmla="*/ 2485787 h 2485787"/>
                      <a:gd name="connsiteX17" fmla="*/ 863693 w 3892615"/>
                      <a:gd name="connsiteY17" fmla="*/ 2485787 h 2485787"/>
                      <a:gd name="connsiteX18" fmla="*/ 414306 w 3892615"/>
                      <a:gd name="connsiteY18" fmla="*/ 2485787 h 2485787"/>
                      <a:gd name="connsiteX19" fmla="*/ 0 w 3892615"/>
                      <a:gd name="connsiteY19" fmla="*/ 2071481 h 2485787"/>
                      <a:gd name="connsiteX20" fmla="*/ 0 w 3892615"/>
                      <a:gd name="connsiteY20" fmla="*/ 1552233 h 2485787"/>
                      <a:gd name="connsiteX21" fmla="*/ 0 w 3892615"/>
                      <a:gd name="connsiteY21" fmla="*/ 1049556 h 2485787"/>
                      <a:gd name="connsiteX22" fmla="*/ 0 w 3892615"/>
                      <a:gd name="connsiteY22" fmla="*/ 414306 h 24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92615" h="2485787" extrusionOk="0">
                        <a:moveTo>
                          <a:pt x="0" y="414306"/>
                        </a:moveTo>
                        <a:cubicBezTo>
                          <a:pt x="-57884" y="151843"/>
                          <a:pt x="183981" y="7966"/>
                          <a:pt x="414306" y="0"/>
                        </a:cubicBezTo>
                        <a:cubicBezTo>
                          <a:pt x="630562" y="-6541"/>
                          <a:pt x="694069" y="48998"/>
                          <a:pt x="955613" y="0"/>
                        </a:cubicBezTo>
                        <a:cubicBezTo>
                          <a:pt x="1217157" y="-48998"/>
                          <a:pt x="1313831" y="48786"/>
                          <a:pt x="1435640" y="0"/>
                        </a:cubicBezTo>
                        <a:cubicBezTo>
                          <a:pt x="1557449" y="-48786"/>
                          <a:pt x="1683650" y="45315"/>
                          <a:pt x="1854387" y="0"/>
                        </a:cubicBezTo>
                        <a:cubicBezTo>
                          <a:pt x="2025124" y="-45315"/>
                          <a:pt x="2105964" y="9928"/>
                          <a:pt x="2303775" y="0"/>
                        </a:cubicBezTo>
                        <a:cubicBezTo>
                          <a:pt x="2501586" y="-9928"/>
                          <a:pt x="2558407" y="9694"/>
                          <a:pt x="2753162" y="0"/>
                        </a:cubicBezTo>
                        <a:cubicBezTo>
                          <a:pt x="2947917" y="-9694"/>
                          <a:pt x="3174935" y="14792"/>
                          <a:pt x="3478309" y="0"/>
                        </a:cubicBezTo>
                        <a:cubicBezTo>
                          <a:pt x="3679182" y="-54761"/>
                          <a:pt x="3890878" y="217669"/>
                          <a:pt x="3892615" y="414306"/>
                        </a:cubicBezTo>
                        <a:cubicBezTo>
                          <a:pt x="3925524" y="555782"/>
                          <a:pt x="3886242" y="723184"/>
                          <a:pt x="3892615" y="933554"/>
                        </a:cubicBezTo>
                        <a:cubicBezTo>
                          <a:pt x="3898988" y="1143924"/>
                          <a:pt x="3876401" y="1358651"/>
                          <a:pt x="3892615" y="1519089"/>
                        </a:cubicBezTo>
                        <a:cubicBezTo>
                          <a:pt x="3908829" y="1679527"/>
                          <a:pt x="3861501" y="1916567"/>
                          <a:pt x="3892615" y="2071481"/>
                        </a:cubicBezTo>
                        <a:cubicBezTo>
                          <a:pt x="3900584" y="2295431"/>
                          <a:pt x="3697181" y="2485134"/>
                          <a:pt x="3478309" y="2485787"/>
                        </a:cubicBezTo>
                        <a:cubicBezTo>
                          <a:pt x="3369789" y="2496936"/>
                          <a:pt x="3121047" y="2441258"/>
                          <a:pt x="2998282" y="2485787"/>
                        </a:cubicBezTo>
                        <a:cubicBezTo>
                          <a:pt x="2875517" y="2530316"/>
                          <a:pt x="2664460" y="2460712"/>
                          <a:pt x="2548895" y="2485787"/>
                        </a:cubicBezTo>
                        <a:cubicBezTo>
                          <a:pt x="2433330" y="2510862"/>
                          <a:pt x="2154686" y="2445836"/>
                          <a:pt x="1976948" y="2485787"/>
                        </a:cubicBezTo>
                        <a:cubicBezTo>
                          <a:pt x="1799210" y="2525738"/>
                          <a:pt x="1622786" y="2480395"/>
                          <a:pt x="1435640" y="2485787"/>
                        </a:cubicBezTo>
                        <a:cubicBezTo>
                          <a:pt x="1248494" y="2491179"/>
                          <a:pt x="1141659" y="2423742"/>
                          <a:pt x="863693" y="2485787"/>
                        </a:cubicBezTo>
                        <a:cubicBezTo>
                          <a:pt x="585727" y="2547832"/>
                          <a:pt x="628754" y="2432210"/>
                          <a:pt x="414306" y="2485787"/>
                        </a:cubicBezTo>
                        <a:cubicBezTo>
                          <a:pt x="150918" y="2502210"/>
                          <a:pt x="-21894" y="2316130"/>
                          <a:pt x="0" y="2071481"/>
                        </a:cubicBezTo>
                        <a:cubicBezTo>
                          <a:pt x="-49650" y="1860806"/>
                          <a:pt x="14682" y="1763648"/>
                          <a:pt x="0" y="1552233"/>
                        </a:cubicBezTo>
                        <a:cubicBezTo>
                          <a:pt x="-14682" y="1340818"/>
                          <a:pt x="27914" y="1210817"/>
                          <a:pt x="0" y="1049556"/>
                        </a:cubicBezTo>
                        <a:cubicBezTo>
                          <a:pt x="-27914" y="888295"/>
                          <a:pt x="73460" y="560112"/>
                          <a:pt x="0" y="414306"/>
                        </a:cubicBezTo>
                        <a:close/>
                      </a:path>
                    </a:pathLst>
                  </a:custGeom>
                  <ask:type>
                    <ask:lineSketchScribble/>
                  </ask:type>
                </ask:lineSketchStyleProps>
              </a:ext>
            </a:extLst>
          </a:ln>
        </p:spPr>
        <p:txBody>
          <a:bodyPr wrap="square" rtlCol="0">
            <a:spAutoFit/>
          </a:bodyPr>
          <a:lstStyle/>
          <a:p>
            <a:pPr algn="just"/>
            <a:r>
              <a:rPr lang="en-US" sz="2800" b="1" u="sng" dirty="0" err="1">
                <a:solidFill>
                  <a:schemeClr val="bg1"/>
                </a:solidFill>
                <a:latin typeface="American Typewriter" panose="02090604020004020304" pitchFamily="18" charset="77"/>
                <a:cs typeface="Times New Roman" panose="02020603050405020304" pitchFamily="18" charset="0"/>
              </a:rPr>
              <a:t>Nhiệm</a:t>
            </a:r>
            <a:r>
              <a:rPr lang="en-US" sz="2800" b="1" u="sng" dirty="0">
                <a:solidFill>
                  <a:schemeClr val="bg1"/>
                </a:solidFill>
                <a:latin typeface="American Typewriter" panose="02090604020004020304" pitchFamily="18" charset="77"/>
                <a:cs typeface="Times New Roman" panose="02020603050405020304" pitchFamily="18" charset="0"/>
              </a:rPr>
              <a:t> </a:t>
            </a:r>
            <a:r>
              <a:rPr lang="en-US" sz="2800" b="1" u="sng" dirty="0" err="1">
                <a:solidFill>
                  <a:schemeClr val="bg1"/>
                </a:solidFill>
                <a:latin typeface="American Typewriter" panose="02090604020004020304" pitchFamily="18" charset="77"/>
                <a:cs typeface="Times New Roman" panose="02020603050405020304" pitchFamily="18" charset="0"/>
              </a:rPr>
              <a:t>vụ</a:t>
            </a:r>
            <a:r>
              <a:rPr lang="en-US" sz="2800" b="1" u="sng" dirty="0">
                <a:solidFill>
                  <a:schemeClr val="bg1"/>
                </a:solidFill>
                <a:latin typeface="American Typewriter" panose="02090604020004020304" pitchFamily="18" charset="77"/>
                <a:cs typeface="Times New Roman" panose="02020603050405020304" pitchFamily="18" charset="0"/>
              </a:rPr>
              <a:t>:</a:t>
            </a:r>
            <a:r>
              <a:rPr lang="en-US" sz="2800" b="1" dirty="0">
                <a:solidFill>
                  <a:schemeClr val="bg1"/>
                </a:solidFill>
                <a:latin typeface="American Typewriter" panose="02090604020004020304" pitchFamily="18" charset="77"/>
                <a:cs typeface="Times New Roman" panose="02020603050405020304" pitchFamily="18" charset="0"/>
              </a:rPr>
              <a:t> </a:t>
            </a:r>
            <a:r>
              <a:rPr lang="en-US" sz="2800" dirty="0" err="1">
                <a:solidFill>
                  <a:schemeClr val="bg1"/>
                </a:solidFill>
                <a:cs typeface="Times New Roman" panose="02020603050405020304" pitchFamily="18" charset="0"/>
              </a:rPr>
              <a:t>đứng</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tại</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trạm</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để</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giới</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thiệu</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hướng</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dẫn</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các</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nhóm</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khác</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tìm</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hiểu</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thông</a:t>
            </a:r>
            <a:r>
              <a:rPr lang="en-US" sz="2800" dirty="0">
                <a:solidFill>
                  <a:schemeClr val="bg1"/>
                </a:solidFill>
                <a:cs typeface="Times New Roman" panose="02020603050405020304" pitchFamily="18" charset="0"/>
              </a:rPr>
              <a:t> tin </a:t>
            </a:r>
            <a:r>
              <a:rPr lang="en-US" sz="2800" dirty="0" err="1">
                <a:solidFill>
                  <a:schemeClr val="bg1"/>
                </a:solidFill>
                <a:cs typeface="Times New Roman" panose="02020603050405020304" pitchFamily="18" charset="0"/>
              </a:rPr>
              <a:t>và</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trải</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nghiệm</a:t>
            </a:r>
            <a:r>
              <a:rPr lang="en-US" sz="2800" dirty="0">
                <a:solidFill>
                  <a:schemeClr val="bg1"/>
                </a:solidFill>
                <a:cs typeface="Times New Roman" panose="02020603050405020304" pitchFamily="18" charset="0"/>
              </a:rPr>
              <a:t>. </a:t>
            </a:r>
          </a:p>
        </p:txBody>
      </p:sp>
      <p:cxnSp>
        <p:nvCxnSpPr>
          <p:cNvPr id="19" name="Straight Arrow Connector 18">
            <a:extLst>
              <a:ext uri="{FF2B5EF4-FFF2-40B4-BE49-F238E27FC236}">
                <a16:creationId xmlns="" xmlns:a16="http://schemas.microsoft.com/office/drawing/2014/main" id="{80343765-5677-52D0-CB0B-E95CA5919B57}"/>
              </a:ext>
            </a:extLst>
          </p:cNvPr>
          <p:cNvCxnSpPr/>
          <p:nvPr/>
        </p:nvCxnSpPr>
        <p:spPr>
          <a:xfrm flipV="1">
            <a:off x="2209800" y="1772344"/>
            <a:ext cx="419100" cy="1174836"/>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140A001E-D52C-71EB-1801-2D5D04142767}"/>
              </a:ext>
            </a:extLst>
          </p:cNvPr>
          <p:cNvCxnSpPr/>
          <p:nvPr/>
        </p:nvCxnSpPr>
        <p:spPr>
          <a:xfrm>
            <a:off x="2235877" y="2947180"/>
            <a:ext cx="309621" cy="0"/>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169767D8-A933-88C3-A3F3-1D66294ABE7A}"/>
              </a:ext>
            </a:extLst>
          </p:cNvPr>
          <p:cNvCxnSpPr/>
          <p:nvPr/>
        </p:nvCxnSpPr>
        <p:spPr>
          <a:xfrm>
            <a:off x="2209800" y="2947180"/>
            <a:ext cx="419100" cy="1064853"/>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Right Arrow 23">
            <a:extLst>
              <a:ext uri="{FF2B5EF4-FFF2-40B4-BE49-F238E27FC236}">
                <a16:creationId xmlns="" xmlns:a16="http://schemas.microsoft.com/office/drawing/2014/main" id="{2F6EB7A8-C76D-F2BC-8539-F9D8C5908F58}"/>
              </a:ext>
            </a:extLst>
          </p:cNvPr>
          <p:cNvSpPr/>
          <p:nvPr/>
        </p:nvSpPr>
        <p:spPr>
          <a:xfrm>
            <a:off x="6793211" y="1756952"/>
            <a:ext cx="1273077" cy="2239689"/>
          </a:xfrm>
          <a:prstGeom prst="rightArrow">
            <a:avLst/>
          </a:prstGeom>
          <a:noFill/>
          <a:ln w="38100">
            <a:solidFill>
              <a:schemeClr val="bg1"/>
            </a:solidFill>
            <a:extLst>
              <a:ext uri="{C807C97D-BFC1-408E-A445-0C87EB9F89A2}">
                <ask:lineSketchStyleProps xmln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TextBox 25">
            <a:extLst>
              <a:ext uri="{FF2B5EF4-FFF2-40B4-BE49-F238E27FC236}">
                <a16:creationId xmlns="" xmlns:a16="http://schemas.microsoft.com/office/drawing/2014/main" id="{6D481606-645C-EF4E-68B5-CB3DD8D1A3C4}"/>
              </a:ext>
            </a:extLst>
          </p:cNvPr>
          <p:cNvSpPr txBox="1"/>
          <p:nvPr/>
        </p:nvSpPr>
        <p:spPr>
          <a:xfrm>
            <a:off x="571501" y="4344746"/>
            <a:ext cx="11360214" cy="1384995"/>
          </a:xfrm>
          <a:prstGeom prst="rect">
            <a:avLst/>
          </a:prstGeom>
          <a:noFill/>
        </p:spPr>
        <p:txBody>
          <a:bodyPr wrap="square">
            <a:spAutoFit/>
          </a:bodyPr>
          <a:lstStyle/>
          <a:p>
            <a:pPr marL="285750" indent="-285750" algn="just">
              <a:buFont typeface="Arial" panose="020B0604020202020204" pitchFamily="34" charset="0"/>
              <a:buChar char="•"/>
            </a:pPr>
            <a:r>
              <a:rPr lang="en-US" sz="2800" dirty="0" err="1">
                <a:solidFill>
                  <a:schemeClr val="bg1"/>
                </a:solidFill>
                <a:cs typeface="Times New Roman" panose="02020603050405020304" pitchFamily="18" charset="0"/>
              </a:rPr>
              <a:t>Thành</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viên</a:t>
            </a:r>
            <a:r>
              <a:rPr lang="en-US" sz="2800" dirty="0">
                <a:solidFill>
                  <a:schemeClr val="bg1"/>
                </a:solidFill>
                <a:cs typeface="Times New Roman" panose="02020603050405020304" pitchFamily="18" charset="0"/>
              </a:rPr>
              <a:t> ở </a:t>
            </a:r>
            <a:r>
              <a:rPr lang="en-US" sz="2800" dirty="0" err="1">
                <a:solidFill>
                  <a:schemeClr val="bg1"/>
                </a:solidFill>
                <a:cs typeface="Times New Roman" panose="02020603050405020304" pitchFamily="18" charset="0"/>
              </a:rPr>
              <a:t>các</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trạm</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sẽ</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thực</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hiện</a:t>
            </a:r>
            <a:r>
              <a:rPr lang="en-US" sz="2800" dirty="0">
                <a:solidFill>
                  <a:schemeClr val="bg1"/>
                </a:solidFill>
                <a:cs typeface="Times New Roman" panose="02020603050405020304" pitchFamily="18" charset="0"/>
              </a:rPr>
              <a:t> </a:t>
            </a:r>
            <a:r>
              <a:rPr lang="en-US" sz="2800" b="1" dirty="0">
                <a:solidFill>
                  <a:schemeClr val="bg1"/>
                </a:solidFill>
                <a:cs typeface="Times New Roman" panose="02020603050405020304" pitchFamily="18" charset="0"/>
              </a:rPr>
              <a:t>di </a:t>
            </a:r>
            <a:r>
              <a:rPr lang="en-US" sz="2800" b="1" dirty="0" err="1">
                <a:solidFill>
                  <a:schemeClr val="bg1"/>
                </a:solidFill>
                <a:cs typeface="Times New Roman" panose="02020603050405020304" pitchFamily="18" charset="0"/>
              </a:rPr>
              <a:t>chuyển</a:t>
            </a:r>
            <a:r>
              <a:rPr lang="en-US" sz="2800" b="1" dirty="0">
                <a:solidFill>
                  <a:schemeClr val="bg1"/>
                </a:solidFill>
                <a:cs typeface="Times New Roman" panose="02020603050405020304" pitchFamily="18" charset="0"/>
              </a:rPr>
              <a:t> </a:t>
            </a:r>
            <a:r>
              <a:rPr lang="en-US" sz="2800" b="1" dirty="0" err="1">
                <a:solidFill>
                  <a:schemeClr val="bg1"/>
                </a:solidFill>
                <a:cs typeface="Times New Roman" panose="02020603050405020304" pitchFamily="18" charset="0"/>
              </a:rPr>
              <a:t>theo</a:t>
            </a:r>
            <a:r>
              <a:rPr lang="en-US" sz="2800" b="1" dirty="0">
                <a:solidFill>
                  <a:schemeClr val="bg1"/>
                </a:solidFill>
                <a:cs typeface="Times New Roman" panose="02020603050405020304" pitchFamily="18" charset="0"/>
              </a:rPr>
              <a:t> 2 </a:t>
            </a:r>
            <a:r>
              <a:rPr lang="en-US" sz="2800" b="1" dirty="0" err="1" smtClean="0">
                <a:solidFill>
                  <a:schemeClr val="bg1"/>
                </a:solidFill>
                <a:cs typeface="Times New Roman" panose="02020603050405020304" pitchFamily="18" charset="0"/>
              </a:rPr>
              <a:t>hành</a:t>
            </a:r>
            <a:r>
              <a:rPr lang="en-US" sz="2800" b="1" dirty="0" smtClean="0">
                <a:solidFill>
                  <a:schemeClr val="bg1"/>
                </a:solidFill>
                <a:cs typeface="Times New Roman" panose="02020603050405020304" pitchFamily="18" charset="0"/>
              </a:rPr>
              <a:t> </a:t>
            </a:r>
            <a:r>
              <a:rPr lang="en-US" sz="2800" b="1" dirty="0" err="1" smtClean="0">
                <a:solidFill>
                  <a:schemeClr val="bg1"/>
                </a:solidFill>
                <a:cs typeface="Times New Roman" panose="02020603050405020304" pitchFamily="18" charset="0"/>
              </a:rPr>
              <a:t>trình</a:t>
            </a:r>
            <a:r>
              <a:rPr lang="en-US" sz="2800" b="1" dirty="0" smtClean="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đến</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các</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trạm</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bạn</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để</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thu</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thập</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kiến</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thức</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và</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hoàn</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thiện</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phiếu</a:t>
            </a:r>
            <a:r>
              <a:rPr lang="en-US" sz="2800" dirty="0">
                <a:solidFill>
                  <a:schemeClr val="bg1"/>
                </a:solidFill>
                <a:cs typeface="Times New Roman" panose="02020603050405020304" pitchFamily="18" charset="0"/>
              </a:rPr>
              <a:t> BT. </a:t>
            </a:r>
          </a:p>
          <a:p>
            <a:pPr marL="285750" indent="-285750" algn="just">
              <a:buFont typeface="Arial" panose="020B0604020202020204" pitchFamily="34" charset="0"/>
              <a:buChar char="•"/>
            </a:pPr>
            <a:r>
              <a:rPr lang="en-US" sz="2800" dirty="0" err="1">
                <a:solidFill>
                  <a:schemeClr val="bg1"/>
                </a:solidFill>
                <a:cs typeface="Times New Roman" panose="02020603050405020304" pitchFamily="18" charset="0"/>
              </a:rPr>
              <a:t>Thời</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gian</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tối</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đa</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dừng</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chân</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ở</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mỗi</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trạm</a:t>
            </a:r>
            <a:r>
              <a:rPr lang="en-US" sz="2800" dirty="0">
                <a:solidFill>
                  <a:schemeClr val="bg1"/>
                </a:solidFill>
                <a:cs typeface="Times New Roman" panose="02020603050405020304" pitchFamily="18" charset="0"/>
              </a:rPr>
              <a:t> </a:t>
            </a:r>
            <a:r>
              <a:rPr lang="en-US" sz="2800" dirty="0" err="1">
                <a:solidFill>
                  <a:schemeClr val="bg1"/>
                </a:solidFill>
                <a:cs typeface="Times New Roman" panose="02020603050405020304" pitchFamily="18" charset="0"/>
              </a:rPr>
              <a:t>là</a:t>
            </a:r>
            <a:r>
              <a:rPr lang="en-US" sz="2800" dirty="0">
                <a:solidFill>
                  <a:schemeClr val="bg1"/>
                </a:solidFill>
                <a:cs typeface="Times New Roman" panose="02020603050405020304" pitchFamily="18" charset="0"/>
              </a:rPr>
              <a:t> </a:t>
            </a:r>
            <a:r>
              <a:rPr lang="en-US" sz="2800" b="1" dirty="0">
                <a:solidFill>
                  <a:schemeClr val="bg1"/>
                </a:solidFill>
                <a:cs typeface="Times New Roman" panose="02020603050405020304" pitchFamily="18" charset="0"/>
              </a:rPr>
              <a:t>3 </a:t>
            </a:r>
            <a:r>
              <a:rPr lang="en-US" sz="2800" b="1" dirty="0" err="1">
                <a:solidFill>
                  <a:schemeClr val="bg1"/>
                </a:solidFill>
                <a:cs typeface="Times New Roman" panose="02020603050405020304" pitchFamily="18" charset="0"/>
              </a:rPr>
              <a:t>phút</a:t>
            </a:r>
            <a:r>
              <a:rPr lang="en-US" sz="2800" b="1" dirty="0">
                <a:solidFill>
                  <a:schemeClr val="bg1"/>
                </a:solidFill>
                <a:cs typeface="Times New Roman" panose="02020603050405020304" pitchFamily="18" charset="0"/>
              </a:rPr>
              <a:t>.</a:t>
            </a:r>
          </a:p>
        </p:txBody>
      </p:sp>
      <p:pic>
        <p:nvPicPr>
          <p:cNvPr id="28" name="Picture 27">
            <a:extLst>
              <a:ext uri="{FF2B5EF4-FFF2-40B4-BE49-F238E27FC236}">
                <a16:creationId xmlns="" xmlns:a16="http://schemas.microsoft.com/office/drawing/2014/main" id="{3A8B33E5-7C78-379E-DACC-104DEC522006}"/>
              </a:ext>
            </a:extLst>
          </p:cNvPr>
          <p:cNvPicPr>
            <a:picLocks noChangeAspect="1"/>
          </p:cNvPicPr>
          <p:nvPr/>
        </p:nvPicPr>
        <p:blipFill>
          <a:blip r:embed="rId3">
            <a:biLevel thresh="5000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754626" y="5662473"/>
            <a:ext cx="1366274" cy="1259613"/>
          </a:xfrm>
          <a:prstGeom prst="rect">
            <a:avLst/>
          </a:prstGeom>
        </p:spPr>
      </p:pic>
      <p:pic>
        <p:nvPicPr>
          <p:cNvPr id="30" name="Picture 29">
            <a:extLst>
              <a:ext uri="{FF2B5EF4-FFF2-40B4-BE49-F238E27FC236}">
                <a16:creationId xmlns="" xmlns:a16="http://schemas.microsoft.com/office/drawing/2014/main" id="{3F2D0F07-CBDC-FDBA-B81F-C48516C85AA8}"/>
              </a:ext>
            </a:extLst>
          </p:cNvPr>
          <p:cNvPicPr>
            <a:picLocks noChangeAspect="1"/>
          </p:cNvPicPr>
          <p:nvPr/>
        </p:nvPicPr>
        <p:blipFill>
          <a:blip r:embed="rId3">
            <a:biLevel thresh="50000"/>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3967762" y="5652223"/>
            <a:ext cx="1366274" cy="1259613"/>
          </a:xfrm>
          <a:prstGeom prst="rect">
            <a:avLst/>
          </a:prstGeom>
        </p:spPr>
      </p:pic>
      <p:pic>
        <p:nvPicPr>
          <p:cNvPr id="31" name="Picture 30">
            <a:extLst>
              <a:ext uri="{FF2B5EF4-FFF2-40B4-BE49-F238E27FC236}">
                <a16:creationId xmlns="" xmlns:a16="http://schemas.microsoft.com/office/drawing/2014/main" id="{53EE5AA9-8CC9-ECF2-6A50-8AA15B657A4F}"/>
              </a:ext>
            </a:extLst>
          </p:cNvPr>
          <p:cNvPicPr>
            <a:picLocks noChangeAspect="1"/>
          </p:cNvPicPr>
          <p:nvPr/>
        </p:nvPicPr>
        <p:blipFill>
          <a:blip r:embed="rId3">
            <a:biLevel thresh="50000"/>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383151" y="5655939"/>
            <a:ext cx="1366274" cy="1259613"/>
          </a:xfrm>
          <a:prstGeom prst="rect">
            <a:avLst/>
          </a:prstGeom>
        </p:spPr>
      </p:pic>
      <p:pic>
        <p:nvPicPr>
          <p:cNvPr id="32" name="Picture 31">
            <a:extLst>
              <a:ext uri="{FF2B5EF4-FFF2-40B4-BE49-F238E27FC236}">
                <a16:creationId xmlns="" xmlns:a16="http://schemas.microsoft.com/office/drawing/2014/main" id="{D346BD27-72E8-9F5A-470C-B7D5774FFD31}"/>
              </a:ext>
            </a:extLst>
          </p:cNvPr>
          <p:cNvPicPr>
            <a:picLocks noChangeAspect="1"/>
          </p:cNvPicPr>
          <p:nvPr/>
        </p:nvPicPr>
        <p:blipFill>
          <a:blip r:embed="rId3">
            <a:biLevel thresh="50000"/>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565440" y="5652223"/>
            <a:ext cx="1626559" cy="1259613"/>
          </a:xfrm>
          <a:prstGeom prst="rect">
            <a:avLst/>
          </a:prstGeom>
        </p:spPr>
      </p:pic>
      <p:cxnSp>
        <p:nvCxnSpPr>
          <p:cNvPr id="34" name="Straight Arrow Connector 33">
            <a:extLst>
              <a:ext uri="{FF2B5EF4-FFF2-40B4-BE49-F238E27FC236}">
                <a16:creationId xmlns="" xmlns:a16="http://schemas.microsoft.com/office/drawing/2014/main" id="{C2016387-CDDB-B668-5889-3F038256CA0C}"/>
              </a:ext>
            </a:extLst>
          </p:cNvPr>
          <p:cNvCxnSpPr>
            <a:stCxn id="28" idx="3"/>
            <a:endCxn id="30" idx="1"/>
          </p:cNvCxnSpPr>
          <p:nvPr/>
        </p:nvCxnSpPr>
        <p:spPr>
          <a:xfrm flipV="1">
            <a:off x="2120900" y="6282030"/>
            <a:ext cx="1846862" cy="10250"/>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495FDEBB-123D-A6AD-D7F7-E70E8F098336}"/>
              </a:ext>
            </a:extLst>
          </p:cNvPr>
          <p:cNvCxnSpPr>
            <a:cxnSpLocks/>
            <a:endCxn id="31" idx="1"/>
          </p:cNvCxnSpPr>
          <p:nvPr/>
        </p:nvCxnSpPr>
        <p:spPr>
          <a:xfrm>
            <a:off x="5233294" y="6275880"/>
            <a:ext cx="2149857" cy="9866"/>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 xmlns:a16="http://schemas.microsoft.com/office/drawing/2014/main" id="{5A8FA9D2-AB50-139B-FDED-2C0574B5FF1B}"/>
              </a:ext>
            </a:extLst>
          </p:cNvPr>
          <p:cNvCxnSpPr>
            <a:cxnSpLocks/>
            <a:stCxn id="31" idx="3"/>
            <a:endCxn id="32" idx="1"/>
          </p:cNvCxnSpPr>
          <p:nvPr/>
        </p:nvCxnSpPr>
        <p:spPr>
          <a:xfrm flipV="1">
            <a:off x="8749425" y="6282030"/>
            <a:ext cx="1816015" cy="3716"/>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 xmlns:a16="http://schemas.microsoft.com/office/drawing/2014/main" id="{C63E01AA-8B4D-B536-F34D-3E1591EC49A4}"/>
              </a:ext>
            </a:extLst>
          </p:cNvPr>
          <p:cNvSpPr txBox="1"/>
          <p:nvPr/>
        </p:nvSpPr>
        <p:spPr>
          <a:xfrm>
            <a:off x="702105" y="5847975"/>
            <a:ext cx="1507695" cy="646331"/>
          </a:xfrm>
          <a:prstGeom prst="rect">
            <a:avLst/>
          </a:prstGeom>
          <a:noFill/>
        </p:spPr>
        <p:txBody>
          <a:bodyPr wrap="square" rtlCol="0">
            <a:spAutoFit/>
          </a:bodyPr>
          <a:lstStyle/>
          <a:p>
            <a:pPr algn="ctr"/>
            <a:r>
              <a:rPr lang="x-none" sz="3600" dirty="0">
                <a:solidFill>
                  <a:schemeClr val="bg1"/>
                </a:solidFill>
                <a:latin typeface="Phosphate Inline" panose="02000506050000020004" pitchFamily="2" charset="77"/>
                <a:cs typeface="Phosphate Inline" panose="02000506050000020004" pitchFamily="2" charset="77"/>
              </a:rPr>
              <a:t>1</a:t>
            </a:r>
          </a:p>
        </p:txBody>
      </p:sp>
      <p:sp>
        <p:nvSpPr>
          <p:cNvPr id="47" name="TextBox 46">
            <a:extLst>
              <a:ext uri="{FF2B5EF4-FFF2-40B4-BE49-F238E27FC236}">
                <a16:creationId xmlns="" xmlns:a16="http://schemas.microsoft.com/office/drawing/2014/main" id="{BB7EFCA8-4F89-0CD9-ACBC-F360BF03D5DA}"/>
              </a:ext>
            </a:extLst>
          </p:cNvPr>
          <p:cNvSpPr txBox="1"/>
          <p:nvPr/>
        </p:nvSpPr>
        <p:spPr>
          <a:xfrm>
            <a:off x="3929706" y="5873566"/>
            <a:ext cx="1507695" cy="646331"/>
          </a:xfrm>
          <a:prstGeom prst="rect">
            <a:avLst/>
          </a:prstGeom>
          <a:noFill/>
        </p:spPr>
        <p:txBody>
          <a:bodyPr wrap="square" rtlCol="0">
            <a:spAutoFit/>
          </a:bodyPr>
          <a:lstStyle/>
          <a:p>
            <a:pPr algn="ctr"/>
            <a:r>
              <a:rPr lang="x-none" sz="3600" dirty="0">
                <a:solidFill>
                  <a:schemeClr val="bg1"/>
                </a:solidFill>
                <a:latin typeface="Phosphate Inline" panose="02000506050000020004" pitchFamily="2" charset="77"/>
                <a:cs typeface="Phosphate Inline" panose="02000506050000020004" pitchFamily="2" charset="77"/>
              </a:rPr>
              <a:t>2</a:t>
            </a:r>
          </a:p>
        </p:txBody>
      </p:sp>
      <p:sp>
        <p:nvSpPr>
          <p:cNvPr id="48" name="TextBox 47">
            <a:extLst>
              <a:ext uri="{FF2B5EF4-FFF2-40B4-BE49-F238E27FC236}">
                <a16:creationId xmlns="" xmlns:a16="http://schemas.microsoft.com/office/drawing/2014/main" id="{10A13D23-914A-3B5C-5B5B-3C4C0931AB07}"/>
              </a:ext>
            </a:extLst>
          </p:cNvPr>
          <p:cNvSpPr txBox="1"/>
          <p:nvPr/>
        </p:nvSpPr>
        <p:spPr>
          <a:xfrm>
            <a:off x="7325967" y="5873566"/>
            <a:ext cx="1507695" cy="646331"/>
          </a:xfrm>
          <a:prstGeom prst="rect">
            <a:avLst/>
          </a:prstGeom>
          <a:noFill/>
        </p:spPr>
        <p:txBody>
          <a:bodyPr wrap="square" rtlCol="0">
            <a:spAutoFit/>
          </a:bodyPr>
          <a:lstStyle/>
          <a:p>
            <a:pPr algn="ctr"/>
            <a:r>
              <a:rPr lang="x-none" sz="3600" dirty="0">
                <a:solidFill>
                  <a:schemeClr val="bg1"/>
                </a:solidFill>
                <a:latin typeface="Phosphate Inline" panose="02000506050000020004" pitchFamily="2" charset="77"/>
                <a:cs typeface="Phosphate Inline" panose="02000506050000020004" pitchFamily="2" charset="77"/>
              </a:rPr>
              <a:t>3</a:t>
            </a:r>
          </a:p>
        </p:txBody>
      </p:sp>
      <p:sp>
        <p:nvSpPr>
          <p:cNvPr id="49" name="TextBox 48">
            <a:extLst>
              <a:ext uri="{FF2B5EF4-FFF2-40B4-BE49-F238E27FC236}">
                <a16:creationId xmlns="" xmlns:a16="http://schemas.microsoft.com/office/drawing/2014/main" id="{C33CD59B-A84D-3FB1-EA71-F5B97163E9CD}"/>
              </a:ext>
            </a:extLst>
          </p:cNvPr>
          <p:cNvSpPr txBox="1"/>
          <p:nvPr/>
        </p:nvSpPr>
        <p:spPr>
          <a:xfrm>
            <a:off x="10649678" y="6012065"/>
            <a:ext cx="1507695" cy="369332"/>
          </a:xfrm>
          <a:prstGeom prst="rect">
            <a:avLst/>
          </a:prstGeom>
          <a:noFill/>
        </p:spPr>
        <p:txBody>
          <a:bodyPr wrap="square" rtlCol="0">
            <a:spAutoFit/>
          </a:bodyPr>
          <a:lstStyle/>
          <a:p>
            <a:pPr algn="ctr"/>
            <a:r>
              <a:rPr lang="en-US" dirty="0">
                <a:solidFill>
                  <a:schemeClr val="bg1"/>
                </a:solidFill>
                <a:latin typeface="Phosphate Inline" panose="02000506050000020004" pitchFamily="2" charset="77"/>
                <a:cs typeface="Phosphate Inline" panose="02000506050000020004" pitchFamily="2" charset="77"/>
              </a:rPr>
              <a:t>K</a:t>
            </a:r>
            <a:r>
              <a:rPr lang="x-none" dirty="0">
                <a:solidFill>
                  <a:schemeClr val="bg1"/>
                </a:solidFill>
                <a:latin typeface="Phosphate Inline" panose="02000506050000020004" pitchFamily="2" charset="77"/>
                <a:cs typeface="Phosphate Inline" panose="02000506050000020004" pitchFamily="2" charset="77"/>
              </a:rPr>
              <a:t>ết thúc</a:t>
            </a:r>
          </a:p>
        </p:txBody>
      </p:sp>
    </p:spTree>
    <p:extLst>
      <p:ext uri="{BB962C8B-B14F-4D97-AF65-F5344CB8AC3E}">
        <p14:creationId xmlns:p14="http://schemas.microsoft.com/office/powerpoint/2010/main" val="170464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22" presetClass="entr" presetSubtype="8"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par>
                                <p:cTn id="41" presetID="22" presetClass="entr" presetSubtype="8"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strips(downRight)">
                                      <p:cBhvr>
                                        <p:cTn id="51" dur="500"/>
                                        <p:tgtEl>
                                          <p:spTgt spid="24"/>
                                        </p:tgtEl>
                                      </p:cBhvr>
                                    </p:animEffect>
                                  </p:childTnLst>
                                </p:cTn>
                              </p:par>
                            </p:childTnLst>
                          </p:cTn>
                        </p:par>
                        <p:par>
                          <p:cTn id="52" fill="hold">
                            <p:stCondLst>
                              <p:cond delay="500"/>
                            </p:stCondLst>
                            <p:childTnLst>
                              <p:par>
                                <p:cTn id="53" presetID="9"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6">
                                            <p:txEl>
                                              <p:pRg st="0" end="0"/>
                                            </p:txEl>
                                          </p:spTgt>
                                        </p:tgtEl>
                                        <p:attrNameLst>
                                          <p:attrName>style.visibility</p:attrName>
                                        </p:attrNameLst>
                                      </p:cBhvr>
                                      <p:to>
                                        <p:strVal val="visible"/>
                                      </p:to>
                                    </p:set>
                                    <p:animEffect transition="in" filter="wipe(left)">
                                      <p:cBhvr>
                                        <p:cTn id="60" dur="500"/>
                                        <p:tgtEl>
                                          <p:spTgt spid="26">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xEl>
                                              <p:pRg st="1" end="1"/>
                                            </p:txEl>
                                          </p:spTgt>
                                        </p:tgtEl>
                                        <p:attrNameLst>
                                          <p:attrName>style.visibility</p:attrName>
                                        </p:attrNameLst>
                                      </p:cBhvr>
                                      <p:to>
                                        <p:strVal val="visible"/>
                                      </p:to>
                                    </p:set>
                                    <p:animEffect transition="in" filter="wipe(left)">
                                      <p:cBhvr>
                                        <p:cTn id="65" dur="500"/>
                                        <p:tgtEl>
                                          <p:spTgt spid="26">
                                            <p:txEl>
                                              <p:pRg st="1" end="1"/>
                                            </p:txEl>
                                          </p:spTgt>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left)">
                                      <p:cBhvr>
                                        <p:cTn id="69" dur="2000"/>
                                        <p:tgtEl>
                                          <p:spTgt spid="28"/>
                                        </p:tgtEl>
                                      </p:cBhvr>
                                    </p:animEffect>
                                  </p:childTnLst>
                                </p:cTn>
                              </p:par>
                              <p:par>
                                <p:cTn id="70" presetID="22" presetClass="entr" presetSubtype="8"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left)">
                                      <p:cBhvr>
                                        <p:cTn id="72" dur="2000"/>
                                        <p:tgtEl>
                                          <p:spTgt spid="30"/>
                                        </p:tgtEl>
                                      </p:cBhvr>
                                    </p:animEffect>
                                  </p:childTnLst>
                                </p:cTn>
                              </p:par>
                              <p:par>
                                <p:cTn id="73" presetID="22" presetClass="entr" presetSubtype="8"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2000"/>
                                        <p:tgtEl>
                                          <p:spTgt spid="31"/>
                                        </p:tgtEl>
                                      </p:cBhvr>
                                    </p:animEffect>
                                  </p:childTnLst>
                                </p:cTn>
                              </p:par>
                              <p:par>
                                <p:cTn id="76" presetID="22" presetClass="entr" presetSubtype="8"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left)">
                                      <p:cBhvr>
                                        <p:cTn id="78" dur="2000"/>
                                        <p:tgtEl>
                                          <p:spTgt spid="34"/>
                                        </p:tgtEl>
                                      </p:cBhvr>
                                    </p:animEffect>
                                  </p:childTnLst>
                                </p:cTn>
                              </p:par>
                              <p:par>
                                <p:cTn id="79" presetID="22" presetClass="entr" presetSubtype="8" fill="hold"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left)">
                                      <p:cBhvr>
                                        <p:cTn id="81" dur="2000"/>
                                        <p:tgtEl>
                                          <p:spTgt spid="35"/>
                                        </p:tgtEl>
                                      </p:cBhvr>
                                    </p:animEffect>
                                  </p:childTnLst>
                                </p:cTn>
                              </p:par>
                              <p:par>
                                <p:cTn id="82" presetID="22" presetClass="entr" presetSubtype="8"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left)">
                                      <p:cBhvr>
                                        <p:cTn id="84" dur="2000"/>
                                        <p:tgtEl>
                                          <p:spTgt spid="42"/>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wipe(left)">
                                      <p:cBhvr>
                                        <p:cTn id="87" dur="2000"/>
                                        <p:tgtEl>
                                          <p:spTgt spid="4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wipe(left)">
                                      <p:cBhvr>
                                        <p:cTn id="90" dur="2000"/>
                                        <p:tgtEl>
                                          <p:spTgt spid="4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left)">
                                      <p:cBhvr>
                                        <p:cTn id="93" dur="2000"/>
                                        <p:tgtEl>
                                          <p:spTgt spid="48"/>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wipe(left)">
                                      <p:cBhvr>
                                        <p:cTn id="96" dur="2000"/>
                                        <p:tgtEl>
                                          <p:spTgt spid="49"/>
                                        </p:tgtEl>
                                      </p:cBhvr>
                                    </p:animEffect>
                                  </p:childTnLst>
                                </p:cTn>
                              </p:par>
                              <p:par>
                                <p:cTn id="97" presetID="22" presetClass="entr" presetSubtype="8" fill="hold" nodeType="with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wipe(left)">
                                      <p:cBhvr>
                                        <p:cTn id="9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animBg="1"/>
      <p:bldP spid="24" grpId="0" animBg="1"/>
      <p:bldP spid="26" grpId="0" build="p"/>
      <p:bldP spid="46" grpId="0"/>
      <p:bldP spid="47" grpId="0"/>
      <p:bldP spid="48"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ACE5C6A-EEED-B6DD-452B-4C0C6BE61A54}"/>
              </a:ext>
            </a:extLst>
          </p:cNvPr>
          <p:cNvSpPr txBox="1"/>
          <p:nvPr/>
        </p:nvSpPr>
        <p:spPr>
          <a:xfrm>
            <a:off x="283005" y="197455"/>
            <a:ext cx="3066063" cy="735747"/>
          </a:xfrm>
          <a:prstGeom prst="ellipse">
            <a:avLst/>
          </a:prstGeom>
          <a:noFill/>
          <a:ln w="57150">
            <a:solidFill>
              <a:schemeClr val="bg1"/>
            </a:solidFill>
            <a:prstDash val="lgDash"/>
            <a:extLst>
              <a:ext uri="{C807C97D-BFC1-408E-A445-0C87EB9F89A2}">
                <ask:lineSketchStyleProps xmlns="" xmlns:ask="http://schemas.microsoft.com/office/drawing/2018/sketchyshapes" sd="4138900056">
                  <a:custGeom>
                    <a:avLst/>
                    <a:gdLst>
                      <a:gd name="connsiteX0" fmla="*/ 0 w 3066063"/>
                      <a:gd name="connsiteY0" fmla="*/ 367874 h 735747"/>
                      <a:gd name="connsiteX1" fmla="*/ 1533032 w 3066063"/>
                      <a:gd name="connsiteY1" fmla="*/ 0 h 735747"/>
                      <a:gd name="connsiteX2" fmla="*/ 3066064 w 3066063"/>
                      <a:gd name="connsiteY2" fmla="*/ 367874 h 735747"/>
                      <a:gd name="connsiteX3" fmla="*/ 1533032 w 3066063"/>
                      <a:gd name="connsiteY3" fmla="*/ 735748 h 735747"/>
                      <a:gd name="connsiteX4" fmla="*/ 0 w 3066063"/>
                      <a:gd name="connsiteY4" fmla="*/ 367874 h 735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6063" h="735747" extrusionOk="0">
                        <a:moveTo>
                          <a:pt x="0" y="367874"/>
                        </a:moveTo>
                        <a:cubicBezTo>
                          <a:pt x="-52234" y="46358"/>
                          <a:pt x="872340" y="-16122"/>
                          <a:pt x="1533032" y="0"/>
                        </a:cubicBezTo>
                        <a:cubicBezTo>
                          <a:pt x="2368072" y="26041"/>
                          <a:pt x="3061026" y="172608"/>
                          <a:pt x="3066064" y="367874"/>
                        </a:cubicBezTo>
                        <a:cubicBezTo>
                          <a:pt x="3022488" y="540496"/>
                          <a:pt x="2282544" y="855956"/>
                          <a:pt x="1533032" y="735748"/>
                        </a:cubicBezTo>
                        <a:cubicBezTo>
                          <a:pt x="667942" y="691806"/>
                          <a:pt x="-5681" y="539309"/>
                          <a:pt x="0" y="367874"/>
                        </a:cubicBezTo>
                        <a:close/>
                      </a:path>
                    </a:pathLst>
                  </a:custGeom>
                  <ask:type>
                    <ask:lineSketchScribble/>
                  </ask:type>
                </ask:lineSketchStyleProps>
              </a:ext>
            </a:extLst>
          </a:ln>
        </p:spPr>
        <p:txBody>
          <a:bodyPr wrap="none" rtlCol="0">
            <a:spAutoFit/>
          </a:bodyPr>
          <a:lstStyle/>
          <a:p>
            <a:r>
              <a:rPr lang="x-none" sz="2800" b="1" dirty="0">
                <a:solidFill>
                  <a:schemeClr val="bg1"/>
                </a:solidFill>
                <a:latin typeface="FUTURA MEDIUM" panose="020B0602020204020303" pitchFamily="34" charset="-79"/>
                <a:cs typeface="FUTURA MEDIUM" panose="020B0602020204020303" pitchFamily="34" charset="-79"/>
              </a:rPr>
              <a:t>KHÁM PHÁ</a:t>
            </a:r>
          </a:p>
        </p:txBody>
      </p:sp>
      <p:sp>
        <p:nvSpPr>
          <p:cNvPr id="3" name="TextBox 2">
            <a:extLst>
              <a:ext uri="{FF2B5EF4-FFF2-40B4-BE49-F238E27FC236}">
                <a16:creationId xmlns="" xmlns:a16="http://schemas.microsoft.com/office/drawing/2014/main" id="{8794BA31-8A74-697C-CE55-75B1F281117C}"/>
              </a:ext>
            </a:extLst>
          </p:cNvPr>
          <p:cNvSpPr txBox="1"/>
          <p:nvPr/>
        </p:nvSpPr>
        <p:spPr>
          <a:xfrm>
            <a:off x="4406900" y="197455"/>
            <a:ext cx="6003567" cy="923330"/>
          </a:xfrm>
          <a:prstGeom prst="rect">
            <a:avLst/>
          </a:prstGeom>
          <a:noFill/>
        </p:spPr>
        <p:txBody>
          <a:bodyPr wrap="none" rtlCol="0">
            <a:spAutoFit/>
          </a:bodyPr>
          <a:lstStyle/>
          <a:p>
            <a:r>
              <a:rPr lang="x-none" sz="5400" dirty="0">
                <a:solidFill>
                  <a:schemeClr val="bg1"/>
                </a:solidFill>
                <a:latin typeface="Phosphate Inline" panose="02000506050000020004" pitchFamily="2" charset="77"/>
                <a:cs typeface="Phosphate Inline" panose="02000506050000020004" pitchFamily="2" charset="77"/>
              </a:rPr>
              <a:t>TRẠM DỪNG THÚ VỊ</a:t>
            </a:r>
          </a:p>
        </p:txBody>
      </p:sp>
      <p:pic>
        <p:nvPicPr>
          <p:cNvPr id="4" name="Picture 3">
            <a:extLst>
              <a:ext uri="{FF2B5EF4-FFF2-40B4-BE49-F238E27FC236}">
                <a16:creationId xmlns="" xmlns:a16="http://schemas.microsoft.com/office/drawing/2014/main" id="{4E2067D5-B7FE-FA3D-F80E-7B788ACCA11F}"/>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728122" y="1840536"/>
            <a:ext cx="2560011" cy="1497469"/>
          </a:xfrm>
          <a:prstGeom prst="rect">
            <a:avLst/>
          </a:prstGeom>
        </p:spPr>
      </p:pic>
      <p:sp>
        <p:nvSpPr>
          <p:cNvPr id="11" name="TextBox 10">
            <a:extLst>
              <a:ext uri="{FF2B5EF4-FFF2-40B4-BE49-F238E27FC236}">
                <a16:creationId xmlns="" xmlns:a16="http://schemas.microsoft.com/office/drawing/2014/main" id="{23E076E4-2147-2F64-D76E-3E2CB5D154B6}"/>
              </a:ext>
            </a:extLst>
          </p:cNvPr>
          <p:cNvSpPr txBox="1"/>
          <p:nvPr/>
        </p:nvSpPr>
        <p:spPr>
          <a:xfrm>
            <a:off x="2152711" y="2163775"/>
            <a:ext cx="1710831" cy="646331"/>
          </a:xfrm>
          <a:prstGeom prst="rect">
            <a:avLst/>
          </a:prstGeom>
          <a:noFill/>
        </p:spPr>
        <p:txBody>
          <a:bodyPr wrap="square" rtlCol="0">
            <a:spAutoFit/>
          </a:bodyPr>
          <a:lstStyle/>
          <a:p>
            <a:pPr algn="ctr"/>
            <a:r>
              <a:rPr lang="en-US" sz="3600" dirty="0">
                <a:solidFill>
                  <a:schemeClr val="bg1"/>
                </a:solidFill>
                <a:latin typeface="Phosphate Inline" panose="02000506050000020004" pitchFamily="2" charset="77"/>
                <a:cs typeface="Phosphate Inline" panose="02000506050000020004" pitchFamily="2" charset="77"/>
              </a:rPr>
              <a:t>T</a:t>
            </a:r>
            <a:r>
              <a:rPr lang="x-none" sz="3600" dirty="0">
                <a:solidFill>
                  <a:schemeClr val="bg1"/>
                </a:solidFill>
                <a:latin typeface="Phosphate Inline" panose="02000506050000020004" pitchFamily="2" charset="77"/>
                <a:cs typeface="Phosphate Inline" panose="02000506050000020004" pitchFamily="2" charset="77"/>
              </a:rPr>
              <a:t>rạm 1</a:t>
            </a:r>
          </a:p>
        </p:txBody>
      </p:sp>
      <p:sp>
        <p:nvSpPr>
          <p:cNvPr id="12" name="TextBox 11">
            <a:extLst>
              <a:ext uri="{FF2B5EF4-FFF2-40B4-BE49-F238E27FC236}">
                <a16:creationId xmlns="" xmlns:a16="http://schemas.microsoft.com/office/drawing/2014/main" id="{F1D42D5D-366B-A1AD-4EEB-1364045B9371}"/>
              </a:ext>
            </a:extLst>
          </p:cNvPr>
          <p:cNvSpPr txBox="1"/>
          <p:nvPr/>
        </p:nvSpPr>
        <p:spPr>
          <a:xfrm>
            <a:off x="5986312" y="2146733"/>
            <a:ext cx="1710831" cy="646331"/>
          </a:xfrm>
          <a:prstGeom prst="rect">
            <a:avLst/>
          </a:prstGeom>
          <a:noFill/>
        </p:spPr>
        <p:txBody>
          <a:bodyPr wrap="square" rtlCol="0">
            <a:spAutoFit/>
          </a:bodyPr>
          <a:lstStyle/>
          <a:p>
            <a:pPr algn="ctr"/>
            <a:r>
              <a:rPr lang="en-US" sz="3600" dirty="0">
                <a:solidFill>
                  <a:schemeClr val="bg1"/>
                </a:solidFill>
                <a:latin typeface="Phosphate Inline" panose="02000506050000020004" pitchFamily="2" charset="77"/>
                <a:cs typeface="Phosphate Inline" panose="02000506050000020004" pitchFamily="2" charset="77"/>
              </a:rPr>
              <a:t>T</a:t>
            </a:r>
            <a:r>
              <a:rPr lang="x-none" sz="3600" dirty="0">
                <a:solidFill>
                  <a:schemeClr val="bg1"/>
                </a:solidFill>
                <a:latin typeface="Phosphate Inline" panose="02000506050000020004" pitchFamily="2" charset="77"/>
                <a:cs typeface="Phosphate Inline" panose="02000506050000020004" pitchFamily="2" charset="77"/>
              </a:rPr>
              <a:t>rạm 2</a:t>
            </a:r>
          </a:p>
        </p:txBody>
      </p:sp>
      <p:sp>
        <p:nvSpPr>
          <p:cNvPr id="13" name="TextBox 12">
            <a:extLst>
              <a:ext uri="{FF2B5EF4-FFF2-40B4-BE49-F238E27FC236}">
                <a16:creationId xmlns="" xmlns:a16="http://schemas.microsoft.com/office/drawing/2014/main" id="{AEE3CB55-A5AF-B27D-67E4-C9FCB6A500DF}"/>
              </a:ext>
            </a:extLst>
          </p:cNvPr>
          <p:cNvSpPr txBox="1"/>
          <p:nvPr/>
        </p:nvSpPr>
        <p:spPr>
          <a:xfrm>
            <a:off x="10056578" y="2163775"/>
            <a:ext cx="1710831" cy="646331"/>
          </a:xfrm>
          <a:prstGeom prst="rect">
            <a:avLst/>
          </a:prstGeom>
          <a:noFill/>
        </p:spPr>
        <p:txBody>
          <a:bodyPr wrap="square" rtlCol="0">
            <a:spAutoFit/>
          </a:bodyPr>
          <a:lstStyle/>
          <a:p>
            <a:pPr algn="ctr"/>
            <a:r>
              <a:rPr lang="en-US" sz="3600" dirty="0">
                <a:solidFill>
                  <a:schemeClr val="bg1"/>
                </a:solidFill>
                <a:latin typeface="Phosphate Inline" panose="02000506050000020004" pitchFamily="2" charset="77"/>
                <a:cs typeface="Phosphate Inline" panose="02000506050000020004" pitchFamily="2" charset="77"/>
              </a:rPr>
              <a:t>T</a:t>
            </a:r>
            <a:r>
              <a:rPr lang="x-none" sz="3600" dirty="0">
                <a:solidFill>
                  <a:schemeClr val="bg1"/>
                </a:solidFill>
                <a:latin typeface="Phosphate Inline" panose="02000506050000020004" pitchFamily="2" charset="77"/>
                <a:cs typeface="Phosphate Inline" panose="02000506050000020004" pitchFamily="2" charset="77"/>
              </a:rPr>
              <a:t>rạm 3</a:t>
            </a:r>
          </a:p>
        </p:txBody>
      </p:sp>
      <p:pic>
        <p:nvPicPr>
          <p:cNvPr id="23" name="Picture 22">
            <a:extLst>
              <a:ext uri="{FF2B5EF4-FFF2-40B4-BE49-F238E27FC236}">
                <a16:creationId xmlns="" xmlns:a16="http://schemas.microsoft.com/office/drawing/2014/main" id="{753DDA0D-03F2-FF7A-B7CF-16CD603650F2}"/>
              </a:ext>
            </a:extLst>
          </p:cNvPr>
          <p:cNvPicPr>
            <a:picLocks noChangeAspect="1"/>
          </p:cNvPicPr>
          <p:nvPr/>
        </p:nvPicPr>
        <p:blipFill>
          <a:blip r:embed="rId5">
            <a:duotone>
              <a:prstClr val="black"/>
              <a:srgbClr val="C00000">
                <a:tint val="45000"/>
                <a:satMod val="400000"/>
              </a:srgbClr>
            </a:duoton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513678" y="1839355"/>
            <a:ext cx="2560011" cy="1497469"/>
          </a:xfrm>
          <a:prstGeom prst="rect">
            <a:avLst/>
          </a:prstGeom>
        </p:spPr>
      </p:pic>
      <p:pic>
        <p:nvPicPr>
          <p:cNvPr id="24" name="Picture 23">
            <a:extLst>
              <a:ext uri="{FF2B5EF4-FFF2-40B4-BE49-F238E27FC236}">
                <a16:creationId xmlns="" xmlns:a16="http://schemas.microsoft.com/office/drawing/2014/main" id="{1C3A0530-4978-ED10-A548-D89AECC00089}"/>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631989" y="1839355"/>
            <a:ext cx="2560011" cy="1497469"/>
          </a:xfrm>
          <a:prstGeom prst="rect">
            <a:avLst/>
          </a:prstGeom>
        </p:spPr>
      </p:pic>
      <p:cxnSp>
        <p:nvCxnSpPr>
          <p:cNvPr id="26" name="Straight Connector 25">
            <a:extLst>
              <a:ext uri="{FF2B5EF4-FFF2-40B4-BE49-F238E27FC236}">
                <a16:creationId xmlns="" xmlns:a16="http://schemas.microsoft.com/office/drawing/2014/main" id="{C7312658-5DF3-64EE-5BAF-0C385D76FD9D}"/>
              </a:ext>
            </a:extLst>
          </p:cNvPr>
          <p:cNvCxnSpPr>
            <a:cxnSpLocks/>
          </p:cNvCxnSpPr>
          <p:nvPr/>
        </p:nvCxnSpPr>
        <p:spPr>
          <a:xfrm>
            <a:off x="4061253" y="2588089"/>
            <a:ext cx="1816100" cy="0"/>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2BD25329-7DD2-145C-09BD-236A29BBECB4}"/>
              </a:ext>
            </a:extLst>
          </p:cNvPr>
          <p:cNvCxnSpPr>
            <a:cxnSpLocks/>
          </p:cNvCxnSpPr>
          <p:nvPr/>
        </p:nvCxnSpPr>
        <p:spPr>
          <a:xfrm>
            <a:off x="7815889" y="2588089"/>
            <a:ext cx="2150864" cy="0"/>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AC6E329F-1D0C-66C2-7CC7-3DB28A1362B8}"/>
              </a:ext>
            </a:extLst>
          </p:cNvPr>
          <p:cNvSpPr txBox="1"/>
          <p:nvPr/>
        </p:nvSpPr>
        <p:spPr>
          <a:xfrm>
            <a:off x="2334704" y="3336824"/>
            <a:ext cx="1198726" cy="523220"/>
          </a:xfrm>
          <a:prstGeom prst="rect">
            <a:avLst/>
          </a:prstGeom>
          <a:noFill/>
        </p:spPr>
        <p:txBody>
          <a:bodyPr wrap="none" rtlCol="0">
            <a:spAutoFit/>
          </a:bodyPr>
          <a:lstStyle/>
          <a:p>
            <a:r>
              <a:rPr lang="en-US" sz="2800" b="1" dirty="0" err="1" smtClean="0">
                <a:solidFill>
                  <a:srgbClr val="FFC000"/>
                </a:solidFill>
              </a:rPr>
              <a:t>Trạm</a:t>
            </a:r>
            <a:r>
              <a:rPr lang="en-US" sz="2800" b="1" dirty="0" smtClean="0">
                <a:solidFill>
                  <a:srgbClr val="FFC000"/>
                </a:solidFill>
              </a:rPr>
              <a:t> </a:t>
            </a:r>
            <a:r>
              <a:rPr lang="en-US" sz="2800" b="1" dirty="0">
                <a:solidFill>
                  <a:srgbClr val="FFC000"/>
                </a:solidFill>
              </a:rPr>
              <a:t>2</a:t>
            </a:r>
            <a:endParaRPr lang="x-none" sz="2800" b="1" dirty="0">
              <a:solidFill>
                <a:srgbClr val="FFC000"/>
              </a:solidFill>
            </a:endParaRPr>
          </a:p>
        </p:txBody>
      </p:sp>
      <p:sp>
        <p:nvSpPr>
          <p:cNvPr id="32" name="TextBox 31">
            <a:extLst>
              <a:ext uri="{FF2B5EF4-FFF2-40B4-BE49-F238E27FC236}">
                <a16:creationId xmlns="" xmlns:a16="http://schemas.microsoft.com/office/drawing/2014/main" id="{82089C97-FE02-D221-28CD-BBFAA87F7737}"/>
              </a:ext>
            </a:extLst>
          </p:cNvPr>
          <p:cNvSpPr txBox="1"/>
          <p:nvPr/>
        </p:nvSpPr>
        <p:spPr>
          <a:xfrm>
            <a:off x="6152385" y="3336824"/>
            <a:ext cx="1198726" cy="523220"/>
          </a:xfrm>
          <a:prstGeom prst="rect">
            <a:avLst/>
          </a:prstGeom>
          <a:noFill/>
        </p:spPr>
        <p:txBody>
          <a:bodyPr wrap="none" rtlCol="0">
            <a:spAutoFit/>
          </a:bodyPr>
          <a:lstStyle/>
          <a:p>
            <a:r>
              <a:rPr lang="en-US" sz="2800" b="1" dirty="0" err="1" smtClean="0">
                <a:solidFill>
                  <a:srgbClr val="C00000"/>
                </a:solidFill>
              </a:rPr>
              <a:t>Trạm</a:t>
            </a:r>
            <a:r>
              <a:rPr lang="en-US" sz="2800" b="1" dirty="0" smtClean="0">
                <a:solidFill>
                  <a:srgbClr val="C00000"/>
                </a:solidFill>
              </a:rPr>
              <a:t> 3</a:t>
            </a:r>
            <a:endParaRPr lang="x-none" sz="2800" b="1" dirty="0">
              <a:solidFill>
                <a:srgbClr val="C00000"/>
              </a:solidFill>
            </a:endParaRPr>
          </a:p>
        </p:txBody>
      </p:sp>
      <p:sp>
        <p:nvSpPr>
          <p:cNvPr id="33" name="TextBox 32">
            <a:extLst>
              <a:ext uri="{FF2B5EF4-FFF2-40B4-BE49-F238E27FC236}">
                <a16:creationId xmlns="" xmlns:a16="http://schemas.microsoft.com/office/drawing/2014/main" id="{57EFD441-9DA3-8DED-8EA6-E8122F78F2DD}"/>
              </a:ext>
            </a:extLst>
          </p:cNvPr>
          <p:cNvSpPr txBox="1"/>
          <p:nvPr/>
        </p:nvSpPr>
        <p:spPr>
          <a:xfrm>
            <a:off x="10347026" y="3321258"/>
            <a:ext cx="1198726" cy="523220"/>
          </a:xfrm>
          <a:prstGeom prst="rect">
            <a:avLst/>
          </a:prstGeom>
          <a:noFill/>
        </p:spPr>
        <p:txBody>
          <a:bodyPr wrap="none" rtlCol="0">
            <a:spAutoFit/>
          </a:bodyPr>
          <a:lstStyle/>
          <a:p>
            <a:r>
              <a:rPr lang="en-US" sz="2800" b="1" dirty="0" err="1" smtClean="0">
                <a:solidFill>
                  <a:schemeClr val="accent1">
                    <a:lumMod val="75000"/>
                  </a:schemeClr>
                </a:solidFill>
              </a:rPr>
              <a:t>Trạm</a:t>
            </a:r>
            <a:r>
              <a:rPr lang="en-US" sz="2800" b="1" dirty="0" smtClean="0">
                <a:solidFill>
                  <a:schemeClr val="accent1">
                    <a:lumMod val="75000"/>
                  </a:schemeClr>
                </a:solidFill>
              </a:rPr>
              <a:t> 1</a:t>
            </a:r>
            <a:endParaRPr lang="x-none" sz="2800" b="1" dirty="0">
              <a:solidFill>
                <a:schemeClr val="accent1">
                  <a:lumMod val="75000"/>
                </a:schemeClr>
              </a:solidFill>
            </a:endParaRPr>
          </a:p>
        </p:txBody>
      </p:sp>
      <p:sp>
        <p:nvSpPr>
          <p:cNvPr id="34" name="TextBox 33">
            <a:extLst>
              <a:ext uri="{FF2B5EF4-FFF2-40B4-BE49-F238E27FC236}">
                <a16:creationId xmlns="" xmlns:a16="http://schemas.microsoft.com/office/drawing/2014/main" id="{60C9804A-EA60-D111-FEDF-F3C504FDCF75}"/>
              </a:ext>
            </a:extLst>
          </p:cNvPr>
          <p:cNvSpPr txBox="1"/>
          <p:nvPr/>
        </p:nvSpPr>
        <p:spPr>
          <a:xfrm>
            <a:off x="334042" y="1037329"/>
            <a:ext cx="1620958" cy="1938992"/>
          </a:xfrm>
          <a:prstGeom prst="rect">
            <a:avLst/>
          </a:prstGeom>
          <a:noFill/>
        </p:spPr>
        <p:txBody>
          <a:bodyPr wrap="none" rtlCol="0">
            <a:spAutoFit/>
          </a:bodyPr>
          <a:lstStyle/>
          <a:p>
            <a:pPr algn="ctr"/>
            <a:r>
              <a:rPr lang="en-US" sz="4000" dirty="0">
                <a:solidFill>
                  <a:schemeClr val="bg1"/>
                </a:solidFill>
                <a:latin typeface="Phosphate Inline" panose="02000506050000020004" pitchFamily="2" charset="77"/>
                <a:cs typeface="Phosphate Inline" panose="02000506050000020004" pitchFamily="2" charset="77"/>
              </a:rPr>
              <a:t>H</a:t>
            </a:r>
            <a:r>
              <a:rPr lang="x-none" sz="4000" dirty="0">
                <a:solidFill>
                  <a:schemeClr val="bg1"/>
                </a:solidFill>
                <a:latin typeface="Phosphate Inline" panose="02000506050000020004" pitchFamily="2" charset="77"/>
                <a:cs typeface="Phosphate Inline" panose="02000506050000020004" pitchFamily="2" charset="77"/>
              </a:rPr>
              <a:t>ành </a:t>
            </a:r>
          </a:p>
          <a:p>
            <a:pPr algn="ctr"/>
            <a:r>
              <a:rPr lang="x-none" sz="4000" dirty="0">
                <a:solidFill>
                  <a:schemeClr val="bg1"/>
                </a:solidFill>
                <a:latin typeface="Phosphate Inline" panose="02000506050000020004" pitchFamily="2" charset="77"/>
                <a:cs typeface="Phosphate Inline" panose="02000506050000020004" pitchFamily="2" charset="77"/>
              </a:rPr>
              <a:t>trình </a:t>
            </a:r>
          </a:p>
          <a:p>
            <a:pPr algn="ctr"/>
            <a:r>
              <a:rPr lang="x-none" sz="4000" dirty="0">
                <a:solidFill>
                  <a:schemeClr val="bg1"/>
                </a:solidFill>
                <a:latin typeface="Phosphate Inline" panose="02000506050000020004" pitchFamily="2" charset="77"/>
                <a:cs typeface="Phosphate Inline" panose="02000506050000020004" pitchFamily="2" charset="77"/>
              </a:rPr>
              <a:t>1</a:t>
            </a:r>
          </a:p>
        </p:txBody>
      </p:sp>
      <p:cxnSp>
        <p:nvCxnSpPr>
          <p:cNvPr id="36" name="Straight Connector 35">
            <a:extLst>
              <a:ext uri="{FF2B5EF4-FFF2-40B4-BE49-F238E27FC236}">
                <a16:creationId xmlns="" xmlns:a16="http://schemas.microsoft.com/office/drawing/2014/main" id="{BA536B8A-6187-D11F-67FC-7C5B80E64CB4}"/>
              </a:ext>
            </a:extLst>
          </p:cNvPr>
          <p:cNvCxnSpPr/>
          <p:nvPr/>
        </p:nvCxnSpPr>
        <p:spPr>
          <a:xfrm flipV="1">
            <a:off x="1073075" y="4004666"/>
            <a:ext cx="10826825" cy="155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66F687E8-FA9F-2805-56BB-E9B94F6A5BF7}"/>
              </a:ext>
            </a:extLst>
          </p:cNvPr>
          <p:cNvCxnSpPr/>
          <p:nvPr/>
        </p:nvCxnSpPr>
        <p:spPr>
          <a:xfrm>
            <a:off x="1883554" y="1483053"/>
            <a:ext cx="0" cy="23544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 xmlns:a16="http://schemas.microsoft.com/office/drawing/2014/main" id="{C0BAB8BE-3588-E8BD-00ED-48E83CACDC57}"/>
              </a:ext>
            </a:extLst>
          </p:cNvPr>
          <p:cNvSpPr txBox="1"/>
          <p:nvPr/>
        </p:nvSpPr>
        <p:spPr>
          <a:xfrm>
            <a:off x="10534140" y="3972291"/>
            <a:ext cx="1620958" cy="1938992"/>
          </a:xfrm>
          <a:prstGeom prst="rect">
            <a:avLst/>
          </a:prstGeom>
          <a:noFill/>
        </p:spPr>
        <p:txBody>
          <a:bodyPr wrap="none" rtlCol="0">
            <a:spAutoFit/>
          </a:bodyPr>
          <a:lstStyle/>
          <a:p>
            <a:pPr algn="ctr"/>
            <a:r>
              <a:rPr lang="en-US" sz="4000" dirty="0">
                <a:solidFill>
                  <a:schemeClr val="bg1"/>
                </a:solidFill>
                <a:latin typeface="Phosphate Inline" panose="02000506050000020004" pitchFamily="2" charset="77"/>
                <a:cs typeface="Phosphate Inline" panose="02000506050000020004" pitchFamily="2" charset="77"/>
              </a:rPr>
              <a:t>H</a:t>
            </a:r>
            <a:r>
              <a:rPr lang="x-none" sz="4000" dirty="0">
                <a:solidFill>
                  <a:schemeClr val="bg1"/>
                </a:solidFill>
                <a:latin typeface="Phosphate Inline" panose="02000506050000020004" pitchFamily="2" charset="77"/>
                <a:cs typeface="Phosphate Inline" panose="02000506050000020004" pitchFamily="2" charset="77"/>
              </a:rPr>
              <a:t>ành </a:t>
            </a:r>
          </a:p>
          <a:p>
            <a:pPr algn="ctr"/>
            <a:r>
              <a:rPr lang="x-none" sz="4000" dirty="0">
                <a:solidFill>
                  <a:schemeClr val="bg1"/>
                </a:solidFill>
                <a:latin typeface="Phosphate Inline" panose="02000506050000020004" pitchFamily="2" charset="77"/>
                <a:cs typeface="Phosphate Inline" panose="02000506050000020004" pitchFamily="2" charset="77"/>
              </a:rPr>
              <a:t>trình </a:t>
            </a:r>
          </a:p>
          <a:p>
            <a:pPr algn="ctr"/>
            <a:r>
              <a:rPr lang="x-none" sz="4000" dirty="0">
                <a:solidFill>
                  <a:schemeClr val="bg1"/>
                </a:solidFill>
                <a:latin typeface="Phosphate Inline" panose="02000506050000020004" pitchFamily="2" charset="77"/>
                <a:cs typeface="Phosphate Inline" panose="02000506050000020004" pitchFamily="2" charset="77"/>
              </a:rPr>
              <a:t>2</a:t>
            </a:r>
          </a:p>
        </p:txBody>
      </p:sp>
      <p:pic>
        <p:nvPicPr>
          <p:cNvPr id="40" name="Picture 39">
            <a:extLst>
              <a:ext uri="{FF2B5EF4-FFF2-40B4-BE49-F238E27FC236}">
                <a16:creationId xmlns="" xmlns:a16="http://schemas.microsoft.com/office/drawing/2014/main" id="{E70D69D0-E223-9AD7-EED9-1E934E3D229C}"/>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5982" y="4823439"/>
            <a:ext cx="2560011" cy="1497469"/>
          </a:xfrm>
          <a:prstGeom prst="rect">
            <a:avLst/>
          </a:prstGeom>
        </p:spPr>
      </p:pic>
      <p:sp>
        <p:nvSpPr>
          <p:cNvPr id="41" name="TextBox 40">
            <a:extLst>
              <a:ext uri="{FF2B5EF4-FFF2-40B4-BE49-F238E27FC236}">
                <a16:creationId xmlns="" xmlns:a16="http://schemas.microsoft.com/office/drawing/2014/main" id="{CA53BE63-4C9B-8D84-0C8D-9C9DCE1C2FEF}"/>
              </a:ext>
            </a:extLst>
          </p:cNvPr>
          <p:cNvSpPr txBox="1"/>
          <p:nvPr/>
        </p:nvSpPr>
        <p:spPr>
          <a:xfrm>
            <a:off x="540571" y="5146678"/>
            <a:ext cx="1710831" cy="646331"/>
          </a:xfrm>
          <a:prstGeom prst="rect">
            <a:avLst/>
          </a:prstGeom>
          <a:noFill/>
        </p:spPr>
        <p:txBody>
          <a:bodyPr wrap="square" rtlCol="0">
            <a:spAutoFit/>
          </a:bodyPr>
          <a:lstStyle/>
          <a:p>
            <a:pPr algn="ctr"/>
            <a:r>
              <a:rPr lang="en-US" sz="3600" dirty="0">
                <a:solidFill>
                  <a:schemeClr val="bg1"/>
                </a:solidFill>
                <a:latin typeface="Phosphate Inline" panose="02000506050000020004" pitchFamily="2" charset="77"/>
                <a:cs typeface="Phosphate Inline" panose="02000506050000020004" pitchFamily="2" charset="77"/>
              </a:rPr>
              <a:t>T</a:t>
            </a:r>
            <a:r>
              <a:rPr lang="x-none" sz="3600" dirty="0">
                <a:solidFill>
                  <a:schemeClr val="bg1"/>
                </a:solidFill>
                <a:latin typeface="Phosphate Inline" panose="02000506050000020004" pitchFamily="2" charset="77"/>
                <a:cs typeface="Phosphate Inline" panose="02000506050000020004" pitchFamily="2" charset="77"/>
              </a:rPr>
              <a:t>rạm 1</a:t>
            </a:r>
          </a:p>
        </p:txBody>
      </p:sp>
      <p:sp>
        <p:nvSpPr>
          <p:cNvPr id="42" name="TextBox 41">
            <a:extLst>
              <a:ext uri="{FF2B5EF4-FFF2-40B4-BE49-F238E27FC236}">
                <a16:creationId xmlns="" xmlns:a16="http://schemas.microsoft.com/office/drawing/2014/main" id="{285C8F5E-2645-83B6-0AC4-B4ECA419610E}"/>
              </a:ext>
            </a:extLst>
          </p:cNvPr>
          <p:cNvSpPr txBox="1"/>
          <p:nvPr/>
        </p:nvSpPr>
        <p:spPr>
          <a:xfrm>
            <a:off x="4374172" y="5129636"/>
            <a:ext cx="1710831" cy="646331"/>
          </a:xfrm>
          <a:prstGeom prst="rect">
            <a:avLst/>
          </a:prstGeom>
          <a:noFill/>
        </p:spPr>
        <p:txBody>
          <a:bodyPr wrap="square" rtlCol="0">
            <a:spAutoFit/>
          </a:bodyPr>
          <a:lstStyle/>
          <a:p>
            <a:pPr algn="ctr"/>
            <a:r>
              <a:rPr lang="en-US" sz="3600" dirty="0">
                <a:solidFill>
                  <a:schemeClr val="bg1"/>
                </a:solidFill>
                <a:latin typeface="Phosphate Inline" panose="02000506050000020004" pitchFamily="2" charset="77"/>
                <a:cs typeface="Phosphate Inline" panose="02000506050000020004" pitchFamily="2" charset="77"/>
              </a:rPr>
              <a:t>T</a:t>
            </a:r>
            <a:r>
              <a:rPr lang="x-none" sz="3600" dirty="0">
                <a:solidFill>
                  <a:schemeClr val="bg1"/>
                </a:solidFill>
                <a:latin typeface="Phosphate Inline" panose="02000506050000020004" pitchFamily="2" charset="77"/>
                <a:cs typeface="Phosphate Inline" panose="02000506050000020004" pitchFamily="2" charset="77"/>
              </a:rPr>
              <a:t>rạm 2</a:t>
            </a:r>
          </a:p>
        </p:txBody>
      </p:sp>
      <p:sp>
        <p:nvSpPr>
          <p:cNvPr id="43" name="TextBox 42">
            <a:extLst>
              <a:ext uri="{FF2B5EF4-FFF2-40B4-BE49-F238E27FC236}">
                <a16:creationId xmlns="" xmlns:a16="http://schemas.microsoft.com/office/drawing/2014/main" id="{7B48C643-4ED8-07CF-C3C8-475D4B808CA1}"/>
              </a:ext>
            </a:extLst>
          </p:cNvPr>
          <p:cNvSpPr txBox="1"/>
          <p:nvPr/>
        </p:nvSpPr>
        <p:spPr>
          <a:xfrm>
            <a:off x="8444438" y="5146678"/>
            <a:ext cx="1710831" cy="646331"/>
          </a:xfrm>
          <a:prstGeom prst="rect">
            <a:avLst/>
          </a:prstGeom>
          <a:noFill/>
        </p:spPr>
        <p:txBody>
          <a:bodyPr wrap="square" rtlCol="0">
            <a:spAutoFit/>
          </a:bodyPr>
          <a:lstStyle/>
          <a:p>
            <a:pPr algn="ctr"/>
            <a:r>
              <a:rPr lang="en-US" sz="3600" dirty="0">
                <a:solidFill>
                  <a:schemeClr val="bg1"/>
                </a:solidFill>
                <a:latin typeface="Phosphate Inline" panose="02000506050000020004" pitchFamily="2" charset="77"/>
                <a:cs typeface="Phosphate Inline" panose="02000506050000020004" pitchFamily="2" charset="77"/>
              </a:rPr>
              <a:t>T</a:t>
            </a:r>
            <a:r>
              <a:rPr lang="x-none" sz="3600" dirty="0">
                <a:solidFill>
                  <a:schemeClr val="bg1"/>
                </a:solidFill>
                <a:latin typeface="Phosphate Inline" panose="02000506050000020004" pitchFamily="2" charset="77"/>
                <a:cs typeface="Phosphate Inline" panose="02000506050000020004" pitchFamily="2" charset="77"/>
              </a:rPr>
              <a:t>rạm 3</a:t>
            </a:r>
          </a:p>
        </p:txBody>
      </p:sp>
      <p:pic>
        <p:nvPicPr>
          <p:cNvPr id="45" name="Picture 44">
            <a:extLst>
              <a:ext uri="{FF2B5EF4-FFF2-40B4-BE49-F238E27FC236}">
                <a16:creationId xmlns="" xmlns:a16="http://schemas.microsoft.com/office/drawing/2014/main" id="{506754E6-F513-A287-768F-DF31FDC3ED36}"/>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949583" y="4822258"/>
            <a:ext cx="2560011" cy="1497469"/>
          </a:xfrm>
          <a:prstGeom prst="rect">
            <a:avLst/>
          </a:prstGeom>
        </p:spPr>
      </p:pic>
      <p:pic>
        <p:nvPicPr>
          <p:cNvPr id="46" name="Picture 45">
            <a:extLst>
              <a:ext uri="{FF2B5EF4-FFF2-40B4-BE49-F238E27FC236}">
                <a16:creationId xmlns="" xmlns:a16="http://schemas.microsoft.com/office/drawing/2014/main" id="{9CC98132-244E-8C6D-B48F-19E710B31314}"/>
              </a:ext>
            </a:extLst>
          </p:cNvPr>
          <p:cNvPicPr>
            <a:picLocks noChangeAspect="1"/>
          </p:cNvPicPr>
          <p:nvPr/>
        </p:nvPicPr>
        <p:blipFill>
          <a:blip r:embed="rId5">
            <a:duotone>
              <a:prstClr val="black"/>
              <a:srgbClr val="C00000">
                <a:tint val="45000"/>
                <a:satMod val="400000"/>
              </a:srgbClr>
            </a:duotone>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8019849" y="4822258"/>
            <a:ext cx="2560011" cy="1497469"/>
          </a:xfrm>
          <a:prstGeom prst="rect">
            <a:avLst/>
          </a:prstGeom>
        </p:spPr>
      </p:pic>
      <p:cxnSp>
        <p:nvCxnSpPr>
          <p:cNvPr id="47" name="Straight Connector 46">
            <a:extLst>
              <a:ext uri="{FF2B5EF4-FFF2-40B4-BE49-F238E27FC236}">
                <a16:creationId xmlns="" xmlns:a16="http://schemas.microsoft.com/office/drawing/2014/main" id="{F4C47A79-38C6-7C9D-AAE0-7FEC4BDBC975}"/>
              </a:ext>
            </a:extLst>
          </p:cNvPr>
          <p:cNvCxnSpPr>
            <a:cxnSpLocks/>
          </p:cNvCxnSpPr>
          <p:nvPr/>
        </p:nvCxnSpPr>
        <p:spPr>
          <a:xfrm>
            <a:off x="2449113" y="5570992"/>
            <a:ext cx="1816100" cy="0"/>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14963EFA-0724-C253-8438-D3B628791937}"/>
              </a:ext>
            </a:extLst>
          </p:cNvPr>
          <p:cNvCxnSpPr>
            <a:cxnSpLocks/>
          </p:cNvCxnSpPr>
          <p:nvPr/>
        </p:nvCxnSpPr>
        <p:spPr>
          <a:xfrm>
            <a:off x="6203749" y="5570992"/>
            <a:ext cx="2150864" cy="0"/>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 xmlns:a16="http://schemas.microsoft.com/office/drawing/2014/main" id="{1ECBA207-BD40-23C1-58F1-BDD200779AF8}"/>
              </a:ext>
            </a:extLst>
          </p:cNvPr>
          <p:cNvSpPr txBox="1"/>
          <p:nvPr/>
        </p:nvSpPr>
        <p:spPr>
          <a:xfrm>
            <a:off x="722564" y="6319727"/>
            <a:ext cx="1198726" cy="523220"/>
          </a:xfrm>
          <a:prstGeom prst="rect">
            <a:avLst/>
          </a:prstGeom>
          <a:noFill/>
        </p:spPr>
        <p:txBody>
          <a:bodyPr wrap="none" rtlCol="0">
            <a:spAutoFit/>
          </a:bodyPr>
          <a:lstStyle/>
          <a:p>
            <a:r>
              <a:rPr lang="en-US" sz="2800" b="1" dirty="0" err="1" smtClean="0">
                <a:solidFill>
                  <a:schemeClr val="accent1">
                    <a:lumMod val="75000"/>
                  </a:schemeClr>
                </a:solidFill>
              </a:rPr>
              <a:t>Trạm</a:t>
            </a:r>
            <a:r>
              <a:rPr lang="en-US" sz="2800" b="1" dirty="0" smtClean="0">
                <a:solidFill>
                  <a:schemeClr val="accent1">
                    <a:lumMod val="75000"/>
                  </a:schemeClr>
                </a:solidFill>
              </a:rPr>
              <a:t> 3</a:t>
            </a:r>
            <a:endParaRPr lang="x-none" sz="2800" b="1" dirty="0">
              <a:solidFill>
                <a:schemeClr val="accent1">
                  <a:lumMod val="75000"/>
                </a:schemeClr>
              </a:solidFill>
            </a:endParaRPr>
          </a:p>
        </p:txBody>
      </p:sp>
      <p:sp>
        <p:nvSpPr>
          <p:cNvPr id="51" name="TextBox 50">
            <a:extLst>
              <a:ext uri="{FF2B5EF4-FFF2-40B4-BE49-F238E27FC236}">
                <a16:creationId xmlns="" xmlns:a16="http://schemas.microsoft.com/office/drawing/2014/main" id="{C9B04217-6A80-B88C-239A-C8E21F66407E}"/>
              </a:ext>
            </a:extLst>
          </p:cNvPr>
          <p:cNvSpPr txBox="1"/>
          <p:nvPr/>
        </p:nvSpPr>
        <p:spPr>
          <a:xfrm>
            <a:off x="4540245" y="6319727"/>
            <a:ext cx="1198726" cy="523220"/>
          </a:xfrm>
          <a:prstGeom prst="rect">
            <a:avLst/>
          </a:prstGeom>
          <a:noFill/>
        </p:spPr>
        <p:txBody>
          <a:bodyPr wrap="none" rtlCol="0">
            <a:spAutoFit/>
          </a:bodyPr>
          <a:lstStyle/>
          <a:p>
            <a:r>
              <a:rPr lang="en-US" sz="2800" b="1" dirty="0" err="1" smtClean="0">
                <a:solidFill>
                  <a:srgbClr val="FFC000"/>
                </a:solidFill>
              </a:rPr>
              <a:t>Trạm</a:t>
            </a:r>
            <a:r>
              <a:rPr lang="en-US" sz="2800" b="1" dirty="0" smtClean="0">
                <a:solidFill>
                  <a:srgbClr val="FFC000"/>
                </a:solidFill>
              </a:rPr>
              <a:t> 1</a:t>
            </a:r>
            <a:endParaRPr lang="x-none" sz="2800" b="1" dirty="0">
              <a:solidFill>
                <a:srgbClr val="FFC000"/>
              </a:solidFill>
            </a:endParaRPr>
          </a:p>
        </p:txBody>
      </p:sp>
      <p:sp>
        <p:nvSpPr>
          <p:cNvPr id="52" name="TextBox 51">
            <a:extLst>
              <a:ext uri="{FF2B5EF4-FFF2-40B4-BE49-F238E27FC236}">
                <a16:creationId xmlns="" xmlns:a16="http://schemas.microsoft.com/office/drawing/2014/main" id="{518065C2-CBAE-EA69-66E9-8A20267264BE}"/>
              </a:ext>
            </a:extLst>
          </p:cNvPr>
          <p:cNvSpPr txBox="1"/>
          <p:nvPr/>
        </p:nvSpPr>
        <p:spPr>
          <a:xfrm>
            <a:off x="8658041" y="6285870"/>
            <a:ext cx="1198726" cy="523220"/>
          </a:xfrm>
          <a:prstGeom prst="rect">
            <a:avLst/>
          </a:prstGeom>
          <a:noFill/>
        </p:spPr>
        <p:txBody>
          <a:bodyPr wrap="none" rtlCol="0">
            <a:spAutoFit/>
          </a:bodyPr>
          <a:lstStyle/>
          <a:p>
            <a:r>
              <a:rPr lang="en-US" sz="2800" b="1" dirty="0" err="1" smtClean="0">
                <a:solidFill>
                  <a:srgbClr val="C00000"/>
                </a:solidFill>
              </a:rPr>
              <a:t>Trạm</a:t>
            </a:r>
            <a:r>
              <a:rPr lang="en-US" sz="2800" b="1" dirty="0" smtClean="0">
                <a:solidFill>
                  <a:srgbClr val="C00000"/>
                </a:solidFill>
              </a:rPr>
              <a:t> 2</a:t>
            </a:r>
            <a:endParaRPr lang="x-none" sz="2800" b="1" dirty="0">
              <a:solidFill>
                <a:srgbClr val="C00000"/>
              </a:solidFill>
            </a:endParaRPr>
          </a:p>
        </p:txBody>
      </p:sp>
      <p:cxnSp>
        <p:nvCxnSpPr>
          <p:cNvPr id="53" name="Straight Connector 52">
            <a:extLst>
              <a:ext uri="{FF2B5EF4-FFF2-40B4-BE49-F238E27FC236}">
                <a16:creationId xmlns="" xmlns:a16="http://schemas.microsoft.com/office/drawing/2014/main" id="{CF1C13A5-10F5-03E1-F9DC-4AC1162D2292}"/>
              </a:ext>
            </a:extLst>
          </p:cNvPr>
          <p:cNvCxnSpPr/>
          <p:nvPr/>
        </p:nvCxnSpPr>
        <p:spPr>
          <a:xfrm>
            <a:off x="10410467" y="4193042"/>
            <a:ext cx="0" cy="23544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3p">
            <a:hlinkClick r:id="" action="ppaction://media"/>
            <a:extLst>
              <a:ext uri="{FF2B5EF4-FFF2-40B4-BE49-F238E27FC236}">
                <a16:creationId xmlns="" xmlns:a16="http://schemas.microsoft.com/office/drawing/2014/main" id="{01F68EC8-EDFD-4932-B08A-081A557722FB}"/>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09426" y="2921296"/>
            <a:ext cx="1100987" cy="941543"/>
          </a:xfrm>
          <a:prstGeom prst="rect">
            <a:avLst/>
          </a:prstGeom>
        </p:spPr>
      </p:pic>
      <p:pic>
        <p:nvPicPr>
          <p:cNvPr id="37" name="3p">
            <a:hlinkClick r:id="" action="ppaction://media"/>
            <a:extLst>
              <a:ext uri="{FF2B5EF4-FFF2-40B4-BE49-F238E27FC236}">
                <a16:creationId xmlns="" xmlns:a16="http://schemas.microsoft.com/office/drawing/2014/main" id="{01F68EC8-EDFD-4932-B08A-081A557722FB}"/>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809642" y="5841525"/>
            <a:ext cx="1100987" cy="941543"/>
          </a:xfrm>
          <a:prstGeom prst="rect">
            <a:avLst/>
          </a:prstGeom>
        </p:spPr>
      </p:pic>
    </p:spTree>
    <p:extLst>
      <p:ext uri="{BB962C8B-B14F-4D97-AF65-F5344CB8AC3E}">
        <p14:creationId xmlns:p14="http://schemas.microsoft.com/office/powerpoint/2010/main" val="25875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35"/>
                                        </p:tgtEl>
                                      </p:cBhvr>
                                    </p:cmd>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additive="base">
                                        <p:cTn id="45" dur="500" fill="hold"/>
                                        <p:tgtEl>
                                          <p:spTgt spid="50"/>
                                        </p:tgtEl>
                                        <p:attrNameLst>
                                          <p:attrName>ppt_x</p:attrName>
                                        </p:attrNameLst>
                                      </p:cBhvr>
                                      <p:tavLst>
                                        <p:tav tm="0">
                                          <p:val>
                                            <p:strVal val="#ppt_x"/>
                                          </p:val>
                                        </p:tav>
                                        <p:tav tm="100000">
                                          <p:val>
                                            <p:strVal val="#ppt_x"/>
                                          </p:val>
                                        </p:tav>
                                      </p:tavLst>
                                    </p:anim>
                                    <p:anim calcmode="lin" valueType="num">
                                      <p:cBhvr additive="base">
                                        <p:cTn id="4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500" fill="hold"/>
                                        <p:tgtEl>
                                          <p:spTgt spid="52"/>
                                        </p:tgtEl>
                                        <p:attrNameLst>
                                          <p:attrName>ppt_x</p:attrName>
                                        </p:attrNameLst>
                                      </p:cBhvr>
                                      <p:tavLst>
                                        <p:tav tm="0">
                                          <p:val>
                                            <p:strVal val="#ppt_x"/>
                                          </p:val>
                                        </p:tav>
                                        <p:tav tm="100000">
                                          <p:val>
                                            <p:strVal val="#ppt_x"/>
                                          </p:val>
                                        </p:tav>
                                      </p:tavLst>
                                    </p:anim>
                                    <p:anim calcmode="lin" valueType="num">
                                      <p:cBhvr additive="base">
                                        <p:cTn id="6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fill="hold" display="0">
                  <p:stCondLst>
                    <p:cond delay="indefinite"/>
                  </p:stCondLst>
                </p:cTn>
                <p:tgtEl>
                  <p:spTgt spid="35"/>
                </p:tgtEl>
              </p:cMediaNode>
            </p:video>
            <p:video>
              <p:cMediaNode vol="80000">
                <p:cTn id="72" fill="hold" display="0">
                  <p:stCondLst>
                    <p:cond delay="indefinite"/>
                  </p:stCondLst>
                </p:cTn>
                <p:tgtEl>
                  <p:spTgt spid="37"/>
                </p:tgtEl>
              </p:cMediaNode>
            </p:video>
          </p:childTnLst>
        </p:cTn>
      </p:par>
    </p:tnLst>
    <p:bldLst>
      <p:bldP spid="31" grpId="0"/>
      <p:bldP spid="32" grpId="0"/>
      <p:bldP spid="33" grpId="0"/>
      <p:bldP spid="41" grpId="0"/>
      <p:bldP spid="50" grpId="0"/>
      <p:bldP spid="51" grpId="0"/>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E34DAA5-9065-ECAB-3533-B6FAD9F495EE}"/>
              </a:ext>
            </a:extLst>
          </p:cNvPr>
          <p:cNvPicPr>
            <a:picLocks noChangeAspect="1"/>
          </p:cNvPicPr>
          <p:nvPr/>
        </p:nvPicPr>
        <p:blipFill rotWithShape="1">
          <a:blip r:embed="rId3">
            <a:alphaModFix amt="39000"/>
          </a:blip>
          <a:srcRect r="43840"/>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F5B5B950-39AA-DAA9-7D2B-E0C75C9E16A3}"/>
              </a:ext>
            </a:extLst>
          </p:cNvPr>
          <p:cNvSpPr txBox="1"/>
          <p:nvPr/>
        </p:nvSpPr>
        <p:spPr>
          <a:xfrm>
            <a:off x="5506378" y="782122"/>
            <a:ext cx="857927" cy="2646878"/>
          </a:xfrm>
          <a:prstGeom prst="rect">
            <a:avLst/>
          </a:prstGeom>
          <a:noFill/>
        </p:spPr>
        <p:txBody>
          <a:bodyPr wrap="none" rtlCol="0">
            <a:spAutoFit/>
          </a:bodyPr>
          <a:lstStyle/>
          <a:p>
            <a:r>
              <a:rPr lang="x-none" sz="16600" dirty="0">
                <a:solidFill>
                  <a:srgbClr val="289B78"/>
                </a:solidFill>
                <a:latin typeface="Phosphate Inline" panose="02000506050000020004" pitchFamily="2" charset="77"/>
                <a:cs typeface="Phosphate Inline" panose="02000506050000020004" pitchFamily="2" charset="77"/>
              </a:rPr>
              <a:t>1</a:t>
            </a:r>
          </a:p>
        </p:txBody>
      </p:sp>
      <p:sp>
        <p:nvSpPr>
          <p:cNvPr id="5" name="Rounded Rectangle 4"/>
          <p:cNvSpPr/>
          <p:nvPr/>
        </p:nvSpPr>
        <p:spPr>
          <a:xfrm>
            <a:off x="3247054" y="3429000"/>
            <a:ext cx="6410129" cy="19407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x-none" sz="4800" b="1" spc="300" dirty="0">
                <a:solidFill>
                  <a:srgbClr val="289B78"/>
                </a:solidFill>
                <a:effectLst>
                  <a:outerShdw blurRad="38100" dist="38100" dir="2700000" algn="tl">
                    <a:srgbClr val="000000">
                      <a:alpha val="43137"/>
                    </a:srgbClr>
                  </a:outerShdw>
                </a:effectLst>
                <a:latin typeface="Cochin" panose="02000603020000020003" pitchFamily="2" charset="0"/>
              </a:rPr>
              <a:t>SỬ DỤNG TIỀN </a:t>
            </a:r>
          </a:p>
          <a:p>
            <a:pPr algn="ctr">
              <a:lnSpc>
                <a:spcPct val="150000"/>
              </a:lnSpc>
            </a:pPr>
            <a:r>
              <a:rPr lang="x-none" sz="4800" b="1" spc="300" dirty="0">
                <a:solidFill>
                  <a:srgbClr val="289B78"/>
                </a:solidFill>
                <a:effectLst>
                  <a:outerShdw blurRad="38100" dist="38100" dir="2700000" algn="tl">
                    <a:srgbClr val="000000">
                      <a:alpha val="43137"/>
                    </a:srgbClr>
                  </a:outerShdw>
                </a:effectLst>
                <a:latin typeface="Cochin" panose="02000603020000020003" pitchFamily="2" charset="0"/>
              </a:rPr>
              <a:t>HỢP LÝ, HIỆU QUẢ</a:t>
            </a:r>
          </a:p>
        </p:txBody>
      </p:sp>
    </p:spTree>
    <p:extLst>
      <p:ext uri="{BB962C8B-B14F-4D97-AF65-F5344CB8AC3E}">
        <p14:creationId xmlns:p14="http://schemas.microsoft.com/office/powerpoint/2010/main" val="411827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B59FC26-E2C6-D1DC-F488-735AA0AE2F4A}"/>
              </a:ext>
            </a:extLst>
          </p:cNvPr>
          <p:cNvSpPr txBox="1"/>
          <p:nvPr/>
        </p:nvSpPr>
        <p:spPr>
          <a:xfrm>
            <a:off x="472665" y="724013"/>
            <a:ext cx="2054152" cy="646331"/>
          </a:xfrm>
          <a:prstGeom prst="rect">
            <a:avLst/>
          </a:prstGeom>
          <a:noFill/>
        </p:spPr>
        <p:txBody>
          <a:bodyPr wrap="none" rtlCol="0">
            <a:spAutoFit/>
          </a:bodyPr>
          <a:lstStyle/>
          <a:p>
            <a:r>
              <a:rPr lang="x-none" sz="3600" b="1" u="sng" dirty="0">
                <a:solidFill>
                  <a:schemeClr val="bg1"/>
                </a:solidFill>
              </a:rPr>
              <a:t>KẾT LUẬN</a:t>
            </a:r>
          </a:p>
        </p:txBody>
      </p:sp>
      <p:sp>
        <p:nvSpPr>
          <p:cNvPr id="3" name="TextBox 2">
            <a:extLst>
              <a:ext uri="{FF2B5EF4-FFF2-40B4-BE49-F238E27FC236}">
                <a16:creationId xmlns="" xmlns:a16="http://schemas.microsoft.com/office/drawing/2014/main" id="{B6D274A2-1473-8544-BF81-9BE27C444D0B}"/>
              </a:ext>
            </a:extLst>
          </p:cNvPr>
          <p:cNvSpPr txBox="1"/>
          <p:nvPr/>
        </p:nvSpPr>
        <p:spPr>
          <a:xfrm>
            <a:off x="1199981" y="1719192"/>
            <a:ext cx="10161702" cy="2308324"/>
          </a:xfrm>
          <a:prstGeom prst="rect">
            <a:avLst/>
          </a:prstGeom>
          <a:noFill/>
        </p:spPr>
        <p:txBody>
          <a:bodyPr wrap="square" rtlCol="0">
            <a:spAutoFit/>
          </a:bodyPr>
          <a:lstStyle/>
          <a:p>
            <a:pPr marL="285750" indent="-285750" algn="just">
              <a:buFont typeface="Arial" panose="020B0604020202020204" pitchFamily="34" charset="0"/>
              <a:buChar char="•"/>
            </a:pPr>
            <a:r>
              <a:rPr lang="x-none" sz="3600" b="1" dirty="0">
                <a:solidFill>
                  <a:schemeClr val="bg1"/>
                </a:solidFill>
              </a:rPr>
              <a:t>Chi tiêu có kế hoạch: </a:t>
            </a:r>
            <a:r>
              <a:rPr lang="x-none" sz="3600" dirty="0">
                <a:solidFill>
                  <a:schemeClr val="bg1"/>
                </a:solidFill>
              </a:rPr>
              <a:t>Chỉ mua những thứ hoặc tiêu tiền vào những việc thực sự cần và phù hợp với khả năng chi trả của bản thân, với hoàn cảnh của gia đình và xã hội</a:t>
            </a:r>
          </a:p>
        </p:txBody>
      </p:sp>
      <p:sp>
        <p:nvSpPr>
          <p:cNvPr id="4" name="TextBox 3">
            <a:extLst>
              <a:ext uri="{FF2B5EF4-FFF2-40B4-BE49-F238E27FC236}">
                <a16:creationId xmlns="" xmlns:a16="http://schemas.microsoft.com/office/drawing/2014/main" id="{0A271C73-C420-D6E9-9E07-27CB7D43D7AE}"/>
              </a:ext>
            </a:extLst>
          </p:cNvPr>
          <p:cNvSpPr txBox="1"/>
          <p:nvPr/>
        </p:nvSpPr>
        <p:spPr>
          <a:xfrm>
            <a:off x="1199981" y="4482512"/>
            <a:ext cx="9541266" cy="646331"/>
          </a:xfrm>
          <a:prstGeom prst="rect">
            <a:avLst/>
          </a:prstGeom>
          <a:noFill/>
        </p:spPr>
        <p:txBody>
          <a:bodyPr wrap="none" rtlCol="0">
            <a:spAutoFit/>
          </a:bodyPr>
          <a:lstStyle/>
          <a:p>
            <a:pPr marL="285750" indent="-285750" algn="just">
              <a:buFont typeface="Arial" panose="020B0604020202020204" pitchFamily="34" charset="0"/>
              <a:buChar char="•"/>
            </a:pPr>
            <a:r>
              <a:rPr lang="x-none" sz="3600" dirty="0">
                <a:solidFill>
                  <a:schemeClr val="bg1"/>
                </a:solidFill>
              </a:rPr>
              <a:t>Chỉ vay tiền khi </a:t>
            </a:r>
            <a:r>
              <a:rPr lang="x-none" sz="3600" b="1" dirty="0">
                <a:solidFill>
                  <a:schemeClr val="bg1"/>
                </a:solidFill>
              </a:rPr>
              <a:t>thực sự cần </a:t>
            </a:r>
            <a:r>
              <a:rPr lang="x-none" sz="3600" dirty="0">
                <a:solidFill>
                  <a:schemeClr val="bg1"/>
                </a:solidFill>
              </a:rPr>
              <a:t>và phải trả đúng hẹn</a:t>
            </a:r>
          </a:p>
        </p:txBody>
      </p:sp>
    </p:spTree>
    <p:extLst>
      <p:ext uri="{BB962C8B-B14F-4D97-AF65-F5344CB8AC3E}">
        <p14:creationId xmlns:p14="http://schemas.microsoft.com/office/powerpoint/2010/main" val="111191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E286CEF1-BFED-C796-96E7-FF08510140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4" b="98732" l="2446" r="99457">
                        <a14:foregroundMark x1="14130" y1="66848" x2="26495" y2="88678"/>
                        <a14:foregroundMark x1="26495" y1="88678" x2="36821" y2="93750"/>
                        <a14:foregroundMark x1="36821" y1="93750" x2="61277" y2="94565"/>
                        <a14:foregroundMark x1="61277" y1="94565" x2="74185" y2="86413"/>
                        <a14:foregroundMark x1="74185" y1="86413" x2="83016" y2="72011"/>
                        <a14:foregroundMark x1="815" y1="67210" x2="6658" y2="91667"/>
                        <a14:foregroundMark x1="6658" y1="91667" x2="19565" y2="96739"/>
                        <a14:foregroundMark x1="19565" y1="96739" x2="54484" y2="97736"/>
                        <a14:foregroundMark x1="54484" y1="97736" x2="80027" y2="95743"/>
                        <a14:foregroundMark x1="80027" y1="95743" x2="90082" y2="92663"/>
                        <a14:foregroundMark x1="90082" y1="92663" x2="99321" y2="85960"/>
                        <a14:foregroundMark x1="99321" y1="85960" x2="98370" y2="72373"/>
                        <a14:foregroundMark x1="2989" y1="64221" x2="1902" y2="90308"/>
                        <a14:foregroundMark x1="1902" y1="90308" x2="4891" y2="97645"/>
                        <a14:foregroundMark x1="4891" y1="97645" x2="17527" y2="99638"/>
                        <a14:foregroundMark x1="17527" y1="99638" x2="76902" y2="98188"/>
                        <a14:foregroundMark x1="76902" y1="98188" x2="90489" y2="98822"/>
                        <a14:foregroundMark x1="90489" y1="98822" x2="99457" y2="98732"/>
                        <a14:foregroundMark x1="2446" y1="65036" x2="2446" y2="97373"/>
                      </a14:backgroundRemoval>
                    </a14:imgEffect>
                  </a14:imgLayer>
                </a14:imgProps>
              </a:ext>
            </a:extLst>
          </a:blip>
          <a:stretch>
            <a:fillRect/>
          </a:stretch>
        </p:blipFill>
        <p:spPr>
          <a:xfrm>
            <a:off x="0" y="1041400"/>
            <a:ext cx="3875439" cy="5816600"/>
          </a:xfrm>
          <a:prstGeom prst="rect">
            <a:avLst/>
          </a:prstGeom>
        </p:spPr>
      </p:pic>
      <p:sp>
        <p:nvSpPr>
          <p:cNvPr id="9" name="TextBox 8">
            <a:extLst>
              <a:ext uri="{FF2B5EF4-FFF2-40B4-BE49-F238E27FC236}">
                <a16:creationId xmlns="" xmlns:a16="http://schemas.microsoft.com/office/drawing/2014/main" id="{141B9CC5-97FC-F0FC-C417-3ECC7912A225}"/>
              </a:ext>
            </a:extLst>
          </p:cNvPr>
          <p:cNvSpPr txBox="1"/>
          <p:nvPr/>
        </p:nvSpPr>
        <p:spPr>
          <a:xfrm>
            <a:off x="393700" y="292100"/>
            <a:ext cx="11544460" cy="1077218"/>
          </a:xfrm>
          <a:prstGeom prst="rect">
            <a:avLst/>
          </a:prstGeom>
          <a:noFill/>
        </p:spPr>
        <p:txBody>
          <a:bodyPr wrap="square" rtlCol="0">
            <a:spAutoFit/>
          </a:bodyPr>
          <a:lstStyle/>
          <a:p>
            <a:pPr algn="ctr"/>
            <a:r>
              <a:rPr lang="x-none" sz="3200" dirty="0">
                <a:solidFill>
                  <a:schemeClr val="bg1"/>
                </a:solidFill>
                <a:latin typeface="Perpetua Titling MT" panose="02020502060505020804" pitchFamily="18" charset="0"/>
                <a:cs typeface="Phosphate Inline" panose="02000506050000020004" pitchFamily="2" charset="77"/>
              </a:rPr>
              <a:t>NHỮNG CỐNG HIẾN CỦA BILL GATES </a:t>
            </a:r>
          </a:p>
          <a:p>
            <a:pPr algn="ctr"/>
            <a:r>
              <a:rPr lang="x-none" sz="3200" dirty="0">
                <a:solidFill>
                  <a:schemeClr val="bg1"/>
                </a:solidFill>
                <a:latin typeface="Perpetua Titling MT" panose="02020502060505020804" pitchFamily="18" charset="0"/>
                <a:cs typeface="Phosphate Inline" panose="02000506050000020004" pitchFamily="2" charset="77"/>
              </a:rPr>
              <a:t>CHO NHÂN LOẠI QUA HOẠT ĐỘNG TỪ THIỆN:</a:t>
            </a:r>
          </a:p>
        </p:txBody>
      </p:sp>
      <p:sp>
        <p:nvSpPr>
          <p:cNvPr id="10" name="TextBox 9">
            <a:extLst>
              <a:ext uri="{FF2B5EF4-FFF2-40B4-BE49-F238E27FC236}">
                <a16:creationId xmlns="" xmlns:a16="http://schemas.microsoft.com/office/drawing/2014/main" id="{F034D35D-887B-63CC-DF83-FB2E1042BEE1}"/>
              </a:ext>
            </a:extLst>
          </p:cNvPr>
          <p:cNvSpPr txBox="1"/>
          <p:nvPr/>
        </p:nvSpPr>
        <p:spPr>
          <a:xfrm>
            <a:off x="3950652" y="1430536"/>
            <a:ext cx="7987508" cy="5262979"/>
          </a:xfrm>
          <a:prstGeom prst="rect">
            <a:avLst/>
          </a:prstGeom>
          <a:noFill/>
        </p:spPr>
        <p:txBody>
          <a:bodyPr wrap="square" rtlCol="0">
            <a:spAutoFit/>
          </a:bodyPr>
          <a:lstStyle/>
          <a:p>
            <a:pPr marL="285750" indent="-285750" algn="just">
              <a:buFont typeface="Arial" panose="020B0604020202020204" pitchFamily="34" charset="0"/>
              <a:buChar char="•"/>
            </a:pPr>
            <a:r>
              <a:rPr lang="x-none" sz="2800" dirty="0">
                <a:solidFill>
                  <a:schemeClr val="bg1"/>
                </a:solidFill>
              </a:rPr>
              <a:t>Năm 1999, Bill Gates đã quyên góp </a:t>
            </a:r>
            <a:r>
              <a:rPr lang="x-none" sz="2800" b="1" dirty="0">
                <a:solidFill>
                  <a:schemeClr val="bg1"/>
                </a:solidFill>
              </a:rPr>
              <a:t>20 triệu USD </a:t>
            </a:r>
            <a:r>
              <a:rPr lang="x-none" sz="2800" dirty="0">
                <a:solidFill>
                  <a:schemeClr val="bg1"/>
                </a:solidFill>
              </a:rPr>
              <a:t>cho MIT nhằm </a:t>
            </a:r>
            <a:r>
              <a:rPr lang="x-none" sz="2800" b="1" dirty="0">
                <a:solidFill>
                  <a:schemeClr val="bg1"/>
                </a:solidFill>
              </a:rPr>
              <a:t>hỗ trợ xây dựng phòng thí nghiệm máy tính</a:t>
            </a:r>
          </a:p>
          <a:p>
            <a:pPr algn="just"/>
            <a:endParaRPr lang="x-none" sz="2800" dirty="0">
              <a:solidFill>
                <a:schemeClr val="bg1"/>
              </a:solidFill>
            </a:endParaRPr>
          </a:p>
          <a:p>
            <a:pPr marL="285750" indent="-285750" algn="just">
              <a:buFont typeface="Arial" panose="020B0604020202020204" pitchFamily="34" charset="0"/>
              <a:buChar char="•"/>
            </a:pPr>
            <a:r>
              <a:rPr lang="en-US" sz="2800" dirty="0">
                <a:solidFill>
                  <a:schemeClr val="bg1"/>
                </a:solidFill>
              </a:rPr>
              <a:t>N</a:t>
            </a:r>
            <a:r>
              <a:rPr lang="x-none" sz="2800" dirty="0">
                <a:solidFill>
                  <a:schemeClr val="bg1"/>
                </a:solidFill>
              </a:rPr>
              <a:t>ăm 2000, vợ chồng tỉ phú Bill Gates đã thành lập </a:t>
            </a:r>
            <a:r>
              <a:rPr lang="x-none" sz="2800" b="1" dirty="0">
                <a:solidFill>
                  <a:schemeClr val="bg1"/>
                </a:solidFill>
              </a:rPr>
              <a:t>quỹ Bill &amp; Melinda </a:t>
            </a:r>
            <a:r>
              <a:rPr lang="x-none" sz="2800" dirty="0">
                <a:solidFill>
                  <a:schemeClr val="bg1"/>
                </a:solidFill>
              </a:rPr>
              <a:t>hướng đến việc </a:t>
            </a:r>
            <a:r>
              <a:rPr lang="x-none" sz="2800" b="1" dirty="0">
                <a:solidFill>
                  <a:schemeClr val="bg1"/>
                </a:solidFill>
              </a:rPr>
              <a:t>hỗ trợ tăng cường sức khoẻ và giảm nghèo</a:t>
            </a:r>
            <a:r>
              <a:rPr lang="x-none" sz="2800" dirty="0">
                <a:solidFill>
                  <a:schemeClr val="bg1"/>
                </a:solidFill>
              </a:rPr>
              <a:t>. Đây cũng là </a:t>
            </a:r>
            <a:r>
              <a:rPr lang="x-none" sz="2800" b="1" dirty="0">
                <a:solidFill>
                  <a:schemeClr val="bg1"/>
                </a:solidFill>
              </a:rPr>
              <a:t>quỹ tư nhân lớn nhất thế giới hiện nay.</a:t>
            </a:r>
          </a:p>
          <a:p>
            <a:pPr algn="just"/>
            <a:endParaRPr lang="x-none" sz="2800" dirty="0">
              <a:solidFill>
                <a:schemeClr val="bg1"/>
              </a:solidFill>
            </a:endParaRPr>
          </a:p>
          <a:p>
            <a:pPr marL="285750" indent="-285750" algn="just">
              <a:buFont typeface="Arial" panose="020B0604020202020204" pitchFamily="34" charset="0"/>
              <a:buChar char="•"/>
            </a:pPr>
            <a:r>
              <a:rPr lang="x-none" sz="2800" dirty="0">
                <a:solidFill>
                  <a:schemeClr val="bg1"/>
                </a:solidFill>
              </a:rPr>
              <a:t>Năm 2010, Bill Gates cùng nhiều tỉ phú khác cam kết </a:t>
            </a:r>
            <a:r>
              <a:rPr lang="x-none" sz="2800" b="1" dirty="0">
                <a:solidFill>
                  <a:schemeClr val="bg1"/>
                </a:solidFill>
              </a:rPr>
              <a:t>quyên góp ít nhất một nửa tài sản </a:t>
            </a:r>
            <a:r>
              <a:rPr lang="x-none" sz="2800" dirty="0">
                <a:solidFill>
                  <a:schemeClr val="bg1"/>
                </a:solidFill>
              </a:rPr>
              <a:t>của họ trong việc làm từ thiện.</a:t>
            </a:r>
          </a:p>
        </p:txBody>
      </p:sp>
    </p:spTree>
    <p:extLst>
      <p:ext uri="{BB962C8B-B14F-4D97-AF65-F5344CB8AC3E}">
        <p14:creationId xmlns:p14="http://schemas.microsoft.com/office/powerpoint/2010/main" val="203502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wipe(left)">
                                      <p:cBhvr>
                                        <p:cTn id="21" dur="5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wipe(left)">
                                      <p:cBhvr>
                                        <p:cTn id="2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507171C-D2A4-6694-7074-6B3C1BF7002B}"/>
              </a:ext>
            </a:extLst>
          </p:cNvPr>
          <p:cNvPicPr>
            <a:picLocks noChangeAspect="1"/>
          </p:cNvPicPr>
          <p:nvPr/>
        </p:nvPicPr>
        <p:blipFill rotWithShape="1">
          <a:blip r:embed="rId3">
            <a:alphaModFix amt="39000"/>
          </a:blip>
          <a:srcRect r="43840"/>
          <a:stretch/>
        </p:blipFill>
        <p:spPr>
          <a:xfrm>
            <a:off x="0" y="0"/>
            <a:ext cx="12192000" cy="6858000"/>
          </a:xfrm>
          <a:prstGeom prst="rect">
            <a:avLst/>
          </a:prstGeom>
        </p:spPr>
      </p:pic>
      <p:sp>
        <p:nvSpPr>
          <p:cNvPr id="4" name="TextBox 3">
            <a:extLst>
              <a:ext uri="{FF2B5EF4-FFF2-40B4-BE49-F238E27FC236}">
                <a16:creationId xmlns="" xmlns:a16="http://schemas.microsoft.com/office/drawing/2014/main" id="{AD1B0EB6-6EF3-0BD3-52E2-0F96CE70AE20}"/>
              </a:ext>
            </a:extLst>
          </p:cNvPr>
          <p:cNvSpPr txBox="1"/>
          <p:nvPr/>
        </p:nvSpPr>
        <p:spPr>
          <a:xfrm>
            <a:off x="5506378" y="782122"/>
            <a:ext cx="1099981" cy="2646878"/>
          </a:xfrm>
          <a:prstGeom prst="rect">
            <a:avLst/>
          </a:prstGeom>
          <a:noFill/>
        </p:spPr>
        <p:txBody>
          <a:bodyPr wrap="none" rtlCol="0">
            <a:spAutoFit/>
          </a:bodyPr>
          <a:lstStyle/>
          <a:p>
            <a:r>
              <a:rPr lang="x-none" sz="16600" dirty="0">
                <a:solidFill>
                  <a:srgbClr val="289B78"/>
                </a:solidFill>
                <a:latin typeface="Phosphate Inline" panose="02000506050000020004" pitchFamily="2" charset="77"/>
                <a:cs typeface="Phosphate Inline" panose="02000506050000020004" pitchFamily="2" charset="77"/>
              </a:rPr>
              <a:t>2</a:t>
            </a:r>
          </a:p>
        </p:txBody>
      </p:sp>
      <p:sp>
        <p:nvSpPr>
          <p:cNvPr id="6" name="Rounded Rectangle 5"/>
          <p:cNvSpPr/>
          <p:nvPr/>
        </p:nvSpPr>
        <p:spPr>
          <a:xfrm>
            <a:off x="1856792" y="3429000"/>
            <a:ext cx="9078685" cy="19407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x-none" sz="4000" b="1" spc="300" dirty="0">
                <a:solidFill>
                  <a:srgbClr val="289B78"/>
                </a:solidFill>
                <a:latin typeface="Cochin" panose="02000603020000020003" pitchFamily="2" charset="0"/>
              </a:rPr>
              <a:t>ĐẶT MỤC TIÊU </a:t>
            </a:r>
            <a:r>
              <a:rPr lang="x-none" sz="4000" b="1" spc="300" dirty="0" smtClean="0">
                <a:solidFill>
                  <a:srgbClr val="289B78"/>
                </a:solidFill>
                <a:latin typeface="Cochin" panose="02000603020000020003" pitchFamily="2" charset="0"/>
              </a:rPr>
              <a:t>VÀ</a:t>
            </a:r>
            <a:endParaRPr lang="x-none" sz="4000" b="1" spc="300" dirty="0">
              <a:solidFill>
                <a:srgbClr val="289B78"/>
              </a:solidFill>
              <a:latin typeface="Cochin" panose="02000603020000020003" pitchFamily="2" charset="0"/>
            </a:endParaRPr>
          </a:p>
          <a:p>
            <a:pPr algn="ctr">
              <a:lnSpc>
                <a:spcPct val="150000"/>
              </a:lnSpc>
            </a:pPr>
            <a:r>
              <a:rPr lang="x-none" sz="4000" b="1" spc="300" dirty="0">
                <a:solidFill>
                  <a:srgbClr val="289B78"/>
                </a:solidFill>
                <a:latin typeface="Cochin" panose="02000603020000020003" pitchFamily="2" charset="0"/>
              </a:rPr>
              <a:t>THỰC HIỆN TIẾT KIỆM HIỆU QUẢ</a:t>
            </a:r>
          </a:p>
        </p:txBody>
      </p:sp>
    </p:spTree>
    <p:extLst>
      <p:ext uri="{BB962C8B-B14F-4D97-AF65-F5344CB8AC3E}">
        <p14:creationId xmlns:p14="http://schemas.microsoft.com/office/powerpoint/2010/main" val="320971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 xmlns:a16="http://schemas.microsoft.com/office/drawing/2014/main" id="{02428C89-EB04-9EBE-B307-29F0EB6492C2}"/>
              </a:ext>
            </a:extLst>
          </p:cNvPr>
          <p:cNvSpPr/>
          <p:nvPr/>
        </p:nvSpPr>
        <p:spPr>
          <a:xfrm>
            <a:off x="1802296" y="932654"/>
            <a:ext cx="9462052" cy="2305068"/>
          </a:xfrm>
          <a:prstGeom prst="roundRect">
            <a:avLst/>
          </a:prstGeom>
          <a:solidFill>
            <a:srgbClr val="289B78"/>
          </a:solidFill>
          <a:ln>
            <a:solidFill>
              <a:schemeClr val="tx1"/>
            </a:solidFill>
            <a:extLst>
              <a:ext uri="{C807C97D-BFC1-408E-A445-0C87EB9F89A2}">
                <ask:lineSketchStyleProps xmlns="" xmlns:ask="http://schemas.microsoft.com/office/drawing/2018/sketchyshapes">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a:extLst>
              <a:ext uri="{FF2B5EF4-FFF2-40B4-BE49-F238E27FC236}">
                <a16:creationId xmlns="" xmlns:a16="http://schemas.microsoft.com/office/drawing/2014/main" id="{17D6AAC6-87D7-2B11-5BCF-4D00146D7943}"/>
              </a:ext>
            </a:extLst>
          </p:cNvPr>
          <p:cNvSpPr txBox="1"/>
          <p:nvPr/>
        </p:nvSpPr>
        <p:spPr>
          <a:xfrm>
            <a:off x="297985" y="286323"/>
            <a:ext cx="4426212" cy="646331"/>
          </a:xfrm>
          <a:prstGeom prst="rect">
            <a:avLst/>
          </a:prstGeom>
          <a:noFill/>
        </p:spPr>
        <p:txBody>
          <a:bodyPr wrap="none" rtlCol="0">
            <a:spAutoFit/>
          </a:bodyPr>
          <a:lstStyle/>
          <a:p>
            <a:r>
              <a:rPr lang="en-US" sz="3600" b="1" dirty="0" err="1" smtClean="0">
                <a:solidFill>
                  <a:schemeClr val="accent6">
                    <a:lumMod val="75000"/>
                  </a:schemeClr>
                </a:solidFill>
                <a:latin typeface="American Typewriter" panose="02090604020004020304" pitchFamily="18" charset="77"/>
                <a:cs typeface="FUTURA MEDIUM" panose="020B0602020204020303" pitchFamily="34" charset="-79"/>
              </a:rPr>
              <a:t>Để</a:t>
            </a:r>
            <a:r>
              <a:rPr lang="en-US" sz="3600" b="1" dirty="0" smtClean="0">
                <a:solidFill>
                  <a:schemeClr val="accent6">
                    <a:lumMod val="75000"/>
                  </a:schemeClr>
                </a:solidFill>
                <a:latin typeface="American Typewriter" panose="02090604020004020304" pitchFamily="18" charset="77"/>
                <a:cs typeface="FUTURA MEDIUM" panose="020B0602020204020303" pitchFamily="34" charset="-79"/>
              </a:rPr>
              <a:t> </a:t>
            </a:r>
            <a:r>
              <a:rPr lang="en-US" sz="3600" b="1" dirty="0" err="1" smtClean="0">
                <a:solidFill>
                  <a:schemeClr val="accent6">
                    <a:lumMod val="75000"/>
                  </a:schemeClr>
                </a:solidFill>
                <a:latin typeface="American Typewriter" panose="02090604020004020304" pitchFamily="18" charset="77"/>
                <a:cs typeface="FUTURA MEDIUM" panose="020B0602020204020303" pitchFamily="34" charset="-79"/>
              </a:rPr>
              <a:t>tiết</a:t>
            </a:r>
            <a:r>
              <a:rPr lang="en-US" sz="3600" b="1" dirty="0" smtClean="0">
                <a:solidFill>
                  <a:schemeClr val="accent6">
                    <a:lumMod val="75000"/>
                  </a:schemeClr>
                </a:solidFill>
                <a:latin typeface="American Typewriter" panose="02090604020004020304" pitchFamily="18" charset="77"/>
                <a:cs typeface="FUTURA MEDIUM" panose="020B0602020204020303" pitchFamily="34" charset="-79"/>
              </a:rPr>
              <a:t> </a:t>
            </a:r>
            <a:r>
              <a:rPr lang="en-US" sz="3600" b="1" dirty="0" err="1" smtClean="0">
                <a:solidFill>
                  <a:schemeClr val="accent6">
                    <a:lumMod val="75000"/>
                  </a:schemeClr>
                </a:solidFill>
                <a:latin typeface="American Typewriter" panose="02090604020004020304" pitchFamily="18" charset="77"/>
                <a:cs typeface="FUTURA MEDIUM" panose="020B0602020204020303" pitchFamily="34" charset="-79"/>
              </a:rPr>
              <a:t>kiệm</a:t>
            </a:r>
            <a:r>
              <a:rPr lang="en-US" sz="3600" b="1" dirty="0" smtClean="0">
                <a:solidFill>
                  <a:schemeClr val="accent6">
                    <a:lumMod val="75000"/>
                  </a:schemeClr>
                </a:solidFill>
                <a:latin typeface="American Typewriter" panose="02090604020004020304" pitchFamily="18" charset="77"/>
                <a:cs typeface="FUTURA MEDIUM" panose="020B0602020204020303" pitchFamily="34" charset="-79"/>
              </a:rPr>
              <a:t> ta </a:t>
            </a:r>
            <a:r>
              <a:rPr lang="en-US" sz="3600" b="1" dirty="0" err="1" smtClean="0">
                <a:solidFill>
                  <a:schemeClr val="accent6">
                    <a:lumMod val="75000"/>
                  </a:schemeClr>
                </a:solidFill>
                <a:latin typeface="American Typewriter" panose="02090604020004020304" pitchFamily="18" charset="77"/>
                <a:cs typeface="FUTURA MEDIUM" panose="020B0602020204020303" pitchFamily="34" charset="-79"/>
              </a:rPr>
              <a:t>cần</a:t>
            </a:r>
            <a:r>
              <a:rPr lang="x-none" sz="3600" b="1" dirty="0" smtClean="0">
                <a:latin typeface="American Typewriter" panose="02090604020004020304" pitchFamily="18" charset="77"/>
                <a:cs typeface="FUTURA MEDIUM" panose="020B0602020204020303" pitchFamily="34" charset="-79"/>
              </a:rPr>
              <a:t>:</a:t>
            </a:r>
            <a:endParaRPr lang="x-none" sz="3600" b="1" dirty="0">
              <a:latin typeface="American Typewriter" panose="02090604020004020304" pitchFamily="18" charset="77"/>
              <a:cs typeface="FUTURA MEDIUM" panose="020B0602020204020303" pitchFamily="34" charset="-79"/>
            </a:endParaRPr>
          </a:p>
        </p:txBody>
      </p:sp>
      <p:sp>
        <p:nvSpPr>
          <p:cNvPr id="3" name="TextBox 2">
            <a:extLst>
              <a:ext uri="{FF2B5EF4-FFF2-40B4-BE49-F238E27FC236}">
                <a16:creationId xmlns="" xmlns:a16="http://schemas.microsoft.com/office/drawing/2014/main" id="{AB64AAEF-11D6-5347-39EC-1F33A9A4EA79}"/>
              </a:ext>
            </a:extLst>
          </p:cNvPr>
          <p:cNvSpPr txBox="1"/>
          <p:nvPr/>
        </p:nvSpPr>
        <p:spPr>
          <a:xfrm>
            <a:off x="2228638" y="1083334"/>
            <a:ext cx="5364857" cy="584775"/>
          </a:xfrm>
          <a:prstGeom prst="rect">
            <a:avLst/>
          </a:prstGeom>
          <a:noFill/>
        </p:spPr>
        <p:txBody>
          <a:bodyPr wrap="square" rtlCol="0">
            <a:spAutoFit/>
          </a:bodyPr>
          <a:lstStyle/>
          <a:p>
            <a:r>
              <a:rPr lang="x-none" sz="3200" dirty="0">
                <a:solidFill>
                  <a:schemeClr val="bg1"/>
                </a:solidFill>
              </a:rPr>
              <a:t>- Đặt mục tiêu tiết kiệm</a:t>
            </a:r>
          </a:p>
        </p:txBody>
      </p:sp>
      <p:sp>
        <p:nvSpPr>
          <p:cNvPr id="4" name="TextBox 3">
            <a:extLst>
              <a:ext uri="{FF2B5EF4-FFF2-40B4-BE49-F238E27FC236}">
                <a16:creationId xmlns="" xmlns:a16="http://schemas.microsoft.com/office/drawing/2014/main" id="{12FFBA04-E445-C745-933C-31EC4D25673D}"/>
              </a:ext>
            </a:extLst>
          </p:cNvPr>
          <p:cNvSpPr txBox="1"/>
          <p:nvPr/>
        </p:nvSpPr>
        <p:spPr>
          <a:xfrm>
            <a:off x="2228638" y="1668109"/>
            <a:ext cx="8968097" cy="1569660"/>
          </a:xfrm>
          <a:prstGeom prst="rect">
            <a:avLst/>
          </a:prstGeom>
          <a:noFill/>
        </p:spPr>
        <p:txBody>
          <a:bodyPr wrap="square" rtlCol="0">
            <a:spAutoFit/>
          </a:bodyPr>
          <a:lstStyle/>
          <a:p>
            <a:r>
              <a:rPr lang="x-none" sz="3200" dirty="0">
                <a:solidFill>
                  <a:schemeClr val="bg1"/>
                </a:solidFill>
              </a:rPr>
              <a:t>- Thực hiện tiết kiệm mọi lúc, mọi nơi, mọi thứ như: thức ăn, điện, </a:t>
            </a:r>
            <a:r>
              <a:rPr lang="x-none" sz="3200" dirty="0" smtClean="0">
                <a:solidFill>
                  <a:schemeClr val="bg1"/>
                </a:solidFill>
              </a:rPr>
              <a:t>nước</a:t>
            </a:r>
            <a:r>
              <a:rPr lang="en-US" sz="3200" dirty="0" smtClean="0">
                <a:solidFill>
                  <a:schemeClr val="bg1"/>
                </a:solidFill>
              </a:rPr>
              <a:t>, </a:t>
            </a:r>
            <a:r>
              <a:rPr lang="en-US" sz="3200" dirty="0" err="1" smtClean="0">
                <a:solidFill>
                  <a:schemeClr val="bg1"/>
                </a:solidFill>
              </a:rPr>
              <a:t>tài</a:t>
            </a:r>
            <a:r>
              <a:rPr lang="en-US" sz="3200" dirty="0" smtClean="0">
                <a:solidFill>
                  <a:schemeClr val="bg1"/>
                </a:solidFill>
              </a:rPr>
              <a:t> </a:t>
            </a:r>
            <a:r>
              <a:rPr lang="en-US" sz="3200" dirty="0" err="1" smtClean="0">
                <a:solidFill>
                  <a:schemeClr val="bg1"/>
                </a:solidFill>
              </a:rPr>
              <a:t>nguyên</a:t>
            </a:r>
            <a:r>
              <a:rPr lang="en-US" sz="3200" dirty="0" smtClean="0">
                <a:solidFill>
                  <a:schemeClr val="bg1"/>
                </a:solidFill>
              </a:rPr>
              <a:t> </a:t>
            </a:r>
            <a:r>
              <a:rPr lang="en-US" sz="3200" dirty="0" err="1" smtClean="0">
                <a:solidFill>
                  <a:schemeClr val="bg1"/>
                </a:solidFill>
              </a:rPr>
              <a:t>thiên</a:t>
            </a:r>
            <a:r>
              <a:rPr lang="en-US" sz="3200" dirty="0" smtClean="0">
                <a:solidFill>
                  <a:schemeClr val="bg1"/>
                </a:solidFill>
              </a:rPr>
              <a:t> </a:t>
            </a:r>
            <a:r>
              <a:rPr lang="en-US" sz="3200" dirty="0" err="1" smtClean="0">
                <a:solidFill>
                  <a:schemeClr val="bg1"/>
                </a:solidFill>
              </a:rPr>
              <a:t>nhiên</a:t>
            </a:r>
            <a:r>
              <a:rPr lang="en-US" sz="3200" dirty="0" smtClean="0">
                <a:solidFill>
                  <a:schemeClr val="bg1"/>
                </a:solidFill>
              </a:rPr>
              <a:t>, </a:t>
            </a:r>
            <a:r>
              <a:rPr lang="en-US" sz="3200" dirty="0" err="1" smtClean="0">
                <a:solidFill>
                  <a:schemeClr val="bg1"/>
                </a:solidFill>
              </a:rPr>
              <a:t>thời</a:t>
            </a:r>
            <a:r>
              <a:rPr lang="en-US" sz="3200" dirty="0" smtClean="0">
                <a:solidFill>
                  <a:schemeClr val="bg1"/>
                </a:solidFill>
              </a:rPr>
              <a:t> </a:t>
            </a:r>
            <a:r>
              <a:rPr lang="en-US" sz="3200" dirty="0" err="1" smtClean="0">
                <a:solidFill>
                  <a:schemeClr val="bg1"/>
                </a:solidFill>
              </a:rPr>
              <a:t>gian</a:t>
            </a:r>
            <a:r>
              <a:rPr lang="en-US" sz="3200" dirty="0" smtClean="0">
                <a:solidFill>
                  <a:schemeClr val="bg1"/>
                </a:solidFill>
              </a:rPr>
              <a:t>….</a:t>
            </a:r>
            <a:endParaRPr lang="x-none" sz="3200" dirty="0">
              <a:solidFill>
                <a:schemeClr val="bg1"/>
              </a:solidFill>
            </a:endParaRPr>
          </a:p>
        </p:txBody>
      </p:sp>
      <p:pic>
        <p:nvPicPr>
          <p:cNvPr id="23" name="Picture 22">
            <a:extLst>
              <a:ext uri="{FF2B5EF4-FFF2-40B4-BE49-F238E27FC236}">
                <a16:creationId xmlns="" xmlns:a16="http://schemas.microsoft.com/office/drawing/2014/main" id="{93EB4EA6-F937-DD64-7D8D-5E80249AC602}"/>
              </a:ext>
            </a:extLst>
          </p:cNvPr>
          <p:cNvPicPr>
            <a:picLocks noChangeAspect="1"/>
          </p:cNvPicPr>
          <p:nvPr/>
        </p:nvPicPr>
        <p:blipFill>
          <a:blip r:embed="rId3"/>
          <a:stretch>
            <a:fillRect/>
          </a:stretch>
        </p:blipFill>
        <p:spPr>
          <a:xfrm>
            <a:off x="3351448" y="11237842"/>
            <a:ext cx="3214426" cy="3083341"/>
          </a:xfrm>
          <a:prstGeom prst="rect">
            <a:avLst/>
          </a:prstGeom>
        </p:spPr>
      </p:pic>
      <p:pic>
        <p:nvPicPr>
          <p:cNvPr id="30" name="Picture 2" descr="Đẩy mạnh việc thực hiện tiết kiệm điện, đảm bảo cung cấp điện an toàn, ổn  định trên địa bàn tỉnh">
            <a:extLst>
              <a:ext uri="{FF2B5EF4-FFF2-40B4-BE49-F238E27FC236}">
                <a16:creationId xmlns="" xmlns:a16="http://schemas.microsoft.com/office/drawing/2014/main" id="{F2B33512-39F1-33D0-B8F1-08A1FA7FE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47" y="3508801"/>
            <a:ext cx="3106572" cy="284343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15 cách tiết kiệm nước - Công ty Cổ phần Nước sạch Bắc Giang">
            <a:extLst>
              <a:ext uri="{FF2B5EF4-FFF2-40B4-BE49-F238E27FC236}">
                <a16:creationId xmlns="" xmlns:a16="http://schemas.microsoft.com/office/drawing/2014/main" id="{0782D1AD-9A86-9EAB-7810-49A266BAE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0566" y="3581369"/>
            <a:ext cx="2829734" cy="2770871"/>
          </a:xfrm>
          <a:prstGeom prst="rect">
            <a:avLst/>
          </a:prstGeom>
          <a:solidFill>
            <a:srgbClr val="FFFF00"/>
          </a:solidFill>
          <a:ln w="38100">
            <a:solidFill>
              <a:srgbClr val="FFFF00"/>
            </a:solidFill>
          </a:ln>
        </p:spPr>
      </p:pic>
      <p:pic>
        <p:nvPicPr>
          <p:cNvPr id="32" name="Picture 6" descr="HN] Chiến Dịch Save Food, Save The Earth 2015- Tiết Kiệm Thực Phẩm, Bảo Vệ  Trái Đất - YBOX">
            <a:extLst>
              <a:ext uri="{FF2B5EF4-FFF2-40B4-BE49-F238E27FC236}">
                <a16:creationId xmlns="" xmlns:a16="http://schemas.microsoft.com/office/drawing/2014/main" id="{471FF391-F595-3F25-0D89-3509D330AD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7176" y="3581369"/>
            <a:ext cx="2829733" cy="2770871"/>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64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500"/>
                            </p:stCondLst>
                            <p:childTnLst>
                              <p:par>
                                <p:cTn id="22" presetID="9"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dissolve">
                                      <p:cBhvr>
                                        <p:cTn id="24" dur="500"/>
                                        <p:tgtEl>
                                          <p:spTgt spid="30"/>
                                        </p:tgtEl>
                                      </p:cBhvr>
                                    </p:animEffect>
                                  </p:childTnLst>
                                </p:cTn>
                              </p:par>
                            </p:childTnLst>
                          </p:cTn>
                        </p:par>
                        <p:par>
                          <p:cTn id="25" fill="hold">
                            <p:stCondLst>
                              <p:cond delay="2000"/>
                            </p:stCondLst>
                            <p:childTnLst>
                              <p:par>
                                <p:cTn id="26" presetID="9"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500"/>
                                        <p:tgtEl>
                                          <p:spTgt spid="31"/>
                                        </p:tgtEl>
                                      </p:cBhvr>
                                    </p:animEffect>
                                  </p:childTnLst>
                                </p:cTn>
                              </p:par>
                            </p:childTnLst>
                          </p:cTn>
                        </p:par>
                        <p:par>
                          <p:cTn id="29" fill="hold">
                            <p:stCondLst>
                              <p:cond delay="2500"/>
                            </p:stCondLst>
                            <p:childTnLst>
                              <p:par>
                                <p:cTn id="30" presetID="9"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dissolv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C168E1A-86B4-7FE2-54C2-B4BC50D5536D}"/>
              </a:ext>
            </a:extLst>
          </p:cNvPr>
          <p:cNvPicPr>
            <a:picLocks noChangeAspect="1"/>
          </p:cNvPicPr>
          <p:nvPr/>
        </p:nvPicPr>
        <p:blipFill>
          <a:blip r:embed="rId3">
            <a:alphaModFix amt="20000"/>
          </a:blip>
          <a:stretch>
            <a:fillRect/>
          </a:stretch>
        </p:blipFill>
        <p:spPr>
          <a:xfrm>
            <a:off x="0" y="0"/>
            <a:ext cx="12192000" cy="6877050"/>
          </a:xfrm>
          <a:prstGeom prst="rect">
            <a:avLst/>
          </a:prstGeom>
        </p:spPr>
      </p:pic>
      <p:sp>
        <p:nvSpPr>
          <p:cNvPr id="4" name="TextBox 3">
            <a:extLst>
              <a:ext uri="{FF2B5EF4-FFF2-40B4-BE49-F238E27FC236}">
                <a16:creationId xmlns="" xmlns:a16="http://schemas.microsoft.com/office/drawing/2014/main" id="{ADD94277-29CC-9D5C-4268-E2394650708C}"/>
              </a:ext>
            </a:extLst>
          </p:cNvPr>
          <p:cNvSpPr txBox="1"/>
          <p:nvPr/>
        </p:nvSpPr>
        <p:spPr>
          <a:xfrm>
            <a:off x="139700" y="177800"/>
            <a:ext cx="5772414" cy="707886"/>
          </a:xfrm>
          <a:prstGeom prst="rect">
            <a:avLst/>
          </a:prstGeom>
          <a:noFill/>
        </p:spPr>
        <p:txBody>
          <a:bodyPr wrap="none" rtlCol="0">
            <a:spAutoFit/>
          </a:bodyPr>
          <a:lstStyle/>
          <a:p>
            <a:r>
              <a:rPr lang="x-none" sz="4000" dirty="0">
                <a:solidFill>
                  <a:srgbClr val="289B78"/>
                </a:solidFill>
                <a:latin typeface="Phosphate Inline" panose="02000506050000020004" pitchFamily="2" charset="77"/>
                <a:cs typeface="Phosphate Inline" panose="02000506050000020004" pitchFamily="2" charset="77"/>
              </a:rPr>
              <a:t>THỜI GIAN LÀ VÀNG BẠC!</a:t>
            </a:r>
          </a:p>
        </p:txBody>
      </p:sp>
      <p:sp>
        <p:nvSpPr>
          <p:cNvPr id="6" name="TextBox 5">
            <a:extLst>
              <a:ext uri="{FF2B5EF4-FFF2-40B4-BE49-F238E27FC236}">
                <a16:creationId xmlns="" xmlns:a16="http://schemas.microsoft.com/office/drawing/2014/main" id="{E0E50E98-1BDA-215E-C81D-23797B6D900D}"/>
              </a:ext>
            </a:extLst>
          </p:cNvPr>
          <p:cNvSpPr txBox="1"/>
          <p:nvPr/>
        </p:nvSpPr>
        <p:spPr>
          <a:xfrm>
            <a:off x="533400" y="1193708"/>
            <a:ext cx="11125200" cy="2473089"/>
          </a:xfrm>
          <a:prstGeom prst="roundRect">
            <a:avLst/>
          </a:prstGeom>
          <a:noFill/>
          <a:ln>
            <a:solidFill>
              <a:schemeClr val="tx1"/>
            </a:solidFill>
            <a:prstDash val="dash"/>
            <a:extLst>
              <a:ext uri="{C807C97D-BFC1-408E-A445-0C87EB9F89A2}">
                <ask:lineSketchStyleProps xmlns="" xmlns:ask="http://schemas.microsoft.com/office/drawing/2018/sketchyshapes" sd="3781615166">
                  <a:custGeom>
                    <a:avLst/>
                    <a:gdLst>
                      <a:gd name="connsiteX0" fmla="*/ 0 w 11125200"/>
                      <a:gd name="connsiteY0" fmla="*/ 412190 h 2473089"/>
                      <a:gd name="connsiteX1" fmla="*/ 412190 w 11125200"/>
                      <a:gd name="connsiteY1" fmla="*/ 0 h 2473089"/>
                      <a:gd name="connsiteX2" fmla="*/ 778441 w 11125200"/>
                      <a:gd name="connsiteY2" fmla="*/ 0 h 2473089"/>
                      <a:gd name="connsiteX3" fmla="*/ 1247701 w 11125200"/>
                      <a:gd name="connsiteY3" fmla="*/ 0 h 2473089"/>
                      <a:gd name="connsiteX4" fmla="*/ 1819969 w 11125200"/>
                      <a:gd name="connsiteY4" fmla="*/ 0 h 2473089"/>
                      <a:gd name="connsiteX5" fmla="*/ 2186220 w 11125200"/>
                      <a:gd name="connsiteY5" fmla="*/ 0 h 2473089"/>
                      <a:gd name="connsiteX6" fmla="*/ 2449463 w 11125200"/>
                      <a:gd name="connsiteY6" fmla="*/ 0 h 2473089"/>
                      <a:gd name="connsiteX7" fmla="*/ 3227747 w 11125200"/>
                      <a:gd name="connsiteY7" fmla="*/ 0 h 2473089"/>
                      <a:gd name="connsiteX8" fmla="*/ 3800015 w 11125200"/>
                      <a:gd name="connsiteY8" fmla="*/ 0 h 2473089"/>
                      <a:gd name="connsiteX9" fmla="*/ 4578299 w 11125200"/>
                      <a:gd name="connsiteY9" fmla="*/ 0 h 2473089"/>
                      <a:gd name="connsiteX10" fmla="*/ 5253575 w 11125200"/>
                      <a:gd name="connsiteY10" fmla="*/ 0 h 2473089"/>
                      <a:gd name="connsiteX11" fmla="*/ 5516819 w 11125200"/>
                      <a:gd name="connsiteY11" fmla="*/ 0 h 2473089"/>
                      <a:gd name="connsiteX12" fmla="*/ 5883070 w 11125200"/>
                      <a:gd name="connsiteY12" fmla="*/ 0 h 2473089"/>
                      <a:gd name="connsiteX13" fmla="*/ 6249321 w 11125200"/>
                      <a:gd name="connsiteY13" fmla="*/ 0 h 2473089"/>
                      <a:gd name="connsiteX14" fmla="*/ 6924597 w 11125200"/>
                      <a:gd name="connsiteY14" fmla="*/ 0 h 2473089"/>
                      <a:gd name="connsiteX15" fmla="*/ 7496865 w 11125200"/>
                      <a:gd name="connsiteY15" fmla="*/ 0 h 2473089"/>
                      <a:gd name="connsiteX16" fmla="*/ 8172141 w 11125200"/>
                      <a:gd name="connsiteY16" fmla="*/ 0 h 2473089"/>
                      <a:gd name="connsiteX17" fmla="*/ 8847417 w 11125200"/>
                      <a:gd name="connsiteY17" fmla="*/ 0 h 2473089"/>
                      <a:gd name="connsiteX18" fmla="*/ 9419685 w 11125200"/>
                      <a:gd name="connsiteY18" fmla="*/ 0 h 2473089"/>
                      <a:gd name="connsiteX19" fmla="*/ 10094961 w 11125200"/>
                      <a:gd name="connsiteY19" fmla="*/ 0 h 2473089"/>
                      <a:gd name="connsiteX20" fmla="*/ 10713010 w 11125200"/>
                      <a:gd name="connsiteY20" fmla="*/ 0 h 2473089"/>
                      <a:gd name="connsiteX21" fmla="*/ 11125200 w 11125200"/>
                      <a:gd name="connsiteY21" fmla="*/ 412190 h 2473089"/>
                      <a:gd name="connsiteX22" fmla="*/ 11125200 w 11125200"/>
                      <a:gd name="connsiteY22" fmla="*/ 978247 h 2473089"/>
                      <a:gd name="connsiteX23" fmla="*/ 11125200 w 11125200"/>
                      <a:gd name="connsiteY23" fmla="*/ 1511329 h 2473089"/>
                      <a:gd name="connsiteX24" fmla="*/ 11125200 w 11125200"/>
                      <a:gd name="connsiteY24" fmla="*/ 2060899 h 2473089"/>
                      <a:gd name="connsiteX25" fmla="*/ 10713010 w 11125200"/>
                      <a:gd name="connsiteY25" fmla="*/ 2473089 h 2473089"/>
                      <a:gd name="connsiteX26" fmla="*/ 9934726 w 11125200"/>
                      <a:gd name="connsiteY26" fmla="*/ 2473089 h 2473089"/>
                      <a:gd name="connsiteX27" fmla="*/ 9259450 w 11125200"/>
                      <a:gd name="connsiteY27" fmla="*/ 2473089 h 2473089"/>
                      <a:gd name="connsiteX28" fmla="*/ 8687182 w 11125200"/>
                      <a:gd name="connsiteY28" fmla="*/ 2473089 h 2473089"/>
                      <a:gd name="connsiteX29" fmla="*/ 7908898 w 11125200"/>
                      <a:gd name="connsiteY29" fmla="*/ 2473089 h 2473089"/>
                      <a:gd name="connsiteX30" fmla="*/ 7336630 w 11125200"/>
                      <a:gd name="connsiteY30" fmla="*/ 2473089 h 2473089"/>
                      <a:gd name="connsiteX31" fmla="*/ 6970379 w 11125200"/>
                      <a:gd name="connsiteY31" fmla="*/ 2473089 h 2473089"/>
                      <a:gd name="connsiteX32" fmla="*/ 6501119 w 11125200"/>
                      <a:gd name="connsiteY32" fmla="*/ 2473089 h 2473089"/>
                      <a:gd name="connsiteX33" fmla="*/ 5722835 w 11125200"/>
                      <a:gd name="connsiteY33" fmla="*/ 2473089 h 2473089"/>
                      <a:gd name="connsiteX34" fmla="*/ 5047559 w 11125200"/>
                      <a:gd name="connsiteY34" fmla="*/ 2473089 h 2473089"/>
                      <a:gd name="connsiteX35" fmla="*/ 4269275 w 11125200"/>
                      <a:gd name="connsiteY35" fmla="*/ 2473089 h 2473089"/>
                      <a:gd name="connsiteX36" fmla="*/ 3800015 w 11125200"/>
                      <a:gd name="connsiteY36" fmla="*/ 2473089 h 2473089"/>
                      <a:gd name="connsiteX37" fmla="*/ 3433764 w 11125200"/>
                      <a:gd name="connsiteY37" fmla="*/ 2473089 h 2473089"/>
                      <a:gd name="connsiteX38" fmla="*/ 2964504 w 11125200"/>
                      <a:gd name="connsiteY38" fmla="*/ 2473089 h 2473089"/>
                      <a:gd name="connsiteX39" fmla="*/ 2289228 w 11125200"/>
                      <a:gd name="connsiteY39" fmla="*/ 2473089 h 2473089"/>
                      <a:gd name="connsiteX40" fmla="*/ 1819969 w 11125200"/>
                      <a:gd name="connsiteY40" fmla="*/ 2473089 h 2473089"/>
                      <a:gd name="connsiteX41" fmla="*/ 1144693 w 11125200"/>
                      <a:gd name="connsiteY41" fmla="*/ 2473089 h 2473089"/>
                      <a:gd name="connsiteX42" fmla="*/ 412190 w 11125200"/>
                      <a:gd name="connsiteY42" fmla="*/ 2473089 h 2473089"/>
                      <a:gd name="connsiteX43" fmla="*/ 0 w 11125200"/>
                      <a:gd name="connsiteY43" fmla="*/ 2060899 h 2473089"/>
                      <a:gd name="connsiteX44" fmla="*/ 0 w 11125200"/>
                      <a:gd name="connsiteY44" fmla="*/ 1544304 h 2473089"/>
                      <a:gd name="connsiteX45" fmla="*/ 0 w 11125200"/>
                      <a:gd name="connsiteY45" fmla="*/ 978247 h 2473089"/>
                      <a:gd name="connsiteX46" fmla="*/ 0 w 11125200"/>
                      <a:gd name="connsiteY46" fmla="*/ 412190 h 24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25200" h="2473089" extrusionOk="0">
                        <a:moveTo>
                          <a:pt x="0" y="412190"/>
                        </a:moveTo>
                        <a:cubicBezTo>
                          <a:pt x="11271" y="231237"/>
                          <a:pt x="200860" y="54459"/>
                          <a:pt x="412190" y="0"/>
                        </a:cubicBezTo>
                        <a:cubicBezTo>
                          <a:pt x="558509" y="-11456"/>
                          <a:pt x="641047" y="10062"/>
                          <a:pt x="778441" y="0"/>
                        </a:cubicBezTo>
                        <a:cubicBezTo>
                          <a:pt x="915835" y="-10062"/>
                          <a:pt x="1145133" y="35808"/>
                          <a:pt x="1247701" y="0"/>
                        </a:cubicBezTo>
                        <a:cubicBezTo>
                          <a:pt x="1350269" y="-35808"/>
                          <a:pt x="1687582" y="23261"/>
                          <a:pt x="1819969" y="0"/>
                        </a:cubicBezTo>
                        <a:cubicBezTo>
                          <a:pt x="1952356" y="-23261"/>
                          <a:pt x="2089070" y="6097"/>
                          <a:pt x="2186220" y="0"/>
                        </a:cubicBezTo>
                        <a:cubicBezTo>
                          <a:pt x="2283370" y="-6097"/>
                          <a:pt x="2375835" y="27979"/>
                          <a:pt x="2449463" y="0"/>
                        </a:cubicBezTo>
                        <a:cubicBezTo>
                          <a:pt x="2523091" y="-27979"/>
                          <a:pt x="2982283" y="71676"/>
                          <a:pt x="3227747" y="0"/>
                        </a:cubicBezTo>
                        <a:cubicBezTo>
                          <a:pt x="3473211" y="-71676"/>
                          <a:pt x="3665626" y="19253"/>
                          <a:pt x="3800015" y="0"/>
                        </a:cubicBezTo>
                        <a:cubicBezTo>
                          <a:pt x="3934404" y="-19253"/>
                          <a:pt x="4261623" y="5875"/>
                          <a:pt x="4578299" y="0"/>
                        </a:cubicBezTo>
                        <a:cubicBezTo>
                          <a:pt x="4894975" y="-5875"/>
                          <a:pt x="5067073" y="50220"/>
                          <a:pt x="5253575" y="0"/>
                        </a:cubicBezTo>
                        <a:cubicBezTo>
                          <a:pt x="5440077" y="-50220"/>
                          <a:pt x="5397038" y="26841"/>
                          <a:pt x="5516819" y="0"/>
                        </a:cubicBezTo>
                        <a:cubicBezTo>
                          <a:pt x="5636600" y="-26841"/>
                          <a:pt x="5730277" y="7541"/>
                          <a:pt x="5883070" y="0"/>
                        </a:cubicBezTo>
                        <a:cubicBezTo>
                          <a:pt x="6035863" y="-7541"/>
                          <a:pt x="6132409" y="37793"/>
                          <a:pt x="6249321" y="0"/>
                        </a:cubicBezTo>
                        <a:cubicBezTo>
                          <a:pt x="6366233" y="-37793"/>
                          <a:pt x="6598829" y="36507"/>
                          <a:pt x="6924597" y="0"/>
                        </a:cubicBezTo>
                        <a:cubicBezTo>
                          <a:pt x="7250365" y="-36507"/>
                          <a:pt x="7231015" y="13879"/>
                          <a:pt x="7496865" y="0"/>
                        </a:cubicBezTo>
                        <a:cubicBezTo>
                          <a:pt x="7762715" y="-13879"/>
                          <a:pt x="7966665" y="25251"/>
                          <a:pt x="8172141" y="0"/>
                        </a:cubicBezTo>
                        <a:cubicBezTo>
                          <a:pt x="8377617" y="-25251"/>
                          <a:pt x="8616105" y="16545"/>
                          <a:pt x="8847417" y="0"/>
                        </a:cubicBezTo>
                        <a:cubicBezTo>
                          <a:pt x="9078729" y="-16545"/>
                          <a:pt x="9181152" y="23270"/>
                          <a:pt x="9419685" y="0"/>
                        </a:cubicBezTo>
                        <a:cubicBezTo>
                          <a:pt x="9658218" y="-23270"/>
                          <a:pt x="9874020" y="10819"/>
                          <a:pt x="10094961" y="0"/>
                        </a:cubicBezTo>
                        <a:cubicBezTo>
                          <a:pt x="10315902" y="-10819"/>
                          <a:pt x="10571412" y="2006"/>
                          <a:pt x="10713010" y="0"/>
                        </a:cubicBezTo>
                        <a:cubicBezTo>
                          <a:pt x="10906075" y="-25867"/>
                          <a:pt x="11145827" y="184108"/>
                          <a:pt x="11125200" y="412190"/>
                        </a:cubicBezTo>
                        <a:cubicBezTo>
                          <a:pt x="11136519" y="579939"/>
                          <a:pt x="11083321" y="837982"/>
                          <a:pt x="11125200" y="978247"/>
                        </a:cubicBezTo>
                        <a:cubicBezTo>
                          <a:pt x="11167079" y="1118512"/>
                          <a:pt x="11084078" y="1311039"/>
                          <a:pt x="11125200" y="1511329"/>
                        </a:cubicBezTo>
                        <a:cubicBezTo>
                          <a:pt x="11166322" y="1711619"/>
                          <a:pt x="11117525" y="1830782"/>
                          <a:pt x="11125200" y="2060899"/>
                        </a:cubicBezTo>
                        <a:cubicBezTo>
                          <a:pt x="11150706" y="2255789"/>
                          <a:pt x="10991112" y="2446981"/>
                          <a:pt x="10713010" y="2473089"/>
                        </a:cubicBezTo>
                        <a:cubicBezTo>
                          <a:pt x="10344496" y="2548070"/>
                          <a:pt x="10106738" y="2420980"/>
                          <a:pt x="9934726" y="2473089"/>
                        </a:cubicBezTo>
                        <a:cubicBezTo>
                          <a:pt x="9762714" y="2525198"/>
                          <a:pt x="9572180" y="2472069"/>
                          <a:pt x="9259450" y="2473089"/>
                        </a:cubicBezTo>
                        <a:cubicBezTo>
                          <a:pt x="8946720" y="2474109"/>
                          <a:pt x="8912715" y="2404592"/>
                          <a:pt x="8687182" y="2473089"/>
                        </a:cubicBezTo>
                        <a:cubicBezTo>
                          <a:pt x="8461649" y="2541586"/>
                          <a:pt x="8084771" y="2440282"/>
                          <a:pt x="7908898" y="2473089"/>
                        </a:cubicBezTo>
                        <a:cubicBezTo>
                          <a:pt x="7733025" y="2505896"/>
                          <a:pt x="7621268" y="2446653"/>
                          <a:pt x="7336630" y="2473089"/>
                        </a:cubicBezTo>
                        <a:cubicBezTo>
                          <a:pt x="7051992" y="2499525"/>
                          <a:pt x="7133515" y="2452141"/>
                          <a:pt x="6970379" y="2473089"/>
                        </a:cubicBezTo>
                        <a:cubicBezTo>
                          <a:pt x="6807243" y="2494037"/>
                          <a:pt x="6724560" y="2424917"/>
                          <a:pt x="6501119" y="2473089"/>
                        </a:cubicBezTo>
                        <a:cubicBezTo>
                          <a:pt x="6277678" y="2521261"/>
                          <a:pt x="6090577" y="2435608"/>
                          <a:pt x="5722835" y="2473089"/>
                        </a:cubicBezTo>
                        <a:cubicBezTo>
                          <a:pt x="5355093" y="2510570"/>
                          <a:pt x="5242913" y="2425160"/>
                          <a:pt x="5047559" y="2473089"/>
                        </a:cubicBezTo>
                        <a:cubicBezTo>
                          <a:pt x="4852205" y="2521018"/>
                          <a:pt x="4454682" y="2386381"/>
                          <a:pt x="4269275" y="2473089"/>
                        </a:cubicBezTo>
                        <a:cubicBezTo>
                          <a:pt x="4083868" y="2559797"/>
                          <a:pt x="4006245" y="2466948"/>
                          <a:pt x="3800015" y="2473089"/>
                        </a:cubicBezTo>
                        <a:cubicBezTo>
                          <a:pt x="3593785" y="2479230"/>
                          <a:pt x="3611179" y="2438529"/>
                          <a:pt x="3433764" y="2473089"/>
                        </a:cubicBezTo>
                        <a:cubicBezTo>
                          <a:pt x="3256349" y="2507649"/>
                          <a:pt x="3149820" y="2453554"/>
                          <a:pt x="2964504" y="2473089"/>
                        </a:cubicBezTo>
                        <a:cubicBezTo>
                          <a:pt x="2779188" y="2492624"/>
                          <a:pt x="2530797" y="2401006"/>
                          <a:pt x="2289228" y="2473089"/>
                        </a:cubicBezTo>
                        <a:cubicBezTo>
                          <a:pt x="2047659" y="2545172"/>
                          <a:pt x="1991502" y="2445987"/>
                          <a:pt x="1819969" y="2473089"/>
                        </a:cubicBezTo>
                        <a:cubicBezTo>
                          <a:pt x="1648436" y="2500191"/>
                          <a:pt x="1432298" y="2451865"/>
                          <a:pt x="1144693" y="2473089"/>
                        </a:cubicBezTo>
                        <a:cubicBezTo>
                          <a:pt x="857088" y="2494313"/>
                          <a:pt x="673004" y="2464292"/>
                          <a:pt x="412190" y="2473089"/>
                        </a:cubicBezTo>
                        <a:cubicBezTo>
                          <a:pt x="185047" y="2458111"/>
                          <a:pt x="26155" y="2293047"/>
                          <a:pt x="0" y="2060899"/>
                        </a:cubicBezTo>
                        <a:cubicBezTo>
                          <a:pt x="-25373" y="1939890"/>
                          <a:pt x="48342" y="1656238"/>
                          <a:pt x="0" y="1544304"/>
                        </a:cubicBezTo>
                        <a:cubicBezTo>
                          <a:pt x="-48342" y="1432370"/>
                          <a:pt x="15681" y="1147920"/>
                          <a:pt x="0" y="978247"/>
                        </a:cubicBezTo>
                        <a:cubicBezTo>
                          <a:pt x="-15681" y="808574"/>
                          <a:pt x="56185" y="591562"/>
                          <a:pt x="0" y="412190"/>
                        </a:cubicBezTo>
                        <a:close/>
                      </a:path>
                    </a:pathLst>
                  </a:custGeom>
                  <ask:type>
                    <ask:lineSketchScribble/>
                  </ask:type>
                </ask:lineSketchStyleProps>
              </a:ext>
            </a:extLst>
          </a:ln>
        </p:spPr>
        <p:txBody>
          <a:bodyPr wrap="square">
            <a:spAutoFit/>
          </a:bodyPr>
          <a:lstStyle/>
          <a:p>
            <a:pPr algn="just">
              <a:lnSpc>
                <a:spcPct val="150000"/>
              </a:lnSpc>
            </a:pPr>
            <a:r>
              <a:rPr lang="en-US" sz="3200" b="1" dirty="0" err="1">
                <a:solidFill>
                  <a:srgbClr val="289B78"/>
                </a:solidFill>
                <a:latin typeface="American Typewriter" panose="02090604020004020304" pitchFamily="18" charset="77"/>
                <a:ea typeface="Roboto" panose="02000000000000000000" pitchFamily="2" charset="0"/>
              </a:rPr>
              <a:t>Hãy</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dùng</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thời</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gian</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vào</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những</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việc</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có</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ích</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và</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ý</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nghĩa</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đừng</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sa</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đà</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vào</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những</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việc</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vô</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bổ</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nh</a:t>
            </a:r>
            <a:r>
              <a:rPr lang="vi-VN" sz="3200" b="1" dirty="0">
                <a:solidFill>
                  <a:srgbClr val="289B78"/>
                </a:solidFill>
                <a:latin typeface="American Typewriter" panose="02090604020004020304" pitchFamily="18" charset="77"/>
                <a:ea typeface="Roboto" panose="02000000000000000000" pitchFamily="2" charset="0"/>
              </a:rPr>
              <a:t>ư</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mải</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mê</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ch</a:t>
            </a:r>
            <a:r>
              <a:rPr lang="vi-VN" sz="3200" b="1" dirty="0">
                <a:solidFill>
                  <a:srgbClr val="289B78"/>
                </a:solidFill>
                <a:latin typeface="American Typewriter" panose="02090604020004020304" pitchFamily="18" charset="77"/>
                <a:ea typeface="Roboto" panose="02000000000000000000" pitchFamily="2" charset="0"/>
              </a:rPr>
              <a:t>ơ</a:t>
            </a:r>
            <a:r>
              <a:rPr lang="en-US" sz="3200" b="1" dirty="0" err="1">
                <a:solidFill>
                  <a:srgbClr val="289B78"/>
                </a:solidFill>
                <a:latin typeface="American Typewriter" panose="02090604020004020304" pitchFamily="18" charset="77"/>
                <a:ea typeface="Roboto" panose="02000000000000000000" pitchFamily="2" charset="0"/>
              </a:rPr>
              <a:t>i</a:t>
            </a:r>
            <a:r>
              <a:rPr lang="en-US" sz="3200" b="1" dirty="0">
                <a:solidFill>
                  <a:srgbClr val="289B78"/>
                </a:solidFill>
                <a:latin typeface="American Typewriter" panose="02090604020004020304" pitchFamily="18" charset="77"/>
                <a:ea typeface="Roboto" panose="02000000000000000000" pitchFamily="2" charset="0"/>
              </a:rPr>
              <a:t> game, l</a:t>
            </a:r>
            <a:r>
              <a:rPr lang="vi-VN" sz="3200" b="1" dirty="0">
                <a:solidFill>
                  <a:srgbClr val="289B78"/>
                </a:solidFill>
                <a:latin typeface="American Typewriter" panose="02090604020004020304" pitchFamily="18" charset="77"/>
                <a:ea typeface="Roboto" panose="02000000000000000000" pitchFamily="2" charset="0"/>
              </a:rPr>
              <a:t>ư</a:t>
            </a:r>
            <a:r>
              <a:rPr lang="en-US" sz="3200" b="1" dirty="0" err="1">
                <a:solidFill>
                  <a:srgbClr val="289B78"/>
                </a:solidFill>
                <a:latin typeface="American Typewriter" panose="02090604020004020304" pitchFamily="18" charset="77"/>
                <a:ea typeface="Roboto" panose="02000000000000000000" pitchFamily="2" charset="0"/>
              </a:rPr>
              <a:t>ớt</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điện</a:t>
            </a:r>
            <a:r>
              <a:rPr lang="en-US" sz="3200" b="1" dirty="0">
                <a:solidFill>
                  <a:srgbClr val="289B78"/>
                </a:solidFill>
                <a:latin typeface="American Typewriter" panose="02090604020004020304" pitchFamily="18" charset="77"/>
                <a:ea typeface="Roboto" panose="02000000000000000000" pitchFamily="2" charset="0"/>
              </a:rPr>
              <a:t> </a:t>
            </a:r>
            <a:r>
              <a:rPr lang="en-US" sz="3200" b="1" dirty="0" err="1">
                <a:solidFill>
                  <a:srgbClr val="289B78"/>
                </a:solidFill>
                <a:latin typeface="American Typewriter" panose="02090604020004020304" pitchFamily="18" charset="77"/>
                <a:ea typeface="Roboto" panose="02000000000000000000" pitchFamily="2" charset="0"/>
              </a:rPr>
              <a:t>thoại</a:t>
            </a:r>
            <a:r>
              <a:rPr lang="en-US" sz="3200" b="1" dirty="0">
                <a:solidFill>
                  <a:srgbClr val="289B78"/>
                </a:solidFill>
                <a:latin typeface="American Typewriter" panose="02090604020004020304" pitchFamily="18" charset="77"/>
                <a:ea typeface="Roboto" panose="02000000000000000000" pitchFamily="2" charset="0"/>
              </a:rPr>
              <a:t>…</a:t>
            </a:r>
          </a:p>
        </p:txBody>
      </p:sp>
      <p:pic>
        <p:nvPicPr>
          <p:cNvPr id="8" name="Picture 7">
            <a:extLst>
              <a:ext uri="{FF2B5EF4-FFF2-40B4-BE49-F238E27FC236}">
                <a16:creationId xmlns="" xmlns:a16="http://schemas.microsoft.com/office/drawing/2014/main" id="{96EFC1B1-39AE-0C5F-3C0B-E6825B8B43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5669" y1="59375" x2="58071" y2="57500"/>
                        <a14:foregroundMark x1="58071" y1="57500" x2="65846" y2="52500"/>
                        <a14:foregroundMark x1="65846" y1="52500" x2="68701" y2="47500"/>
                        <a14:foregroundMark x1="71457" y1="37813" x2="71457" y2="37813"/>
                        <a14:foregroundMark x1="58858" y1="52812" x2="72835" y2="58750"/>
                        <a14:foregroundMark x1="74409" y1="57188" x2="60039" y2="50313"/>
                        <a14:foregroundMark x1="74606" y1="57500" x2="74606" y2="57500"/>
                        <a14:foregroundMark x1="72638" y1="53750" x2="77165" y2="58125"/>
                        <a14:foregroundMark x1="74016" y1="54375" x2="72244" y2="52812"/>
                        <a14:foregroundMark x1="72244" y1="52500" x2="76969" y2="55937"/>
                        <a14:foregroundMark x1="77165" y1="58750" x2="75197" y2="55937"/>
                        <a14:foregroundMark x1="63386" y1="50000" x2="58268" y2="50313"/>
                        <a14:foregroundMark x1="72835" y1="40625" x2="72835" y2="40625"/>
                        <a14:foregroundMark x1="75000" y1="47500" x2="71063" y2="35938"/>
                        <a14:foregroundMark x1="71063" y1="35938" x2="67323" y2="35313"/>
                        <a14:foregroundMark x1="76181" y1="46250" x2="74114" y2="34844"/>
                        <a14:foregroundMark x1="74114" y1="34844" x2="66634" y2="36719"/>
                        <a14:foregroundMark x1="66634" y1="36719" x2="66142" y2="37500"/>
                        <a14:foregroundMark x1="34646" y1="28750" x2="26870" y2="29844"/>
                        <a14:foregroundMark x1="26870" y1="29844" x2="18701" y2="42500"/>
                        <a14:foregroundMark x1="35630" y1="27500" x2="28346" y2="24531"/>
                        <a14:foregroundMark x1="28346" y1="24531" x2="24803" y2="31250"/>
                      </a14:backgroundRemoval>
                    </a14:imgEffect>
                  </a14:imgLayer>
                </a14:imgProps>
              </a:ext>
            </a:extLst>
          </a:blip>
          <a:stretch>
            <a:fillRect/>
          </a:stretch>
        </p:blipFill>
        <p:spPr>
          <a:xfrm>
            <a:off x="1619250" y="3438525"/>
            <a:ext cx="8953500" cy="5080000"/>
          </a:xfrm>
          <a:prstGeom prst="rect">
            <a:avLst/>
          </a:prstGeom>
        </p:spPr>
      </p:pic>
    </p:spTree>
    <p:extLst>
      <p:ext uri="{BB962C8B-B14F-4D97-AF65-F5344CB8AC3E}">
        <p14:creationId xmlns:p14="http://schemas.microsoft.com/office/powerpoint/2010/main" val="195309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wipe(left)">
                                      <p:cBhvr>
                                        <p:cTn id="15" dur="500"/>
                                        <p:tgtEl>
                                          <p:spTgt spid="6">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507171C-D2A4-6694-7074-6B3C1BF7002B}"/>
              </a:ext>
            </a:extLst>
          </p:cNvPr>
          <p:cNvPicPr>
            <a:picLocks noChangeAspect="1"/>
          </p:cNvPicPr>
          <p:nvPr/>
        </p:nvPicPr>
        <p:blipFill rotWithShape="1">
          <a:blip r:embed="rId4">
            <a:alphaModFix amt="39000"/>
          </a:blip>
          <a:srcRect r="43840"/>
          <a:stretch/>
        </p:blipFill>
        <p:spPr>
          <a:xfrm>
            <a:off x="0" y="0"/>
            <a:ext cx="12192000" cy="6858000"/>
          </a:xfrm>
          <a:prstGeom prst="rect">
            <a:avLst/>
          </a:prstGeom>
        </p:spPr>
      </p:pic>
      <p:sp>
        <p:nvSpPr>
          <p:cNvPr id="4" name="TextBox 3">
            <a:extLst>
              <a:ext uri="{FF2B5EF4-FFF2-40B4-BE49-F238E27FC236}">
                <a16:creationId xmlns="" xmlns:a16="http://schemas.microsoft.com/office/drawing/2014/main" id="{AD1B0EB6-6EF3-0BD3-52E2-0F96CE70AE20}"/>
              </a:ext>
            </a:extLst>
          </p:cNvPr>
          <p:cNvSpPr txBox="1"/>
          <p:nvPr/>
        </p:nvSpPr>
        <p:spPr>
          <a:xfrm>
            <a:off x="697651" y="815287"/>
            <a:ext cx="11117656" cy="830997"/>
          </a:xfrm>
          <a:prstGeom prst="rect">
            <a:avLst/>
          </a:prstGeom>
          <a:noFill/>
        </p:spPr>
        <p:txBody>
          <a:bodyPr wrap="square" rtlCol="0">
            <a:spAutoFit/>
          </a:bodyPr>
          <a:lstStyle/>
          <a:p>
            <a:pPr algn="ctr"/>
            <a:r>
              <a:rPr lang="en-US" sz="4800" dirty="0" err="1" smtClean="0">
                <a:solidFill>
                  <a:srgbClr val="289B78"/>
                </a:solidFill>
                <a:latin typeface="Niagara Engraved" panose="04020502070703030202" pitchFamily="82" charset="0"/>
                <a:cs typeface="Phosphate Inline" panose="02000506050000020004" pitchFamily="2" charset="77"/>
              </a:rPr>
              <a:t>Đến</a:t>
            </a:r>
            <a:r>
              <a:rPr lang="en-US" sz="4800" dirty="0" smtClean="0">
                <a:solidFill>
                  <a:srgbClr val="289B78"/>
                </a:solidFill>
                <a:latin typeface="Niagara Engraved" panose="04020502070703030202" pitchFamily="82" charset="0"/>
                <a:cs typeface="Phosphate Inline" panose="02000506050000020004" pitchFamily="2" charset="77"/>
              </a:rPr>
              <a:t> </a:t>
            </a:r>
            <a:r>
              <a:rPr lang="en-US" sz="4800" dirty="0" err="1" smtClean="0">
                <a:solidFill>
                  <a:srgbClr val="289B78"/>
                </a:solidFill>
                <a:latin typeface="Niagara Engraved" panose="04020502070703030202" pitchFamily="82" charset="0"/>
                <a:cs typeface="Phosphate Inline" panose="02000506050000020004" pitchFamily="2" charset="77"/>
              </a:rPr>
              <a:t>chết</a:t>
            </a:r>
            <a:r>
              <a:rPr lang="en-US" sz="4800" dirty="0" smtClean="0">
                <a:solidFill>
                  <a:srgbClr val="289B78"/>
                </a:solidFill>
                <a:latin typeface="Niagara Engraved" panose="04020502070703030202" pitchFamily="82" charset="0"/>
                <a:cs typeface="Phosphate Inline" panose="02000506050000020004" pitchFamily="2" charset="77"/>
              </a:rPr>
              <a:t> </a:t>
            </a:r>
            <a:r>
              <a:rPr lang="en-US" sz="4800" dirty="0" err="1" smtClean="0">
                <a:solidFill>
                  <a:srgbClr val="289B78"/>
                </a:solidFill>
                <a:latin typeface="Niagara Engraved" panose="04020502070703030202" pitchFamily="82" charset="0"/>
                <a:cs typeface="Phosphate Inline" panose="02000506050000020004" pitchFamily="2" charset="77"/>
              </a:rPr>
              <a:t>vẫn</a:t>
            </a:r>
            <a:r>
              <a:rPr lang="en-US" sz="4800" dirty="0" smtClean="0">
                <a:solidFill>
                  <a:srgbClr val="289B78"/>
                </a:solidFill>
                <a:latin typeface="Niagara Engraved" panose="04020502070703030202" pitchFamily="82" charset="0"/>
                <a:cs typeface="Phosphate Inline" panose="02000506050000020004" pitchFamily="2" charset="77"/>
              </a:rPr>
              <a:t> </a:t>
            </a:r>
            <a:r>
              <a:rPr lang="en-US" sz="4800" dirty="0" err="1" smtClean="0">
                <a:solidFill>
                  <a:srgbClr val="289B78"/>
                </a:solidFill>
                <a:latin typeface="Niagara Engraved" panose="04020502070703030202" pitchFamily="82" charset="0"/>
                <a:cs typeface="Phosphate Inline" panose="02000506050000020004" pitchFamily="2" charset="77"/>
              </a:rPr>
              <a:t>hà</a:t>
            </a:r>
            <a:r>
              <a:rPr lang="en-US" sz="4800" dirty="0" smtClean="0">
                <a:solidFill>
                  <a:srgbClr val="289B78"/>
                </a:solidFill>
                <a:latin typeface="Niagara Engraved" panose="04020502070703030202" pitchFamily="82" charset="0"/>
                <a:cs typeface="Phosphate Inline" panose="02000506050000020004" pitchFamily="2" charset="77"/>
              </a:rPr>
              <a:t> </a:t>
            </a:r>
            <a:r>
              <a:rPr lang="en-US" sz="4800" dirty="0" err="1" smtClean="0">
                <a:solidFill>
                  <a:srgbClr val="289B78"/>
                </a:solidFill>
                <a:latin typeface="Niagara Engraved" panose="04020502070703030202" pitchFamily="82" charset="0"/>
                <a:cs typeface="Phosphate Inline" panose="02000506050000020004" pitchFamily="2" charset="77"/>
              </a:rPr>
              <a:t>tiện</a:t>
            </a:r>
            <a:endParaRPr lang="x-none" sz="4800" dirty="0">
              <a:solidFill>
                <a:srgbClr val="289B78"/>
              </a:solidFill>
              <a:latin typeface="Niagara Engraved" panose="04020502070703030202" pitchFamily="82" charset="0"/>
              <a:cs typeface="Phosphate Inline" panose="02000506050000020004" pitchFamily="2" charset="77"/>
            </a:endParaRPr>
          </a:p>
        </p:txBody>
      </p:sp>
      <p:pic>
        <p:nvPicPr>
          <p:cNvPr id="3" name="Đến Chết Vẫn Hà Tiện - Truyện Cười Nổi Tiếng Dành Cho Các Em Thiếu Nhi - Kể Chuyện Bé Ngh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2479" y="1902767"/>
            <a:ext cx="8128000" cy="4572000"/>
          </a:xfrm>
          <a:prstGeom prst="rect">
            <a:avLst/>
          </a:prstGeom>
        </p:spPr>
      </p:pic>
    </p:spTree>
    <p:extLst>
      <p:ext uri="{BB962C8B-B14F-4D97-AF65-F5344CB8AC3E}">
        <p14:creationId xmlns:p14="http://schemas.microsoft.com/office/powerpoint/2010/main" val="358325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6000" y="385762"/>
            <a:ext cx="8140700" cy="6086475"/>
          </a:xfrm>
        </p:spPr>
        <p:txBody>
          <a:bodyPr>
            <a:normAutofit/>
          </a:bodyPr>
          <a:lstStyle/>
          <a:p>
            <a:pPr algn="ct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Bác</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Hồ</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của</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chúng</a:t>
            </a:r>
            <a:r>
              <a:rPr lang="en-US" sz="3200" dirty="0">
                <a:latin typeface="Cochin" panose="02000603020000020003" pitchFamily="2" charset="0"/>
                <a:cs typeface="Futura Medium" panose="020B0602020204020303" pitchFamily="34" charset="-79"/>
              </a:rPr>
              <a:t> ta </a:t>
            </a:r>
            <a:r>
              <a:rPr lang="en-US" sz="3200" dirty="0" err="1">
                <a:latin typeface="Cochin" panose="02000603020000020003" pitchFamily="2" charset="0"/>
                <a:cs typeface="Futura Medium" panose="020B0602020204020303" pitchFamily="34" charset="-79"/>
              </a:rPr>
              <a:t>luôn</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nêu</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cao</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tinh</a:t>
            </a:r>
            <a:r>
              <a:rPr lang="en-US" sz="3200" dirty="0">
                <a:latin typeface="Cochin" panose="02000603020000020003" pitchFamily="2" charset="0"/>
                <a:cs typeface="Futura Medium" panose="020B0602020204020303" pitchFamily="34" charset="-79"/>
              </a:rPr>
              <a:t> </a:t>
            </a:r>
            <a:br>
              <a:rPr lang="en-US" sz="3200" dirty="0">
                <a:latin typeface="Cochin" panose="02000603020000020003" pitchFamily="2" charset="0"/>
                <a:cs typeface="Futura Medium" panose="020B0602020204020303" pitchFamily="34" charset="-79"/>
              </a:rPr>
            </a:b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thần</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gương</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mẫu</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về</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lối</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sống</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giản</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dị</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và</a:t>
            </a:r>
            <a:r>
              <a:rPr lang="en-US" sz="3200" dirty="0">
                <a:latin typeface="Cochin" panose="02000603020000020003" pitchFamily="2" charset="0"/>
                <a:cs typeface="Futura Medium" panose="020B0602020204020303" pitchFamily="34" charset="-79"/>
              </a:rPr>
              <a:t>      </a:t>
            </a:r>
            <a:br>
              <a:rPr lang="en-US" sz="3200" dirty="0">
                <a:latin typeface="Cochin" panose="02000603020000020003" pitchFamily="2" charset="0"/>
                <a:cs typeface="Futura Medium" panose="020B0602020204020303" pitchFamily="34" charset="-79"/>
              </a:rPr>
            </a:b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thực</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hành</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tiết</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kiệm</a:t>
            </a:r>
            <a:r>
              <a:rPr lang="en-US" sz="3200" dirty="0">
                <a:latin typeface="Cochin" panose="02000603020000020003" pitchFamily="2" charset="0"/>
                <a:cs typeface="Futura Medium" panose="020B0602020204020303" pitchFamily="34" charset="-79"/>
              </a:rPr>
              <a:t>. </a:t>
            </a:r>
            <a:br>
              <a:rPr lang="en-US" sz="3200" dirty="0">
                <a:latin typeface="Cochin" panose="02000603020000020003" pitchFamily="2" charset="0"/>
                <a:cs typeface="Futura Medium" panose="020B0602020204020303" pitchFamily="34" charset="-79"/>
              </a:rPr>
            </a:br>
            <a:r>
              <a:rPr lang="en-US" sz="3200" dirty="0">
                <a:latin typeface="Cochin" panose="02000603020000020003" pitchFamily="2" charset="0"/>
                <a:cs typeface="Futura Medium" panose="020B0602020204020303" pitchFamily="34" charset="-79"/>
              </a:rPr>
              <a:t/>
            </a:r>
            <a:br>
              <a:rPr lang="en-US" sz="3200" dirty="0">
                <a:latin typeface="Cochin" panose="02000603020000020003" pitchFamily="2" charset="0"/>
                <a:cs typeface="Futura Medium" panose="020B0602020204020303" pitchFamily="34" charset="-79"/>
              </a:rPr>
            </a:b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Tiết</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kiệm</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theo</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Bác</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là</a:t>
            </a:r>
            <a:r>
              <a:rPr lang="en-US" sz="3200" dirty="0">
                <a:latin typeface="Cochin" panose="02000603020000020003" pitchFamily="2" charset="0"/>
                <a:cs typeface="Futura Medium" panose="020B0602020204020303" pitchFamily="34" charset="-79"/>
              </a:rPr>
              <a:t> </a:t>
            </a:r>
            <a:r>
              <a:rPr lang="en-US" sz="3200" b="1" i="1" dirty="0">
                <a:latin typeface="Cochin" panose="02000603020000020003" pitchFamily="2" charset="0"/>
                <a:cs typeface="FUTURA MEDIUM" panose="020B0602020204020303" pitchFamily="34" charset="-79"/>
              </a:rPr>
              <a:t>“</a:t>
            </a:r>
            <a:r>
              <a:rPr lang="en-US" sz="3600" b="1" i="1" dirty="0" err="1">
                <a:latin typeface="Cochin" panose="02000603020000020003" pitchFamily="2" charset="0"/>
                <a:cs typeface="Futura Medium" panose="020B0602020204020303" pitchFamily="34" charset="-79"/>
              </a:rPr>
              <a:t>không</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xa</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xỉ</a:t>
            </a:r>
            <a:r>
              <a:rPr lang="en-US" sz="3600" b="1" i="1" dirty="0">
                <a:latin typeface="Cochin" panose="02000603020000020003" pitchFamily="2" charset="0"/>
                <a:cs typeface="FUTURA MEDIUM" panose="020B0602020204020303" pitchFamily="34" charset="-79"/>
              </a:rPr>
              <a:t>, </a:t>
            </a:r>
            <a:br>
              <a:rPr lang="en-US" sz="3600" b="1" i="1" dirty="0">
                <a:latin typeface="Cochin" panose="02000603020000020003" pitchFamily="2" charset="0"/>
                <a:cs typeface="FUTURA MEDIUM" panose="020B0602020204020303" pitchFamily="34" charset="-79"/>
              </a:rPr>
            </a:b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không</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hoang</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phí</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không</a:t>
            </a:r>
            <a:r>
              <a:rPr lang="en-US" sz="3600" b="1" i="1" dirty="0">
                <a:latin typeface="Cochin" panose="02000603020000020003" pitchFamily="2" charset="0"/>
                <a:cs typeface="FUTURA MEDIUM" panose="020B0602020204020303" pitchFamily="34" charset="-79"/>
              </a:rPr>
              <a:t> </a:t>
            </a:r>
            <a:r>
              <a:rPr lang="en-US" sz="3600" b="1" i="1" dirty="0" err="1" smtClean="0">
                <a:latin typeface="Cochin" panose="02000603020000020003" pitchFamily="2" charset="0"/>
                <a:cs typeface="FUTURA MEDIUM" panose="020B0602020204020303" pitchFamily="34" charset="-79"/>
              </a:rPr>
              <a:t>bừa</a:t>
            </a:r>
            <a:r>
              <a:rPr lang="en-US" sz="3600" b="1" i="1" dirty="0">
                <a:latin typeface="Cochin" panose="02000603020000020003" pitchFamily="2" charset="0"/>
                <a:cs typeface="FUTURA MEDIUM" panose="020B0602020204020303" pitchFamily="34" charset="-79"/>
              </a:rPr>
              <a:t> </a:t>
            </a:r>
            <a:r>
              <a:rPr lang="en-US" sz="3600" b="1" i="1" dirty="0" err="1" smtClean="0">
                <a:latin typeface="Cochin" panose="02000603020000020003" pitchFamily="2" charset="0"/>
                <a:cs typeface="Futura Medium" panose="020B0602020204020303" pitchFamily="34" charset="-79"/>
              </a:rPr>
              <a:t>bãi</a:t>
            </a:r>
            <a:r>
              <a:rPr lang="en-US" sz="3600" b="1" i="1" dirty="0" smtClean="0">
                <a:latin typeface="Cochin" panose="02000603020000020003" pitchFamily="2" charset="0"/>
                <a:cs typeface="Futura Medium" panose="020B0602020204020303" pitchFamily="34" charset="-79"/>
              </a:rPr>
              <a:t>”, </a:t>
            </a:r>
            <a:r>
              <a:rPr lang="en-US" sz="3600" b="1" i="1" dirty="0">
                <a:latin typeface="Cochin" panose="02000603020000020003" pitchFamily="2" charset="0"/>
                <a:cs typeface="Futura Medium" panose="020B0602020204020303" pitchFamily="34" charset="-79"/>
              </a:rPr>
              <a:t/>
            </a:r>
            <a:br>
              <a:rPr lang="en-US" sz="3600" b="1" i="1" dirty="0">
                <a:latin typeface="Cochin" panose="02000603020000020003" pitchFamily="2" charset="0"/>
                <a:cs typeface="Futura Medium" panose="020B0602020204020303" pitchFamily="34" charset="-79"/>
              </a:rPr>
            </a:br>
            <a:r>
              <a:rPr lang="en-US" sz="3600" b="1" i="1"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nhưng</a:t>
            </a:r>
            <a:r>
              <a:rPr lang="en-US" sz="3200" dirty="0">
                <a:latin typeface="Cochin" panose="02000603020000020003" pitchFamily="2" charset="0"/>
                <a:cs typeface="Futura Medium" panose="020B0602020204020303" pitchFamily="34" charset="-79"/>
              </a:rPr>
              <a:t> </a:t>
            </a:r>
            <a:r>
              <a:rPr lang="en-US" sz="3200" dirty="0" err="1">
                <a:latin typeface="Cochin" panose="02000603020000020003" pitchFamily="2" charset="0"/>
                <a:cs typeface="Futura Medium" panose="020B0602020204020303" pitchFamily="34" charset="-79"/>
              </a:rPr>
              <a:t>cũng</a:t>
            </a:r>
            <a:r>
              <a:rPr lang="en-US" sz="3200" dirty="0">
                <a:latin typeface="Cochin" panose="02000603020000020003" pitchFamily="2" charset="0"/>
                <a:cs typeface="Futura Medium" panose="020B0602020204020303" pitchFamily="34" charset="-79"/>
              </a:rPr>
              <a:t> </a:t>
            </a:r>
            <a:r>
              <a:rPr lang="en-US" sz="3600" b="1" i="1" dirty="0">
                <a:latin typeface="Cochin" panose="02000603020000020003" pitchFamily="2" charset="0"/>
                <a:cs typeface="Futura Medium" panose="020B0602020204020303" pitchFamily="34" charset="-79"/>
              </a:rPr>
              <a:t>“</a:t>
            </a:r>
            <a:r>
              <a:rPr lang="en-US" sz="3600" b="1" i="1" dirty="0" err="1">
                <a:latin typeface="Cochin" panose="02000603020000020003" pitchFamily="2" charset="0"/>
                <a:cs typeface="Futura Medium" panose="020B0602020204020303" pitchFamily="34" charset="-79"/>
              </a:rPr>
              <a:t>không</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phải</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là</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bủn</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xỉn</a:t>
            </a:r>
            <a:r>
              <a:rPr lang="en-US" sz="3600" b="1" i="1" dirty="0">
                <a:latin typeface="Cochin" panose="02000603020000020003" pitchFamily="2" charset="0"/>
                <a:cs typeface="Futura Medium" panose="020B0602020204020303" pitchFamily="34" charset="-79"/>
              </a:rPr>
              <a:t>, </a:t>
            </a:r>
            <a:r>
              <a:rPr lang="en-US" sz="3600" b="1" i="1" dirty="0" err="1" smtClean="0">
                <a:latin typeface="Cochin" panose="02000603020000020003" pitchFamily="2" charset="0"/>
                <a:cs typeface="Futura Medium" panose="020B0602020204020303" pitchFamily="34" charset="-79"/>
              </a:rPr>
              <a:t>tiết</a:t>
            </a:r>
            <a:r>
              <a:rPr lang="en-US" sz="3600" b="1" i="1" dirty="0" smtClean="0">
                <a:latin typeface="Cochin" panose="02000603020000020003" pitchFamily="2" charset="0"/>
                <a:cs typeface="Futura Medium" panose="020B0602020204020303" pitchFamily="34" charset="-79"/>
              </a:rPr>
              <a:t> </a:t>
            </a:r>
            <a:r>
              <a:rPr lang="en-US" sz="3600" b="1" i="1" dirty="0" err="1" smtClean="0">
                <a:latin typeface="Cochin" panose="02000603020000020003" pitchFamily="2" charset="0"/>
                <a:cs typeface="Futura Medium" panose="020B0602020204020303" pitchFamily="34" charset="-79"/>
              </a:rPr>
              <a:t>kiệm</a:t>
            </a:r>
            <a:r>
              <a:rPr lang="en-US" sz="3600" b="1" i="1" dirty="0" smtClean="0">
                <a:latin typeface="Cochin" panose="02000603020000020003" pitchFamily="2" charset="0"/>
                <a:cs typeface="Futura Medium" panose="020B0602020204020303" pitchFamily="34" charset="-79"/>
              </a:rPr>
              <a:t> </a:t>
            </a:r>
            <a:r>
              <a:rPr lang="en-US" sz="3600" b="1" i="1" dirty="0" err="1" smtClean="0">
                <a:latin typeface="Cochin" panose="02000603020000020003" pitchFamily="2" charset="0"/>
                <a:cs typeface="Futura Medium" panose="020B0602020204020303" pitchFamily="34" charset="-79"/>
              </a:rPr>
              <a:t>không</a:t>
            </a:r>
            <a:r>
              <a:rPr lang="en-US" sz="3600" b="1" i="1" dirty="0" smtClean="0">
                <a:latin typeface="Cochin" panose="02000603020000020003" pitchFamily="2" charset="0"/>
                <a:cs typeface="Futura Medium" panose="020B0602020204020303" pitchFamily="34" charset="-79"/>
              </a:rPr>
              <a:t> </a:t>
            </a:r>
            <a:r>
              <a:rPr lang="en-US" sz="3600" b="1" i="1" dirty="0" err="1" smtClean="0">
                <a:latin typeface="Cochin" panose="02000603020000020003" pitchFamily="2" charset="0"/>
                <a:cs typeface="Futura Medium" panose="020B0602020204020303" pitchFamily="34" charset="-79"/>
              </a:rPr>
              <a:t>phải</a:t>
            </a:r>
            <a:r>
              <a:rPr lang="en-US" sz="3600" b="1" i="1" dirty="0" smtClean="0">
                <a:latin typeface="Cochin" panose="02000603020000020003" pitchFamily="2" charset="0"/>
                <a:cs typeface="Futura Medium" panose="020B0602020204020303" pitchFamily="34" charset="-79"/>
              </a:rPr>
              <a:t> </a:t>
            </a:r>
            <a:r>
              <a:rPr lang="en-US" sz="3600" b="1" i="1" dirty="0" err="1" smtClean="0">
                <a:latin typeface="Cochin" panose="02000603020000020003" pitchFamily="2" charset="0"/>
                <a:cs typeface="Futura Medium" panose="020B0602020204020303" pitchFamily="34" charset="-79"/>
              </a:rPr>
              <a:t>là</a:t>
            </a:r>
            <a:r>
              <a:rPr lang="en-US" sz="3600" b="1" i="1" dirty="0" smtClean="0">
                <a:latin typeface="Cochin" panose="02000603020000020003" pitchFamily="2" charset="0"/>
                <a:cs typeface="Futura Medium" panose="020B0602020204020303" pitchFamily="34" charset="-79"/>
              </a:rPr>
              <a:t> </a:t>
            </a:r>
            <a:r>
              <a:rPr lang="en-US" sz="3600" b="1" i="1" dirty="0" err="1" smtClean="0">
                <a:latin typeface="Cochin" panose="02000603020000020003" pitchFamily="2" charset="0"/>
                <a:cs typeface="Futura Medium" panose="020B0602020204020303" pitchFamily="34" charset="-79"/>
              </a:rPr>
              <a:t>ép</a:t>
            </a:r>
            <a:r>
              <a:rPr lang="en-US" sz="3600" b="1" i="1" dirty="0" smtClean="0">
                <a:latin typeface="Cochin" panose="02000603020000020003" pitchFamily="2" charset="0"/>
                <a:cs typeface="Futura Medium" panose="020B0602020204020303" pitchFamily="34" charset="-79"/>
              </a:rPr>
              <a:t> </a:t>
            </a:r>
            <a:r>
              <a:rPr lang="en-US" sz="3600" b="1" i="1" dirty="0" err="1" smtClean="0">
                <a:latin typeface="Cochin" panose="02000603020000020003" pitchFamily="2" charset="0"/>
                <a:cs typeface="Futura Medium" panose="020B0602020204020303" pitchFamily="34" charset="-79"/>
              </a:rPr>
              <a:t>nhịn</a:t>
            </a:r>
            <a:r>
              <a:rPr lang="en-US" sz="3600" b="1" i="1" dirty="0" smtClean="0">
                <a:latin typeface="Cochin" panose="02000603020000020003" pitchFamily="2" charset="0"/>
                <a:cs typeface="Futura Medium" panose="020B0602020204020303" pitchFamily="34" charset="-79"/>
              </a:rPr>
              <a:t> </a:t>
            </a:r>
            <a:r>
              <a:rPr lang="en-US" sz="3600" b="1" i="1" dirty="0" err="1" smtClean="0">
                <a:latin typeface="Cochin" panose="02000603020000020003" pitchFamily="2" charset="0"/>
                <a:cs typeface="Futura Medium" panose="020B0602020204020303" pitchFamily="34" charset="-79"/>
              </a:rPr>
              <a:t>ăn</a:t>
            </a:r>
            <a:r>
              <a:rPr lang="en-US" sz="3600" b="1" i="1" dirty="0" smtClean="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nhịn</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mặc</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mà</a:t>
            </a:r>
            <a:r>
              <a:rPr lang="en-US" sz="3600" b="1" i="1" dirty="0">
                <a:latin typeface="Cochin" panose="02000603020000020003" pitchFamily="2" charset="0"/>
                <a:cs typeface="Futura Medium" panose="020B0602020204020303" pitchFamily="34" charset="-79"/>
              </a:rPr>
              <a:t> chi </a:t>
            </a:r>
            <a:r>
              <a:rPr lang="en-US" sz="3600" b="1" i="1" dirty="0" err="1">
                <a:latin typeface="Cochin" panose="02000603020000020003" pitchFamily="2" charset="0"/>
                <a:cs typeface="Futura Medium" panose="020B0602020204020303" pitchFamily="34" charset="-79"/>
              </a:rPr>
              <a:t>tiêu</a:t>
            </a:r>
            <a:r>
              <a:rPr lang="en-US" sz="3600" b="1" i="1" dirty="0">
                <a:latin typeface="Cochin" panose="02000603020000020003" pitchFamily="2" charset="0"/>
                <a:cs typeface="Futura Medium" panose="020B0602020204020303" pitchFamily="34" charset="-79"/>
              </a:rPr>
              <a:t> ở </a:t>
            </a:r>
            <a:r>
              <a:rPr lang="en-US" sz="3600" b="1" i="1" dirty="0" err="1">
                <a:latin typeface="Cochin" panose="02000603020000020003" pitchFamily="2" charset="0"/>
                <a:cs typeface="Futura Medium" panose="020B0602020204020303" pitchFamily="34" charset="-79"/>
              </a:rPr>
              <a:t>những</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việc</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cần</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thiết</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thể</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hiện</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nếp</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sống</a:t>
            </a:r>
            <a:r>
              <a:rPr lang="en-US" sz="3600" b="1" i="1" dirty="0">
                <a:latin typeface="Cochin" panose="02000603020000020003" pitchFamily="2" charset="0"/>
                <a:cs typeface="Futura Medium" panose="020B0602020204020303" pitchFamily="34" charset="-79"/>
              </a:rPr>
              <a:t> </a:t>
            </a:r>
            <a:r>
              <a:rPr lang="en-US" sz="3600" b="1" i="1" dirty="0" err="1">
                <a:latin typeface="Cochin" panose="02000603020000020003" pitchFamily="2" charset="0"/>
                <a:cs typeface="Futura Medium" panose="020B0602020204020303" pitchFamily="34" charset="-79"/>
              </a:rPr>
              <a:t>văn</a:t>
            </a:r>
            <a:r>
              <a:rPr lang="en-US" sz="3600" b="1" i="1" dirty="0">
                <a:latin typeface="Cochin" panose="02000603020000020003" pitchFamily="2" charset="0"/>
                <a:cs typeface="Futura Medium" panose="020B0602020204020303" pitchFamily="34" charset="-79"/>
              </a:rPr>
              <a:t> </a:t>
            </a:r>
            <a:r>
              <a:rPr lang="en-US" sz="3600" b="1" i="1" dirty="0">
                <a:latin typeface="Cochin" panose="02000603020000020003" pitchFamily="2" charset="0"/>
                <a:cs typeface="FUTURA MEDIUM" panose="020B0602020204020303" pitchFamily="34" charset="-79"/>
              </a:rPr>
              <a:t>minh</a:t>
            </a:r>
            <a:r>
              <a:rPr lang="en-US" sz="3600" b="1" i="1" dirty="0">
                <a:latin typeface="Cochin" panose="02000603020000020003" pitchFamily="2" charset="0"/>
                <a:cs typeface="Futura Medium" panose="020B0602020204020303" pitchFamily="34" charset="-79"/>
              </a:rPr>
              <a:t>.”</a:t>
            </a:r>
            <a:endParaRPr lang="en-US" sz="3200" b="1" i="1" dirty="0">
              <a:latin typeface="Cochin" panose="02000603020000020003" pitchFamily="2" charset="0"/>
              <a:cs typeface="FUTURA MEDIUM" panose="020B0602020204020303" pitchFamily="34" charset="-79"/>
            </a:endParaRPr>
          </a:p>
        </p:txBody>
      </p:sp>
      <p:pic>
        <p:nvPicPr>
          <p:cNvPr id="4" name="Picture 3">
            <a:extLst>
              <a:ext uri="{FF2B5EF4-FFF2-40B4-BE49-F238E27FC236}">
                <a16:creationId xmlns="" xmlns:a16="http://schemas.microsoft.com/office/drawing/2014/main" id="{F143D8B1-B91C-3306-8396-05BAEA9710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34" b="98180" l="2449" r="89932">
                        <a14:foregroundMark x1="22585" y1="74621" x2="61224" y2="81699"/>
                        <a14:foregroundMark x1="63603" y1="83573" x2="68027" y2="87058"/>
                        <a14:foregroundMark x1="61224" y1="81699" x2="61971" y2="82288"/>
                        <a14:foregroundMark x1="68027" y1="87058" x2="71429" y2="93630"/>
                        <a14:foregroundMark x1="71429" y1="93630" x2="79864" y2="93529"/>
                        <a14:foregroundMark x1="79184" y1="95551" x2="33469" y2="93529"/>
                        <a14:foregroundMark x1="33469" y1="93529" x2="21905" y2="91203"/>
                        <a14:foregroundMark x1="21905" y1="91203" x2="13741" y2="86552"/>
                        <a14:foregroundMark x1="13741" y1="86552" x2="10612" y2="83316"/>
                        <a14:foregroundMark x1="4354" y1="82002" x2="4354" y2="97776"/>
                        <a14:foregroundMark x1="4354" y1="97776" x2="34558" y2="98180"/>
                        <a14:foregroundMark x1="34558" y1="98180" x2="49932" y2="97776"/>
                        <a14:foregroundMark x1="49932" y1="97776" x2="63946" y2="98180"/>
                        <a14:foregroundMark x1="63946" y1="98180" x2="81361" y2="97371"/>
                        <a14:foregroundMark x1="2449" y1="77958" x2="4218" y2="95147"/>
                        <a14:foregroundMark x1="73197" y1="26289" x2="70068" y2="16785"/>
                        <a14:foregroundMark x1="70068" y1="16785" x2="62857" y2="9808"/>
                        <a14:foregroundMark x1="62857" y1="9808" x2="53333" y2="7280"/>
                        <a14:foregroundMark x1="53333" y1="7280" x2="30476" y2="12437"/>
                        <a14:foregroundMark x1="30476" y1="12437" x2="23810" y2="18908"/>
                        <a14:foregroundMark x1="54422" y1="5966" x2="64082" y2="7381"/>
                        <a14:foregroundMark x1="64082" y1="7381" x2="67755" y2="10516"/>
                        <a14:foregroundMark x1="46259" y1="3134" x2="46259" y2="3134"/>
                        <a14:foregroundMark x1="25034" y1="10010" x2="25034" y2="10010"/>
                        <a14:foregroundMark x1="23537" y1="10718" x2="23537" y2="10718"/>
                        <a14:foregroundMark x1="21905" y1="11527" x2="21905" y2="11527"/>
                        <a14:foregroundMark x1="26531" y1="8898" x2="26531" y2="8898"/>
                        <a14:foregroundMark x1="27347" y1="7786" x2="27347" y2="7786"/>
                        <a14:foregroundMark x1="75646" y1="17391" x2="75646" y2="17391"/>
                        <a14:foregroundMark x1="76190" y1="17189" x2="72653" y2="12639"/>
                        <a14:foregroundMark x1="75374" y1="16987" x2="76871" y2="16987"/>
                        <a14:foregroundMark x1="73197" y1="54297" x2="73197" y2="54297"/>
                        <a14:foregroundMark x1="73469" y1="55005" x2="73986" y2="55964"/>
                        <a14:foregroundMark x1="69036" y1="77523" x2="68980" y2="77755"/>
                        <a14:backgroundMark x1="62993" y1="82811" x2="62993" y2="82811"/>
                        <a14:backgroundMark x1="62041" y1="82204" x2="68027" y2="82002"/>
                        <a14:backgroundMark x1="71565" y1="73104" x2="72653" y2="64307"/>
                        <a14:backgroundMark x1="72653" y1="64307" x2="76599" y2="58038"/>
                        <a14:backgroundMark x1="76599" y1="58038" x2="76735" y2="57937"/>
                        <a14:backgroundMark x1="63537" y1="77958" x2="64626" y2="70981"/>
                        <a14:backgroundMark x1="64626" y1="70981" x2="74694" y2="55207"/>
                        <a14:backgroundMark x1="74694" y1="56522" x2="69252" y2="77553"/>
                        <a14:backgroundMark x1="66803" y1="74115" x2="67483" y2="64914"/>
                        <a14:backgroundMark x1="67483" y1="64914" x2="68707" y2="66532"/>
                        <a14:backgroundMark x1="69796" y1="63296" x2="72245" y2="60971"/>
                        <a14:backgroundMark x1="70068" y1="63903" x2="67483" y2="67947"/>
                      </a14:backgroundRemoval>
                    </a14:imgEffect>
                  </a14:imgLayer>
                </a14:imgProps>
              </a:ext>
            </a:extLst>
          </a:blip>
          <a:stretch>
            <a:fillRect/>
          </a:stretch>
        </p:blipFill>
        <p:spPr>
          <a:xfrm>
            <a:off x="0" y="0"/>
            <a:ext cx="5096694" cy="6858000"/>
          </a:xfrm>
          <a:prstGeom prst="rect">
            <a:avLst/>
          </a:prstGeom>
        </p:spPr>
      </p:pic>
    </p:spTree>
    <p:extLst>
      <p:ext uri="{BB962C8B-B14F-4D97-AF65-F5344CB8AC3E}">
        <p14:creationId xmlns:p14="http://schemas.microsoft.com/office/powerpoint/2010/main" val="145407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 xmlns:a16="http://schemas.microsoft.com/office/drawing/2014/main" id="{E359FF8B-D3D1-01A5-A8AC-F6745755BBDB}"/>
              </a:ext>
            </a:extLst>
          </p:cNvPr>
          <p:cNvPicPr>
            <a:picLocks noChangeAspect="1"/>
          </p:cNvPicPr>
          <p:nvPr/>
        </p:nvPicPr>
        <p:blipFill>
          <a:blip r:embed="rId2"/>
          <a:stretch>
            <a:fillRect/>
          </a:stretch>
        </p:blipFill>
        <p:spPr>
          <a:xfrm>
            <a:off x="1824096" y="0"/>
            <a:ext cx="6850224" cy="6850224"/>
          </a:xfrm>
          <a:prstGeom prst="rect">
            <a:avLst/>
          </a:prstGeom>
          <a:solidFill>
            <a:schemeClr val="bg1"/>
          </a:solidFill>
        </p:spPr>
      </p:pic>
      <p:pic>
        <p:nvPicPr>
          <p:cNvPr id="12" name="Picture 11">
            <a:extLst>
              <a:ext uri="{FF2B5EF4-FFF2-40B4-BE49-F238E27FC236}">
                <a16:creationId xmlns="" xmlns:a16="http://schemas.microsoft.com/office/drawing/2014/main" id="{2EF94AFE-3087-731D-31F8-0F5AE54822C8}"/>
              </a:ext>
            </a:extLst>
          </p:cNvPr>
          <p:cNvPicPr>
            <a:picLocks noChangeAspect="1"/>
          </p:cNvPicPr>
          <p:nvPr/>
        </p:nvPicPr>
        <p:blipFill>
          <a:blip r:embed="rId3"/>
          <a:stretch>
            <a:fillRect/>
          </a:stretch>
        </p:blipFill>
        <p:spPr>
          <a:xfrm rot="20289773">
            <a:off x="4697109" y="-1164937"/>
            <a:ext cx="1517865" cy="636933"/>
          </a:xfrm>
          <a:prstGeom prst="rect">
            <a:avLst/>
          </a:prstGeom>
        </p:spPr>
      </p:pic>
      <p:pic>
        <p:nvPicPr>
          <p:cNvPr id="13" name="Picture 12">
            <a:extLst>
              <a:ext uri="{FF2B5EF4-FFF2-40B4-BE49-F238E27FC236}">
                <a16:creationId xmlns="" xmlns:a16="http://schemas.microsoft.com/office/drawing/2014/main" id="{EDDEA8F6-C732-5CBE-EA9A-386ED577ADB2}"/>
              </a:ext>
            </a:extLst>
          </p:cNvPr>
          <p:cNvPicPr>
            <a:picLocks noChangeAspect="1"/>
          </p:cNvPicPr>
          <p:nvPr/>
        </p:nvPicPr>
        <p:blipFill>
          <a:blip r:embed="rId3"/>
          <a:stretch>
            <a:fillRect/>
          </a:stretch>
        </p:blipFill>
        <p:spPr>
          <a:xfrm rot="20289773">
            <a:off x="7017303" y="-1720979"/>
            <a:ext cx="1517865" cy="636933"/>
          </a:xfrm>
          <a:prstGeom prst="rect">
            <a:avLst/>
          </a:prstGeom>
        </p:spPr>
      </p:pic>
      <p:pic>
        <p:nvPicPr>
          <p:cNvPr id="14" name="Picture 13">
            <a:extLst>
              <a:ext uri="{FF2B5EF4-FFF2-40B4-BE49-F238E27FC236}">
                <a16:creationId xmlns="" xmlns:a16="http://schemas.microsoft.com/office/drawing/2014/main" id="{1929A396-990F-7F83-F32B-F06D96CFA82E}"/>
              </a:ext>
            </a:extLst>
          </p:cNvPr>
          <p:cNvPicPr>
            <a:picLocks noChangeAspect="1"/>
          </p:cNvPicPr>
          <p:nvPr/>
        </p:nvPicPr>
        <p:blipFill>
          <a:blip r:embed="rId3"/>
          <a:stretch>
            <a:fillRect/>
          </a:stretch>
        </p:blipFill>
        <p:spPr>
          <a:xfrm rot="1109476">
            <a:off x="5743003" y="-1340341"/>
            <a:ext cx="1517865" cy="636933"/>
          </a:xfrm>
          <a:prstGeom prst="rect">
            <a:avLst/>
          </a:prstGeom>
        </p:spPr>
      </p:pic>
      <p:pic>
        <p:nvPicPr>
          <p:cNvPr id="15" name="Picture 14">
            <a:extLst>
              <a:ext uri="{FF2B5EF4-FFF2-40B4-BE49-F238E27FC236}">
                <a16:creationId xmlns="" xmlns:a16="http://schemas.microsoft.com/office/drawing/2014/main" id="{BBD39B80-556C-3D0E-4C8F-220B89699E86}"/>
              </a:ext>
            </a:extLst>
          </p:cNvPr>
          <p:cNvPicPr>
            <a:picLocks noChangeAspect="1"/>
          </p:cNvPicPr>
          <p:nvPr/>
        </p:nvPicPr>
        <p:blipFill>
          <a:blip r:embed="rId3"/>
          <a:stretch>
            <a:fillRect/>
          </a:stretch>
        </p:blipFill>
        <p:spPr>
          <a:xfrm rot="20548002">
            <a:off x="7734405" y="-2355154"/>
            <a:ext cx="1517865" cy="636933"/>
          </a:xfrm>
          <a:prstGeom prst="rect">
            <a:avLst/>
          </a:prstGeom>
        </p:spPr>
      </p:pic>
      <p:pic>
        <p:nvPicPr>
          <p:cNvPr id="16" name="Picture 15">
            <a:extLst>
              <a:ext uri="{FF2B5EF4-FFF2-40B4-BE49-F238E27FC236}">
                <a16:creationId xmlns="" xmlns:a16="http://schemas.microsoft.com/office/drawing/2014/main" id="{8348AC7B-132B-B004-0B5B-C54797607B2C}"/>
              </a:ext>
            </a:extLst>
          </p:cNvPr>
          <p:cNvPicPr>
            <a:picLocks noChangeAspect="1"/>
          </p:cNvPicPr>
          <p:nvPr/>
        </p:nvPicPr>
        <p:blipFill>
          <a:blip r:embed="rId3"/>
          <a:stretch>
            <a:fillRect/>
          </a:stretch>
        </p:blipFill>
        <p:spPr>
          <a:xfrm rot="1109476">
            <a:off x="5899940" y="-2557578"/>
            <a:ext cx="1517865" cy="636933"/>
          </a:xfrm>
          <a:prstGeom prst="rect">
            <a:avLst/>
          </a:prstGeom>
        </p:spPr>
      </p:pic>
      <p:pic>
        <p:nvPicPr>
          <p:cNvPr id="17" name="Picture 16">
            <a:extLst>
              <a:ext uri="{FF2B5EF4-FFF2-40B4-BE49-F238E27FC236}">
                <a16:creationId xmlns="" xmlns:a16="http://schemas.microsoft.com/office/drawing/2014/main" id="{39B3C734-32DC-9746-EB29-44F6FA11CE2D}"/>
              </a:ext>
            </a:extLst>
          </p:cNvPr>
          <p:cNvPicPr>
            <a:picLocks noChangeAspect="1"/>
          </p:cNvPicPr>
          <p:nvPr/>
        </p:nvPicPr>
        <p:blipFill>
          <a:blip r:embed="rId3"/>
          <a:stretch>
            <a:fillRect/>
          </a:stretch>
        </p:blipFill>
        <p:spPr>
          <a:xfrm rot="1018676">
            <a:off x="8103030" y="-1713600"/>
            <a:ext cx="1517865" cy="636933"/>
          </a:xfrm>
          <a:prstGeom prst="rect">
            <a:avLst/>
          </a:prstGeom>
        </p:spPr>
      </p:pic>
      <p:pic>
        <p:nvPicPr>
          <p:cNvPr id="18" name="Picture 17">
            <a:extLst>
              <a:ext uri="{FF2B5EF4-FFF2-40B4-BE49-F238E27FC236}">
                <a16:creationId xmlns="" xmlns:a16="http://schemas.microsoft.com/office/drawing/2014/main" id="{CDBCD4D0-CD7B-9451-3197-3594CBD9DBCB}"/>
              </a:ext>
            </a:extLst>
          </p:cNvPr>
          <p:cNvPicPr>
            <a:picLocks noChangeAspect="1"/>
          </p:cNvPicPr>
          <p:nvPr/>
        </p:nvPicPr>
        <p:blipFill>
          <a:blip r:embed="rId3"/>
          <a:stretch>
            <a:fillRect/>
          </a:stretch>
        </p:blipFill>
        <p:spPr>
          <a:xfrm rot="20571080">
            <a:off x="7070347" y="-1187402"/>
            <a:ext cx="1517865" cy="636933"/>
          </a:xfrm>
          <a:prstGeom prst="rect">
            <a:avLst/>
          </a:prstGeom>
        </p:spPr>
      </p:pic>
      <p:pic>
        <p:nvPicPr>
          <p:cNvPr id="19" name="Picture 18">
            <a:extLst>
              <a:ext uri="{FF2B5EF4-FFF2-40B4-BE49-F238E27FC236}">
                <a16:creationId xmlns="" xmlns:a16="http://schemas.microsoft.com/office/drawing/2014/main" id="{F1B6F75D-9FE8-D649-3D6C-645CCA324793}"/>
              </a:ext>
            </a:extLst>
          </p:cNvPr>
          <p:cNvPicPr>
            <a:picLocks noChangeAspect="1"/>
          </p:cNvPicPr>
          <p:nvPr/>
        </p:nvPicPr>
        <p:blipFill>
          <a:blip r:embed="rId3"/>
          <a:stretch>
            <a:fillRect/>
          </a:stretch>
        </p:blipFill>
        <p:spPr>
          <a:xfrm rot="20571080">
            <a:off x="5257339" y="-846548"/>
            <a:ext cx="1517865" cy="636933"/>
          </a:xfrm>
          <a:prstGeom prst="rect">
            <a:avLst/>
          </a:prstGeom>
        </p:spPr>
      </p:pic>
      <p:pic>
        <p:nvPicPr>
          <p:cNvPr id="20" name="Picture 19">
            <a:extLst>
              <a:ext uri="{FF2B5EF4-FFF2-40B4-BE49-F238E27FC236}">
                <a16:creationId xmlns="" xmlns:a16="http://schemas.microsoft.com/office/drawing/2014/main" id="{EB2D9CE6-94A1-E283-0E41-FE9C7524E2FC}"/>
              </a:ext>
            </a:extLst>
          </p:cNvPr>
          <p:cNvPicPr>
            <a:picLocks noChangeAspect="1"/>
          </p:cNvPicPr>
          <p:nvPr/>
        </p:nvPicPr>
        <p:blipFill>
          <a:blip r:embed="rId3"/>
          <a:stretch>
            <a:fillRect/>
          </a:stretch>
        </p:blipFill>
        <p:spPr>
          <a:xfrm rot="784811">
            <a:off x="3452110" y="-1724416"/>
            <a:ext cx="1517865" cy="636933"/>
          </a:xfrm>
          <a:prstGeom prst="rect">
            <a:avLst/>
          </a:prstGeom>
        </p:spPr>
      </p:pic>
      <p:pic>
        <p:nvPicPr>
          <p:cNvPr id="21" name="Picture 20">
            <a:extLst>
              <a:ext uri="{FF2B5EF4-FFF2-40B4-BE49-F238E27FC236}">
                <a16:creationId xmlns="" xmlns:a16="http://schemas.microsoft.com/office/drawing/2014/main" id="{283584E3-616D-19B7-2B76-2E7621C1ED1C}"/>
              </a:ext>
            </a:extLst>
          </p:cNvPr>
          <p:cNvPicPr>
            <a:picLocks noChangeAspect="1"/>
          </p:cNvPicPr>
          <p:nvPr/>
        </p:nvPicPr>
        <p:blipFill>
          <a:blip r:embed="rId3"/>
          <a:stretch>
            <a:fillRect/>
          </a:stretch>
        </p:blipFill>
        <p:spPr>
          <a:xfrm rot="21193053">
            <a:off x="5453390" y="-1876441"/>
            <a:ext cx="1517865" cy="636933"/>
          </a:xfrm>
          <a:prstGeom prst="rect">
            <a:avLst/>
          </a:prstGeom>
        </p:spPr>
      </p:pic>
      <p:pic>
        <p:nvPicPr>
          <p:cNvPr id="22" name="Picture 21">
            <a:extLst>
              <a:ext uri="{FF2B5EF4-FFF2-40B4-BE49-F238E27FC236}">
                <a16:creationId xmlns="" xmlns:a16="http://schemas.microsoft.com/office/drawing/2014/main" id="{121FEAE5-B708-4E51-4643-8CACFAD6DCBC}"/>
              </a:ext>
            </a:extLst>
          </p:cNvPr>
          <p:cNvPicPr>
            <a:picLocks noChangeAspect="1"/>
          </p:cNvPicPr>
          <p:nvPr/>
        </p:nvPicPr>
        <p:blipFill>
          <a:blip r:embed="rId3"/>
          <a:stretch>
            <a:fillRect/>
          </a:stretch>
        </p:blipFill>
        <p:spPr>
          <a:xfrm rot="21193053">
            <a:off x="3378939" y="-1156632"/>
            <a:ext cx="1517865" cy="636933"/>
          </a:xfrm>
          <a:prstGeom prst="rect">
            <a:avLst/>
          </a:prstGeom>
        </p:spPr>
      </p:pic>
      <p:pic>
        <p:nvPicPr>
          <p:cNvPr id="23" name="Picture 22">
            <a:extLst>
              <a:ext uri="{FF2B5EF4-FFF2-40B4-BE49-F238E27FC236}">
                <a16:creationId xmlns="" xmlns:a16="http://schemas.microsoft.com/office/drawing/2014/main" id="{336F1B9C-A791-380F-107A-92FF45900878}"/>
              </a:ext>
            </a:extLst>
          </p:cNvPr>
          <p:cNvPicPr>
            <a:picLocks noChangeAspect="1"/>
          </p:cNvPicPr>
          <p:nvPr/>
        </p:nvPicPr>
        <p:blipFill>
          <a:blip r:embed="rId3"/>
          <a:stretch>
            <a:fillRect/>
          </a:stretch>
        </p:blipFill>
        <p:spPr>
          <a:xfrm rot="1528324">
            <a:off x="4303852" y="-1674874"/>
            <a:ext cx="1517865" cy="636933"/>
          </a:xfrm>
          <a:prstGeom prst="rect">
            <a:avLst/>
          </a:prstGeom>
        </p:spPr>
      </p:pic>
      <p:pic>
        <p:nvPicPr>
          <p:cNvPr id="24" name="Picture 23">
            <a:extLst>
              <a:ext uri="{FF2B5EF4-FFF2-40B4-BE49-F238E27FC236}">
                <a16:creationId xmlns="" xmlns:a16="http://schemas.microsoft.com/office/drawing/2014/main" id="{39F96C7B-EF08-B936-1046-1CFDFEC243AD}"/>
              </a:ext>
            </a:extLst>
          </p:cNvPr>
          <p:cNvPicPr>
            <a:picLocks noChangeAspect="1"/>
          </p:cNvPicPr>
          <p:nvPr/>
        </p:nvPicPr>
        <p:blipFill>
          <a:blip r:embed="rId3"/>
          <a:stretch>
            <a:fillRect/>
          </a:stretch>
        </p:blipFill>
        <p:spPr>
          <a:xfrm rot="20329927">
            <a:off x="3806987" y="-2305792"/>
            <a:ext cx="1517865" cy="636933"/>
          </a:xfrm>
          <a:prstGeom prst="rect">
            <a:avLst/>
          </a:prstGeom>
        </p:spPr>
      </p:pic>
      <p:pic>
        <p:nvPicPr>
          <p:cNvPr id="25" name="Picture 24">
            <a:extLst>
              <a:ext uri="{FF2B5EF4-FFF2-40B4-BE49-F238E27FC236}">
                <a16:creationId xmlns="" xmlns:a16="http://schemas.microsoft.com/office/drawing/2014/main" id="{6BB48E0F-E4CD-25CF-9DCE-77F8C2EF7B26}"/>
              </a:ext>
            </a:extLst>
          </p:cNvPr>
          <p:cNvPicPr>
            <a:picLocks noChangeAspect="1"/>
          </p:cNvPicPr>
          <p:nvPr/>
        </p:nvPicPr>
        <p:blipFill>
          <a:blip r:embed="rId3"/>
          <a:stretch>
            <a:fillRect/>
          </a:stretch>
        </p:blipFill>
        <p:spPr>
          <a:xfrm rot="888242">
            <a:off x="6764255" y="-2202285"/>
            <a:ext cx="1517865" cy="636933"/>
          </a:xfrm>
          <a:prstGeom prst="rect">
            <a:avLst/>
          </a:prstGeom>
        </p:spPr>
      </p:pic>
      <p:pic>
        <p:nvPicPr>
          <p:cNvPr id="26" name="Picture 25">
            <a:extLst>
              <a:ext uri="{FF2B5EF4-FFF2-40B4-BE49-F238E27FC236}">
                <a16:creationId xmlns="" xmlns:a16="http://schemas.microsoft.com/office/drawing/2014/main" id="{28E363C2-B657-823A-C191-6F63B456ECA7}"/>
              </a:ext>
            </a:extLst>
          </p:cNvPr>
          <p:cNvPicPr>
            <a:picLocks noChangeAspect="1"/>
          </p:cNvPicPr>
          <p:nvPr/>
        </p:nvPicPr>
        <p:blipFill>
          <a:blip r:embed="rId3"/>
          <a:stretch>
            <a:fillRect/>
          </a:stretch>
        </p:blipFill>
        <p:spPr>
          <a:xfrm rot="888242">
            <a:off x="5011158" y="-2298893"/>
            <a:ext cx="1517865" cy="636933"/>
          </a:xfrm>
          <a:prstGeom prst="rect">
            <a:avLst/>
          </a:prstGeom>
        </p:spPr>
      </p:pic>
      <p:pic>
        <p:nvPicPr>
          <p:cNvPr id="27" name="Picture 26">
            <a:extLst>
              <a:ext uri="{FF2B5EF4-FFF2-40B4-BE49-F238E27FC236}">
                <a16:creationId xmlns="" xmlns:a16="http://schemas.microsoft.com/office/drawing/2014/main" id="{A587DA37-717C-8C5D-7E8A-9323D3D864AB}"/>
              </a:ext>
            </a:extLst>
          </p:cNvPr>
          <p:cNvPicPr>
            <a:picLocks noChangeAspect="1"/>
          </p:cNvPicPr>
          <p:nvPr/>
        </p:nvPicPr>
        <p:blipFill>
          <a:blip r:embed="rId3"/>
          <a:stretch>
            <a:fillRect/>
          </a:stretch>
        </p:blipFill>
        <p:spPr>
          <a:xfrm rot="20584696">
            <a:off x="5401861" y="-1728814"/>
            <a:ext cx="1555924" cy="652904"/>
          </a:xfrm>
          <a:prstGeom prst="rect">
            <a:avLst/>
          </a:prstGeom>
          <a:ln w="57150">
            <a:solidFill>
              <a:srgbClr val="C00000"/>
            </a:solidFill>
          </a:ln>
        </p:spPr>
      </p:pic>
      <p:pic>
        <p:nvPicPr>
          <p:cNvPr id="29" name="Picture 28">
            <a:extLst>
              <a:ext uri="{FF2B5EF4-FFF2-40B4-BE49-F238E27FC236}">
                <a16:creationId xmlns="" xmlns:a16="http://schemas.microsoft.com/office/drawing/2014/main" id="{18C37F57-B5DA-3647-53BF-0B5B52E20079}"/>
              </a:ext>
            </a:extLst>
          </p:cNvPr>
          <p:cNvPicPr>
            <a:picLocks noChangeAspect="1"/>
          </p:cNvPicPr>
          <p:nvPr/>
        </p:nvPicPr>
        <p:blipFill>
          <a:blip r:embed="rId4"/>
          <a:stretch>
            <a:fillRect/>
          </a:stretch>
        </p:blipFill>
        <p:spPr>
          <a:xfrm>
            <a:off x="0" y="-405409"/>
            <a:ext cx="12192000" cy="6367670"/>
          </a:xfrm>
          <a:prstGeom prst="rect">
            <a:avLst/>
          </a:prstGeom>
        </p:spPr>
      </p:pic>
      <p:sp>
        <p:nvSpPr>
          <p:cNvPr id="28" name="Title 1">
            <a:extLst>
              <a:ext uri="{FF2B5EF4-FFF2-40B4-BE49-F238E27FC236}">
                <a16:creationId xmlns="" xmlns:a16="http://schemas.microsoft.com/office/drawing/2014/main" id="{D19D73F2-5601-884D-BEC9-191AB05BBC2B}"/>
              </a:ext>
            </a:extLst>
          </p:cNvPr>
          <p:cNvSpPr txBox="1">
            <a:spLocks/>
          </p:cNvSpPr>
          <p:nvPr/>
        </p:nvSpPr>
        <p:spPr>
          <a:xfrm>
            <a:off x="7673722" y="2008734"/>
            <a:ext cx="4428082" cy="854800"/>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Bookman Old Style" panose="02050604050505020204" pitchFamily="18" charset="0"/>
                <a:cs typeface="FUTURA MEDIUM" panose="020B0602020204020303" pitchFamily="34" charset="-79"/>
              </a:rPr>
              <a:t>    </a:t>
            </a:r>
            <a:r>
              <a:rPr lang="en-US" sz="4000" b="1" dirty="0" err="1">
                <a:latin typeface="Bookman Old Style" panose="02050604050505020204" pitchFamily="18" charset="0"/>
                <a:cs typeface="FUTURA MEDIUM" panose="020B0602020204020303" pitchFamily="34" charset="-79"/>
              </a:rPr>
              <a:t>Đô</a:t>
            </a:r>
            <a:r>
              <a:rPr lang="en-US" sz="4000" b="1" dirty="0">
                <a:latin typeface="Bookman Old Style" panose="02050604050505020204" pitchFamily="18" charset="0"/>
                <a:cs typeface="FUTURA MEDIUM" panose="020B0602020204020303" pitchFamily="34" charset="-79"/>
              </a:rPr>
              <a:t> la </a:t>
            </a:r>
            <a:r>
              <a:rPr lang="en-US" sz="4000" b="1" dirty="0" err="1" smtClean="0">
                <a:latin typeface="Bookman Old Style" panose="02050604050505020204" pitchFamily="18" charset="0"/>
                <a:cs typeface="FUTURA MEDIUM" panose="020B0602020204020303" pitchFamily="34" charset="-79"/>
              </a:rPr>
              <a:t>Mỹ</a:t>
            </a:r>
            <a:r>
              <a:rPr lang="en-US" sz="4000" b="1" dirty="0" smtClean="0">
                <a:latin typeface="Bookman Old Style" panose="02050604050505020204" pitchFamily="18" charset="0"/>
                <a:cs typeface="FUTURA MEDIUM" panose="020B0602020204020303" pitchFamily="34" charset="-79"/>
              </a:rPr>
              <a:t> ($)</a:t>
            </a:r>
            <a:endParaRPr lang="en-US" sz="4000" b="1" dirty="0">
              <a:latin typeface="Bookman Old Style" panose="02050604050505020204" pitchFamily="18" charset="0"/>
              <a:cs typeface="Futura Medium" panose="020B0602020204020303" pitchFamily="34" charset="-79"/>
            </a:endParaRPr>
          </a:p>
        </p:txBody>
      </p:sp>
    </p:spTree>
    <p:extLst>
      <p:ext uri="{BB962C8B-B14F-4D97-AF65-F5344CB8AC3E}">
        <p14:creationId xmlns:p14="http://schemas.microsoft.com/office/powerpoint/2010/main" val="280625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1081 0.00694 L -0.08151 0.82477 " pathEditMode="relative" ptsTypes="AA">
                                      <p:cBhvr>
                                        <p:cTn id="6" dur="100" fill="hold"/>
                                        <p:tgtEl>
                                          <p:spTgt spid="19"/>
                                        </p:tgtEl>
                                        <p:attrNameLst>
                                          <p:attrName>ppt_x</p:attrName>
                                          <p:attrName>ppt_y</p:attrName>
                                        </p:attrNameLst>
                                      </p:cBhvr>
                                    </p:animMotion>
                                  </p:childTnLst>
                                </p:cTn>
                              </p:par>
                            </p:childTnLst>
                          </p:cTn>
                        </p:par>
                        <p:par>
                          <p:cTn id="7" fill="hold">
                            <p:stCondLst>
                              <p:cond delay="100"/>
                            </p:stCondLst>
                            <p:childTnLst>
                              <p:par>
                                <p:cTn id="8" presetID="0" presetClass="path" presetSubtype="0" accel="50000" decel="50000" fill="hold" nodeType="afterEffect">
                                  <p:stCondLst>
                                    <p:cond delay="0"/>
                                  </p:stCondLst>
                                  <p:childTnLst>
                                    <p:animMotion origin="layout" path="M -0.00196 3.7037E-7 L -0.07591 0.96204 " pathEditMode="relative" rAng="0" ptsTypes="AA">
                                      <p:cBhvr>
                                        <p:cTn id="9" dur="100" fill="hold"/>
                                        <p:tgtEl>
                                          <p:spTgt spid="18"/>
                                        </p:tgtEl>
                                        <p:attrNameLst>
                                          <p:attrName>ppt_x</p:attrName>
                                          <p:attrName>ppt_y</p:attrName>
                                        </p:attrNameLst>
                                      </p:cBhvr>
                                      <p:rCtr x="-3698" y="48102"/>
                                    </p:animMotion>
                                  </p:childTnLst>
                                </p:cTn>
                              </p:par>
                            </p:childTnLst>
                          </p:cTn>
                        </p:par>
                        <p:par>
                          <p:cTn id="10" fill="hold">
                            <p:stCondLst>
                              <p:cond delay="200"/>
                            </p:stCondLst>
                            <p:childTnLst>
                              <p:par>
                                <p:cTn id="11" presetID="0" presetClass="path" presetSubtype="0" accel="50000" decel="50000" fill="hold" nodeType="afterEffect">
                                  <p:stCondLst>
                                    <p:cond delay="0"/>
                                  </p:stCondLst>
                                  <p:childTnLst>
                                    <p:animMotion origin="layout" path="M -0.03555 0.03264 L -0.04323 0.94838 " pathEditMode="relative" rAng="0" ptsTypes="AA">
                                      <p:cBhvr>
                                        <p:cTn id="12" dur="100" fill="hold"/>
                                        <p:tgtEl>
                                          <p:spTgt spid="12"/>
                                        </p:tgtEl>
                                        <p:attrNameLst>
                                          <p:attrName>ppt_x</p:attrName>
                                          <p:attrName>ppt_y</p:attrName>
                                        </p:attrNameLst>
                                      </p:cBhvr>
                                      <p:rCtr x="-391" y="45787"/>
                                    </p:animMotion>
                                  </p:childTnLst>
                                </p:cTn>
                              </p:par>
                            </p:childTnLst>
                          </p:cTn>
                        </p:par>
                        <p:par>
                          <p:cTn id="13" fill="hold">
                            <p:stCondLst>
                              <p:cond delay="300"/>
                            </p:stCondLst>
                            <p:childTnLst>
                              <p:par>
                                <p:cTn id="14" presetID="0" presetClass="path" presetSubtype="0" accel="50000" decel="50000" fill="hold" nodeType="afterEffect">
                                  <p:stCondLst>
                                    <p:cond delay="0"/>
                                  </p:stCondLst>
                                  <p:childTnLst>
                                    <p:animMotion origin="layout" path="M -0.00351 -0.0044 L -0.11849 1.04722 " pathEditMode="relative" rAng="0" ptsTypes="AA">
                                      <p:cBhvr>
                                        <p:cTn id="15" dur="100" fill="hold"/>
                                        <p:tgtEl>
                                          <p:spTgt spid="22"/>
                                        </p:tgtEl>
                                        <p:attrNameLst>
                                          <p:attrName>ppt_x</p:attrName>
                                          <p:attrName>ppt_y</p:attrName>
                                        </p:attrNameLst>
                                      </p:cBhvr>
                                      <p:rCtr x="-5755" y="52569"/>
                                    </p:animMotion>
                                  </p:childTnLst>
                                </p:cTn>
                              </p:par>
                            </p:childTnLst>
                          </p:cTn>
                        </p:par>
                        <p:par>
                          <p:cTn id="16" fill="hold">
                            <p:stCondLst>
                              <p:cond delay="400"/>
                            </p:stCondLst>
                            <p:childTnLst>
                              <p:par>
                                <p:cTn id="17" presetID="0" presetClass="path" presetSubtype="0" accel="50000" decel="50000" fill="hold" nodeType="afterEffect">
                                  <p:stCondLst>
                                    <p:cond delay="0"/>
                                  </p:stCondLst>
                                  <p:childTnLst>
                                    <p:animMotion origin="layout" path="M 0.02735 0.01412 L -0.04596 1.03009 " pathEditMode="relative" rAng="0" ptsTypes="AA">
                                      <p:cBhvr>
                                        <p:cTn id="18" dur="100" fill="hold"/>
                                        <p:tgtEl>
                                          <p:spTgt spid="14"/>
                                        </p:tgtEl>
                                        <p:attrNameLst>
                                          <p:attrName>ppt_x</p:attrName>
                                          <p:attrName>ppt_y</p:attrName>
                                        </p:attrNameLst>
                                      </p:cBhvr>
                                      <p:rCtr x="-3672" y="50787"/>
                                    </p:animMotion>
                                  </p:childTnLst>
                                </p:cTn>
                              </p:par>
                            </p:childTnLst>
                          </p:cTn>
                        </p:par>
                        <p:par>
                          <p:cTn id="19" fill="hold">
                            <p:stCondLst>
                              <p:cond delay="500"/>
                            </p:stCondLst>
                            <p:childTnLst>
                              <p:par>
                                <p:cTn id="20" presetID="0" presetClass="path" presetSubtype="0" accel="50000" decel="50000" fill="hold" nodeType="afterEffect">
                                  <p:stCondLst>
                                    <p:cond delay="0"/>
                                  </p:stCondLst>
                                  <p:childTnLst>
                                    <p:animMotion origin="layout" path="M -0.01093 -0.00393 L -0.07929 1.02894 " pathEditMode="relative" rAng="0" ptsTypes="AA">
                                      <p:cBhvr>
                                        <p:cTn id="21" dur="100" fill="hold"/>
                                        <p:tgtEl>
                                          <p:spTgt spid="23"/>
                                        </p:tgtEl>
                                        <p:attrNameLst>
                                          <p:attrName>ppt_x</p:attrName>
                                          <p:attrName>ppt_y</p:attrName>
                                        </p:attrNameLst>
                                      </p:cBhvr>
                                      <p:rCtr x="-3424" y="51644"/>
                                    </p:animMotion>
                                  </p:childTnLst>
                                </p:cTn>
                              </p:par>
                            </p:childTnLst>
                          </p:cTn>
                        </p:par>
                        <p:par>
                          <p:cTn id="22" fill="hold">
                            <p:stCondLst>
                              <p:cond delay="600"/>
                            </p:stCondLst>
                            <p:childTnLst>
                              <p:par>
                                <p:cTn id="23" presetID="0" presetClass="path" presetSubtype="0" accel="50000" decel="50000" fill="hold" nodeType="afterEffect">
                                  <p:stCondLst>
                                    <p:cond delay="0"/>
                                  </p:stCondLst>
                                  <p:childTnLst>
                                    <p:animMotion origin="layout" path="M -0.03841 -0.01458 L -0.06862 1.04861 " pathEditMode="relative" rAng="0" ptsTypes="AA">
                                      <p:cBhvr>
                                        <p:cTn id="24" dur="100" fill="hold"/>
                                        <p:tgtEl>
                                          <p:spTgt spid="20"/>
                                        </p:tgtEl>
                                        <p:attrNameLst>
                                          <p:attrName>ppt_x</p:attrName>
                                          <p:attrName>ppt_y</p:attrName>
                                        </p:attrNameLst>
                                      </p:cBhvr>
                                      <p:rCtr x="-1510" y="53148"/>
                                    </p:animMotion>
                                  </p:childTnLst>
                                </p:cTn>
                              </p:par>
                            </p:childTnLst>
                          </p:cTn>
                        </p:par>
                        <p:par>
                          <p:cTn id="25" fill="hold">
                            <p:stCondLst>
                              <p:cond delay="700"/>
                            </p:stCondLst>
                            <p:childTnLst>
                              <p:par>
                                <p:cTn id="26" presetID="0" presetClass="path" presetSubtype="0" accel="50000" decel="50000" fill="hold" nodeType="afterEffect">
                                  <p:stCondLst>
                                    <p:cond delay="0"/>
                                  </p:stCondLst>
                                  <p:childTnLst>
                                    <p:animMotion origin="layout" path="M -0.00833 0.0007 L -0.09766 1.08357 " pathEditMode="relative" rAng="0" ptsTypes="AA">
                                      <p:cBhvr>
                                        <p:cTn id="27" dur="100" fill="hold"/>
                                        <p:tgtEl>
                                          <p:spTgt spid="13"/>
                                        </p:tgtEl>
                                        <p:attrNameLst>
                                          <p:attrName>ppt_x</p:attrName>
                                          <p:attrName>ppt_y</p:attrName>
                                        </p:attrNameLst>
                                      </p:cBhvr>
                                      <p:rCtr x="-4466" y="54144"/>
                                    </p:animMotion>
                                  </p:childTnLst>
                                </p:cTn>
                              </p:par>
                            </p:childTnLst>
                          </p:cTn>
                        </p:par>
                        <p:par>
                          <p:cTn id="28" fill="hold">
                            <p:stCondLst>
                              <p:cond delay="800"/>
                            </p:stCondLst>
                            <p:childTnLst>
                              <p:par>
                                <p:cTn id="29" presetID="0" presetClass="path" presetSubtype="0" accel="50000" decel="50000" fill="hold" nodeType="afterEffect">
                                  <p:stCondLst>
                                    <p:cond delay="0"/>
                                  </p:stCondLst>
                                  <p:childTnLst>
                                    <p:animMotion origin="layout" path="M -0.00378 0.00069 L -0.07682 1.19583 " pathEditMode="relative" rAng="0" ptsTypes="AA">
                                      <p:cBhvr>
                                        <p:cTn id="30" dur="100" fill="hold"/>
                                        <p:tgtEl>
                                          <p:spTgt spid="24"/>
                                        </p:tgtEl>
                                        <p:attrNameLst>
                                          <p:attrName>ppt_x</p:attrName>
                                          <p:attrName>ppt_y</p:attrName>
                                        </p:attrNameLst>
                                      </p:cBhvr>
                                      <p:rCtr x="-3659" y="59745"/>
                                    </p:animMotion>
                                  </p:childTnLst>
                                </p:cTn>
                              </p:par>
                            </p:childTnLst>
                          </p:cTn>
                        </p:par>
                        <p:par>
                          <p:cTn id="31" fill="hold">
                            <p:stCondLst>
                              <p:cond delay="900"/>
                            </p:stCondLst>
                            <p:childTnLst>
                              <p:par>
                                <p:cTn id="32" presetID="0" presetClass="path" presetSubtype="0" accel="50000" decel="50000" fill="hold" nodeType="afterEffect">
                                  <p:stCondLst>
                                    <p:cond delay="0"/>
                                  </p:stCondLst>
                                  <p:childTnLst>
                                    <p:animMotion origin="layout" path="M -0.00729 -0.00023 L -0.10078 1.16366 " pathEditMode="relative" rAng="0" ptsTypes="AA">
                                      <p:cBhvr>
                                        <p:cTn id="33" dur="100" fill="hold"/>
                                        <p:tgtEl>
                                          <p:spTgt spid="26"/>
                                        </p:tgtEl>
                                        <p:attrNameLst>
                                          <p:attrName>ppt_x</p:attrName>
                                          <p:attrName>ppt_y</p:attrName>
                                        </p:attrNameLst>
                                      </p:cBhvr>
                                      <p:rCtr x="-4674" y="58194"/>
                                    </p:animMotion>
                                  </p:childTnLst>
                                </p:cTn>
                              </p:par>
                            </p:childTnLst>
                          </p:cTn>
                        </p:par>
                        <p:par>
                          <p:cTn id="34" fill="hold">
                            <p:stCondLst>
                              <p:cond delay="1000"/>
                            </p:stCondLst>
                            <p:childTnLst>
                              <p:par>
                                <p:cTn id="35" presetID="0" presetClass="path" presetSubtype="0" accel="50000" decel="50000" fill="hold" nodeType="afterEffect">
                                  <p:stCondLst>
                                    <p:cond delay="0"/>
                                  </p:stCondLst>
                                  <p:childTnLst>
                                    <p:animMotion origin="layout" path="M -0.00599 -0.00393 L -0.08971 1.14931 " pathEditMode="relative" rAng="0" ptsTypes="AA">
                                      <p:cBhvr>
                                        <p:cTn id="36" dur="100" fill="hold"/>
                                        <p:tgtEl>
                                          <p:spTgt spid="16"/>
                                        </p:tgtEl>
                                        <p:attrNameLst>
                                          <p:attrName>ppt_x</p:attrName>
                                          <p:attrName>ppt_y</p:attrName>
                                        </p:attrNameLst>
                                      </p:cBhvr>
                                      <p:rCtr x="-4193" y="57662"/>
                                    </p:animMotion>
                                  </p:childTnLst>
                                </p:cTn>
                              </p:par>
                            </p:childTnLst>
                          </p:cTn>
                        </p:par>
                        <p:par>
                          <p:cTn id="37" fill="hold">
                            <p:stCondLst>
                              <p:cond delay="1100"/>
                            </p:stCondLst>
                            <p:childTnLst>
                              <p:par>
                                <p:cTn id="38" presetID="0" presetClass="path" presetSubtype="0" accel="50000" decel="50000" fill="hold" nodeType="afterEffect">
                                  <p:stCondLst>
                                    <p:cond delay="0"/>
                                  </p:stCondLst>
                                  <p:childTnLst>
                                    <p:animMotion origin="layout" path="M -0.00352 -0.00069 L -0.09232 1.08704 " pathEditMode="relative" rAng="0" ptsTypes="AA">
                                      <p:cBhvr>
                                        <p:cTn id="39" dur="100" fill="hold"/>
                                        <p:tgtEl>
                                          <p:spTgt spid="25"/>
                                        </p:tgtEl>
                                        <p:attrNameLst>
                                          <p:attrName>ppt_x</p:attrName>
                                          <p:attrName>ppt_y</p:attrName>
                                        </p:attrNameLst>
                                      </p:cBhvr>
                                      <p:rCtr x="-4440" y="54375"/>
                                    </p:animMotion>
                                  </p:childTnLst>
                                </p:cTn>
                              </p:par>
                            </p:childTnLst>
                          </p:cTn>
                        </p:par>
                        <p:par>
                          <p:cTn id="40" fill="hold">
                            <p:stCondLst>
                              <p:cond delay="1200"/>
                            </p:stCondLst>
                            <p:childTnLst>
                              <p:par>
                                <p:cTn id="41" presetID="0" presetClass="path" presetSubtype="0" accel="50000" decel="50000" fill="hold" nodeType="afterEffect">
                                  <p:stCondLst>
                                    <p:cond delay="0"/>
                                  </p:stCondLst>
                                  <p:childTnLst>
                                    <p:animMotion origin="layout" path="M -0.01744 0.00162 L -0.10729 1.00046 " pathEditMode="relative" rAng="0" ptsTypes="AA">
                                      <p:cBhvr>
                                        <p:cTn id="42" dur="100" fill="hold"/>
                                        <p:tgtEl>
                                          <p:spTgt spid="17"/>
                                        </p:tgtEl>
                                        <p:attrNameLst>
                                          <p:attrName>ppt_x</p:attrName>
                                          <p:attrName>ppt_y</p:attrName>
                                        </p:attrNameLst>
                                      </p:cBhvr>
                                      <p:rCtr x="-4492" y="49931"/>
                                    </p:animMotion>
                                  </p:childTnLst>
                                </p:cTn>
                              </p:par>
                            </p:childTnLst>
                          </p:cTn>
                        </p:par>
                        <p:par>
                          <p:cTn id="43" fill="hold">
                            <p:stCondLst>
                              <p:cond delay="1300"/>
                            </p:stCondLst>
                            <p:childTnLst>
                              <p:par>
                                <p:cTn id="44" presetID="0" presetClass="path" presetSubtype="0" accel="50000" decel="50000" fill="hold" nodeType="afterEffect">
                                  <p:stCondLst>
                                    <p:cond delay="0"/>
                                  </p:stCondLst>
                                  <p:childTnLst>
                                    <p:animMotion origin="layout" path="M -0.00208 -0.00833 L -0.10429 1.15116 " pathEditMode="relative" rAng="0" ptsTypes="AA">
                                      <p:cBhvr>
                                        <p:cTn id="45" dur="100" fill="hold"/>
                                        <p:tgtEl>
                                          <p:spTgt spid="15"/>
                                        </p:tgtEl>
                                        <p:attrNameLst>
                                          <p:attrName>ppt_x</p:attrName>
                                          <p:attrName>ppt_y</p:attrName>
                                        </p:attrNameLst>
                                      </p:cBhvr>
                                      <p:rCtr x="-5117" y="57963"/>
                                    </p:animMotion>
                                  </p:childTnLst>
                                </p:cTn>
                              </p:par>
                            </p:childTnLst>
                          </p:cTn>
                        </p:par>
                        <p:par>
                          <p:cTn id="46" fill="hold">
                            <p:stCondLst>
                              <p:cond delay="1400"/>
                            </p:stCondLst>
                            <p:childTnLst>
                              <p:par>
                                <p:cTn id="47" presetID="0" presetClass="path" presetSubtype="0" accel="50000" decel="50000" fill="hold" nodeType="afterEffect">
                                  <p:stCondLst>
                                    <p:cond delay="0"/>
                                  </p:stCondLst>
                                  <p:childTnLst>
                                    <p:animMotion origin="layout" path="M 0.00807 0.0007 L -0.07487 1.0669 " pathEditMode="relative" rAng="0" ptsTypes="AA">
                                      <p:cBhvr>
                                        <p:cTn id="48" dur="100" fill="hold"/>
                                        <p:tgtEl>
                                          <p:spTgt spid="27"/>
                                        </p:tgtEl>
                                        <p:attrNameLst>
                                          <p:attrName>ppt_x</p:attrName>
                                          <p:attrName>ppt_y</p:attrName>
                                        </p:attrNameLst>
                                      </p:cBhvr>
                                      <p:rCtr x="-4154" y="53310"/>
                                    </p:animMotion>
                                  </p:childTnLst>
                                </p:cTn>
                              </p:par>
                            </p:childTnLst>
                          </p:cTn>
                        </p:par>
                        <p:par>
                          <p:cTn id="49" fill="hold">
                            <p:stCondLst>
                              <p:cond delay="1500"/>
                            </p:stCondLst>
                            <p:childTnLst>
                              <p:par>
                                <p:cTn id="50" presetID="6" presetClass="emph" presetSubtype="0" fill="hold" nodeType="afterEffect">
                                  <p:stCondLst>
                                    <p:cond delay="0"/>
                                  </p:stCondLst>
                                  <p:childTnLst>
                                    <p:animScale>
                                      <p:cBhvr>
                                        <p:cTn id="51" dur="500" fill="hold"/>
                                        <p:tgtEl>
                                          <p:spTgt spid="27"/>
                                        </p:tgtEl>
                                      </p:cBhvr>
                                      <p:by x="150000" y="150000"/>
                                    </p:animScale>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D1B0EB6-6EF3-0BD3-52E2-0F96CE70AE20}"/>
              </a:ext>
            </a:extLst>
          </p:cNvPr>
          <p:cNvSpPr txBox="1"/>
          <p:nvPr/>
        </p:nvSpPr>
        <p:spPr>
          <a:xfrm>
            <a:off x="5506378" y="782122"/>
            <a:ext cx="1039067" cy="2646878"/>
          </a:xfrm>
          <a:prstGeom prst="rect">
            <a:avLst/>
          </a:prstGeom>
          <a:noFill/>
        </p:spPr>
        <p:txBody>
          <a:bodyPr wrap="none" rtlCol="0">
            <a:spAutoFit/>
          </a:bodyPr>
          <a:lstStyle/>
          <a:p>
            <a:r>
              <a:rPr lang="x-none" sz="16600" dirty="0">
                <a:solidFill>
                  <a:srgbClr val="289B78"/>
                </a:solidFill>
                <a:latin typeface="Phosphate Inline" panose="02000506050000020004" pitchFamily="2" charset="77"/>
                <a:cs typeface="Phosphate Inline" panose="02000506050000020004" pitchFamily="2" charset="77"/>
              </a:rPr>
              <a:t>3</a:t>
            </a:r>
          </a:p>
        </p:txBody>
      </p:sp>
      <p:sp>
        <p:nvSpPr>
          <p:cNvPr id="3" name="Rounded Rectangle 2"/>
          <p:cNvSpPr/>
          <p:nvPr/>
        </p:nvSpPr>
        <p:spPr>
          <a:xfrm>
            <a:off x="3135086" y="3340359"/>
            <a:ext cx="6410129" cy="19407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x-none" sz="4000" b="1" spc="300" dirty="0">
                <a:solidFill>
                  <a:srgbClr val="289B78"/>
                </a:solidFill>
                <a:effectLst>
                  <a:outerShdw blurRad="38100" dist="38100" dir="2700000" algn="tl">
                    <a:srgbClr val="000000">
                      <a:alpha val="43137"/>
                    </a:srgbClr>
                  </a:outerShdw>
                </a:effectLst>
                <a:latin typeface="Cochin" panose="02000603020000020003" pitchFamily="2" charset="0"/>
              </a:rPr>
              <a:t>HỌC CÁCH KIẾM TIỀN </a:t>
            </a:r>
          </a:p>
          <a:p>
            <a:pPr algn="ctr">
              <a:lnSpc>
                <a:spcPct val="150000"/>
              </a:lnSpc>
            </a:pPr>
            <a:r>
              <a:rPr lang="x-none" sz="4000" b="1" spc="300" dirty="0">
                <a:solidFill>
                  <a:srgbClr val="289B78"/>
                </a:solidFill>
                <a:effectLst>
                  <a:outerShdw blurRad="38100" dist="38100" dir="2700000" algn="tl">
                    <a:srgbClr val="000000">
                      <a:alpha val="43137"/>
                    </a:srgbClr>
                  </a:outerShdw>
                </a:effectLst>
                <a:latin typeface="Cochin" panose="02000603020000020003" pitchFamily="2" charset="0"/>
              </a:rPr>
              <a:t>PHÙ HỢP</a:t>
            </a:r>
          </a:p>
        </p:txBody>
      </p:sp>
    </p:spTree>
    <p:extLst>
      <p:ext uri="{BB962C8B-B14F-4D97-AF65-F5344CB8AC3E}">
        <p14:creationId xmlns:p14="http://schemas.microsoft.com/office/powerpoint/2010/main" val="217921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7742589-5024-0FD4-D9A2-A0B7D4549A24}"/>
              </a:ext>
            </a:extLst>
          </p:cNvPr>
          <p:cNvPicPr>
            <a:picLocks noChangeAspect="1"/>
          </p:cNvPicPr>
          <p:nvPr/>
        </p:nvPicPr>
        <p:blipFill>
          <a:blip r:embed="rId3"/>
          <a:stretch>
            <a:fillRect/>
          </a:stretch>
        </p:blipFill>
        <p:spPr>
          <a:xfrm>
            <a:off x="1333500" y="1483163"/>
            <a:ext cx="3937000" cy="3937000"/>
          </a:xfrm>
          <a:prstGeom prst="rect">
            <a:avLst/>
          </a:prstGeom>
        </p:spPr>
      </p:pic>
      <p:pic>
        <p:nvPicPr>
          <p:cNvPr id="5" name="Picture 4">
            <a:extLst>
              <a:ext uri="{FF2B5EF4-FFF2-40B4-BE49-F238E27FC236}">
                <a16:creationId xmlns="" xmlns:a16="http://schemas.microsoft.com/office/drawing/2014/main" id="{CF58C419-22FD-2964-8549-69E1027962DD}"/>
              </a:ext>
            </a:extLst>
          </p:cNvPr>
          <p:cNvPicPr>
            <a:picLocks noChangeAspect="1"/>
          </p:cNvPicPr>
          <p:nvPr/>
        </p:nvPicPr>
        <p:blipFill>
          <a:blip r:embed="rId4"/>
          <a:stretch>
            <a:fillRect/>
          </a:stretch>
        </p:blipFill>
        <p:spPr>
          <a:xfrm>
            <a:off x="6658749" y="1733617"/>
            <a:ext cx="4866500" cy="3436091"/>
          </a:xfrm>
          <a:prstGeom prst="rect">
            <a:avLst/>
          </a:prstGeom>
        </p:spPr>
      </p:pic>
      <p:sp>
        <p:nvSpPr>
          <p:cNvPr id="6" name="TextBox 5">
            <a:extLst>
              <a:ext uri="{FF2B5EF4-FFF2-40B4-BE49-F238E27FC236}">
                <a16:creationId xmlns="" xmlns:a16="http://schemas.microsoft.com/office/drawing/2014/main" id="{7D639C5A-1B8E-5570-597A-E3D89379A796}"/>
              </a:ext>
            </a:extLst>
          </p:cNvPr>
          <p:cNvSpPr txBox="1"/>
          <p:nvPr/>
        </p:nvSpPr>
        <p:spPr>
          <a:xfrm>
            <a:off x="3342877" y="317500"/>
            <a:ext cx="5298245" cy="646331"/>
          </a:xfrm>
          <a:prstGeom prst="rect">
            <a:avLst/>
          </a:prstGeom>
          <a:noFill/>
        </p:spPr>
        <p:txBody>
          <a:bodyPr wrap="none" rtlCol="0">
            <a:spAutoFit/>
          </a:bodyPr>
          <a:lstStyle/>
          <a:p>
            <a:r>
              <a:rPr lang="x-none" sz="3600" dirty="0">
                <a:solidFill>
                  <a:srgbClr val="289B78"/>
                </a:solidFill>
                <a:latin typeface="Phosphate Inline" panose="02000506050000020004" pitchFamily="2" charset="77"/>
                <a:cs typeface="Phosphate Inline" panose="02000506050000020004" pitchFamily="2" charset="77"/>
              </a:rPr>
              <a:t>CÁCH KIẾM TIỀN PHÙ HỢP</a:t>
            </a:r>
          </a:p>
        </p:txBody>
      </p:sp>
      <p:sp>
        <p:nvSpPr>
          <p:cNvPr id="7" name="TextBox 6">
            <a:extLst>
              <a:ext uri="{FF2B5EF4-FFF2-40B4-BE49-F238E27FC236}">
                <a16:creationId xmlns="" xmlns:a16="http://schemas.microsoft.com/office/drawing/2014/main" id="{28955E68-DD9B-819B-9FC6-4C7C3A72F157}"/>
              </a:ext>
            </a:extLst>
          </p:cNvPr>
          <p:cNvSpPr txBox="1"/>
          <p:nvPr/>
        </p:nvSpPr>
        <p:spPr>
          <a:xfrm>
            <a:off x="1737032" y="5677885"/>
            <a:ext cx="3533468" cy="523220"/>
          </a:xfrm>
          <a:prstGeom prst="rect">
            <a:avLst/>
          </a:prstGeom>
          <a:noFill/>
        </p:spPr>
        <p:txBody>
          <a:bodyPr wrap="none" rtlCol="0">
            <a:spAutoFit/>
          </a:bodyPr>
          <a:lstStyle/>
          <a:p>
            <a:r>
              <a:rPr lang="x-none" sz="2800" dirty="0">
                <a:solidFill>
                  <a:srgbClr val="289B78"/>
                </a:solidFill>
                <a:latin typeface="American Typewriter" panose="02090604020004020304" pitchFamily="18" charset="77"/>
              </a:rPr>
              <a:t>Viết bài cho các báo</a:t>
            </a:r>
          </a:p>
        </p:txBody>
      </p:sp>
      <p:sp>
        <p:nvSpPr>
          <p:cNvPr id="8" name="TextBox 7">
            <a:extLst>
              <a:ext uri="{FF2B5EF4-FFF2-40B4-BE49-F238E27FC236}">
                <a16:creationId xmlns="" xmlns:a16="http://schemas.microsoft.com/office/drawing/2014/main" id="{132FCE73-612E-F923-C4C0-064372217840}"/>
              </a:ext>
            </a:extLst>
          </p:cNvPr>
          <p:cNvSpPr txBox="1"/>
          <p:nvPr/>
        </p:nvSpPr>
        <p:spPr>
          <a:xfrm>
            <a:off x="5991998" y="5609056"/>
            <a:ext cx="6200001" cy="954107"/>
          </a:xfrm>
          <a:prstGeom prst="rect">
            <a:avLst/>
          </a:prstGeom>
          <a:noFill/>
        </p:spPr>
        <p:txBody>
          <a:bodyPr wrap="square" rtlCol="0">
            <a:spAutoFit/>
          </a:bodyPr>
          <a:lstStyle/>
          <a:p>
            <a:pPr algn="ctr"/>
            <a:r>
              <a:rPr lang="x-none" sz="2800" dirty="0">
                <a:solidFill>
                  <a:srgbClr val="289B78"/>
                </a:solidFill>
                <a:latin typeface="American Typewriter" panose="02090604020004020304" pitchFamily="18" charset="77"/>
              </a:rPr>
              <a:t>Làm cộng tác viên bán hàng online </a:t>
            </a:r>
          </a:p>
          <a:p>
            <a:pPr algn="ctr"/>
            <a:r>
              <a:rPr lang="x-none" sz="2800" dirty="0">
                <a:solidFill>
                  <a:srgbClr val="289B78"/>
                </a:solidFill>
                <a:latin typeface="American Typewriter" panose="02090604020004020304" pitchFamily="18" charset="77"/>
              </a:rPr>
              <a:t>cho các cơ sở uy tín </a:t>
            </a:r>
          </a:p>
        </p:txBody>
      </p:sp>
    </p:spTree>
    <p:extLst>
      <p:ext uri="{BB962C8B-B14F-4D97-AF65-F5344CB8AC3E}">
        <p14:creationId xmlns:p14="http://schemas.microsoft.com/office/powerpoint/2010/main" val="210421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47E4A3E-0A65-A222-1715-36184AB50AA7}"/>
              </a:ext>
            </a:extLst>
          </p:cNvPr>
          <p:cNvSpPr txBox="1"/>
          <p:nvPr/>
        </p:nvSpPr>
        <p:spPr>
          <a:xfrm>
            <a:off x="3729807" y="63695"/>
            <a:ext cx="4732386" cy="584775"/>
          </a:xfrm>
          <a:prstGeom prst="rect">
            <a:avLst/>
          </a:prstGeom>
          <a:noFill/>
        </p:spPr>
        <p:txBody>
          <a:bodyPr wrap="none" rtlCol="0">
            <a:spAutoFit/>
          </a:bodyPr>
          <a:lstStyle/>
          <a:p>
            <a:r>
              <a:rPr lang="x-none" sz="3200" dirty="0">
                <a:solidFill>
                  <a:schemeClr val="bg1"/>
                </a:solidFill>
                <a:latin typeface="Phosphate Inline" panose="02000506050000020004" pitchFamily="2" charset="77"/>
                <a:cs typeface="Phosphate Inline" panose="02000506050000020004" pitchFamily="2" charset="77"/>
              </a:rPr>
              <a:t>CÁCH KIẾM TIỀN PHÙ HỢP</a:t>
            </a:r>
          </a:p>
        </p:txBody>
      </p:sp>
      <p:sp>
        <p:nvSpPr>
          <p:cNvPr id="4" name="TextBox 3">
            <a:extLst>
              <a:ext uri="{FF2B5EF4-FFF2-40B4-BE49-F238E27FC236}">
                <a16:creationId xmlns="" xmlns:a16="http://schemas.microsoft.com/office/drawing/2014/main" id="{B4E31C52-7892-9BCB-E3AC-FE4CDB7218AF}"/>
              </a:ext>
            </a:extLst>
          </p:cNvPr>
          <p:cNvSpPr txBox="1"/>
          <p:nvPr/>
        </p:nvSpPr>
        <p:spPr>
          <a:xfrm>
            <a:off x="0" y="648470"/>
            <a:ext cx="11972925" cy="2246769"/>
          </a:xfrm>
          <a:prstGeom prst="rect">
            <a:avLst/>
          </a:prstGeom>
          <a:noFill/>
        </p:spPr>
        <p:txBody>
          <a:bodyPr wrap="square">
            <a:spAutoFit/>
          </a:bodyPr>
          <a:lstStyle/>
          <a:p>
            <a:pPr marL="457200" indent="-457200" algn="just">
              <a:buFont typeface="Arial" panose="020B0604020202020204" pitchFamily="34" charset="0"/>
              <a:buChar char="•"/>
            </a:pPr>
            <a:r>
              <a:rPr lang="en-US" sz="2800" dirty="0" err="1">
                <a:solidFill>
                  <a:schemeClr val="bg1"/>
                </a:solidFill>
                <a:ea typeface="Roboto" panose="02000000000000000000" pitchFamily="2" charset="0"/>
              </a:rPr>
              <a:t>Ngân</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hàng</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là</a:t>
            </a:r>
            <a:r>
              <a:rPr lang="en-US" sz="2800"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đơn</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vị</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trung</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gian</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nhận</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tiền</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của</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người</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có</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tiền</a:t>
            </a:r>
            <a:r>
              <a:rPr lang="en-US" sz="2800" b="1"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nhàn</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rỗi</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và</a:t>
            </a:r>
            <a:r>
              <a:rPr lang="en-US" sz="2800"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cho</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những</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người</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cần</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tiền</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vay</a:t>
            </a:r>
            <a:r>
              <a:rPr lang="en-US" sz="2800" b="1"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để</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sản</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xuất</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kinh</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doanh</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tiêu</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dùng</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đầu</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tư</a:t>
            </a:r>
            <a:r>
              <a:rPr lang="en-US" sz="2800" dirty="0">
                <a:solidFill>
                  <a:schemeClr val="bg1"/>
                </a:solidFill>
                <a:ea typeface="Roboto" panose="02000000000000000000" pitchFamily="2" charset="0"/>
              </a:rPr>
              <a:t>,... </a:t>
            </a:r>
          </a:p>
          <a:p>
            <a:pPr marL="457200" indent="-457200" algn="just">
              <a:buFont typeface="Arial" panose="020B0604020202020204" pitchFamily="34" charset="0"/>
              <a:buChar char="•"/>
            </a:pPr>
            <a:r>
              <a:rPr lang="en-US" sz="2800" dirty="0">
                <a:solidFill>
                  <a:schemeClr val="bg1"/>
                </a:solidFill>
                <a:ea typeface="Roboto" panose="02000000000000000000" pitchFamily="2" charset="0"/>
              </a:rPr>
              <a:t>Khi </a:t>
            </a:r>
            <a:r>
              <a:rPr lang="en-US" sz="2800" dirty="0" err="1">
                <a:solidFill>
                  <a:schemeClr val="bg1"/>
                </a:solidFill>
                <a:ea typeface="Roboto" panose="02000000000000000000" pitchFamily="2" charset="0"/>
              </a:rPr>
              <a:t>tiết</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kiệm</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được</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một</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khoản</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tiền</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mà</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chưa</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có</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nhu</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cầu</a:t>
            </a:r>
            <a:r>
              <a:rPr lang="en-US" sz="2800" dirty="0">
                <a:solidFill>
                  <a:schemeClr val="bg1"/>
                </a:solidFill>
                <a:ea typeface="Roboto" panose="02000000000000000000" pitchFamily="2" charset="0"/>
              </a:rPr>
              <a:t> chi </a:t>
            </a:r>
            <a:r>
              <a:rPr lang="en-US" sz="2800" dirty="0" err="1">
                <a:solidFill>
                  <a:schemeClr val="bg1"/>
                </a:solidFill>
                <a:ea typeface="Roboto" panose="02000000000000000000" pitchFamily="2" charset="0"/>
              </a:rPr>
              <a:t>tiêu</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em</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có</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thể</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nhờ</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bố</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mẹ</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gửi</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hộ</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tiền</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vào</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ngân</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hàng</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để</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được</a:t>
            </a:r>
            <a:r>
              <a:rPr lang="en-US" sz="2800"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hưởng</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tiền</a:t>
            </a:r>
            <a:r>
              <a:rPr lang="en-US" sz="2800" b="1" dirty="0">
                <a:solidFill>
                  <a:schemeClr val="bg1"/>
                </a:solidFill>
                <a:ea typeface="Roboto" panose="02000000000000000000" pitchFamily="2" charset="0"/>
              </a:rPr>
              <a:t> </a:t>
            </a:r>
            <a:r>
              <a:rPr lang="en-US" sz="2800" b="1" dirty="0" err="1">
                <a:solidFill>
                  <a:schemeClr val="bg1"/>
                </a:solidFill>
                <a:ea typeface="Roboto" panose="02000000000000000000" pitchFamily="2" charset="0"/>
              </a:rPr>
              <a:t>lãi</a:t>
            </a:r>
            <a:r>
              <a:rPr lang="en-US" sz="2800" b="1"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làm</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cho</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số</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tiền</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mình</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có</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tăng</a:t>
            </a:r>
            <a:r>
              <a:rPr lang="en-US" sz="2800" dirty="0">
                <a:solidFill>
                  <a:schemeClr val="bg1"/>
                </a:solidFill>
                <a:ea typeface="Roboto" panose="02000000000000000000" pitchFamily="2" charset="0"/>
              </a:rPr>
              <a:t> </a:t>
            </a:r>
            <a:r>
              <a:rPr lang="en-US" sz="2800" dirty="0" err="1">
                <a:solidFill>
                  <a:schemeClr val="bg1"/>
                </a:solidFill>
                <a:ea typeface="Roboto" panose="02000000000000000000" pitchFamily="2" charset="0"/>
              </a:rPr>
              <a:t>lên</a:t>
            </a:r>
            <a:r>
              <a:rPr lang="en-US" sz="2800" dirty="0">
                <a:solidFill>
                  <a:schemeClr val="bg1"/>
                </a:solidFill>
                <a:ea typeface="Roboto" panose="02000000000000000000" pitchFamily="2" charset="0"/>
              </a:rPr>
              <a:t>. </a:t>
            </a:r>
          </a:p>
        </p:txBody>
      </p:sp>
      <p:pic>
        <p:nvPicPr>
          <p:cNvPr id="6" name="Picture 5">
            <a:extLst>
              <a:ext uri="{FF2B5EF4-FFF2-40B4-BE49-F238E27FC236}">
                <a16:creationId xmlns="" xmlns:a16="http://schemas.microsoft.com/office/drawing/2014/main" id="{5E090C23-9C82-BC51-9C3F-BE85F40E82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82" b="92593" l="4762" r="96327">
                        <a14:foregroundMark x1="63129" y1="15904" x2="65986" y2="61220"/>
                        <a14:foregroundMark x1="65986" y1="61220" x2="68844" y2="72549"/>
                        <a14:foregroundMark x1="68844" y1="72549" x2="82177" y2="53595"/>
                        <a14:foregroundMark x1="92109" y1="59913" x2="91973" y2="66885"/>
                        <a14:foregroundMark x1="91973" y1="74946" x2="91973" y2="62527"/>
                        <a14:foregroundMark x1="91973" y1="62527" x2="96327" y2="57081"/>
                        <a14:foregroundMark x1="70204" y1="84096" x2="70204" y2="84096"/>
                        <a14:foregroundMark x1="66531" y1="7625" x2="59592" y2="6318"/>
                        <a14:foregroundMark x1="59592" y1="6318" x2="59592" y2="6318"/>
                        <a14:foregroundMark x1="66667" y1="85839" x2="73741" y2="86057"/>
                        <a14:foregroundMark x1="63946" y1="82353" x2="74558" y2="92810"/>
                        <a14:foregroundMark x1="29252" y1="87800" x2="29252" y2="54031"/>
                        <a14:foregroundMark x1="29252" y1="54031" x2="31293" y2="43137"/>
                        <a14:foregroundMark x1="31293" y1="43137" x2="39184" y2="23312"/>
                        <a14:foregroundMark x1="39184" y1="23312" x2="39592" y2="17647"/>
                        <a14:foregroundMark x1="38231" y1="14597" x2="45442" y2="16340"/>
                        <a14:foregroundMark x1="45442" y1="16340" x2="48844" y2="31155"/>
                        <a14:foregroundMark x1="48844" y1="31155" x2="49116" y2="36383"/>
                        <a14:foregroundMark x1="36327" y1="82571" x2="36327" y2="82571"/>
                        <a14:foregroundMark x1="33469" y1="81917" x2="40680" y2="91503"/>
                        <a14:foregroundMark x1="4762" y1="60566" x2="4762" y2="60566"/>
                        <a14:foregroundMark x1="61497" y1="92157" x2="61497" y2="92157"/>
                        <a14:foregroundMark x1="61497" y1="92157" x2="67211" y2="90632"/>
                      </a14:backgroundRemoval>
                    </a14:imgEffect>
                  </a14:imgLayer>
                </a14:imgProps>
              </a:ext>
            </a:extLst>
          </a:blip>
          <a:stretch>
            <a:fillRect/>
          </a:stretch>
        </p:blipFill>
        <p:spPr>
          <a:xfrm>
            <a:off x="1828800" y="3525905"/>
            <a:ext cx="2708472" cy="1690952"/>
          </a:xfrm>
          <a:prstGeom prst="rect">
            <a:avLst/>
          </a:prstGeom>
        </p:spPr>
      </p:pic>
      <p:pic>
        <p:nvPicPr>
          <p:cNvPr id="8" name="Picture 7">
            <a:extLst>
              <a:ext uri="{FF2B5EF4-FFF2-40B4-BE49-F238E27FC236}">
                <a16:creationId xmlns="" xmlns:a16="http://schemas.microsoft.com/office/drawing/2014/main" id="{E8269A0A-6722-AC5C-4AA6-66178889CB1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8207" y1="87551" x2="28125" y2="87755"/>
                      </a14:backgroundRemoval>
                    </a14:imgEffect>
                  </a14:imgLayer>
                </a14:imgProps>
              </a:ext>
            </a:extLst>
          </a:blip>
          <a:stretch>
            <a:fillRect/>
          </a:stretch>
        </p:blipFill>
        <p:spPr>
          <a:xfrm>
            <a:off x="5139144" y="5576780"/>
            <a:ext cx="2114128" cy="1407503"/>
          </a:xfrm>
          <a:prstGeom prst="rect">
            <a:avLst/>
          </a:prstGeom>
        </p:spPr>
      </p:pic>
      <p:pic>
        <p:nvPicPr>
          <p:cNvPr id="10" name="Picture 9">
            <a:extLst>
              <a:ext uri="{FF2B5EF4-FFF2-40B4-BE49-F238E27FC236}">
                <a16:creationId xmlns="" xmlns:a16="http://schemas.microsoft.com/office/drawing/2014/main" id="{875D5360-ECE0-6F9D-9E84-5C58B8168A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7500" y1="18281" x2="32656" y2="36250"/>
                        <a14:foregroundMark x1="18906" y1="29531" x2="18906" y2="29531"/>
                        <a14:foregroundMark x1="57656" y1="45000" x2="60938" y2="37188"/>
                        <a14:foregroundMark x1="60938" y1="37188" x2="79375" y2="20156"/>
                        <a14:foregroundMark x1="79375" y1="20156" x2="79531" y2="19063"/>
                        <a14:foregroundMark x1="83438" y1="18125" x2="83438" y2="18125"/>
                        <a14:foregroundMark x1="83438" y1="18125" x2="82969" y2="25469"/>
                        <a14:foregroundMark x1="82969" y1="25469" x2="82500" y2="26250"/>
                        <a14:foregroundMark x1="50938" y1="43281" x2="65000" y2="44531"/>
                        <a14:foregroundMark x1="67969" y1="46250" x2="67969" y2="46250"/>
                        <a14:foregroundMark x1="67656" y1="48750" x2="70625" y2="42813"/>
                        <a14:foregroundMark x1="71719" y1="42031" x2="71719" y2="42031"/>
                        <a14:backgroundMark x1="39844" y1="70781" x2="67813" y2="71094"/>
                        <a14:backgroundMark x1="34688" y1="60625" x2="62344" y2="65000"/>
                        <a14:backgroundMark x1="62344" y1="65000" x2="69219" y2="69219"/>
                        <a14:backgroundMark x1="69219" y1="69219" x2="70000" y2="76094"/>
                      </a14:backgroundRemoval>
                    </a14:imgEffect>
                  </a14:imgLayer>
                </a14:imgProps>
              </a:ext>
            </a:extLst>
          </a:blip>
          <a:srcRect b="45448"/>
          <a:stretch/>
        </p:blipFill>
        <p:spPr>
          <a:xfrm>
            <a:off x="5139144" y="2256236"/>
            <a:ext cx="2342748" cy="1278005"/>
          </a:xfrm>
          <a:prstGeom prst="rect">
            <a:avLst/>
          </a:prstGeom>
        </p:spPr>
      </p:pic>
      <p:pic>
        <p:nvPicPr>
          <p:cNvPr id="12" name="Picture 11">
            <a:extLst>
              <a:ext uri="{FF2B5EF4-FFF2-40B4-BE49-F238E27FC236}">
                <a16:creationId xmlns="" xmlns:a16="http://schemas.microsoft.com/office/drawing/2014/main" id="{3FF4FD5D-ED9E-C61B-D5B5-2428D0660EE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6677" y1="86842" x2="26677" y2="86842"/>
                        <a14:foregroundMark x1="23802" y1="65789" x2="23802" y2="65789"/>
                        <a14:foregroundMark x1="30192" y1="44258" x2="30192" y2="44258"/>
                        <a14:foregroundMark x1="70927" y1="40191" x2="70927" y2="40191"/>
                        <a14:foregroundMark x1="75240" y1="65550" x2="75240" y2="65550"/>
                        <a14:foregroundMark x1="70927" y1="83014" x2="70927" y2="83014"/>
                        <a14:foregroundMark x1="59904" y1="64115" x2="59904" y2="64115"/>
                        <a14:foregroundMark x1="36901" y1="67464" x2="41853" y2="66507"/>
                      </a14:backgroundRemoval>
                    </a14:imgEffect>
                  </a14:imgLayer>
                </a14:imgProps>
              </a:ext>
            </a:extLst>
          </a:blip>
          <a:stretch>
            <a:fillRect/>
          </a:stretch>
        </p:blipFill>
        <p:spPr>
          <a:xfrm>
            <a:off x="7253272" y="3245046"/>
            <a:ext cx="3170334" cy="2116932"/>
          </a:xfrm>
          <a:prstGeom prst="rect">
            <a:avLst/>
          </a:prstGeom>
        </p:spPr>
      </p:pic>
      <p:pic>
        <p:nvPicPr>
          <p:cNvPr id="14" name="Picture 13">
            <a:extLst>
              <a:ext uri="{FF2B5EF4-FFF2-40B4-BE49-F238E27FC236}">
                <a16:creationId xmlns="" xmlns:a16="http://schemas.microsoft.com/office/drawing/2014/main" id="{AAB7568C-8D80-7452-700E-B7876DD82BC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667" r="93333">
                        <a14:foregroundMark x1="6944" y1="41944" x2="10278" y2="51944"/>
                        <a14:foregroundMark x1="10278" y1="51944" x2="11111" y2="70000"/>
                        <a14:foregroundMark x1="18333" y1="72500" x2="19722" y2="40000"/>
                        <a14:foregroundMark x1="19722" y1="40000" x2="31667" y2="41389"/>
                        <a14:foregroundMark x1="31667" y1="41389" x2="36667" y2="50556"/>
                        <a14:foregroundMark x1="36667" y1="50556" x2="51389" y2="65000"/>
                        <a14:foregroundMark x1="51389" y1="65000" x2="75000" y2="69722"/>
                        <a14:foregroundMark x1="75000" y1="69722" x2="88611" y2="70278"/>
                        <a14:foregroundMark x1="88611" y1="70278" x2="89722" y2="44167"/>
                        <a14:foregroundMark x1="31667" y1="71944" x2="44444" y2="71111"/>
                        <a14:foregroundMark x1="44444" y1="71111" x2="55556" y2="71111"/>
                        <a14:foregroundMark x1="55556" y1="71111" x2="67778" y2="70278"/>
                        <a14:foregroundMark x1="93333" y1="41111" x2="93333" y2="41111"/>
                        <a14:foregroundMark x1="76944" y1="45000" x2="83056" y2="43611"/>
                        <a14:foregroundMark x1="73611" y1="44167" x2="66944" y2="44444"/>
                      </a14:backgroundRemoval>
                    </a14:imgEffect>
                  </a14:imgLayer>
                </a14:imgProps>
              </a:ext>
            </a:extLst>
          </a:blip>
          <a:stretch>
            <a:fillRect/>
          </a:stretch>
        </p:blipFill>
        <p:spPr>
          <a:xfrm>
            <a:off x="5452027" y="3752805"/>
            <a:ext cx="1609173" cy="1609173"/>
          </a:xfrm>
          <a:prstGeom prst="rect">
            <a:avLst/>
          </a:prstGeom>
        </p:spPr>
      </p:pic>
      <p:sp>
        <p:nvSpPr>
          <p:cNvPr id="15" name="Down Arrow 14">
            <a:extLst>
              <a:ext uri="{FF2B5EF4-FFF2-40B4-BE49-F238E27FC236}">
                <a16:creationId xmlns="" xmlns:a16="http://schemas.microsoft.com/office/drawing/2014/main" id="{291447EE-107E-A59B-6846-92FF058A657C}"/>
              </a:ext>
            </a:extLst>
          </p:cNvPr>
          <p:cNvSpPr/>
          <p:nvPr/>
        </p:nvSpPr>
        <p:spPr>
          <a:xfrm>
            <a:off x="6096000" y="3480014"/>
            <a:ext cx="304663" cy="451930"/>
          </a:xfrm>
          <a:prstGeom prst="downArrow">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Down Arrow 15">
            <a:extLst>
              <a:ext uri="{FF2B5EF4-FFF2-40B4-BE49-F238E27FC236}">
                <a16:creationId xmlns="" xmlns:a16="http://schemas.microsoft.com/office/drawing/2014/main" id="{022C2FFA-ABC2-6024-05B2-D73B01B51E5B}"/>
              </a:ext>
            </a:extLst>
          </p:cNvPr>
          <p:cNvSpPr/>
          <p:nvPr/>
        </p:nvSpPr>
        <p:spPr>
          <a:xfrm>
            <a:off x="6104281" y="5194356"/>
            <a:ext cx="304663" cy="451930"/>
          </a:xfrm>
          <a:prstGeom prst="downArrow">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Right Arrow 16">
            <a:extLst>
              <a:ext uri="{FF2B5EF4-FFF2-40B4-BE49-F238E27FC236}">
                <a16:creationId xmlns="" xmlns:a16="http://schemas.microsoft.com/office/drawing/2014/main" id="{CADF645F-2ED1-CB68-473C-63878E5B30D5}"/>
              </a:ext>
            </a:extLst>
          </p:cNvPr>
          <p:cNvSpPr/>
          <p:nvPr/>
        </p:nvSpPr>
        <p:spPr>
          <a:xfrm>
            <a:off x="4762500" y="4371381"/>
            <a:ext cx="584200" cy="302219"/>
          </a:xfrm>
          <a:prstGeom prst="rightArrow">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Right Arrow 17">
            <a:extLst>
              <a:ext uri="{FF2B5EF4-FFF2-40B4-BE49-F238E27FC236}">
                <a16:creationId xmlns="" xmlns:a16="http://schemas.microsoft.com/office/drawing/2014/main" id="{25B37D58-81CF-C03A-4CA6-70916FB211A5}"/>
              </a:ext>
            </a:extLst>
          </p:cNvPr>
          <p:cNvSpPr/>
          <p:nvPr/>
        </p:nvSpPr>
        <p:spPr>
          <a:xfrm>
            <a:off x="7189792" y="4351895"/>
            <a:ext cx="584200" cy="302219"/>
          </a:xfrm>
          <a:prstGeom prst="rightArrow">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409300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par>
                          <p:cTn id="33" fill="hold">
                            <p:stCondLst>
                              <p:cond delay="500"/>
                            </p:stCondLst>
                            <p:childTnLst>
                              <p:par>
                                <p:cTn id="34" presetID="9"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cTn>
                              </p:par>
                            </p:childTnLst>
                          </p:cTn>
                        </p:par>
                        <p:par>
                          <p:cTn id="41" fill="hold">
                            <p:stCondLst>
                              <p:cond delay="1500"/>
                            </p:stCondLst>
                            <p:childTnLst>
                              <p:par>
                                <p:cTn id="42" presetID="22" presetClass="entr" presetSubtype="1"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childTnLst>
                          </p:cTn>
                        </p:par>
                        <p:par>
                          <p:cTn id="45" fill="hold">
                            <p:stCondLst>
                              <p:cond delay="2000"/>
                            </p:stCondLst>
                            <p:childTnLst>
                              <p:par>
                                <p:cTn id="46" presetID="9" presetClass="entr" presetSubtype="0"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err="1">
                <a:solidFill>
                  <a:schemeClr val="bg1"/>
                </a:solidFill>
                <a:latin typeface="Phosphate Inline" panose="02000506050000020004" pitchFamily="2" charset="77"/>
                <a:cs typeface="Phosphate Inline" panose="02000506050000020004" pitchFamily="2" charset="77"/>
              </a:rPr>
              <a:t>Cách</a:t>
            </a:r>
            <a:r>
              <a:rPr lang="en-US" sz="5400" dirty="0">
                <a:solidFill>
                  <a:schemeClr val="bg1"/>
                </a:solidFill>
                <a:latin typeface="Phosphate Inline" panose="02000506050000020004" pitchFamily="2" charset="77"/>
                <a:cs typeface="Phosphate Inline" panose="02000506050000020004" pitchFamily="2" charset="77"/>
              </a:rPr>
              <a:t> </a:t>
            </a:r>
            <a:r>
              <a:rPr lang="en-US" sz="5400" dirty="0" err="1">
                <a:solidFill>
                  <a:schemeClr val="bg1"/>
                </a:solidFill>
                <a:latin typeface="Phosphate Inline" panose="02000506050000020004" pitchFamily="2" charset="77"/>
                <a:cs typeface="Phosphate Inline" panose="02000506050000020004" pitchFamily="2" charset="77"/>
              </a:rPr>
              <a:t>người</a:t>
            </a:r>
            <a:r>
              <a:rPr lang="en-US" sz="5400" dirty="0">
                <a:solidFill>
                  <a:schemeClr val="bg1"/>
                </a:solidFill>
                <a:latin typeface="Phosphate Inline" panose="02000506050000020004" pitchFamily="2" charset="77"/>
                <a:cs typeface="Phosphate Inline" panose="02000506050000020004" pitchFamily="2" charset="77"/>
              </a:rPr>
              <a:t> do </a:t>
            </a:r>
            <a:r>
              <a:rPr lang="en-US" sz="5400" dirty="0" err="1">
                <a:solidFill>
                  <a:schemeClr val="bg1"/>
                </a:solidFill>
                <a:latin typeface="Phosphate Inline" panose="02000506050000020004" pitchFamily="2" charset="77"/>
                <a:cs typeface="Phosphate Inline" panose="02000506050000020004" pitchFamily="2" charset="77"/>
              </a:rPr>
              <a:t>thái</a:t>
            </a:r>
            <a:r>
              <a:rPr lang="en-US" sz="5400" dirty="0">
                <a:solidFill>
                  <a:schemeClr val="bg1"/>
                </a:solidFill>
                <a:latin typeface="Phosphate Inline" panose="02000506050000020004" pitchFamily="2" charset="77"/>
                <a:cs typeface="Phosphate Inline" panose="02000506050000020004" pitchFamily="2" charset="77"/>
              </a:rPr>
              <a:t> </a:t>
            </a:r>
            <a:r>
              <a:rPr lang="en-US" sz="5400" dirty="0" err="1">
                <a:solidFill>
                  <a:schemeClr val="bg1"/>
                </a:solidFill>
                <a:latin typeface="Phosphate Inline" panose="02000506050000020004" pitchFamily="2" charset="77"/>
                <a:cs typeface="Phosphate Inline" panose="02000506050000020004" pitchFamily="2" charset="77"/>
              </a:rPr>
              <a:t>dạy</a:t>
            </a:r>
            <a:r>
              <a:rPr lang="en-US" sz="5400" dirty="0">
                <a:solidFill>
                  <a:schemeClr val="bg1"/>
                </a:solidFill>
                <a:latin typeface="Phosphate Inline" panose="02000506050000020004" pitchFamily="2" charset="77"/>
                <a:cs typeface="Phosphate Inline" panose="02000506050000020004" pitchFamily="2" charset="77"/>
              </a:rPr>
              <a:t> con</a:t>
            </a:r>
          </a:p>
        </p:txBody>
      </p:sp>
      <p:grpSp>
        <p:nvGrpSpPr>
          <p:cNvPr id="10" name="Group 9">
            <a:extLst>
              <a:ext uri="{FF2B5EF4-FFF2-40B4-BE49-F238E27FC236}">
                <a16:creationId xmlns="" xmlns:a16="http://schemas.microsoft.com/office/drawing/2014/main" id="{777B4EE6-EB56-026E-C245-3CC11BC9E974}"/>
              </a:ext>
            </a:extLst>
          </p:cNvPr>
          <p:cNvGrpSpPr/>
          <p:nvPr/>
        </p:nvGrpSpPr>
        <p:grpSpPr>
          <a:xfrm>
            <a:off x="381000" y="260500"/>
            <a:ext cx="10972800" cy="7589811"/>
            <a:chOff x="381000" y="260500"/>
            <a:chExt cx="10972800" cy="7589811"/>
          </a:xfrm>
        </p:grpSpPr>
        <p:pic>
          <p:nvPicPr>
            <p:cNvPr id="4" name="Picture 3">
              <a:extLst>
                <a:ext uri="{FF2B5EF4-FFF2-40B4-BE49-F238E27FC236}">
                  <a16:creationId xmlns="" xmlns:a16="http://schemas.microsoft.com/office/drawing/2014/main" id="{DAD090A7-E2C8-5228-2F71-E29AA977747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7732" y1="26097" x2="18211" y2="71594"/>
                          <a14:foregroundMark x1="33067" y1="25866" x2="34185" y2="63741"/>
                          <a14:foregroundMark x1="34185" y1="63741" x2="33546" y2="69284"/>
                          <a14:foregroundMark x1="50319" y1="25635" x2="53994" y2="71594"/>
                          <a14:foregroundMark x1="47764" y1="69515" x2="47764" y2="69515"/>
                          <a14:foregroundMark x1="47764" y1="69515" x2="53195" y2="69746"/>
                          <a14:foregroundMark x1="81949" y1="24480" x2="83067" y2="69053"/>
                        </a14:backgroundRemoval>
                      </a14:imgEffect>
                    </a14:imgLayer>
                  </a14:imgProps>
                </a:ext>
              </a:extLst>
            </a:blip>
            <a:stretch>
              <a:fillRect/>
            </a:stretch>
          </p:blipFill>
          <p:spPr>
            <a:xfrm>
              <a:off x="381000" y="260500"/>
              <a:ext cx="10972800" cy="7589811"/>
            </a:xfrm>
            <a:prstGeom prst="rect">
              <a:avLst/>
            </a:prstGeom>
          </p:spPr>
        </p:pic>
        <p:sp>
          <p:nvSpPr>
            <p:cNvPr id="5" name="TextBox 4">
              <a:extLst>
                <a:ext uri="{FF2B5EF4-FFF2-40B4-BE49-F238E27FC236}">
                  <a16:creationId xmlns="" xmlns:a16="http://schemas.microsoft.com/office/drawing/2014/main" id="{33DAA927-18B9-0CB9-02BE-649916C36416}"/>
                </a:ext>
              </a:extLst>
            </p:cNvPr>
            <p:cNvSpPr txBox="1"/>
            <p:nvPr/>
          </p:nvSpPr>
          <p:spPr>
            <a:xfrm>
              <a:off x="1500263" y="3932296"/>
              <a:ext cx="1662037" cy="830997"/>
            </a:xfrm>
            <a:prstGeom prst="rect">
              <a:avLst/>
            </a:prstGeom>
            <a:noFill/>
          </p:spPr>
          <p:txBody>
            <a:bodyPr wrap="square" rtlCol="0">
              <a:spAutoFit/>
            </a:bodyPr>
            <a:lstStyle/>
            <a:p>
              <a:pPr algn="ctr"/>
              <a:r>
                <a:rPr lang="en-US" sz="2400" b="1" dirty="0">
                  <a:solidFill>
                    <a:schemeClr val="bg2"/>
                  </a:solidFill>
                </a:rPr>
                <a:t>C</a:t>
              </a:r>
              <a:r>
                <a:rPr lang="x-none" sz="2400" b="1" dirty="0">
                  <a:solidFill>
                    <a:schemeClr val="bg2"/>
                  </a:solidFill>
                </a:rPr>
                <a:t>hi tiêu </a:t>
              </a:r>
            </a:p>
            <a:p>
              <a:pPr algn="ctr"/>
              <a:r>
                <a:rPr lang="x-none" sz="2400" b="1" dirty="0">
                  <a:solidFill>
                    <a:schemeClr val="bg2"/>
                  </a:solidFill>
                </a:rPr>
                <a:t>hàng ngày</a:t>
              </a:r>
            </a:p>
          </p:txBody>
        </p:sp>
        <p:sp>
          <p:nvSpPr>
            <p:cNvPr id="6" name="TextBox 5">
              <a:extLst>
                <a:ext uri="{FF2B5EF4-FFF2-40B4-BE49-F238E27FC236}">
                  <a16:creationId xmlns="" xmlns:a16="http://schemas.microsoft.com/office/drawing/2014/main" id="{4590D264-AB79-3114-A567-4A9FF4685540}"/>
                </a:ext>
              </a:extLst>
            </p:cNvPr>
            <p:cNvSpPr txBox="1"/>
            <p:nvPr/>
          </p:nvSpPr>
          <p:spPr>
            <a:xfrm>
              <a:off x="3614000" y="3809185"/>
              <a:ext cx="1074332" cy="1077218"/>
            </a:xfrm>
            <a:prstGeom prst="rect">
              <a:avLst/>
            </a:prstGeom>
            <a:noFill/>
          </p:spPr>
          <p:txBody>
            <a:bodyPr wrap="none" rtlCol="0">
              <a:spAutoFit/>
            </a:bodyPr>
            <a:lstStyle/>
            <a:p>
              <a:pPr algn="ctr"/>
              <a:r>
                <a:rPr lang="en-US" sz="3200" b="1" dirty="0">
                  <a:solidFill>
                    <a:schemeClr val="accent5">
                      <a:lumMod val="20000"/>
                      <a:lumOff val="80000"/>
                    </a:schemeClr>
                  </a:solidFill>
                </a:rPr>
                <a:t>T</a:t>
              </a:r>
              <a:r>
                <a:rPr lang="x-none" sz="3200" b="1" dirty="0">
                  <a:solidFill>
                    <a:schemeClr val="accent5">
                      <a:lumMod val="20000"/>
                      <a:lumOff val="80000"/>
                    </a:schemeClr>
                  </a:solidFill>
                </a:rPr>
                <a:t>ừ </a:t>
              </a:r>
            </a:p>
            <a:p>
              <a:pPr algn="ctr"/>
              <a:r>
                <a:rPr lang="x-none" sz="3200" b="1" dirty="0">
                  <a:solidFill>
                    <a:schemeClr val="accent5">
                      <a:lumMod val="20000"/>
                      <a:lumOff val="80000"/>
                    </a:schemeClr>
                  </a:solidFill>
                </a:rPr>
                <a:t>thiện</a:t>
              </a:r>
            </a:p>
          </p:txBody>
        </p:sp>
        <p:sp>
          <p:nvSpPr>
            <p:cNvPr id="7" name="TextBox 6">
              <a:extLst>
                <a:ext uri="{FF2B5EF4-FFF2-40B4-BE49-F238E27FC236}">
                  <a16:creationId xmlns="" xmlns:a16="http://schemas.microsoft.com/office/drawing/2014/main" id="{6913A707-B6B2-006D-0A11-C08CEFE12405}"/>
                </a:ext>
              </a:extLst>
            </p:cNvPr>
            <p:cNvSpPr txBox="1"/>
            <p:nvPr/>
          </p:nvSpPr>
          <p:spPr>
            <a:xfrm>
              <a:off x="7148746" y="3798694"/>
              <a:ext cx="1023036" cy="1077218"/>
            </a:xfrm>
            <a:prstGeom prst="rect">
              <a:avLst/>
            </a:prstGeom>
            <a:noFill/>
          </p:spPr>
          <p:txBody>
            <a:bodyPr wrap="none" rtlCol="0">
              <a:spAutoFit/>
            </a:bodyPr>
            <a:lstStyle/>
            <a:p>
              <a:pPr algn="ctr"/>
              <a:r>
                <a:rPr lang="en-US" sz="3200" b="1" dirty="0">
                  <a:solidFill>
                    <a:schemeClr val="accent6">
                      <a:lumMod val="20000"/>
                      <a:lumOff val="80000"/>
                    </a:schemeClr>
                  </a:solidFill>
                </a:rPr>
                <a:t>T</a:t>
              </a:r>
              <a:r>
                <a:rPr lang="x-none" sz="3200" b="1" dirty="0">
                  <a:solidFill>
                    <a:schemeClr val="accent6">
                      <a:lumMod val="20000"/>
                      <a:lumOff val="80000"/>
                    </a:schemeClr>
                  </a:solidFill>
                </a:rPr>
                <a:t>iết </a:t>
              </a:r>
            </a:p>
            <a:p>
              <a:pPr algn="ctr"/>
              <a:r>
                <a:rPr lang="x-none" sz="3200" b="1" dirty="0">
                  <a:solidFill>
                    <a:schemeClr val="accent6">
                      <a:lumMod val="20000"/>
                      <a:lumOff val="80000"/>
                    </a:schemeClr>
                  </a:solidFill>
                </a:rPr>
                <a:t>kiệm</a:t>
              </a:r>
            </a:p>
          </p:txBody>
        </p:sp>
        <p:sp>
          <p:nvSpPr>
            <p:cNvPr id="8" name="TextBox 7">
              <a:extLst>
                <a:ext uri="{FF2B5EF4-FFF2-40B4-BE49-F238E27FC236}">
                  <a16:creationId xmlns="" xmlns:a16="http://schemas.microsoft.com/office/drawing/2014/main" id="{4ADBF3C0-A97E-8F08-AFFD-11217343BF8B}"/>
                </a:ext>
              </a:extLst>
            </p:cNvPr>
            <p:cNvSpPr txBox="1"/>
            <p:nvPr/>
          </p:nvSpPr>
          <p:spPr>
            <a:xfrm>
              <a:off x="5181956" y="4055406"/>
              <a:ext cx="1370888" cy="584775"/>
            </a:xfrm>
            <a:prstGeom prst="rect">
              <a:avLst/>
            </a:prstGeom>
            <a:noFill/>
          </p:spPr>
          <p:txBody>
            <a:bodyPr wrap="none" rtlCol="0">
              <a:spAutoFit/>
            </a:bodyPr>
            <a:lstStyle/>
            <a:p>
              <a:pPr algn="ctr"/>
              <a:r>
                <a:rPr lang="en-US" sz="3200" b="1" dirty="0" err="1">
                  <a:solidFill>
                    <a:schemeClr val="accent4">
                      <a:lumMod val="20000"/>
                      <a:lumOff val="80000"/>
                    </a:schemeClr>
                  </a:solidFill>
                </a:rPr>
                <a:t>Đ</a:t>
              </a:r>
              <a:r>
                <a:rPr lang="x-none" sz="3200" b="1" dirty="0">
                  <a:solidFill>
                    <a:schemeClr val="accent4">
                      <a:lumMod val="20000"/>
                      <a:lumOff val="80000"/>
                    </a:schemeClr>
                  </a:solidFill>
                </a:rPr>
                <a:t>ầu tư</a:t>
              </a:r>
            </a:p>
          </p:txBody>
        </p:sp>
        <p:sp>
          <p:nvSpPr>
            <p:cNvPr id="9" name="TextBox 8">
              <a:extLst>
                <a:ext uri="{FF2B5EF4-FFF2-40B4-BE49-F238E27FC236}">
                  <a16:creationId xmlns="" xmlns:a16="http://schemas.microsoft.com/office/drawing/2014/main" id="{2F8B5586-D42A-D1DC-F2C9-CCCC03082EE9}"/>
                </a:ext>
              </a:extLst>
            </p:cNvPr>
            <p:cNvSpPr txBox="1"/>
            <p:nvPr/>
          </p:nvSpPr>
          <p:spPr>
            <a:xfrm>
              <a:off x="8894684" y="3809185"/>
              <a:ext cx="1175322" cy="1077218"/>
            </a:xfrm>
            <a:prstGeom prst="rect">
              <a:avLst/>
            </a:prstGeom>
            <a:noFill/>
          </p:spPr>
          <p:txBody>
            <a:bodyPr wrap="none" rtlCol="0">
              <a:spAutoFit/>
            </a:bodyPr>
            <a:lstStyle/>
            <a:p>
              <a:pPr algn="ctr"/>
              <a:r>
                <a:rPr lang="en-US" sz="3200" b="1" dirty="0" err="1">
                  <a:solidFill>
                    <a:srgbClr val="C00000"/>
                  </a:solidFill>
                </a:rPr>
                <a:t>Đ</a:t>
              </a:r>
              <a:r>
                <a:rPr lang="x-none" sz="3200" b="1" dirty="0">
                  <a:solidFill>
                    <a:srgbClr val="C00000"/>
                  </a:solidFill>
                </a:rPr>
                <a:t>óng </a:t>
              </a:r>
            </a:p>
            <a:p>
              <a:pPr algn="ctr"/>
              <a:r>
                <a:rPr lang="x-none" sz="3200" b="1" dirty="0">
                  <a:solidFill>
                    <a:srgbClr val="C00000"/>
                  </a:solidFill>
                </a:rPr>
                <a:t>thuế</a:t>
              </a:r>
            </a:p>
          </p:txBody>
        </p:sp>
      </p:grpSp>
    </p:spTree>
    <p:extLst>
      <p:ext uri="{BB962C8B-B14F-4D97-AF65-F5344CB8AC3E}">
        <p14:creationId xmlns:p14="http://schemas.microsoft.com/office/powerpoint/2010/main" val="317404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6B984A2-F461-F008-DE83-FDC62E865D11}"/>
              </a:ext>
            </a:extLst>
          </p:cNvPr>
          <p:cNvSpPr txBox="1"/>
          <p:nvPr/>
        </p:nvSpPr>
        <p:spPr>
          <a:xfrm>
            <a:off x="1714500" y="1282700"/>
            <a:ext cx="9095760" cy="646331"/>
          </a:xfrm>
          <a:prstGeom prst="rect">
            <a:avLst/>
          </a:prstGeom>
          <a:noFill/>
        </p:spPr>
        <p:txBody>
          <a:bodyPr wrap="none" rtlCol="0">
            <a:spAutoFit/>
          </a:bodyPr>
          <a:lstStyle/>
          <a:p>
            <a:r>
              <a:rPr lang="en-US" sz="3600" dirty="0">
                <a:solidFill>
                  <a:srgbClr val="289B78"/>
                </a:solidFill>
                <a:latin typeface="Phosphate Inline" panose="02000506050000020004" pitchFamily="2" charset="77"/>
                <a:cs typeface="Phosphate Inline" panose="02000506050000020004" pitchFamily="2" charset="77"/>
              </a:rPr>
              <a:t>M</a:t>
            </a:r>
            <a:r>
              <a:rPr lang="x-none" sz="3600" dirty="0">
                <a:solidFill>
                  <a:srgbClr val="289B78"/>
                </a:solidFill>
                <a:latin typeface="Phosphate Inline" panose="02000506050000020004" pitchFamily="2" charset="77"/>
                <a:cs typeface="Phosphate Inline" panose="02000506050000020004" pitchFamily="2" charset="77"/>
              </a:rPr>
              <a:t>ột số nguyên tắc quản lí tiền hiệu quả</a:t>
            </a:r>
          </a:p>
        </p:txBody>
      </p:sp>
      <p:sp>
        <p:nvSpPr>
          <p:cNvPr id="5" name="TextBox 4">
            <a:extLst>
              <a:ext uri="{FF2B5EF4-FFF2-40B4-BE49-F238E27FC236}">
                <a16:creationId xmlns="" xmlns:a16="http://schemas.microsoft.com/office/drawing/2014/main" id="{6BA2DD7A-C9A1-3A3C-5D8A-692659844BE0}"/>
              </a:ext>
            </a:extLst>
          </p:cNvPr>
          <p:cNvSpPr txBox="1"/>
          <p:nvPr/>
        </p:nvSpPr>
        <p:spPr>
          <a:xfrm>
            <a:off x="1664594" y="4131812"/>
            <a:ext cx="1713654" cy="2221647"/>
          </a:xfrm>
          <a:prstGeom prst="roundRect">
            <a:avLst/>
          </a:prstGeom>
          <a:solidFill>
            <a:schemeClr val="accent6">
              <a:lumMod val="75000"/>
            </a:schemeClr>
          </a:solidFill>
          <a:ln w="57150">
            <a:solidFill>
              <a:srgbClr val="F3F7F7"/>
            </a:solidFill>
            <a:extLst>
              <a:ext uri="{C807C97D-BFC1-408E-A445-0C87EB9F89A2}">
                <ask:lineSketchStyleProps xmlns="" xmlns:ask="http://schemas.microsoft.com/office/drawing/2018/sketchyshapes" sd="1354754446">
                  <a:custGeom>
                    <a:avLst/>
                    <a:gdLst>
                      <a:gd name="connsiteX0" fmla="*/ 0 w 1713654"/>
                      <a:gd name="connsiteY0" fmla="*/ 285615 h 2221647"/>
                      <a:gd name="connsiteX1" fmla="*/ 285615 w 1713654"/>
                      <a:gd name="connsiteY1" fmla="*/ 0 h 2221647"/>
                      <a:gd name="connsiteX2" fmla="*/ 822554 w 1713654"/>
                      <a:gd name="connsiteY2" fmla="*/ 0 h 2221647"/>
                      <a:gd name="connsiteX3" fmla="*/ 1428039 w 1713654"/>
                      <a:gd name="connsiteY3" fmla="*/ 0 h 2221647"/>
                      <a:gd name="connsiteX4" fmla="*/ 1713654 w 1713654"/>
                      <a:gd name="connsiteY4" fmla="*/ 285615 h 2221647"/>
                      <a:gd name="connsiteX5" fmla="*/ 1713654 w 1713654"/>
                      <a:gd name="connsiteY5" fmla="*/ 819250 h 2221647"/>
                      <a:gd name="connsiteX6" fmla="*/ 1713654 w 1713654"/>
                      <a:gd name="connsiteY6" fmla="*/ 1336380 h 2221647"/>
                      <a:gd name="connsiteX7" fmla="*/ 1713654 w 1713654"/>
                      <a:gd name="connsiteY7" fmla="*/ 1936032 h 2221647"/>
                      <a:gd name="connsiteX8" fmla="*/ 1428039 w 1713654"/>
                      <a:gd name="connsiteY8" fmla="*/ 2221647 h 2221647"/>
                      <a:gd name="connsiteX9" fmla="*/ 833979 w 1713654"/>
                      <a:gd name="connsiteY9" fmla="*/ 2221647 h 2221647"/>
                      <a:gd name="connsiteX10" fmla="*/ 285615 w 1713654"/>
                      <a:gd name="connsiteY10" fmla="*/ 2221647 h 2221647"/>
                      <a:gd name="connsiteX11" fmla="*/ 0 w 1713654"/>
                      <a:gd name="connsiteY11" fmla="*/ 1936032 h 2221647"/>
                      <a:gd name="connsiteX12" fmla="*/ 0 w 1713654"/>
                      <a:gd name="connsiteY12" fmla="*/ 1385893 h 2221647"/>
                      <a:gd name="connsiteX13" fmla="*/ 0 w 1713654"/>
                      <a:gd name="connsiteY13" fmla="*/ 885267 h 2221647"/>
                      <a:gd name="connsiteX14" fmla="*/ 0 w 1713654"/>
                      <a:gd name="connsiteY14" fmla="*/ 285615 h 222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3654" h="2221647" fill="none" extrusionOk="0">
                        <a:moveTo>
                          <a:pt x="0" y="285615"/>
                        </a:moveTo>
                        <a:cubicBezTo>
                          <a:pt x="33814" y="95651"/>
                          <a:pt x="145992" y="-16565"/>
                          <a:pt x="285615" y="0"/>
                        </a:cubicBezTo>
                        <a:cubicBezTo>
                          <a:pt x="412737" y="-24528"/>
                          <a:pt x="710119" y="7092"/>
                          <a:pt x="822554" y="0"/>
                        </a:cubicBezTo>
                        <a:cubicBezTo>
                          <a:pt x="934989" y="-7092"/>
                          <a:pt x="1257260" y="15246"/>
                          <a:pt x="1428039" y="0"/>
                        </a:cubicBezTo>
                        <a:cubicBezTo>
                          <a:pt x="1587833" y="33779"/>
                          <a:pt x="1703899" y="128819"/>
                          <a:pt x="1713654" y="285615"/>
                        </a:cubicBezTo>
                        <a:cubicBezTo>
                          <a:pt x="1733135" y="470342"/>
                          <a:pt x="1706444" y="588808"/>
                          <a:pt x="1713654" y="819250"/>
                        </a:cubicBezTo>
                        <a:cubicBezTo>
                          <a:pt x="1720864" y="1049693"/>
                          <a:pt x="1671582" y="1149060"/>
                          <a:pt x="1713654" y="1336380"/>
                        </a:cubicBezTo>
                        <a:cubicBezTo>
                          <a:pt x="1755726" y="1523700"/>
                          <a:pt x="1709815" y="1744675"/>
                          <a:pt x="1713654" y="1936032"/>
                        </a:cubicBezTo>
                        <a:cubicBezTo>
                          <a:pt x="1721664" y="2117996"/>
                          <a:pt x="1580640" y="2222692"/>
                          <a:pt x="1428039" y="2221647"/>
                        </a:cubicBezTo>
                        <a:cubicBezTo>
                          <a:pt x="1159692" y="2276042"/>
                          <a:pt x="986327" y="2192654"/>
                          <a:pt x="833979" y="2221647"/>
                        </a:cubicBezTo>
                        <a:cubicBezTo>
                          <a:pt x="681631" y="2250640"/>
                          <a:pt x="519406" y="2218321"/>
                          <a:pt x="285615" y="2221647"/>
                        </a:cubicBezTo>
                        <a:cubicBezTo>
                          <a:pt x="118968" y="2248798"/>
                          <a:pt x="-6321" y="2097139"/>
                          <a:pt x="0" y="1936032"/>
                        </a:cubicBezTo>
                        <a:cubicBezTo>
                          <a:pt x="-7809" y="1728975"/>
                          <a:pt x="49170" y="1659985"/>
                          <a:pt x="0" y="1385893"/>
                        </a:cubicBezTo>
                        <a:cubicBezTo>
                          <a:pt x="-49170" y="1111801"/>
                          <a:pt x="34910" y="1080915"/>
                          <a:pt x="0" y="885267"/>
                        </a:cubicBezTo>
                        <a:cubicBezTo>
                          <a:pt x="-34910" y="689619"/>
                          <a:pt x="46880" y="538733"/>
                          <a:pt x="0" y="285615"/>
                        </a:cubicBezTo>
                        <a:close/>
                      </a:path>
                      <a:path w="1713654" h="2221647" stroke="0" extrusionOk="0">
                        <a:moveTo>
                          <a:pt x="0" y="285615"/>
                        </a:moveTo>
                        <a:cubicBezTo>
                          <a:pt x="-9397" y="138551"/>
                          <a:pt x="168555" y="-8774"/>
                          <a:pt x="285615" y="0"/>
                        </a:cubicBezTo>
                        <a:cubicBezTo>
                          <a:pt x="490237" y="-47052"/>
                          <a:pt x="655169" y="5120"/>
                          <a:pt x="856827" y="0"/>
                        </a:cubicBezTo>
                        <a:cubicBezTo>
                          <a:pt x="1058485" y="-5120"/>
                          <a:pt x="1198498" y="48880"/>
                          <a:pt x="1428039" y="0"/>
                        </a:cubicBezTo>
                        <a:cubicBezTo>
                          <a:pt x="1623842" y="-6639"/>
                          <a:pt x="1692766" y="149445"/>
                          <a:pt x="1713654" y="285615"/>
                        </a:cubicBezTo>
                        <a:cubicBezTo>
                          <a:pt x="1744056" y="465733"/>
                          <a:pt x="1697580" y="667221"/>
                          <a:pt x="1713654" y="819250"/>
                        </a:cubicBezTo>
                        <a:cubicBezTo>
                          <a:pt x="1729728" y="971280"/>
                          <a:pt x="1702289" y="1160755"/>
                          <a:pt x="1713654" y="1369389"/>
                        </a:cubicBezTo>
                        <a:cubicBezTo>
                          <a:pt x="1725019" y="1578023"/>
                          <a:pt x="1646570" y="1688753"/>
                          <a:pt x="1713654" y="1936032"/>
                        </a:cubicBezTo>
                        <a:cubicBezTo>
                          <a:pt x="1711321" y="2088906"/>
                          <a:pt x="1586478" y="2207406"/>
                          <a:pt x="1428039" y="2221647"/>
                        </a:cubicBezTo>
                        <a:cubicBezTo>
                          <a:pt x="1186030" y="2250800"/>
                          <a:pt x="1029983" y="2185577"/>
                          <a:pt x="833979" y="2221647"/>
                        </a:cubicBezTo>
                        <a:cubicBezTo>
                          <a:pt x="637975" y="2257717"/>
                          <a:pt x="545148" y="2166186"/>
                          <a:pt x="285615" y="2221647"/>
                        </a:cubicBezTo>
                        <a:cubicBezTo>
                          <a:pt x="124516" y="2237131"/>
                          <a:pt x="32632" y="2095675"/>
                          <a:pt x="0" y="1936032"/>
                        </a:cubicBezTo>
                        <a:cubicBezTo>
                          <a:pt x="-21590" y="1820614"/>
                          <a:pt x="945" y="1613244"/>
                          <a:pt x="0" y="1418901"/>
                        </a:cubicBezTo>
                        <a:cubicBezTo>
                          <a:pt x="-945" y="1224558"/>
                          <a:pt x="26518" y="998700"/>
                          <a:pt x="0" y="885267"/>
                        </a:cubicBezTo>
                        <a:cubicBezTo>
                          <a:pt x="-26518" y="771834"/>
                          <a:pt x="62607" y="532521"/>
                          <a:pt x="0" y="285615"/>
                        </a:cubicBezTo>
                        <a:close/>
                      </a:path>
                    </a:pathLst>
                  </a:custGeom>
                  <ask:type>
                    <ask:lineSketchScribble/>
                  </ask:type>
                </ask:lineSketchStyleProps>
              </a:ext>
            </a:extLst>
          </a:ln>
        </p:spPr>
        <p:txBody>
          <a:bodyPr wrap="square" rtlCol="0">
            <a:spAutoFit/>
          </a:bodyPr>
          <a:lstStyle/>
          <a:p>
            <a:pPr algn="ctr"/>
            <a:r>
              <a:rPr lang="en-US" sz="3200" dirty="0">
                <a:solidFill>
                  <a:srgbClr val="F3F7F7"/>
                </a:solidFill>
              </a:rPr>
              <a:t>C</a:t>
            </a:r>
            <a:r>
              <a:rPr lang="x-none" sz="3200" dirty="0">
                <a:solidFill>
                  <a:srgbClr val="F3F7F7"/>
                </a:solidFill>
              </a:rPr>
              <a:t>hi tiêu hợp lí, hiệu quả</a:t>
            </a:r>
          </a:p>
        </p:txBody>
      </p:sp>
      <p:sp>
        <p:nvSpPr>
          <p:cNvPr id="6" name="TextBox 5">
            <a:extLst>
              <a:ext uri="{FF2B5EF4-FFF2-40B4-BE49-F238E27FC236}">
                <a16:creationId xmlns="" xmlns:a16="http://schemas.microsoft.com/office/drawing/2014/main" id="{2567526D-D900-36A2-BCF5-EB427851FC63}"/>
              </a:ext>
            </a:extLst>
          </p:cNvPr>
          <p:cNvSpPr txBox="1"/>
          <p:nvPr/>
        </p:nvSpPr>
        <p:spPr>
          <a:xfrm>
            <a:off x="5247848" y="4130516"/>
            <a:ext cx="1810480" cy="2727484"/>
          </a:xfrm>
          <a:prstGeom prst="roundRect">
            <a:avLst/>
          </a:prstGeom>
          <a:solidFill>
            <a:schemeClr val="accent6">
              <a:lumMod val="75000"/>
            </a:schemeClr>
          </a:solidFill>
          <a:ln w="57150">
            <a:solidFill>
              <a:srgbClr val="F3F7F7"/>
            </a:solidFill>
            <a:extLst>
              <a:ext uri="{C807C97D-BFC1-408E-A445-0C87EB9F89A2}">
                <ask:lineSketchStyleProps xmlns="" xmlns:ask="http://schemas.microsoft.com/office/drawing/2018/sketchyshapes" sd="974955946">
                  <a:custGeom>
                    <a:avLst/>
                    <a:gdLst>
                      <a:gd name="connsiteX0" fmla="*/ 0 w 1810480"/>
                      <a:gd name="connsiteY0" fmla="*/ 301753 h 2727484"/>
                      <a:gd name="connsiteX1" fmla="*/ 301753 w 1810480"/>
                      <a:gd name="connsiteY1" fmla="*/ 0 h 2727484"/>
                      <a:gd name="connsiteX2" fmla="*/ 728217 w 1810480"/>
                      <a:gd name="connsiteY2" fmla="*/ 0 h 2727484"/>
                      <a:gd name="connsiteX3" fmla="*/ 1142612 w 1810480"/>
                      <a:gd name="connsiteY3" fmla="*/ 0 h 2727484"/>
                      <a:gd name="connsiteX4" fmla="*/ 1508727 w 1810480"/>
                      <a:gd name="connsiteY4" fmla="*/ 0 h 2727484"/>
                      <a:gd name="connsiteX5" fmla="*/ 1810480 w 1810480"/>
                      <a:gd name="connsiteY5" fmla="*/ 301753 h 2727484"/>
                      <a:gd name="connsiteX6" fmla="*/ 1810480 w 1810480"/>
                      <a:gd name="connsiteY6" fmla="*/ 769028 h 2727484"/>
                      <a:gd name="connsiteX7" fmla="*/ 1810480 w 1810480"/>
                      <a:gd name="connsiteY7" fmla="*/ 1321262 h 2727484"/>
                      <a:gd name="connsiteX8" fmla="*/ 1810480 w 1810480"/>
                      <a:gd name="connsiteY8" fmla="*/ 1809777 h 2727484"/>
                      <a:gd name="connsiteX9" fmla="*/ 1810480 w 1810480"/>
                      <a:gd name="connsiteY9" fmla="*/ 2425731 h 2727484"/>
                      <a:gd name="connsiteX10" fmla="*/ 1508727 w 1810480"/>
                      <a:gd name="connsiteY10" fmla="*/ 2727484 h 2727484"/>
                      <a:gd name="connsiteX11" fmla="*/ 1106402 w 1810480"/>
                      <a:gd name="connsiteY11" fmla="*/ 2727484 h 2727484"/>
                      <a:gd name="connsiteX12" fmla="*/ 692008 w 1810480"/>
                      <a:gd name="connsiteY12" fmla="*/ 2727484 h 2727484"/>
                      <a:gd name="connsiteX13" fmla="*/ 301753 w 1810480"/>
                      <a:gd name="connsiteY13" fmla="*/ 2727484 h 2727484"/>
                      <a:gd name="connsiteX14" fmla="*/ 0 w 1810480"/>
                      <a:gd name="connsiteY14" fmla="*/ 2425731 h 2727484"/>
                      <a:gd name="connsiteX15" fmla="*/ 0 w 1810480"/>
                      <a:gd name="connsiteY15" fmla="*/ 1958456 h 2727484"/>
                      <a:gd name="connsiteX16" fmla="*/ 0 w 1810480"/>
                      <a:gd name="connsiteY16" fmla="*/ 1406222 h 2727484"/>
                      <a:gd name="connsiteX17" fmla="*/ 0 w 1810480"/>
                      <a:gd name="connsiteY17" fmla="*/ 853987 h 2727484"/>
                      <a:gd name="connsiteX18" fmla="*/ 0 w 1810480"/>
                      <a:gd name="connsiteY18" fmla="*/ 301753 h 272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10480" h="2727484" fill="none" extrusionOk="0">
                        <a:moveTo>
                          <a:pt x="0" y="301753"/>
                        </a:moveTo>
                        <a:cubicBezTo>
                          <a:pt x="-16854" y="109859"/>
                          <a:pt x="109237" y="247"/>
                          <a:pt x="301753" y="0"/>
                        </a:cubicBezTo>
                        <a:cubicBezTo>
                          <a:pt x="426928" y="-44461"/>
                          <a:pt x="521324" y="23727"/>
                          <a:pt x="728217" y="0"/>
                        </a:cubicBezTo>
                        <a:cubicBezTo>
                          <a:pt x="935110" y="-23727"/>
                          <a:pt x="1019312" y="23785"/>
                          <a:pt x="1142612" y="0"/>
                        </a:cubicBezTo>
                        <a:cubicBezTo>
                          <a:pt x="1265913" y="-23785"/>
                          <a:pt x="1430486" y="20697"/>
                          <a:pt x="1508727" y="0"/>
                        </a:cubicBezTo>
                        <a:cubicBezTo>
                          <a:pt x="1673685" y="-16036"/>
                          <a:pt x="1808696" y="124820"/>
                          <a:pt x="1810480" y="301753"/>
                        </a:cubicBezTo>
                        <a:cubicBezTo>
                          <a:pt x="1864536" y="403621"/>
                          <a:pt x="1784613" y="606555"/>
                          <a:pt x="1810480" y="769028"/>
                        </a:cubicBezTo>
                        <a:cubicBezTo>
                          <a:pt x="1836347" y="931501"/>
                          <a:pt x="1791934" y="1140862"/>
                          <a:pt x="1810480" y="1321262"/>
                        </a:cubicBezTo>
                        <a:cubicBezTo>
                          <a:pt x="1829026" y="1501662"/>
                          <a:pt x="1775963" y="1603242"/>
                          <a:pt x="1810480" y="1809777"/>
                        </a:cubicBezTo>
                        <a:cubicBezTo>
                          <a:pt x="1844997" y="2016313"/>
                          <a:pt x="1739788" y="2195952"/>
                          <a:pt x="1810480" y="2425731"/>
                        </a:cubicBezTo>
                        <a:cubicBezTo>
                          <a:pt x="1802946" y="2549637"/>
                          <a:pt x="1678795" y="2750017"/>
                          <a:pt x="1508727" y="2727484"/>
                        </a:cubicBezTo>
                        <a:cubicBezTo>
                          <a:pt x="1388342" y="2760047"/>
                          <a:pt x="1209504" y="2694041"/>
                          <a:pt x="1106402" y="2727484"/>
                        </a:cubicBezTo>
                        <a:cubicBezTo>
                          <a:pt x="1003301" y="2760927"/>
                          <a:pt x="816505" y="2696477"/>
                          <a:pt x="692008" y="2727484"/>
                        </a:cubicBezTo>
                        <a:cubicBezTo>
                          <a:pt x="567511" y="2758491"/>
                          <a:pt x="446804" y="2687469"/>
                          <a:pt x="301753" y="2727484"/>
                        </a:cubicBezTo>
                        <a:cubicBezTo>
                          <a:pt x="166319" y="2764446"/>
                          <a:pt x="-8643" y="2639545"/>
                          <a:pt x="0" y="2425731"/>
                        </a:cubicBezTo>
                        <a:cubicBezTo>
                          <a:pt x="-14745" y="2288616"/>
                          <a:pt x="43789" y="2130099"/>
                          <a:pt x="0" y="1958456"/>
                        </a:cubicBezTo>
                        <a:cubicBezTo>
                          <a:pt x="-43789" y="1786814"/>
                          <a:pt x="50607" y="1536306"/>
                          <a:pt x="0" y="1406222"/>
                        </a:cubicBezTo>
                        <a:cubicBezTo>
                          <a:pt x="-50607" y="1276138"/>
                          <a:pt x="37706" y="1034032"/>
                          <a:pt x="0" y="853987"/>
                        </a:cubicBezTo>
                        <a:cubicBezTo>
                          <a:pt x="-37706" y="673943"/>
                          <a:pt x="20780" y="413803"/>
                          <a:pt x="0" y="301753"/>
                        </a:cubicBezTo>
                        <a:close/>
                      </a:path>
                      <a:path w="1810480" h="2727484" stroke="0" extrusionOk="0">
                        <a:moveTo>
                          <a:pt x="0" y="301753"/>
                        </a:moveTo>
                        <a:cubicBezTo>
                          <a:pt x="-22598" y="142460"/>
                          <a:pt x="168063" y="-32765"/>
                          <a:pt x="301753" y="0"/>
                        </a:cubicBezTo>
                        <a:cubicBezTo>
                          <a:pt x="408667" y="-38914"/>
                          <a:pt x="516019" y="10394"/>
                          <a:pt x="667868" y="0"/>
                        </a:cubicBezTo>
                        <a:cubicBezTo>
                          <a:pt x="819717" y="-10394"/>
                          <a:pt x="961570" y="6474"/>
                          <a:pt x="1058123" y="0"/>
                        </a:cubicBezTo>
                        <a:cubicBezTo>
                          <a:pt x="1154677" y="-6474"/>
                          <a:pt x="1316772" y="51243"/>
                          <a:pt x="1508727" y="0"/>
                        </a:cubicBezTo>
                        <a:cubicBezTo>
                          <a:pt x="1655211" y="-31089"/>
                          <a:pt x="1809033" y="91531"/>
                          <a:pt x="1810480" y="301753"/>
                        </a:cubicBezTo>
                        <a:cubicBezTo>
                          <a:pt x="1873297" y="427122"/>
                          <a:pt x="1752927" y="610185"/>
                          <a:pt x="1810480" y="875227"/>
                        </a:cubicBezTo>
                        <a:cubicBezTo>
                          <a:pt x="1868033" y="1140269"/>
                          <a:pt x="1772766" y="1157168"/>
                          <a:pt x="1810480" y="1384982"/>
                        </a:cubicBezTo>
                        <a:cubicBezTo>
                          <a:pt x="1848194" y="1612797"/>
                          <a:pt x="1751342" y="1695238"/>
                          <a:pt x="1810480" y="1958456"/>
                        </a:cubicBezTo>
                        <a:cubicBezTo>
                          <a:pt x="1869618" y="2221674"/>
                          <a:pt x="1791939" y="2307635"/>
                          <a:pt x="1810480" y="2425731"/>
                        </a:cubicBezTo>
                        <a:cubicBezTo>
                          <a:pt x="1807954" y="2601808"/>
                          <a:pt x="1686220" y="2715973"/>
                          <a:pt x="1508727" y="2727484"/>
                        </a:cubicBezTo>
                        <a:cubicBezTo>
                          <a:pt x="1363311" y="2767325"/>
                          <a:pt x="1250048" y="2697386"/>
                          <a:pt x="1142612" y="2727484"/>
                        </a:cubicBezTo>
                        <a:cubicBezTo>
                          <a:pt x="1035177" y="2757582"/>
                          <a:pt x="880015" y="2715629"/>
                          <a:pt x="752357" y="2727484"/>
                        </a:cubicBezTo>
                        <a:cubicBezTo>
                          <a:pt x="624699" y="2739339"/>
                          <a:pt x="500920" y="2727312"/>
                          <a:pt x="301753" y="2727484"/>
                        </a:cubicBezTo>
                        <a:cubicBezTo>
                          <a:pt x="145688" y="2750440"/>
                          <a:pt x="-21751" y="2600147"/>
                          <a:pt x="0" y="2425731"/>
                        </a:cubicBezTo>
                        <a:cubicBezTo>
                          <a:pt x="-49859" y="2290551"/>
                          <a:pt x="40539" y="2143714"/>
                          <a:pt x="0" y="1894737"/>
                        </a:cubicBezTo>
                        <a:cubicBezTo>
                          <a:pt x="-40539" y="1645760"/>
                          <a:pt x="30676" y="1541345"/>
                          <a:pt x="0" y="1384982"/>
                        </a:cubicBezTo>
                        <a:cubicBezTo>
                          <a:pt x="-30676" y="1228620"/>
                          <a:pt x="15685" y="1004652"/>
                          <a:pt x="0" y="896467"/>
                        </a:cubicBezTo>
                        <a:cubicBezTo>
                          <a:pt x="-15685" y="788283"/>
                          <a:pt x="63824" y="531145"/>
                          <a:pt x="0" y="301753"/>
                        </a:cubicBezTo>
                        <a:close/>
                      </a:path>
                    </a:pathLst>
                  </a:custGeom>
                  <ask:type>
                    <ask:lineSketchScribble/>
                  </ask:type>
                </ask:lineSketchStyleProps>
              </a:ext>
            </a:extLst>
          </a:ln>
        </p:spPr>
        <p:txBody>
          <a:bodyPr wrap="square" rtlCol="0">
            <a:spAutoFit/>
          </a:bodyPr>
          <a:lstStyle/>
          <a:p>
            <a:pPr algn="ctr"/>
            <a:r>
              <a:rPr lang="en-US" sz="3200" dirty="0" err="1">
                <a:solidFill>
                  <a:srgbClr val="F3F7F7"/>
                </a:solidFill>
              </a:rPr>
              <a:t>Đ</a:t>
            </a:r>
            <a:r>
              <a:rPr lang="x-none" sz="3200" dirty="0">
                <a:solidFill>
                  <a:srgbClr val="F3F7F7"/>
                </a:solidFill>
              </a:rPr>
              <a:t>ặt mục tiêu và tiết kiệm hiệu quả</a:t>
            </a:r>
          </a:p>
        </p:txBody>
      </p:sp>
      <p:sp>
        <p:nvSpPr>
          <p:cNvPr id="7" name="TextBox 6">
            <a:extLst>
              <a:ext uri="{FF2B5EF4-FFF2-40B4-BE49-F238E27FC236}">
                <a16:creationId xmlns="" xmlns:a16="http://schemas.microsoft.com/office/drawing/2014/main" id="{5EA9DD6B-5E28-FEAB-E6D3-74F697844BC0}"/>
              </a:ext>
            </a:extLst>
          </p:cNvPr>
          <p:cNvSpPr txBox="1"/>
          <p:nvPr/>
        </p:nvSpPr>
        <p:spPr>
          <a:xfrm>
            <a:off x="8666853" y="4130516"/>
            <a:ext cx="1665241" cy="1721465"/>
          </a:xfrm>
          <a:prstGeom prst="roundRect">
            <a:avLst/>
          </a:prstGeom>
          <a:solidFill>
            <a:schemeClr val="accent6">
              <a:lumMod val="75000"/>
            </a:schemeClr>
          </a:solidFill>
          <a:ln w="57150">
            <a:solidFill>
              <a:srgbClr val="F3F7F7"/>
            </a:solidFill>
            <a:extLst>
              <a:ext uri="{C807C97D-BFC1-408E-A445-0C87EB9F89A2}">
                <ask:lineSketchStyleProps xmlns="" xmlns:ask="http://schemas.microsoft.com/office/drawing/2018/sketchyshapes" sd="3235778969">
                  <a:custGeom>
                    <a:avLst/>
                    <a:gdLst>
                      <a:gd name="connsiteX0" fmla="*/ 0 w 1665241"/>
                      <a:gd name="connsiteY0" fmla="*/ 277546 h 1721465"/>
                      <a:gd name="connsiteX1" fmla="*/ 277546 w 1665241"/>
                      <a:gd name="connsiteY1" fmla="*/ 0 h 1721465"/>
                      <a:gd name="connsiteX2" fmla="*/ 854823 w 1665241"/>
                      <a:gd name="connsiteY2" fmla="*/ 0 h 1721465"/>
                      <a:gd name="connsiteX3" fmla="*/ 1387695 w 1665241"/>
                      <a:gd name="connsiteY3" fmla="*/ 0 h 1721465"/>
                      <a:gd name="connsiteX4" fmla="*/ 1665241 w 1665241"/>
                      <a:gd name="connsiteY4" fmla="*/ 277546 h 1721465"/>
                      <a:gd name="connsiteX5" fmla="*/ 1665241 w 1665241"/>
                      <a:gd name="connsiteY5" fmla="*/ 825741 h 1721465"/>
                      <a:gd name="connsiteX6" fmla="*/ 1665241 w 1665241"/>
                      <a:gd name="connsiteY6" fmla="*/ 1443919 h 1721465"/>
                      <a:gd name="connsiteX7" fmla="*/ 1387695 w 1665241"/>
                      <a:gd name="connsiteY7" fmla="*/ 1721465 h 1721465"/>
                      <a:gd name="connsiteX8" fmla="*/ 832621 w 1665241"/>
                      <a:gd name="connsiteY8" fmla="*/ 1721465 h 1721465"/>
                      <a:gd name="connsiteX9" fmla="*/ 277546 w 1665241"/>
                      <a:gd name="connsiteY9" fmla="*/ 1721465 h 1721465"/>
                      <a:gd name="connsiteX10" fmla="*/ 0 w 1665241"/>
                      <a:gd name="connsiteY10" fmla="*/ 1443919 h 1721465"/>
                      <a:gd name="connsiteX11" fmla="*/ 0 w 1665241"/>
                      <a:gd name="connsiteY11" fmla="*/ 895724 h 1721465"/>
                      <a:gd name="connsiteX12" fmla="*/ 0 w 1665241"/>
                      <a:gd name="connsiteY12" fmla="*/ 277546 h 172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5241" h="1721465" fill="none" extrusionOk="0">
                        <a:moveTo>
                          <a:pt x="0" y="277546"/>
                        </a:moveTo>
                        <a:cubicBezTo>
                          <a:pt x="-7649" y="123610"/>
                          <a:pt x="126552" y="-5674"/>
                          <a:pt x="277546" y="0"/>
                        </a:cubicBezTo>
                        <a:cubicBezTo>
                          <a:pt x="502264" y="-25501"/>
                          <a:pt x="608126" y="14596"/>
                          <a:pt x="854823" y="0"/>
                        </a:cubicBezTo>
                        <a:cubicBezTo>
                          <a:pt x="1101520" y="-14596"/>
                          <a:pt x="1202968" y="17967"/>
                          <a:pt x="1387695" y="0"/>
                        </a:cubicBezTo>
                        <a:cubicBezTo>
                          <a:pt x="1525348" y="36420"/>
                          <a:pt x="1669934" y="128525"/>
                          <a:pt x="1665241" y="277546"/>
                        </a:cubicBezTo>
                        <a:cubicBezTo>
                          <a:pt x="1725867" y="454172"/>
                          <a:pt x="1616901" y="554642"/>
                          <a:pt x="1665241" y="825741"/>
                        </a:cubicBezTo>
                        <a:cubicBezTo>
                          <a:pt x="1713581" y="1096841"/>
                          <a:pt x="1641184" y="1231722"/>
                          <a:pt x="1665241" y="1443919"/>
                        </a:cubicBezTo>
                        <a:cubicBezTo>
                          <a:pt x="1676248" y="1610513"/>
                          <a:pt x="1521320" y="1731280"/>
                          <a:pt x="1387695" y="1721465"/>
                        </a:cubicBezTo>
                        <a:cubicBezTo>
                          <a:pt x="1269696" y="1732876"/>
                          <a:pt x="1080393" y="1658053"/>
                          <a:pt x="832621" y="1721465"/>
                        </a:cubicBezTo>
                        <a:cubicBezTo>
                          <a:pt x="584849" y="1784877"/>
                          <a:pt x="500431" y="1658987"/>
                          <a:pt x="277546" y="1721465"/>
                        </a:cubicBezTo>
                        <a:cubicBezTo>
                          <a:pt x="147747" y="1692436"/>
                          <a:pt x="-5423" y="1597502"/>
                          <a:pt x="0" y="1443919"/>
                        </a:cubicBezTo>
                        <a:cubicBezTo>
                          <a:pt x="-63120" y="1192876"/>
                          <a:pt x="29125" y="1062116"/>
                          <a:pt x="0" y="895724"/>
                        </a:cubicBezTo>
                        <a:cubicBezTo>
                          <a:pt x="-29125" y="729333"/>
                          <a:pt x="7683" y="523800"/>
                          <a:pt x="0" y="277546"/>
                        </a:cubicBezTo>
                        <a:close/>
                      </a:path>
                      <a:path w="1665241" h="1721465" stroke="0" extrusionOk="0">
                        <a:moveTo>
                          <a:pt x="0" y="277546"/>
                        </a:moveTo>
                        <a:cubicBezTo>
                          <a:pt x="11197" y="97222"/>
                          <a:pt x="101284" y="15699"/>
                          <a:pt x="277546" y="0"/>
                        </a:cubicBezTo>
                        <a:cubicBezTo>
                          <a:pt x="424851" y="-10919"/>
                          <a:pt x="670405" y="15522"/>
                          <a:pt x="821519" y="0"/>
                        </a:cubicBezTo>
                        <a:cubicBezTo>
                          <a:pt x="972633" y="-15522"/>
                          <a:pt x="1188563" y="44584"/>
                          <a:pt x="1387695" y="0"/>
                        </a:cubicBezTo>
                        <a:cubicBezTo>
                          <a:pt x="1548952" y="3148"/>
                          <a:pt x="1648000" y="110145"/>
                          <a:pt x="1665241" y="277546"/>
                        </a:cubicBezTo>
                        <a:cubicBezTo>
                          <a:pt x="1726818" y="439753"/>
                          <a:pt x="1640297" y="716892"/>
                          <a:pt x="1665241" y="837405"/>
                        </a:cubicBezTo>
                        <a:cubicBezTo>
                          <a:pt x="1690185" y="957918"/>
                          <a:pt x="1640196" y="1255908"/>
                          <a:pt x="1665241" y="1443919"/>
                        </a:cubicBezTo>
                        <a:cubicBezTo>
                          <a:pt x="1639706" y="1564460"/>
                          <a:pt x="1553049" y="1740738"/>
                          <a:pt x="1387695" y="1721465"/>
                        </a:cubicBezTo>
                        <a:cubicBezTo>
                          <a:pt x="1143734" y="1768066"/>
                          <a:pt x="979842" y="1665692"/>
                          <a:pt x="843722" y="1721465"/>
                        </a:cubicBezTo>
                        <a:cubicBezTo>
                          <a:pt x="707602" y="1777238"/>
                          <a:pt x="446772" y="1707165"/>
                          <a:pt x="277546" y="1721465"/>
                        </a:cubicBezTo>
                        <a:cubicBezTo>
                          <a:pt x="125618" y="1699742"/>
                          <a:pt x="14979" y="1586920"/>
                          <a:pt x="0" y="1443919"/>
                        </a:cubicBezTo>
                        <a:cubicBezTo>
                          <a:pt x="-58286" y="1331545"/>
                          <a:pt x="45064" y="1003090"/>
                          <a:pt x="0" y="884060"/>
                        </a:cubicBezTo>
                        <a:cubicBezTo>
                          <a:pt x="-45064" y="765030"/>
                          <a:pt x="36621" y="567825"/>
                          <a:pt x="0" y="277546"/>
                        </a:cubicBezTo>
                        <a:close/>
                      </a:path>
                    </a:pathLst>
                  </a:custGeom>
                  <ask:type>
                    <ask:lineSketchScribble/>
                  </ask:type>
                </ask:lineSketchStyleProps>
              </a:ext>
            </a:extLst>
          </a:ln>
        </p:spPr>
        <p:txBody>
          <a:bodyPr wrap="square" rtlCol="0">
            <a:spAutoFit/>
          </a:bodyPr>
          <a:lstStyle/>
          <a:p>
            <a:pPr algn="ctr"/>
            <a:r>
              <a:rPr lang="en-US" sz="3200" dirty="0">
                <a:solidFill>
                  <a:srgbClr val="F3F7F7"/>
                </a:solidFill>
              </a:rPr>
              <a:t>T</a:t>
            </a:r>
            <a:r>
              <a:rPr lang="x-none" sz="3200" dirty="0">
                <a:solidFill>
                  <a:srgbClr val="F3F7F7"/>
                </a:solidFill>
              </a:rPr>
              <a:t>ăng nguồn thu</a:t>
            </a:r>
          </a:p>
        </p:txBody>
      </p:sp>
      <p:sp>
        <p:nvSpPr>
          <p:cNvPr id="4" name="TextBox 3">
            <a:extLst>
              <a:ext uri="{FF2B5EF4-FFF2-40B4-BE49-F238E27FC236}">
                <a16:creationId xmlns="" xmlns:a16="http://schemas.microsoft.com/office/drawing/2014/main" id="{00E0DCCD-508A-9F3F-2274-67F8C8A7C4B9}"/>
              </a:ext>
            </a:extLst>
          </p:cNvPr>
          <p:cNvSpPr txBox="1"/>
          <p:nvPr/>
        </p:nvSpPr>
        <p:spPr>
          <a:xfrm>
            <a:off x="1393692" y="2125754"/>
            <a:ext cx="2224634" cy="461665"/>
          </a:xfrm>
          <a:prstGeom prst="rect">
            <a:avLst/>
          </a:prstGeom>
          <a:noFill/>
          <a:ln w="57150">
            <a:noFill/>
            <a:extLst>
              <a:ext uri="{C807C97D-BFC1-408E-A445-0C87EB9F89A2}">
                <ask:lineSketchStyleProps xmlns="" xmlns:ask="http://schemas.microsoft.com/office/drawing/2018/sketchyshapes" sd="1581585360">
                  <a:custGeom>
                    <a:avLst/>
                    <a:gdLst>
                      <a:gd name="connsiteX0" fmla="*/ 0 w 2224634"/>
                      <a:gd name="connsiteY0" fmla="*/ 0 h 461665"/>
                      <a:gd name="connsiteX1" fmla="*/ 511666 w 2224634"/>
                      <a:gd name="connsiteY1" fmla="*/ 0 h 461665"/>
                      <a:gd name="connsiteX2" fmla="*/ 1090071 w 2224634"/>
                      <a:gd name="connsiteY2" fmla="*/ 0 h 461665"/>
                      <a:gd name="connsiteX3" fmla="*/ 1646229 w 2224634"/>
                      <a:gd name="connsiteY3" fmla="*/ 0 h 461665"/>
                      <a:gd name="connsiteX4" fmla="*/ 2224634 w 2224634"/>
                      <a:gd name="connsiteY4" fmla="*/ 0 h 461665"/>
                      <a:gd name="connsiteX5" fmla="*/ 2224634 w 2224634"/>
                      <a:gd name="connsiteY5" fmla="*/ 461665 h 461665"/>
                      <a:gd name="connsiteX6" fmla="*/ 1623983 w 2224634"/>
                      <a:gd name="connsiteY6" fmla="*/ 461665 h 461665"/>
                      <a:gd name="connsiteX7" fmla="*/ 1045578 w 2224634"/>
                      <a:gd name="connsiteY7" fmla="*/ 461665 h 461665"/>
                      <a:gd name="connsiteX8" fmla="*/ 556159 w 2224634"/>
                      <a:gd name="connsiteY8" fmla="*/ 461665 h 461665"/>
                      <a:gd name="connsiteX9" fmla="*/ 0 w 2224634"/>
                      <a:gd name="connsiteY9" fmla="*/ 461665 h 461665"/>
                      <a:gd name="connsiteX10" fmla="*/ 0 w 222463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4634" h="461665" extrusionOk="0">
                        <a:moveTo>
                          <a:pt x="0" y="0"/>
                        </a:moveTo>
                        <a:cubicBezTo>
                          <a:pt x="150654" y="-48045"/>
                          <a:pt x="399168" y="39540"/>
                          <a:pt x="511666" y="0"/>
                        </a:cubicBezTo>
                        <a:cubicBezTo>
                          <a:pt x="624164" y="-39540"/>
                          <a:pt x="843151" y="52246"/>
                          <a:pt x="1090071" y="0"/>
                        </a:cubicBezTo>
                        <a:cubicBezTo>
                          <a:pt x="1336991" y="-52246"/>
                          <a:pt x="1404694" y="654"/>
                          <a:pt x="1646229" y="0"/>
                        </a:cubicBezTo>
                        <a:cubicBezTo>
                          <a:pt x="1887764" y="-654"/>
                          <a:pt x="2070394" y="36468"/>
                          <a:pt x="2224634" y="0"/>
                        </a:cubicBezTo>
                        <a:cubicBezTo>
                          <a:pt x="2229200" y="209466"/>
                          <a:pt x="2193645" y="260995"/>
                          <a:pt x="2224634" y="461665"/>
                        </a:cubicBezTo>
                        <a:cubicBezTo>
                          <a:pt x="2082545" y="528147"/>
                          <a:pt x="1893844" y="453647"/>
                          <a:pt x="1623983" y="461665"/>
                        </a:cubicBezTo>
                        <a:cubicBezTo>
                          <a:pt x="1354122" y="469683"/>
                          <a:pt x="1199068" y="439695"/>
                          <a:pt x="1045578" y="461665"/>
                        </a:cubicBezTo>
                        <a:cubicBezTo>
                          <a:pt x="892088" y="483635"/>
                          <a:pt x="714978" y="452856"/>
                          <a:pt x="556159" y="461665"/>
                        </a:cubicBezTo>
                        <a:cubicBezTo>
                          <a:pt x="397340" y="470474"/>
                          <a:pt x="202463" y="429902"/>
                          <a:pt x="0" y="461665"/>
                        </a:cubicBezTo>
                        <a:cubicBezTo>
                          <a:pt x="-34717" y="348106"/>
                          <a:pt x="10693" y="203331"/>
                          <a:pt x="0" y="0"/>
                        </a:cubicBezTo>
                        <a:close/>
                      </a:path>
                    </a:pathLst>
                  </a:custGeom>
                  <ask:type>
                    <ask:lineSketchScribble/>
                  </ask:type>
                </ask:lineSketchStyleProps>
              </a:ext>
            </a:extLst>
          </a:ln>
        </p:spPr>
        <p:txBody>
          <a:bodyPr wrap="square" rtlCol="0">
            <a:spAutoFit/>
          </a:bodyPr>
          <a:lstStyle/>
          <a:p>
            <a:pPr algn="ctr"/>
            <a:r>
              <a:rPr lang="x-none" sz="2400" b="1" dirty="0">
                <a:solidFill>
                  <a:schemeClr val="accent6">
                    <a:lumMod val="50000"/>
                  </a:schemeClr>
                </a:solidFill>
                <a:latin typeface="Chalkboard SE" panose="03050602040202020205" pitchFamily="66" charset="77"/>
                <a:cs typeface="FUTURA MEDIUM" panose="020B0602020204020303" pitchFamily="34" charset="-79"/>
              </a:rPr>
              <a:t>Nguyên tắc 1</a:t>
            </a:r>
          </a:p>
        </p:txBody>
      </p:sp>
      <p:pic>
        <p:nvPicPr>
          <p:cNvPr id="13" name="Picture 12">
            <a:extLst>
              <a:ext uri="{FF2B5EF4-FFF2-40B4-BE49-F238E27FC236}">
                <a16:creationId xmlns="" xmlns:a16="http://schemas.microsoft.com/office/drawing/2014/main" id="{6CF33437-B34C-58F0-826B-5D2A8AEF9D1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844" l="0" r="96680">
                        <a14:foregroundMark x1="92383" y1="34180" x2="92383" y2="34180"/>
                        <a14:foregroundMark x1="6445" y1="33008" x2="6445" y2="33008"/>
                        <a14:foregroundMark x1="195" y1="30469" x2="195" y2="30469"/>
                        <a14:foregroundMark x1="96680" y1="29492" x2="96680" y2="29492"/>
                      </a14:backgroundRemoval>
                    </a14:imgEffect>
                  </a14:imgLayer>
                </a14:imgProps>
              </a:ext>
            </a:extLst>
          </a:blip>
          <a:stretch>
            <a:fillRect/>
          </a:stretch>
        </p:blipFill>
        <p:spPr>
          <a:xfrm>
            <a:off x="1697178" y="2726188"/>
            <a:ext cx="1617663" cy="1617663"/>
          </a:xfrm>
          <a:prstGeom prst="rect">
            <a:avLst/>
          </a:prstGeom>
        </p:spPr>
      </p:pic>
      <p:pic>
        <p:nvPicPr>
          <p:cNvPr id="15" name="Picture 14">
            <a:extLst>
              <a:ext uri="{FF2B5EF4-FFF2-40B4-BE49-F238E27FC236}">
                <a16:creationId xmlns="" xmlns:a16="http://schemas.microsoft.com/office/drawing/2014/main" id="{93472B5A-E83E-8B9A-5DE8-09A49D4A86C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08" b="91992" l="3125" r="96094">
                        <a14:foregroundMark x1="6250" y1="57617" x2="6641" y2="85938"/>
                        <a14:foregroundMark x1="6641" y1="85938" x2="6641" y2="85938"/>
                        <a14:foregroundMark x1="67383" y1="8398" x2="67383" y2="8398"/>
                        <a14:foregroundMark x1="93164" y1="32227" x2="93164" y2="32227"/>
                        <a14:foregroundMark x1="94531" y1="53125" x2="91602" y2="83984"/>
                        <a14:foregroundMark x1="95508" y1="86328" x2="96289" y2="53320"/>
                        <a14:foregroundMark x1="3125" y1="66406" x2="3125" y2="75977"/>
                        <a14:foregroundMark x1="3125" y1="75977" x2="3125" y2="75977"/>
                        <a14:foregroundMark x1="29492" y1="91602" x2="33789" y2="91992"/>
                        <a14:foregroundMark x1="37109" y1="60547" x2="70703" y2="72266"/>
                        <a14:foregroundMark x1="57422" y1="79297" x2="57813" y2="55664"/>
                        <a14:foregroundMark x1="34570" y1="67188" x2="34180" y2="72070"/>
                        <a14:foregroundMark x1="36328" y1="63477" x2="35547" y2="73633"/>
                        <a14:foregroundMark x1="35547" y1="73633" x2="42383" y2="82813"/>
                        <a14:foregroundMark x1="42383" y1="82813" x2="56250" y2="82031"/>
                        <a14:foregroundMark x1="56250" y1="82031" x2="64063" y2="72852"/>
                        <a14:foregroundMark x1="64063" y1="72852" x2="63281" y2="61133"/>
                        <a14:foregroundMark x1="63281" y1="61133" x2="56055" y2="53320"/>
                        <a14:foregroundMark x1="56055" y1="53320" x2="44922" y2="53320"/>
                        <a14:foregroundMark x1="44922" y1="53320" x2="40234" y2="57617"/>
                        <a14:foregroundMark x1="48438" y1="56055" x2="58203" y2="57227"/>
                        <a14:foregroundMark x1="58203" y1="57227" x2="65234" y2="63867"/>
                        <a14:foregroundMark x1="65234" y1="63867" x2="65234" y2="74023"/>
                        <a14:foregroundMark x1="65234" y1="74023" x2="49023" y2="88281"/>
                        <a14:foregroundMark x1="49023" y1="78711" x2="55273" y2="71094"/>
                        <a14:foregroundMark x1="55273" y1="71094" x2="55273" y2="70508"/>
                        <a14:foregroundMark x1="56250" y1="76367" x2="46680" y2="78906"/>
                        <a14:foregroundMark x1="46680" y1="78906" x2="44922" y2="77148"/>
                        <a14:foregroundMark x1="56250" y1="71484" x2="57422" y2="76953"/>
                        <a14:foregroundMark x1="65820" y1="74805" x2="65820" y2="74805"/>
                        <a14:foregroundMark x1="65234" y1="75586" x2="65234" y2="66016"/>
                        <a14:foregroundMark x1="65234" y1="66016" x2="66211" y2="63281"/>
                        <a14:foregroundMark x1="66211" y1="63281" x2="66797" y2="63281"/>
                        <a14:foregroundMark x1="46680" y1="57617" x2="46680" y2="57617"/>
                        <a14:backgroundMark x1="51562" y1="68899" x2="52734" y2="70313"/>
                        <a14:backgroundMark x1="52734" y1="70313" x2="54053" y2="71032"/>
                        <a14:backgroundMark x1="45105" y1="77579" x2="42405" y2="77294"/>
                        <a14:backgroundMark x1="47156" y1="85547" x2="46094" y2="85547"/>
                        <a14:backgroundMark x1="42178" y1="83144" x2="42018" y2="83046"/>
                        <a14:backgroundMark x1="46094" y1="85547" x2="45779" y2="85353"/>
                        <a14:backgroundMark x1="35264" y1="73814" x2="35192" y2="73606"/>
                        <a14:backgroundMark x1="45608" y1="57155" x2="48226" y2="56362"/>
                        <a14:backgroundMark x1="40936" y1="58571" x2="41265" y2="58471"/>
                        <a14:backgroundMark x1="66556" y1="63659" x2="66770" y2="63867"/>
                        <a14:backgroundMark x1="66071" y1="63186" x2="66195" y2="63307"/>
                        <a14:backgroundMark x1="65938" y1="74023" x2="65836" y2="74534"/>
                      </a14:backgroundRemoval>
                    </a14:imgEffect>
                  </a14:imgLayer>
                </a14:imgProps>
              </a:ext>
            </a:extLst>
          </a:blip>
          <a:stretch>
            <a:fillRect/>
          </a:stretch>
        </p:blipFill>
        <p:spPr>
          <a:xfrm>
            <a:off x="5292355" y="2532637"/>
            <a:ext cx="1721466" cy="1721466"/>
          </a:xfrm>
          <a:prstGeom prst="rect">
            <a:avLst/>
          </a:prstGeom>
        </p:spPr>
      </p:pic>
      <p:pic>
        <p:nvPicPr>
          <p:cNvPr id="17" name="Picture 16">
            <a:extLst>
              <a:ext uri="{FF2B5EF4-FFF2-40B4-BE49-F238E27FC236}">
                <a16:creationId xmlns="" xmlns:a16="http://schemas.microsoft.com/office/drawing/2014/main" id="{AA8052DD-CA5D-B20A-1505-6C6B96EBC35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2717" y1="30163" x2="52717" y2="30163"/>
                      </a14:backgroundRemoval>
                    </a14:imgEffect>
                  </a14:imgLayer>
                </a14:imgProps>
              </a:ext>
            </a:extLst>
          </a:blip>
          <a:stretch>
            <a:fillRect/>
          </a:stretch>
        </p:blipFill>
        <p:spPr>
          <a:xfrm>
            <a:off x="8068257" y="1981663"/>
            <a:ext cx="2862435" cy="2862435"/>
          </a:xfrm>
          <a:prstGeom prst="rect">
            <a:avLst/>
          </a:prstGeom>
        </p:spPr>
      </p:pic>
      <p:sp>
        <p:nvSpPr>
          <p:cNvPr id="18" name="TextBox 17">
            <a:extLst>
              <a:ext uri="{FF2B5EF4-FFF2-40B4-BE49-F238E27FC236}">
                <a16:creationId xmlns="" xmlns:a16="http://schemas.microsoft.com/office/drawing/2014/main" id="{CC919029-7D19-2F79-5E72-C8C20D4012E5}"/>
              </a:ext>
            </a:extLst>
          </p:cNvPr>
          <p:cNvSpPr txBox="1"/>
          <p:nvPr/>
        </p:nvSpPr>
        <p:spPr>
          <a:xfrm>
            <a:off x="5150063" y="2125753"/>
            <a:ext cx="2224634" cy="461665"/>
          </a:xfrm>
          <a:prstGeom prst="rect">
            <a:avLst/>
          </a:prstGeom>
          <a:noFill/>
          <a:ln w="57150">
            <a:noFill/>
            <a:extLst>
              <a:ext uri="{C807C97D-BFC1-408E-A445-0C87EB9F89A2}">
                <ask:lineSketchStyleProps xmlns="" xmlns:ask="http://schemas.microsoft.com/office/drawing/2018/sketchyshapes" sd="1581585360">
                  <a:custGeom>
                    <a:avLst/>
                    <a:gdLst>
                      <a:gd name="connsiteX0" fmla="*/ 0 w 2224634"/>
                      <a:gd name="connsiteY0" fmla="*/ 0 h 461665"/>
                      <a:gd name="connsiteX1" fmla="*/ 511666 w 2224634"/>
                      <a:gd name="connsiteY1" fmla="*/ 0 h 461665"/>
                      <a:gd name="connsiteX2" fmla="*/ 1090071 w 2224634"/>
                      <a:gd name="connsiteY2" fmla="*/ 0 h 461665"/>
                      <a:gd name="connsiteX3" fmla="*/ 1646229 w 2224634"/>
                      <a:gd name="connsiteY3" fmla="*/ 0 h 461665"/>
                      <a:gd name="connsiteX4" fmla="*/ 2224634 w 2224634"/>
                      <a:gd name="connsiteY4" fmla="*/ 0 h 461665"/>
                      <a:gd name="connsiteX5" fmla="*/ 2224634 w 2224634"/>
                      <a:gd name="connsiteY5" fmla="*/ 461665 h 461665"/>
                      <a:gd name="connsiteX6" fmla="*/ 1623983 w 2224634"/>
                      <a:gd name="connsiteY6" fmla="*/ 461665 h 461665"/>
                      <a:gd name="connsiteX7" fmla="*/ 1045578 w 2224634"/>
                      <a:gd name="connsiteY7" fmla="*/ 461665 h 461665"/>
                      <a:gd name="connsiteX8" fmla="*/ 556159 w 2224634"/>
                      <a:gd name="connsiteY8" fmla="*/ 461665 h 461665"/>
                      <a:gd name="connsiteX9" fmla="*/ 0 w 2224634"/>
                      <a:gd name="connsiteY9" fmla="*/ 461665 h 461665"/>
                      <a:gd name="connsiteX10" fmla="*/ 0 w 222463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4634" h="461665" extrusionOk="0">
                        <a:moveTo>
                          <a:pt x="0" y="0"/>
                        </a:moveTo>
                        <a:cubicBezTo>
                          <a:pt x="150654" y="-48045"/>
                          <a:pt x="399168" y="39540"/>
                          <a:pt x="511666" y="0"/>
                        </a:cubicBezTo>
                        <a:cubicBezTo>
                          <a:pt x="624164" y="-39540"/>
                          <a:pt x="843151" y="52246"/>
                          <a:pt x="1090071" y="0"/>
                        </a:cubicBezTo>
                        <a:cubicBezTo>
                          <a:pt x="1336991" y="-52246"/>
                          <a:pt x="1404694" y="654"/>
                          <a:pt x="1646229" y="0"/>
                        </a:cubicBezTo>
                        <a:cubicBezTo>
                          <a:pt x="1887764" y="-654"/>
                          <a:pt x="2070394" y="36468"/>
                          <a:pt x="2224634" y="0"/>
                        </a:cubicBezTo>
                        <a:cubicBezTo>
                          <a:pt x="2229200" y="209466"/>
                          <a:pt x="2193645" y="260995"/>
                          <a:pt x="2224634" y="461665"/>
                        </a:cubicBezTo>
                        <a:cubicBezTo>
                          <a:pt x="2082545" y="528147"/>
                          <a:pt x="1893844" y="453647"/>
                          <a:pt x="1623983" y="461665"/>
                        </a:cubicBezTo>
                        <a:cubicBezTo>
                          <a:pt x="1354122" y="469683"/>
                          <a:pt x="1199068" y="439695"/>
                          <a:pt x="1045578" y="461665"/>
                        </a:cubicBezTo>
                        <a:cubicBezTo>
                          <a:pt x="892088" y="483635"/>
                          <a:pt x="714978" y="452856"/>
                          <a:pt x="556159" y="461665"/>
                        </a:cubicBezTo>
                        <a:cubicBezTo>
                          <a:pt x="397340" y="470474"/>
                          <a:pt x="202463" y="429902"/>
                          <a:pt x="0" y="461665"/>
                        </a:cubicBezTo>
                        <a:cubicBezTo>
                          <a:pt x="-34717" y="348106"/>
                          <a:pt x="10693" y="203331"/>
                          <a:pt x="0" y="0"/>
                        </a:cubicBezTo>
                        <a:close/>
                      </a:path>
                    </a:pathLst>
                  </a:custGeom>
                  <ask:type>
                    <ask:lineSketchScribble/>
                  </ask:type>
                </ask:lineSketchStyleProps>
              </a:ext>
            </a:extLst>
          </a:ln>
        </p:spPr>
        <p:txBody>
          <a:bodyPr wrap="square" rtlCol="0">
            <a:spAutoFit/>
          </a:bodyPr>
          <a:lstStyle/>
          <a:p>
            <a:pPr algn="ctr"/>
            <a:r>
              <a:rPr lang="x-none" sz="2400" b="1" dirty="0">
                <a:solidFill>
                  <a:schemeClr val="accent6">
                    <a:lumMod val="50000"/>
                  </a:schemeClr>
                </a:solidFill>
                <a:latin typeface="Chalkboard SE" panose="03050602040202020205" pitchFamily="66" charset="77"/>
                <a:cs typeface="FUTURA MEDIUM" panose="020B0602020204020303" pitchFamily="34" charset="-79"/>
              </a:rPr>
              <a:t>Nguyên tắc 2</a:t>
            </a:r>
          </a:p>
        </p:txBody>
      </p:sp>
      <p:sp>
        <p:nvSpPr>
          <p:cNvPr id="19" name="TextBox 18">
            <a:extLst>
              <a:ext uri="{FF2B5EF4-FFF2-40B4-BE49-F238E27FC236}">
                <a16:creationId xmlns="" xmlns:a16="http://schemas.microsoft.com/office/drawing/2014/main" id="{A201F457-10D5-81C5-1C76-4C27D682D4D1}"/>
              </a:ext>
            </a:extLst>
          </p:cNvPr>
          <p:cNvSpPr txBox="1"/>
          <p:nvPr/>
        </p:nvSpPr>
        <p:spPr>
          <a:xfrm>
            <a:off x="8429133" y="2125753"/>
            <a:ext cx="2224634" cy="461665"/>
          </a:xfrm>
          <a:prstGeom prst="rect">
            <a:avLst/>
          </a:prstGeom>
          <a:noFill/>
          <a:ln w="57150">
            <a:noFill/>
            <a:extLst>
              <a:ext uri="{C807C97D-BFC1-408E-A445-0C87EB9F89A2}">
                <ask:lineSketchStyleProps xmlns="" xmlns:ask="http://schemas.microsoft.com/office/drawing/2018/sketchyshapes" sd="1581585360">
                  <a:custGeom>
                    <a:avLst/>
                    <a:gdLst>
                      <a:gd name="connsiteX0" fmla="*/ 0 w 2224634"/>
                      <a:gd name="connsiteY0" fmla="*/ 0 h 461665"/>
                      <a:gd name="connsiteX1" fmla="*/ 511666 w 2224634"/>
                      <a:gd name="connsiteY1" fmla="*/ 0 h 461665"/>
                      <a:gd name="connsiteX2" fmla="*/ 1090071 w 2224634"/>
                      <a:gd name="connsiteY2" fmla="*/ 0 h 461665"/>
                      <a:gd name="connsiteX3" fmla="*/ 1646229 w 2224634"/>
                      <a:gd name="connsiteY3" fmla="*/ 0 h 461665"/>
                      <a:gd name="connsiteX4" fmla="*/ 2224634 w 2224634"/>
                      <a:gd name="connsiteY4" fmla="*/ 0 h 461665"/>
                      <a:gd name="connsiteX5" fmla="*/ 2224634 w 2224634"/>
                      <a:gd name="connsiteY5" fmla="*/ 461665 h 461665"/>
                      <a:gd name="connsiteX6" fmla="*/ 1623983 w 2224634"/>
                      <a:gd name="connsiteY6" fmla="*/ 461665 h 461665"/>
                      <a:gd name="connsiteX7" fmla="*/ 1045578 w 2224634"/>
                      <a:gd name="connsiteY7" fmla="*/ 461665 h 461665"/>
                      <a:gd name="connsiteX8" fmla="*/ 556159 w 2224634"/>
                      <a:gd name="connsiteY8" fmla="*/ 461665 h 461665"/>
                      <a:gd name="connsiteX9" fmla="*/ 0 w 2224634"/>
                      <a:gd name="connsiteY9" fmla="*/ 461665 h 461665"/>
                      <a:gd name="connsiteX10" fmla="*/ 0 w 222463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4634" h="461665" extrusionOk="0">
                        <a:moveTo>
                          <a:pt x="0" y="0"/>
                        </a:moveTo>
                        <a:cubicBezTo>
                          <a:pt x="150654" y="-48045"/>
                          <a:pt x="399168" y="39540"/>
                          <a:pt x="511666" y="0"/>
                        </a:cubicBezTo>
                        <a:cubicBezTo>
                          <a:pt x="624164" y="-39540"/>
                          <a:pt x="843151" y="52246"/>
                          <a:pt x="1090071" y="0"/>
                        </a:cubicBezTo>
                        <a:cubicBezTo>
                          <a:pt x="1336991" y="-52246"/>
                          <a:pt x="1404694" y="654"/>
                          <a:pt x="1646229" y="0"/>
                        </a:cubicBezTo>
                        <a:cubicBezTo>
                          <a:pt x="1887764" y="-654"/>
                          <a:pt x="2070394" y="36468"/>
                          <a:pt x="2224634" y="0"/>
                        </a:cubicBezTo>
                        <a:cubicBezTo>
                          <a:pt x="2229200" y="209466"/>
                          <a:pt x="2193645" y="260995"/>
                          <a:pt x="2224634" y="461665"/>
                        </a:cubicBezTo>
                        <a:cubicBezTo>
                          <a:pt x="2082545" y="528147"/>
                          <a:pt x="1893844" y="453647"/>
                          <a:pt x="1623983" y="461665"/>
                        </a:cubicBezTo>
                        <a:cubicBezTo>
                          <a:pt x="1354122" y="469683"/>
                          <a:pt x="1199068" y="439695"/>
                          <a:pt x="1045578" y="461665"/>
                        </a:cubicBezTo>
                        <a:cubicBezTo>
                          <a:pt x="892088" y="483635"/>
                          <a:pt x="714978" y="452856"/>
                          <a:pt x="556159" y="461665"/>
                        </a:cubicBezTo>
                        <a:cubicBezTo>
                          <a:pt x="397340" y="470474"/>
                          <a:pt x="202463" y="429902"/>
                          <a:pt x="0" y="461665"/>
                        </a:cubicBezTo>
                        <a:cubicBezTo>
                          <a:pt x="-34717" y="348106"/>
                          <a:pt x="10693" y="203331"/>
                          <a:pt x="0" y="0"/>
                        </a:cubicBezTo>
                        <a:close/>
                      </a:path>
                    </a:pathLst>
                  </a:custGeom>
                  <ask:type>
                    <ask:lineSketchScribble/>
                  </ask:type>
                </ask:lineSketchStyleProps>
              </a:ext>
            </a:extLst>
          </a:ln>
        </p:spPr>
        <p:txBody>
          <a:bodyPr wrap="square" rtlCol="0">
            <a:spAutoFit/>
          </a:bodyPr>
          <a:lstStyle/>
          <a:p>
            <a:pPr algn="ctr"/>
            <a:r>
              <a:rPr lang="x-none" sz="2400" b="1" dirty="0">
                <a:solidFill>
                  <a:schemeClr val="accent6">
                    <a:lumMod val="50000"/>
                  </a:schemeClr>
                </a:solidFill>
                <a:latin typeface="Chalkboard SE" panose="03050602040202020205" pitchFamily="66" charset="77"/>
                <a:cs typeface="FUTURA MEDIUM" panose="020B0602020204020303" pitchFamily="34" charset="-79"/>
              </a:rPr>
              <a:t>Nguyên tắc 3</a:t>
            </a:r>
          </a:p>
        </p:txBody>
      </p:sp>
    </p:spTree>
    <p:extLst>
      <p:ext uri="{BB962C8B-B14F-4D97-AF65-F5344CB8AC3E}">
        <p14:creationId xmlns:p14="http://schemas.microsoft.com/office/powerpoint/2010/main" val="191075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childTnLst>
                          </p:cTn>
                        </p:par>
                        <p:par>
                          <p:cTn id="17" fill="hold">
                            <p:stCondLst>
                              <p:cond delay="1000"/>
                            </p:stCondLst>
                            <p:childTnLst>
                              <p:par>
                                <p:cTn id="18" presetID="18" presetClass="entr" presetSubtype="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trips(down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par>
                          <p:cTn id="26" fill="hold">
                            <p:stCondLst>
                              <p:cond delay="500"/>
                            </p:stCondLst>
                            <p:childTnLst>
                              <p:par>
                                <p:cTn id="27" presetID="18" presetClass="entr" presetSubtype="1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strips(downLeft)">
                                      <p:cBhvr>
                                        <p:cTn id="29" dur="500"/>
                                        <p:tgtEl>
                                          <p:spTgt spid="15"/>
                                        </p:tgtEl>
                                      </p:cBhvr>
                                    </p:animEffect>
                                  </p:childTnLst>
                                </p:cTn>
                              </p:par>
                            </p:childTnLst>
                          </p:cTn>
                        </p:par>
                        <p:par>
                          <p:cTn id="30" fill="hold">
                            <p:stCondLst>
                              <p:cond delay="1000"/>
                            </p:stCondLst>
                            <p:childTnLst>
                              <p:par>
                                <p:cTn id="31" presetID="18" presetClass="entr" presetSubtype="6"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strips(downRigh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dissolve">
                                      <p:cBhvr>
                                        <p:cTn id="38" dur="500"/>
                                        <p:tgtEl>
                                          <p:spTgt spid="19"/>
                                        </p:tgtEl>
                                      </p:cBhvr>
                                    </p:animEffect>
                                  </p:childTnLst>
                                </p:cTn>
                              </p:par>
                            </p:childTnLst>
                          </p:cTn>
                        </p:par>
                        <p:par>
                          <p:cTn id="39" fill="hold">
                            <p:stCondLst>
                              <p:cond delay="500"/>
                            </p:stCondLst>
                            <p:childTnLst>
                              <p:par>
                                <p:cTn id="40" presetID="18" presetClass="entr" presetSubtype="12"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strips(downLeft)">
                                      <p:cBhvr>
                                        <p:cTn id="42" dur="500"/>
                                        <p:tgtEl>
                                          <p:spTgt spid="17"/>
                                        </p:tgtEl>
                                      </p:cBhvr>
                                    </p:animEffect>
                                  </p:childTnLst>
                                </p:cTn>
                              </p:par>
                            </p:childTnLst>
                          </p:cTn>
                        </p:par>
                        <p:par>
                          <p:cTn id="43" fill="hold">
                            <p:stCondLst>
                              <p:cond delay="1000"/>
                            </p:stCondLst>
                            <p:childTnLst>
                              <p:par>
                                <p:cTn id="44" presetID="18" presetClass="entr" presetSubtype="6" fill="hold" grpId="0" nodeType="afterEffect">
                                  <p:stCondLst>
                                    <p:cond delay="0"/>
                                  </p:stCondLst>
                                  <p:childTnLst>
                                    <p:set>
                                      <p:cBhvr>
                                        <p:cTn id="45" dur="1" fill="hold">
                                          <p:stCondLst>
                                            <p:cond delay="0"/>
                                          </p:stCondLst>
                                        </p:cTn>
                                        <p:tgtEl>
                                          <p:spTgt spid="7">
                                            <p:bg/>
                                          </p:spTgt>
                                        </p:tgtEl>
                                        <p:attrNameLst>
                                          <p:attrName>style.visibility</p:attrName>
                                        </p:attrNameLst>
                                      </p:cBhvr>
                                      <p:to>
                                        <p:strVal val="visible"/>
                                      </p:to>
                                    </p:set>
                                    <p:animEffect transition="in" filter="strips(downRight)">
                                      <p:cBhvr>
                                        <p:cTn id="46" dur="500"/>
                                        <p:tgtEl>
                                          <p:spTgt spid="7">
                                            <p:bg/>
                                          </p:spTgt>
                                        </p:tgtEl>
                                      </p:cBhvr>
                                    </p:animEffect>
                                  </p:childTnLst>
                                </p:cTn>
                              </p:par>
                            </p:childTnLst>
                          </p:cTn>
                        </p:par>
                        <p:par>
                          <p:cTn id="47" fill="hold">
                            <p:stCondLst>
                              <p:cond delay="1500"/>
                            </p:stCondLst>
                            <p:childTnLst>
                              <p:par>
                                <p:cTn id="48" presetID="18" presetClass="entr" presetSubtype="6" fill="hold" grpId="0" nodeType="after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strips(downRight)">
                                      <p:cBhvr>
                                        <p:cTn id="5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build="allAtOnce" animBg="1"/>
      <p:bldP spid="4"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507171C-D2A4-6694-7074-6B3C1BF7002B}"/>
              </a:ext>
            </a:extLst>
          </p:cNvPr>
          <p:cNvPicPr>
            <a:picLocks noChangeAspect="1"/>
          </p:cNvPicPr>
          <p:nvPr/>
        </p:nvPicPr>
        <p:blipFill rotWithShape="1">
          <a:blip r:embed="rId3">
            <a:alphaModFix amt="39000"/>
          </a:blip>
          <a:srcRect r="43840"/>
          <a:stretch/>
        </p:blipFill>
        <p:spPr>
          <a:xfrm>
            <a:off x="0" y="0"/>
            <a:ext cx="12192000" cy="6858000"/>
          </a:xfrm>
          <a:prstGeom prst="rect">
            <a:avLst/>
          </a:prstGeom>
        </p:spPr>
      </p:pic>
      <p:sp>
        <p:nvSpPr>
          <p:cNvPr id="4" name="TextBox 3">
            <a:extLst>
              <a:ext uri="{FF2B5EF4-FFF2-40B4-BE49-F238E27FC236}">
                <a16:creationId xmlns="" xmlns:a16="http://schemas.microsoft.com/office/drawing/2014/main" id="{AD1B0EB6-6EF3-0BD3-52E2-0F96CE70AE20}"/>
              </a:ext>
            </a:extLst>
          </p:cNvPr>
          <p:cNvSpPr txBox="1"/>
          <p:nvPr/>
        </p:nvSpPr>
        <p:spPr>
          <a:xfrm>
            <a:off x="3722914" y="2321004"/>
            <a:ext cx="6372807" cy="2215991"/>
          </a:xfrm>
          <a:prstGeom prst="rect">
            <a:avLst/>
          </a:prstGeom>
          <a:noFill/>
        </p:spPr>
        <p:txBody>
          <a:bodyPr wrap="square" rtlCol="0">
            <a:spAutoFit/>
          </a:bodyPr>
          <a:lstStyle/>
          <a:p>
            <a:r>
              <a:rPr lang="x-none" sz="13800" dirty="0">
                <a:solidFill>
                  <a:srgbClr val="289B78"/>
                </a:solidFill>
                <a:latin typeface="Niagara Engraved" panose="04020502070703030202" pitchFamily="82" charset="0"/>
                <a:cs typeface="Phosphate Inline" panose="02000506050000020004" pitchFamily="2" charset="77"/>
              </a:rPr>
              <a:t>LUYỆN TẬP</a:t>
            </a:r>
          </a:p>
        </p:txBody>
      </p:sp>
    </p:spTree>
    <p:extLst>
      <p:ext uri="{BB962C8B-B14F-4D97-AF65-F5344CB8AC3E}">
        <p14:creationId xmlns:p14="http://schemas.microsoft.com/office/powerpoint/2010/main" val="121268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3C5490A-E639-42C6-D752-B13B22354E32}"/>
              </a:ext>
            </a:extLst>
          </p:cNvPr>
          <p:cNvSpPr txBox="1"/>
          <p:nvPr/>
        </p:nvSpPr>
        <p:spPr>
          <a:xfrm>
            <a:off x="3967853" y="1600200"/>
            <a:ext cx="4354077" cy="1015663"/>
          </a:xfrm>
          <a:prstGeom prst="rect">
            <a:avLst/>
          </a:prstGeom>
          <a:noFill/>
        </p:spPr>
        <p:txBody>
          <a:bodyPr wrap="none" rtlCol="0">
            <a:spAutoFit/>
          </a:bodyPr>
          <a:lstStyle/>
          <a:p>
            <a:r>
              <a:rPr lang="en-US" sz="6000" b="1" dirty="0" err="1" smtClean="0">
                <a:solidFill>
                  <a:schemeClr val="bg1"/>
                </a:solidFill>
                <a:latin typeface="American Typewriter" panose="02090604020004020304" pitchFamily="18" charset="77"/>
                <a:cs typeface="PHOSPHATE INLINE" panose="02000506050000020004" pitchFamily="2" charset="77"/>
              </a:rPr>
              <a:t>Tình</a:t>
            </a:r>
            <a:r>
              <a:rPr lang="en-US" sz="6000" b="1" dirty="0" smtClean="0">
                <a:solidFill>
                  <a:schemeClr val="bg1"/>
                </a:solidFill>
                <a:latin typeface="American Typewriter" panose="02090604020004020304" pitchFamily="18" charset="77"/>
                <a:cs typeface="PHOSPHATE INLINE" panose="02000506050000020004" pitchFamily="2" charset="77"/>
              </a:rPr>
              <a:t> </a:t>
            </a:r>
            <a:r>
              <a:rPr lang="en-US" sz="6000" b="1" dirty="0" err="1" smtClean="0">
                <a:solidFill>
                  <a:schemeClr val="bg1"/>
                </a:solidFill>
                <a:latin typeface="American Typewriter" panose="02090604020004020304" pitchFamily="18" charset="77"/>
                <a:cs typeface="PHOSPHATE INLINE" panose="02000506050000020004" pitchFamily="2" charset="77"/>
              </a:rPr>
              <a:t>huống</a:t>
            </a:r>
            <a:endParaRPr lang="x-none" sz="6000" b="1" dirty="0">
              <a:solidFill>
                <a:schemeClr val="bg1"/>
              </a:solidFill>
              <a:latin typeface="American Typewriter" panose="02090604020004020304" pitchFamily="18" charset="77"/>
              <a:cs typeface="PHOSPHATE INLINE" panose="02000506050000020004" pitchFamily="2" charset="77"/>
            </a:endParaRPr>
          </a:p>
        </p:txBody>
      </p:sp>
      <p:sp>
        <p:nvSpPr>
          <p:cNvPr id="3" name="TextBox 2">
            <a:extLst>
              <a:ext uri="{FF2B5EF4-FFF2-40B4-BE49-F238E27FC236}">
                <a16:creationId xmlns="" xmlns:a16="http://schemas.microsoft.com/office/drawing/2014/main" id="{0D5878B3-FAB0-CC16-F4B2-562C07A3D2AE}"/>
              </a:ext>
            </a:extLst>
          </p:cNvPr>
          <p:cNvSpPr txBox="1"/>
          <p:nvPr/>
        </p:nvSpPr>
        <p:spPr>
          <a:xfrm>
            <a:off x="941858" y="2793663"/>
            <a:ext cx="11016157" cy="769441"/>
          </a:xfrm>
          <a:prstGeom prst="rect">
            <a:avLst/>
          </a:prstGeom>
          <a:noFill/>
          <a:ln w="38100">
            <a:solidFill>
              <a:schemeClr val="bg1"/>
            </a:solidFill>
            <a:prstDash val="sysDash"/>
            <a:extLst>
              <a:ext uri="{C807C97D-BFC1-408E-A445-0C87EB9F89A2}">
                <ask:lineSketchStyleProps xmlns="" xmlns:ask="http://schemas.microsoft.com/office/drawing/2018/sketchyshapes">
                  <ask:type>
                    <ask:lineSketchScribble/>
                  </ask:type>
                </ask:lineSketchStyleProps>
              </a:ext>
            </a:extLst>
          </a:ln>
        </p:spPr>
        <p:txBody>
          <a:bodyPr wrap="none" rtlCol="0">
            <a:spAutoFit/>
          </a:bodyPr>
          <a:lstStyle/>
          <a:p>
            <a:r>
              <a:rPr lang="x-none" sz="4400" dirty="0" smtClean="0">
                <a:solidFill>
                  <a:srgbClr val="FFC000"/>
                </a:solidFill>
                <a:latin typeface="Futura Medium" panose="020B0602020204020303" pitchFamily="34" charset="-79"/>
                <a:cs typeface="Futura Medium" panose="020B0602020204020303" pitchFamily="34" charset="-79"/>
              </a:rPr>
              <a:t>“</a:t>
            </a:r>
            <a:r>
              <a:rPr lang="en-US" sz="4400" dirty="0" err="1" smtClean="0">
                <a:solidFill>
                  <a:srgbClr val="FFC000"/>
                </a:solidFill>
                <a:latin typeface="Futura Medium" panose="020B0602020204020303" pitchFamily="34" charset="-79"/>
                <a:cs typeface="Futura Medium" panose="020B0602020204020303" pitchFamily="34" charset="-79"/>
              </a:rPr>
              <a:t>Phụ</a:t>
            </a:r>
            <a:r>
              <a:rPr lang="en-US" sz="4400" dirty="0" smtClean="0">
                <a:solidFill>
                  <a:srgbClr val="FFC000"/>
                </a:solidFill>
                <a:latin typeface="Futura Medium" panose="020B0602020204020303" pitchFamily="34" charset="-79"/>
                <a:cs typeface="Futura Medium" panose="020B0602020204020303" pitchFamily="34" charset="-79"/>
              </a:rPr>
              <a:t> </a:t>
            </a:r>
            <a:r>
              <a:rPr lang="en-US" sz="4400" dirty="0" err="1" smtClean="0">
                <a:solidFill>
                  <a:srgbClr val="FFC000"/>
                </a:solidFill>
                <a:latin typeface="Futura Medium" panose="020B0602020204020303" pitchFamily="34" charset="-79"/>
                <a:cs typeface="Futura Medium" panose="020B0602020204020303" pitchFamily="34" charset="-79"/>
              </a:rPr>
              <a:t>giúp</a:t>
            </a:r>
            <a:r>
              <a:rPr lang="en-US" sz="4400" dirty="0" smtClean="0">
                <a:solidFill>
                  <a:srgbClr val="FFC000"/>
                </a:solidFill>
                <a:latin typeface="Futura Medium" panose="020B0602020204020303" pitchFamily="34" charset="-79"/>
                <a:cs typeface="Futura Medium" panose="020B0602020204020303" pitchFamily="34" charset="-79"/>
              </a:rPr>
              <a:t> </a:t>
            </a:r>
            <a:r>
              <a:rPr lang="en-US" sz="4400" dirty="0" err="1" smtClean="0">
                <a:solidFill>
                  <a:srgbClr val="FFC000"/>
                </a:solidFill>
                <a:latin typeface="Futura Medium" panose="020B0602020204020303" pitchFamily="34" charset="-79"/>
                <a:cs typeface="Futura Medium" panose="020B0602020204020303" pitchFamily="34" charset="-79"/>
              </a:rPr>
              <a:t>bố</a:t>
            </a:r>
            <a:r>
              <a:rPr lang="en-US" sz="4400" dirty="0" smtClean="0">
                <a:solidFill>
                  <a:srgbClr val="FFC000"/>
                </a:solidFill>
                <a:latin typeface="Futura Medium" panose="020B0602020204020303" pitchFamily="34" charset="-79"/>
                <a:cs typeface="Futura Medium" panose="020B0602020204020303" pitchFamily="34" charset="-79"/>
              </a:rPr>
              <a:t> </a:t>
            </a:r>
            <a:r>
              <a:rPr lang="en-US" sz="4400" dirty="0" err="1" smtClean="0">
                <a:solidFill>
                  <a:srgbClr val="FFC000"/>
                </a:solidFill>
                <a:latin typeface="Futura Medium" panose="020B0602020204020303" pitchFamily="34" charset="-79"/>
                <a:cs typeface="Futura Medium" panose="020B0602020204020303" pitchFamily="34" charset="-79"/>
              </a:rPr>
              <a:t>mẹ</a:t>
            </a:r>
            <a:r>
              <a:rPr lang="en-US" sz="4400" dirty="0" smtClean="0">
                <a:solidFill>
                  <a:srgbClr val="FFC000"/>
                </a:solidFill>
                <a:latin typeface="Futura Medium" panose="020B0602020204020303" pitchFamily="34" charset="-79"/>
                <a:cs typeface="Futura Medium" panose="020B0602020204020303" pitchFamily="34" charset="-79"/>
              </a:rPr>
              <a:t> </a:t>
            </a:r>
            <a:r>
              <a:rPr lang="en-US" sz="4400" dirty="0" err="1" smtClean="0">
                <a:solidFill>
                  <a:srgbClr val="FFC000"/>
                </a:solidFill>
                <a:latin typeface="Futura Medium" panose="020B0602020204020303" pitchFamily="34" charset="-79"/>
                <a:cs typeface="Futura Medium" panose="020B0602020204020303" pitchFamily="34" charset="-79"/>
              </a:rPr>
              <a:t>có</a:t>
            </a:r>
            <a:r>
              <a:rPr lang="en-US" sz="4400" dirty="0" smtClean="0">
                <a:solidFill>
                  <a:srgbClr val="FFC000"/>
                </a:solidFill>
                <a:latin typeface="Futura Medium" panose="020B0602020204020303" pitchFamily="34" charset="-79"/>
                <a:cs typeface="Futura Medium" panose="020B0602020204020303" pitchFamily="34" charset="-79"/>
              </a:rPr>
              <a:t> </a:t>
            </a:r>
            <a:r>
              <a:rPr lang="en-US" sz="4400" dirty="0" err="1" smtClean="0">
                <a:solidFill>
                  <a:srgbClr val="FFC000"/>
                </a:solidFill>
                <a:latin typeface="Futura Medium" panose="020B0602020204020303" pitchFamily="34" charset="-79"/>
                <a:cs typeface="Futura Medium" panose="020B0602020204020303" pitchFamily="34" charset="-79"/>
              </a:rPr>
              <a:t>phải</a:t>
            </a:r>
            <a:r>
              <a:rPr lang="en-US" sz="4400" dirty="0" smtClean="0">
                <a:solidFill>
                  <a:srgbClr val="FFC000"/>
                </a:solidFill>
                <a:latin typeface="Futura Medium" panose="020B0602020204020303" pitchFamily="34" charset="-79"/>
                <a:cs typeface="Futura Medium" panose="020B0602020204020303" pitchFamily="34" charset="-79"/>
              </a:rPr>
              <a:t> </a:t>
            </a:r>
            <a:r>
              <a:rPr lang="en-US" sz="4400" dirty="0" err="1" smtClean="0">
                <a:solidFill>
                  <a:srgbClr val="FFC000"/>
                </a:solidFill>
                <a:latin typeface="Futura Medium" panose="020B0602020204020303" pitchFamily="34" charset="-79"/>
                <a:cs typeface="Futura Medium" panose="020B0602020204020303" pitchFamily="34" charset="-79"/>
              </a:rPr>
              <a:t>cách</a:t>
            </a:r>
            <a:r>
              <a:rPr lang="en-US" sz="4400" dirty="0" smtClean="0">
                <a:solidFill>
                  <a:srgbClr val="FFC000"/>
                </a:solidFill>
                <a:latin typeface="Futura Medium" panose="020B0602020204020303" pitchFamily="34" charset="-79"/>
                <a:cs typeface="Futura Medium" panose="020B0602020204020303" pitchFamily="34" charset="-79"/>
              </a:rPr>
              <a:t> </a:t>
            </a:r>
            <a:r>
              <a:rPr lang="en-US" sz="4400" dirty="0" err="1" smtClean="0">
                <a:solidFill>
                  <a:srgbClr val="FFC000"/>
                </a:solidFill>
                <a:latin typeface="Futura Medium" panose="020B0602020204020303" pitchFamily="34" charset="-79"/>
                <a:cs typeface="Futura Medium" panose="020B0602020204020303" pitchFamily="34" charset="-79"/>
              </a:rPr>
              <a:t>kiếm</a:t>
            </a:r>
            <a:r>
              <a:rPr lang="en-US" sz="4400" dirty="0" smtClean="0">
                <a:solidFill>
                  <a:srgbClr val="FFC000"/>
                </a:solidFill>
                <a:latin typeface="Futura Medium" panose="020B0602020204020303" pitchFamily="34" charset="-79"/>
                <a:cs typeface="Futura Medium" panose="020B0602020204020303" pitchFamily="34" charset="-79"/>
              </a:rPr>
              <a:t> </a:t>
            </a:r>
            <a:r>
              <a:rPr lang="en-US" sz="4400" dirty="0" err="1" smtClean="0">
                <a:solidFill>
                  <a:srgbClr val="FFC000"/>
                </a:solidFill>
                <a:latin typeface="Futura Medium" panose="020B0602020204020303" pitchFamily="34" charset="-79"/>
                <a:cs typeface="Futura Medium" panose="020B0602020204020303" pitchFamily="34" charset="-79"/>
              </a:rPr>
              <a:t>tiền</a:t>
            </a:r>
            <a:r>
              <a:rPr lang="en-US" sz="4400" dirty="0" smtClean="0">
                <a:solidFill>
                  <a:srgbClr val="FFC000"/>
                </a:solidFill>
                <a:latin typeface="Futura Medium" panose="020B0602020204020303" pitchFamily="34" charset="-79"/>
                <a:cs typeface="Futura Medium" panose="020B0602020204020303" pitchFamily="34" charset="-79"/>
              </a:rPr>
              <a:t>?</a:t>
            </a:r>
            <a:endParaRPr lang="x-none" sz="4400" dirty="0">
              <a:solidFill>
                <a:srgbClr val="FFC000"/>
              </a:solidFill>
              <a:latin typeface="Futura Medium" panose="020B0602020204020303" pitchFamily="34" charset="-79"/>
              <a:cs typeface="Futura Medium" panose="020B0602020204020303" pitchFamily="34" charset="-79"/>
            </a:endParaRPr>
          </a:p>
        </p:txBody>
      </p:sp>
      <p:pic>
        <p:nvPicPr>
          <p:cNvPr id="5" name="Picture 4">
            <a:extLst>
              <a:ext uri="{FF2B5EF4-FFF2-40B4-BE49-F238E27FC236}">
                <a16:creationId xmlns="" xmlns:a16="http://schemas.microsoft.com/office/drawing/2014/main" id="{9392AEC4-DF74-06EE-7A74-91131E4E22A4}"/>
              </a:ext>
            </a:extLst>
          </p:cNvPr>
          <p:cNvPicPr>
            <a:picLocks noChangeAspect="1"/>
          </p:cNvPicPr>
          <p:nvPr/>
        </p:nvPicPr>
        <p:blipFill>
          <a:blip r:embed="rId3"/>
          <a:stretch>
            <a:fillRect/>
          </a:stretch>
        </p:blipFill>
        <p:spPr>
          <a:xfrm rot="10800000">
            <a:off x="9398000" y="-12363"/>
            <a:ext cx="2628900" cy="2628900"/>
          </a:xfrm>
          <a:prstGeom prst="rect">
            <a:avLst/>
          </a:prstGeom>
        </p:spPr>
      </p:pic>
      <p:pic>
        <p:nvPicPr>
          <p:cNvPr id="7" name="Picture 6">
            <a:extLst>
              <a:ext uri="{FF2B5EF4-FFF2-40B4-BE49-F238E27FC236}">
                <a16:creationId xmlns="" xmlns:a16="http://schemas.microsoft.com/office/drawing/2014/main" id="{605C08B1-D8CF-D2C7-9FD8-46120C837884}"/>
              </a:ext>
            </a:extLst>
          </p:cNvPr>
          <p:cNvPicPr>
            <a:picLocks noChangeAspect="1"/>
          </p:cNvPicPr>
          <p:nvPr/>
        </p:nvPicPr>
        <p:blipFill>
          <a:blip r:embed="rId4"/>
          <a:stretch>
            <a:fillRect/>
          </a:stretch>
        </p:blipFill>
        <p:spPr>
          <a:xfrm>
            <a:off x="1938300" y="3625861"/>
            <a:ext cx="3256000" cy="3256000"/>
          </a:xfrm>
          <a:prstGeom prst="rect">
            <a:avLst/>
          </a:prstGeom>
        </p:spPr>
      </p:pic>
    </p:spTree>
    <p:extLst>
      <p:ext uri="{BB962C8B-B14F-4D97-AF65-F5344CB8AC3E}">
        <p14:creationId xmlns:p14="http://schemas.microsoft.com/office/powerpoint/2010/main" val="6936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563ACFE-558F-6355-5ED5-F15C764CD8AF}"/>
              </a:ext>
            </a:extLst>
          </p:cNvPr>
          <p:cNvPicPr>
            <a:picLocks noChangeAspect="1"/>
          </p:cNvPicPr>
          <p:nvPr/>
        </p:nvPicPr>
        <p:blipFill>
          <a:blip r:embed="rId3"/>
          <a:stretch>
            <a:fillRect/>
          </a:stretch>
        </p:blipFill>
        <p:spPr>
          <a:xfrm>
            <a:off x="1943100" y="1905000"/>
            <a:ext cx="3048000" cy="3048000"/>
          </a:xfrm>
          <a:prstGeom prst="rect">
            <a:avLst/>
          </a:prstGeom>
        </p:spPr>
      </p:pic>
      <p:sp>
        <p:nvSpPr>
          <p:cNvPr id="5" name="TextBox 4">
            <a:extLst>
              <a:ext uri="{FF2B5EF4-FFF2-40B4-BE49-F238E27FC236}">
                <a16:creationId xmlns="" xmlns:a16="http://schemas.microsoft.com/office/drawing/2014/main" id="{AD8577C1-B5D0-033D-73CD-618B1685DF27}"/>
              </a:ext>
            </a:extLst>
          </p:cNvPr>
          <p:cNvSpPr txBox="1"/>
          <p:nvPr/>
        </p:nvSpPr>
        <p:spPr>
          <a:xfrm>
            <a:off x="2223009" y="5310644"/>
            <a:ext cx="2488182" cy="523220"/>
          </a:xfrm>
          <a:prstGeom prst="rect">
            <a:avLst/>
          </a:prstGeom>
          <a:noFill/>
        </p:spPr>
        <p:txBody>
          <a:bodyPr wrap="none" rtlCol="0">
            <a:spAutoFit/>
          </a:bodyPr>
          <a:lstStyle/>
          <a:p>
            <a:r>
              <a:rPr lang="x-none" sz="2800" dirty="0">
                <a:solidFill>
                  <a:srgbClr val="289B78"/>
                </a:solidFill>
                <a:latin typeface="American Typewriter" panose="02090604020004020304" pitchFamily="18" charset="77"/>
              </a:rPr>
              <a:t>Làm việc nhà</a:t>
            </a:r>
          </a:p>
        </p:txBody>
      </p:sp>
      <p:sp>
        <p:nvSpPr>
          <p:cNvPr id="6" name="TextBox 5">
            <a:extLst>
              <a:ext uri="{FF2B5EF4-FFF2-40B4-BE49-F238E27FC236}">
                <a16:creationId xmlns="" xmlns:a16="http://schemas.microsoft.com/office/drawing/2014/main" id="{D71C3072-47B5-5DBD-3C89-B60134DB9159}"/>
              </a:ext>
            </a:extLst>
          </p:cNvPr>
          <p:cNvSpPr txBox="1"/>
          <p:nvPr/>
        </p:nvSpPr>
        <p:spPr>
          <a:xfrm>
            <a:off x="7246103" y="5310644"/>
            <a:ext cx="3611886" cy="523220"/>
          </a:xfrm>
          <a:prstGeom prst="rect">
            <a:avLst/>
          </a:prstGeom>
          <a:noFill/>
        </p:spPr>
        <p:txBody>
          <a:bodyPr wrap="none" rtlCol="0">
            <a:spAutoFit/>
          </a:bodyPr>
          <a:lstStyle/>
          <a:p>
            <a:r>
              <a:rPr lang="x-none" sz="2800" dirty="0">
                <a:solidFill>
                  <a:srgbClr val="289B78"/>
                </a:solidFill>
                <a:latin typeface="American Typewriter" panose="02090604020004020304" pitchFamily="18" charset="77"/>
              </a:rPr>
              <a:t>Giúp bố mẹ làm việc</a:t>
            </a:r>
          </a:p>
        </p:txBody>
      </p:sp>
      <p:pic>
        <p:nvPicPr>
          <p:cNvPr id="7" name="Picture 6">
            <a:extLst>
              <a:ext uri="{FF2B5EF4-FFF2-40B4-BE49-F238E27FC236}">
                <a16:creationId xmlns="" xmlns:a16="http://schemas.microsoft.com/office/drawing/2014/main" id="{4DC45268-8962-2121-92A7-1899E66DF876}"/>
              </a:ext>
            </a:extLst>
          </p:cNvPr>
          <p:cNvPicPr>
            <a:picLocks noChangeAspect="1"/>
          </p:cNvPicPr>
          <p:nvPr/>
        </p:nvPicPr>
        <p:blipFill rotWithShape="1">
          <a:blip r:embed="rId4"/>
          <a:srcRect l="47486"/>
          <a:stretch/>
        </p:blipFill>
        <p:spPr>
          <a:xfrm>
            <a:off x="6797043" y="1285746"/>
            <a:ext cx="4510007" cy="3833723"/>
          </a:xfrm>
          <a:prstGeom prst="rect">
            <a:avLst/>
          </a:prstGeom>
        </p:spPr>
      </p:pic>
    </p:spTree>
    <p:extLst>
      <p:ext uri="{BB962C8B-B14F-4D97-AF65-F5344CB8AC3E}">
        <p14:creationId xmlns:p14="http://schemas.microsoft.com/office/powerpoint/2010/main" val="129996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DC1AEBA-E825-AFBC-B332-22FA0A962627}"/>
              </a:ext>
            </a:extLst>
          </p:cNvPr>
          <p:cNvPicPr>
            <a:picLocks noChangeAspect="1"/>
          </p:cNvPicPr>
          <p:nvPr/>
        </p:nvPicPr>
        <p:blipFill>
          <a:blip r:embed="rId3"/>
          <a:srcRect/>
          <a:stretch/>
        </p:blipFill>
        <p:spPr>
          <a:xfrm>
            <a:off x="0" y="-1"/>
            <a:ext cx="12192000" cy="6886575"/>
          </a:xfrm>
          <a:prstGeom prst="rect">
            <a:avLst/>
          </a:prstGeom>
        </p:spPr>
      </p:pic>
      <p:sp>
        <p:nvSpPr>
          <p:cNvPr id="4" name="TextBox 3">
            <a:extLst>
              <a:ext uri="{FF2B5EF4-FFF2-40B4-BE49-F238E27FC236}">
                <a16:creationId xmlns="" xmlns:a16="http://schemas.microsoft.com/office/drawing/2014/main" id="{84D37D8B-E059-E66C-4AB3-8D9042005066}"/>
              </a:ext>
            </a:extLst>
          </p:cNvPr>
          <p:cNvSpPr txBox="1"/>
          <p:nvPr/>
        </p:nvSpPr>
        <p:spPr>
          <a:xfrm rot="19371667">
            <a:off x="6865101" y="1546961"/>
            <a:ext cx="4766561" cy="923330"/>
          </a:xfrm>
          <a:prstGeom prst="rect">
            <a:avLst/>
          </a:prstGeom>
          <a:noFill/>
        </p:spPr>
        <p:txBody>
          <a:bodyPr wrap="none" rtlCol="0">
            <a:spAutoFit/>
          </a:bodyPr>
          <a:lstStyle/>
          <a:p>
            <a:r>
              <a:rPr lang="en-US" sz="5400" b="1" dirty="0">
                <a:solidFill>
                  <a:srgbClr val="289B78"/>
                </a:solidFill>
                <a:latin typeface="American Typewriter" panose="02090604020004020304" pitchFamily="18" charset="77"/>
              </a:rPr>
              <a:t>C</a:t>
            </a:r>
            <a:r>
              <a:rPr lang="x-none" sz="5400" b="1" dirty="0">
                <a:solidFill>
                  <a:srgbClr val="289B78"/>
                </a:solidFill>
                <a:latin typeface="American Typewriter" panose="02090604020004020304" pitchFamily="18" charset="77"/>
              </a:rPr>
              <a:t>ÙNG NHAU</a:t>
            </a:r>
          </a:p>
        </p:txBody>
      </p:sp>
      <p:sp>
        <p:nvSpPr>
          <p:cNvPr id="5" name="TextBox 4">
            <a:extLst>
              <a:ext uri="{FF2B5EF4-FFF2-40B4-BE49-F238E27FC236}">
                <a16:creationId xmlns="" xmlns:a16="http://schemas.microsoft.com/office/drawing/2014/main" id="{A5ED9384-62C5-CAB1-E574-74CBAFFAF3DE}"/>
              </a:ext>
            </a:extLst>
          </p:cNvPr>
          <p:cNvSpPr txBox="1"/>
          <p:nvPr/>
        </p:nvSpPr>
        <p:spPr>
          <a:xfrm rot="19341521">
            <a:off x="8915400" y="2595240"/>
            <a:ext cx="2762295" cy="769441"/>
          </a:xfrm>
          <a:prstGeom prst="rect">
            <a:avLst/>
          </a:prstGeom>
          <a:noFill/>
        </p:spPr>
        <p:txBody>
          <a:bodyPr wrap="none" rtlCol="0">
            <a:spAutoFit/>
          </a:bodyPr>
          <a:lstStyle/>
          <a:p>
            <a:r>
              <a:rPr lang="en-US" sz="4400" b="1" dirty="0">
                <a:solidFill>
                  <a:schemeClr val="accent2">
                    <a:lumMod val="50000"/>
                  </a:schemeClr>
                </a:solidFill>
                <a:latin typeface="American Typewriter" panose="02090604020004020304" pitchFamily="18" charset="77"/>
              </a:rPr>
              <a:t>L</a:t>
            </a:r>
            <a:r>
              <a:rPr lang="x-none" sz="4400" b="1" dirty="0">
                <a:solidFill>
                  <a:schemeClr val="accent2">
                    <a:lumMod val="50000"/>
                  </a:schemeClr>
                </a:solidFill>
                <a:latin typeface="American Typewriter" panose="02090604020004020304" pitchFamily="18" charset="77"/>
              </a:rPr>
              <a:t>EO NÚI</a:t>
            </a:r>
          </a:p>
        </p:txBody>
      </p:sp>
      <p:sp>
        <p:nvSpPr>
          <p:cNvPr id="7" name="TextBox 6">
            <a:extLst>
              <a:ext uri="{FF2B5EF4-FFF2-40B4-BE49-F238E27FC236}">
                <a16:creationId xmlns="" xmlns:a16="http://schemas.microsoft.com/office/drawing/2014/main" id="{33DE6B88-A5CA-D5D7-C03F-0D51B80C1642}"/>
              </a:ext>
            </a:extLst>
          </p:cNvPr>
          <p:cNvSpPr txBox="1"/>
          <p:nvPr/>
        </p:nvSpPr>
        <p:spPr>
          <a:xfrm>
            <a:off x="6200381" y="5959922"/>
            <a:ext cx="6096000" cy="369332"/>
          </a:xfrm>
          <a:prstGeom prst="rect">
            <a:avLst/>
          </a:prstGeom>
          <a:noFill/>
        </p:spPr>
        <p:txBody>
          <a:bodyPr wrap="square">
            <a:spAutoFit/>
          </a:bodyPr>
          <a:lstStyle/>
          <a:p>
            <a:pPr algn="ctr"/>
            <a:r>
              <a:rPr lang="en-US" sz="1800" b="1" dirty="0">
                <a:ln w="22225">
                  <a:solidFill>
                    <a:srgbClr val="97D5E3"/>
                  </a:solidFill>
                  <a:prstDash val="solid"/>
                </a:ln>
                <a:solidFill>
                  <a:srgbClr val="0070C0"/>
                </a:solidFill>
                <a:latin typeface="Roboto" panose="02000000000000000000" pitchFamily="2" charset="0"/>
                <a:ea typeface="Roboto" panose="02000000000000000000" pitchFamily="2" charset="0"/>
              </a:rPr>
              <a:t>https://</a:t>
            </a:r>
            <a:r>
              <a:rPr lang="en-US" sz="1800" b="1" dirty="0" err="1">
                <a:ln w="22225">
                  <a:solidFill>
                    <a:srgbClr val="97D5E3"/>
                  </a:solidFill>
                  <a:prstDash val="solid"/>
                </a:ln>
                <a:solidFill>
                  <a:srgbClr val="0070C0"/>
                </a:solidFill>
                <a:latin typeface="Roboto" panose="02000000000000000000" pitchFamily="2" charset="0"/>
                <a:ea typeface="Roboto" panose="02000000000000000000" pitchFamily="2" charset="0"/>
              </a:rPr>
              <a:t>app.nearpod.com</a:t>
            </a:r>
            <a:r>
              <a:rPr lang="en-US" sz="1800" b="1" dirty="0">
                <a:ln w="22225">
                  <a:solidFill>
                    <a:srgbClr val="97D5E3"/>
                  </a:solidFill>
                  <a:prstDash val="solid"/>
                </a:ln>
                <a:solidFill>
                  <a:srgbClr val="0070C0"/>
                </a:solidFill>
                <a:latin typeface="Roboto" panose="02000000000000000000" pitchFamily="2" charset="0"/>
                <a:ea typeface="Roboto" panose="02000000000000000000" pitchFamily="2" charset="0"/>
              </a:rPr>
              <a:t>/?pin=UD93A</a:t>
            </a:r>
          </a:p>
        </p:txBody>
      </p:sp>
    </p:spTree>
    <p:extLst>
      <p:ext uri="{BB962C8B-B14F-4D97-AF65-F5344CB8AC3E}">
        <p14:creationId xmlns:p14="http://schemas.microsoft.com/office/powerpoint/2010/main" val="413544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507171C-D2A4-6694-7074-6B3C1BF7002B}"/>
              </a:ext>
            </a:extLst>
          </p:cNvPr>
          <p:cNvPicPr>
            <a:picLocks noChangeAspect="1"/>
          </p:cNvPicPr>
          <p:nvPr/>
        </p:nvPicPr>
        <p:blipFill rotWithShape="1">
          <a:blip r:embed="rId3">
            <a:alphaModFix amt="39000"/>
          </a:blip>
          <a:srcRect r="43840"/>
          <a:stretch/>
        </p:blipFill>
        <p:spPr>
          <a:xfrm>
            <a:off x="0" y="0"/>
            <a:ext cx="12192000" cy="6858000"/>
          </a:xfrm>
          <a:prstGeom prst="rect">
            <a:avLst/>
          </a:prstGeom>
        </p:spPr>
      </p:pic>
      <p:sp>
        <p:nvSpPr>
          <p:cNvPr id="4" name="TextBox 3">
            <a:extLst>
              <a:ext uri="{FF2B5EF4-FFF2-40B4-BE49-F238E27FC236}">
                <a16:creationId xmlns="" xmlns:a16="http://schemas.microsoft.com/office/drawing/2014/main" id="{AD1B0EB6-6EF3-0BD3-52E2-0F96CE70AE20}"/>
              </a:ext>
            </a:extLst>
          </p:cNvPr>
          <p:cNvSpPr txBox="1"/>
          <p:nvPr/>
        </p:nvSpPr>
        <p:spPr>
          <a:xfrm>
            <a:off x="1943709" y="2321004"/>
            <a:ext cx="8295091" cy="2215991"/>
          </a:xfrm>
          <a:prstGeom prst="rect">
            <a:avLst/>
          </a:prstGeom>
          <a:noFill/>
        </p:spPr>
        <p:txBody>
          <a:bodyPr wrap="none" rtlCol="0">
            <a:spAutoFit/>
          </a:bodyPr>
          <a:lstStyle/>
          <a:p>
            <a:r>
              <a:rPr lang="en-US" sz="13800" dirty="0">
                <a:solidFill>
                  <a:srgbClr val="289B78"/>
                </a:solidFill>
                <a:latin typeface="Phosphate Inline" panose="02000506050000020004" pitchFamily="2" charset="77"/>
                <a:cs typeface="Phosphate Inline" panose="02000506050000020004" pitchFamily="2" charset="77"/>
              </a:rPr>
              <a:t>V</a:t>
            </a:r>
            <a:r>
              <a:rPr lang="x-none" sz="13800" dirty="0">
                <a:solidFill>
                  <a:srgbClr val="289B78"/>
                </a:solidFill>
                <a:latin typeface="Phosphate Inline" panose="02000506050000020004" pitchFamily="2" charset="77"/>
                <a:cs typeface="Phosphate Inline" panose="02000506050000020004" pitchFamily="2" charset="77"/>
              </a:rPr>
              <a:t>ận dụng</a:t>
            </a:r>
          </a:p>
        </p:txBody>
      </p:sp>
    </p:spTree>
    <p:extLst>
      <p:ext uri="{BB962C8B-B14F-4D97-AF65-F5344CB8AC3E}">
        <p14:creationId xmlns:p14="http://schemas.microsoft.com/office/powerpoint/2010/main" val="51902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123BDFF5-9298-D8EA-FC05-D67DCB958823}"/>
              </a:ext>
            </a:extLst>
          </p:cNvPr>
          <p:cNvPicPr>
            <a:picLocks noChangeAspect="1"/>
          </p:cNvPicPr>
          <p:nvPr/>
        </p:nvPicPr>
        <p:blipFill rotWithShape="1">
          <a:blip r:embed="rId2"/>
          <a:srcRect r="32314"/>
          <a:stretch/>
        </p:blipFill>
        <p:spPr>
          <a:xfrm>
            <a:off x="-476249" y="-235744"/>
            <a:ext cx="4848224" cy="7329488"/>
          </a:xfrm>
          <a:prstGeom prst="rect">
            <a:avLst/>
          </a:prstGeom>
        </p:spPr>
      </p:pic>
      <p:pic>
        <p:nvPicPr>
          <p:cNvPr id="15" name="Picture 2" descr="Đơn vị tiền Trung Quốc">
            <a:extLst>
              <a:ext uri="{FF2B5EF4-FFF2-40B4-BE49-F238E27FC236}">
                <a16:creationId xmlns="" xmlns:a16="http://schemas.microsoft.com/office/drawing/2014/main" id="{153406B9-2AA5-3A89-D0E2-76B39182E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6708" y="2628899"/>
            <a:ext cx="2792238" cy="234117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 xmlns:a16="http://schemas.microsoft.com/office/drawing/2014/main" id="{2BDDF282-D03C-CC51-DFA9-4873F74D574D}"/>
              </a:ext>
            </a:extLst>
          </p:cNvPr>
          <p:cNvSpPr txBox="1">
            <a:spLocks/>
          </p:cNvSpPr>
          <p:nvPr/>
        </p:nvSpPr>
        <p:spPr>
          <a:xfrm>
            <a:off x="1947863" y="1460624"/>
            <a:ext cx="7247309" cy="854800"/>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err="1">
                <a:solidFill>
                  <a:srgbClr val="289B78"/>
                </a:solidFill>
                <a:latin typeface="Bookman Old Style" panose="02050604050505020204" pitchFamily="18" charset="0"/>
                <a:cs typeface="FUTURA MEDIUM" panose="020B0602020204020303" pitchFamily="34" charset="-79"/>
              </a:rPr>
              <a:t>Nhân</a:t>
            </a:r>
            <a:r>
              <a:rPr lang="en-US" sz="4000" b="1" dirty="0">
                <a:solidFill>
                  <a:srgbClr val="289B78"/>
                </a:solidFill>
                <a:latin typeface="Bookman Old Style" panose="02050604050505020204" pitchFamily="18" charset="0"/>
                <a:cs typeface="FUTURA MEDIUM" panose="020B0602020204020303" pitchFamily="34" charset="-79"/>
              </a:rPr>
              <a:t> </a:t>
            </a:r>
            <a:r>
              <a:rPr lang="en-US" sz="4000" b="1" dirty="0" err="1">
                <a:solidFill>
                  <a:srgbClr val="289B78"/>
                </a:solidFill>
                <a:latin typeface="Bookman Old Style" panose="02050604050505020204" pitchFamily="18" charset="0"/>
                <a:cs typeface="FUTURA MEDIUM" panose="020B0602020204020303" pitchFamily="34" charset="-79"/>
              </a:rPr>
              <a:t>dân</a:t>
            </a:r>
            <a:r>
              <a:rPr lang="en-US" sz="4000" b="1" dirty="0">
                <a:solidFill>
                  <a:srgbClr val="289B78"/>
                </a:solidFill>
                <a:latin typeface="Bookman Old Style" panose="02050604050505020204" pitchFamily="18" charset="0"/>
                <a:cs typeface="FUTURA MEDIUM" panose="020B0602020204020303" pitchFamily="34" charset="-79"/>
              </a:rPr>
              <a:t> </a:t>
            </a:r>
            <a:r>
              <a:rPr lang="en-US" sz="4000" b="1" dirty="0" err="1">
                <a:solidFill>
                  <a:srgbClr val="289B78"/>
                </a:solidFill>
                <a:latin typeface="Bookman Old Style" panose="02050604050505020204" pitchFamily="18" charset="0"/>
                <a:cs typeface="FUTURA MEDIUM" panose="020B0602020204020303" pitchFamily="34" charset="-79"/>
              </a:rPr>
              <a:t>tệ</a:t>
            </a:r>
            <a:r>
              <a:rPr lang="en-US" sz="4000" b="1" dirty="0">
                <a:solidFill>
                  <a:srgbClr val="289B78"/>
                </a:solidFill>
                <a:latin typeface="Bookman Old Style" panose="02050604050505020204" pitchFamily="18" charset="0"/>
                <a:cs typeface="Futura Medium" panose="020B0602020204020303" pitchFamily="34" charset="-79"/>
              </a:rPr>
              <a:t> </a:t>
            </a:r>
          </a:p>
        </p:txBody>
      </p:sp>
    </p:spTree>
    <p:extLst>
      <p:ext uri="{BB962C8B-B14F-4D97-AF65-F5344CB8AC3E}">
        <p14:creationId xmlns:p14="http://schemas.microsoft.com/office/powerpoint/2010/main" val="128469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1000"/>
                            </p:stCondLst>
                            <p:childTnLst>
                              <p:par>
                                <p:cTn id="9" presetID="0" presetClass="path" presetSubtype="0" repeatCount="2950" accel="50000" decel="50000" fill="remove" nodeType="afterEffect">
                                  <p:stCondLst>
                                    <p:cond delay="0"/>
                                  </p:stCondLst>
                                  <p:childTnLst>
                                    <p:animMotion origin="layout" path="M -0.05912 4.81481E-6 L 0.66276 -0.00186 " pathEditMode="relative" rAng="0" ptsTypes="AA">
                                      <p:cBhvr>
                                        <p:cTn id="10" dur="2000" fill="hold"/>
                                        <p:tgtEl>
                                          <p:spTgt spid="15"/>
                                        </p:tgtEl>
                                        <p:attrNameLst>
                                          <p:attrName>ppt_x</p:attrName>
                                          <p:attrName>ppt_y</p:attrName>
                                        </p:attrNameLst>
                                      </p:cBhvr>
                                      <p:rCtr x="36094" y="-93"/>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B7943EC3-76A2-9485-74E5-CB79FD7873A0}"/>
              </a:ext>
            </a:extLst>
          </p:cNvPr>
          <p:cNvSpPr txBox="1"/>
          <p:nvPr/>
        </p:nvSpPr>
        <p:spPr>
          <a:xfrm>
            <a:off x="1657350" y="1481470"/>
            <a:ext cx="8877300" cy="3708066"/>
          </a:xfrm>
          <a:prstGeom prst="rect">
            <a:avLst/>
          </a:prstGeom>
          <a:noFill/>
        </p:spPr>
        <p:txBody>
          <a:bodyPr wrap="square">
            <a:spAutoFit/>
          </a:bodyPr>
          <a:lstStyle/>
          <a:p>
            <a:pPr marL="0" indent="0" algn="ctr">
              <a:lnSpc>
                <a:spcPct val="150000"/>
              </a:lnSpc>
              <a:buNone/>
            </a:pP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Em</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hãy</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cùng</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với</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nhóm</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bạn</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thực</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hiện</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một</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dự</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án</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nhằm</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tạo</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nguồn</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thu</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phù</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hợp</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với</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khả</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năng</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của</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học</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sinh</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để</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có</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289B78"/>
                </a:solidFill>
                <a:latin typeface="Roboto" panose="02000000000000000000" pitchFamily="2" charset="0"/>
                <a:ea typeface="Roboto" panose="02000000000000000000" pitchFamily="2" charset="0"/>
                <a:cs typeface="Arial" panose="020B0604020202020204" pitchFamily="34" charset="0"/>
              </a:rPr>
              <a:t>tiền</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giúp</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đỡ</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một</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bạn</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có</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hoàn</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cảnh</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khó</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khăn</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trong</a:t>
            </a:r>
            <a:r>
              <a:rPr lang="en-US" sz="3200" b="1" dirty="0">
                <a:latin typeface="Roboto" panose="02000000000000000000" pitchFamily="2" charset="0"/>
                <a:ea typeface="Roboto" panose="02000000000000000000" pitchFamily="2" charset="0"/>
                <a:cs typeface="Arial" panose="020B0604020202020204" pitchFamily="34" charset="0"/>
              </a:rPr>
              <a:t> </a:t>
            </a:r>
            <a:r>
              <a:rPr lang="en-US" sz="3200" b="1" dirty="0" err="1">
                <a:latin typeface="Roboto" panose="02000000000000000000" pitchFamily="2" charset="0"/>
                <a:ea typeface="Roboto" panose="02000000000000000000" pitchFamily="2" charset="0"/>
                <a:cs typeface="Arial" panose="020B0604020202020204" pitchFamily="34" charset="0"/>
              </a:rPr>
              <a:t>trường</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a:t>
            </a:r>
          </a:p>
          <a:p>
            <a:pPr marL="0" indent="0" algn="ctr">
              <a:lnSpc>
                <a:spcPct val="150000"/>
              </a:lnSpc>
              <a:buNone/>
            </a:pPr>
            <a:r>
              <a:rPr lang="en-US" sz="3200" b="1" u="sng" dirty="0" err="1">
                <a:solidFill>
                  <a:srgbClr val="289B78"/>
                </a:solidFill>
                <a:latin typeface="Roboto" panose="02000000000000000000" pitchFamily="2" charset="0"/>
                <a:ea typeface="Roboto" panose="02000000000000000000" pitchFamily="2" charset="0"/>
                <a:cs typeface="Arial" panose="020B0604020202020204" pitchFamily="34" charset="0"/>
              </a:rPr>
              <a:t>Thời</a:t>
            </a:r>
            <a:r>
              <a:rPr lang="en-US" sz="3200" b="1" u="sng"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u="sng" dirty="0" err="1">
                <a:solidFill>
                  <a:srgbClr val="289B78"/>
                </a:solidFill>
                <a:latin typeface="Roboto" panose="02000000000000000000" pitchFamily="2" charset="0"/>
                <a:ea typeface="Roboto" panose="02000000000000000000" pitchFamily="2" charset="0"/>
                <a:cs typeface="Arial" panose="020B0604020202020204" pitchFamily="34" charset="0"/>
              </a:rPr>
              <a:t>gian</a:t>
            </a:r>
            <a:r>
              <a:rPr lang="en-US" sz="3200" b="1" u="sng"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u="sng" dirty="0" err="1">
                <a:solidFill>
                  <a:srgbClr val="289B78"/>
                </a:solidFill>
                <a:latin typeface="Roboto" panose="02000000000000000000" pitchFamily="2" charset="0"/>
                <a:ea typeface="Roboto" panose="02000000000000000000" pitchFamily="2" charset="0"/>
                <a:cs typeface="Arial" panose="020B0604020202020204" pitchFamily="34" charset="0"/>
              </a:rPr>
              <a:t>dự</a:t>
            </a:r>
            <a:r>
              <a:rPr lang="en-US" sz="3200" b="1" u="sng" dirty="0">
                <a:solidFill>
                  <a:srgbClr val="289B78"/>
                </a:solidFill>
                <a:latin typeface="Roboto" panose="02000000000000000000" pitchFamily="2" charset="0"/>
                <a:ea typeface="Roboto" panose="02000000000000000000" pitchFamily="2" charset="0"/>
                <a:cs typeface="Arial" panose="020B0604020202020204" pitchFamily="34" charset="0"/>
              </a:rPr>
              <a:t> </a:t>
            </a:r>
            <a:r>
              <a:rPr lang="en-US" sz="3200" b="1" u="sng" dirty="0" err="1">
                <a:solidFill>
                  <a:srgbClr val="289B78"/>
                </a:solidFill>
                <a:latin typeface="Roboto" panose="02000000000000000000" pitchFamily="2" charset="0"/>
                <a:ea typeface="Roboto" panose="02000000000000000000" pitchFamily="2" charset="0"/>
                <a:cs typeface="Arial" panose="020B0604020202020204" pitchFamily="34" charset="0"/>
              </a:rPr>
              <a:t>kiến</a:t>
            </a:r>
            <a:r>
              <a:rPr lang="en-US" sz="3200" b="1" dirty="0">
                <a:solidFill>
                  <a:srgbClr val="289B78"/>
                </a:solidFill>
                <a:latin typeface="Roboto" panose="02000000000000000000" pitchFamily="2" charset="0"/>
                <a:ea typeface="Roboto" panose="02000000000000000000" pitchFamily="2" charset="0"/>
                <a:cs typeface="Arial" panose="020B0604020202020204" pitchFamily="34" charset="0"/>
              </a:rPr>
              <a:t>: 26/3/2024</a:t>
            </a:r>
            <a:endParaRPr lang="x-none" sz="3200" dirty="0">
              <a:solidFill>
                <a:srgbClr val="289B78"/>
              </a:solidFill>
            </a:endParaRPr>
          </a:p>
        </p:txBody>
      </p:sp>
      <p:sp>
        <p:nvSpPr>
          <p:cNvPr id="6" name="TextBox 5">
            <a:extLst>
              <a:ext uri="{FF2B5EF4-FFF2-40B4-BE49-F238E27FC236}">
                <a16:creationId xmlns="" xmlns:a16="http://schemas.microsoft.com/office/drawing/2014/main" id="{590B5BBB-7621-8318-3F5F-DF9153DBE69F}"/>
              </a:ext>
            </a:extLst>
          </p:cNvPr>
          <p:cNvSpPr txBox="1"/>
          <p:nvPr/>
        </p:nvSpPr>
        <p:spPr>
          <a:xfrm>
            <a:off x="4197197" y="516078"/>
            <a:ext cx="5355953" cy="707886"/>
          </a:xfrm>
          <a:prstGeom prst="rect">
            <a:avLst/>
          </a:prstGeom>
          <a:noFill/>
        </p:spPr>
        <p:txBody>
          <a:bodyPr wrap="none" rtlCol="0">
            <a:spAutoFit/>
          </a:bodyPr>
          <a:lstStyle/>
          <a:p>
            <a:r>
              <a:rPr lang="x-none" sz="4000" dirty="0">
                <a:solidFill>
                  <a:srgbClr val="289B78"/>
                </a:solidFill>
                <a:latin typeface="Old English Text MT" panose="03040902040508030806" pitchFamily="66" charset="0"/>
                <a:cs typeface="Phosphate Inline" panose="02000506050000020004" pitchFamily="2" charset="77"/>
              </a:rPr>
              <a:t>NHIỆM VỤ VỀ NHÀ</a:t>
            </a:r>
          </a:p>
        </p:txBody>
      </p:sp>
    </p:spTree>
    <p:extLst>
      <p:ext uri="{BB962C8B-B14F-4D97-AF65-F5344CB8AC3E}">
        <p14:creationId xmlns:p14="http://schemas.microsoft.com/office/powerpoint/2010/main" val="252402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5000" b="-4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AC661BD-DD7A-9803-80D6-7F6BAD0EA88C}"/>
              </a:ext>
            </a:extLst>
          </p:cNvPr>
          <p:cNvPicPr>
            <a:picLocks noChangeAspect="1"/>
          </p:cNvPicPr>
          <p:nvPr/>
        </p:nvPicPr>
        <p:blipFill>
          <a:blip r:embed="rId3"/>
          <a:stretch>
            <a:fillRect/>
          </a:stretch>
        </p:blipFill>
        <p:spPr>
          <a:xfrm>
            <a:off x="-114300" y="2425700"/>
            <a:ext cx="4420632" cy="4420632"/>
          </a:xfrm>
          <a:prstGeom prst="rect">
            <a:avLst/>
          </a:prstGeom>
        </p:spPr>
      </p:pic>
      <p:sp>
        <p:nvSpPr>
          <p:cNvPr id="4" name="TextBox 3">
            <a:extLst>
              <a:ext uri="{FF2B5EF4-FFF2-40B4-BE49-F238E27FC236}">
                <a16:creationId xmlns="" xmlns:a16="http://schemas.microsoft.com/office/drawing/2014/main" id="{3646D2DC-E4BC-B5D0-24FB-68719229F579}"/>
              </a:ext>
            </a:extLst>
          </p:cNvPr>
          <p:cNvSpPr txBox="1"/>
          <p:nvPr/>
        </p:nvSpPr>
        <p:spPr>
          <a:xfrm>
            <a:off x="2946400" y="1816100"/>
            <a:ext cx="7795083" cy="707886"/>
          </a:xfrm>
          <a:prstGeom prst="rect">
            <a:avLst/>
          </a:prstGeom>
          <a:noFill/>
        </p:spPr>
        <p:txBody>
          <a:bodyPr wrap="none" rtlCol="0">
            <a:spAutoFit/>
          </a:bodyPr>
          <a:lstStyle/>
          <a:p>
            <a:r>
              <a:rPr lang="x-none" sz="4000" dirty="0">
                <a:solidFill>
                  <a:schemeClr val="bg1"/>
                </a:solidFill>
                <a:latin typeface="Phosphate Inline" panose="02000506050000020004" pitchFamily="2" charset="77"/>
                <a:cs typeface="Phosphate Inline" panose="02000506050000020004" pitchFamily="2" charset="77"/>
              </a:rPr>
              <a:t>CẢM ƠN QUÝ THẦY CÔ VÀ CÁC EM!</a:t>
            </a:r>
          </a:p>
        </p:txBody>
      </p:sp>
      <p:pic>
        <p:nvPicPr>
          <p:cNvPr id="7" name="Picture 6">
            <a:extLst>
              <a:ext uri="{FF2B5EF4-FFF2-40B4-BE49-F238E27FC236}">
                <a16:creationId xmlns="" xmlns:a16="http://schemas.microsoft.com/office/drawing/2014/main" id="{FEE9376B-875B-4C72-A27B-1749925056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6818" y1="22500" x2="26818" y2="22500"/>
                        <a14:foregroundMark x1="27576" y1="22955" x2="27576" y2="22955"/>
                        <a14:foregroundMark x1="73788" y1="20455" x2="73788" y2="20455"/>
                        <a14:foregroundMark x1="53333" y1="20455" x2="53333" y2="20455"/>
                        <a14:foregroundMark x1="52273" y1="32955" x2="52273" y2="32955"/>
                        <a14:foregroundMark x1="52576" y1="35455" x2="52576" y2="35455"/>
                        <a14:foregroundMark x1="53030" y1="31364" x2="53030" y2="31364"/>
                        <a14:foregroundMark x1="55000" y1="31818" x2="55000" y2="31818"/>
                        <a14:foregroundMark x1="79697" y1="15000" x2="79697" y2="15000"/>
                        <a14:foregroundMark x1="79697" y1="12955" x2="79697" y2="12955"/>
                        <a14:foregroundMark x1="81667" y1="14091" x2="70303" y2="18182"/>
                        <a14:foregroundMark x1="70303" y1="18182" x2="80000" y2="28182"/>
                        <a14:foregroundMark x1="80000" y1="28182" x2="79697" y2="12955"/>
                        <a14:foregroundMark x1="79697" y1="12045" x2="68636" y2="16136"/>
                        <a14:foregroundMark x1="68636" y1="16136" x2="78333" y2="33864"/>
                        <a14:foregroundMark x1="78333" y1="33864" x2="84848" y2="18864"/>
                        <a14:foregroundMark x1="84848" y1="18864" x2="77727" y2="12045"/>
                        <a14:foregroundMark x1="79091" y1="10682" x2="67727" y2="13864"/>
                        <a14:foregroundMark x1="67727" y1="13864" x2="67121" y2="15000"/>
                      </a14:backgroundRemoval>
                    </a14:imgEffect>
                  </a14:imgLayer>
                </a14:imgProps>
              </a:ext>
            </a:extLst>
          </a:blip>
          <a:stretch>
            <a:fillRect/>
          </a:stretch>
        </p:blipFill>
        <p:spPr>
          <a:xfrm>
            <a:off x="6701807" y="3159991"/>
            <a:ext cx="6501575" cy="4334383"/>
          </a:xfrm>
          <a:prstGeom prst="rect">
            <a:avLst/>
          </a:prstGeom>
        </p:spPr>
      </p:pic>
    </p:spTree>
    <p:extLst>
      <p:ext uri="{BB962C8B-B14F-4D97-AF65-F5344CB8AC3E}">
        <p14:creationId xmlns:p14="http://schemas.microsoft.com/office/powerpoint/2010/main" val="42557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564F463-ED17-2CD6-0015-2E0E2431479B}"/>
              </a:ext>
            </a:extLst>
          </p:cNvPr>
          <p:cNvPicPr>
            <a:picLocks noChangeAspect="1"/>
          </p:cNvPicPr>
          <p:nvPr/>
        </p:nvPicPr>
        <p:blipFill>
          <a:blip r:embed="rId2"/>
          <a:stretch>
            <a:fillRect/>
          </a:stretch>
        </p:blipFill>
        <p:spPr>
          <a:xfrm>
            <a:off x="1690687" y="15081"/>
            <a:ext cx="8810625" cy="6842919"/>
          </a:xfrm>
          <a:prstGeom prst="rect">
            <a:avLst/>
          </a:prstGeom>
        </p:spPr>
      </p:pic>
      <p:pic>
        <p:nvPicPr>
          <p:cNvPr id="4" name="Picture 2" descr="undefined">
            <a:extLst>
              <a:ext uri="{FF2B5EF4-FFF2-40B4-BE49-F238E27FC236}">
                <a16:creationId xmlns="" xmlns:a16="http://schemas.microsoft.com/office/drawing/2014/main" id="{BEE03323-3DE8-EB58-2696-D366CA2EFC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7811" y="1402471"/>
            <a:ext cx="7579164" cy="41696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51011" y="756140"/>
            <a:ext cx="1973654" cy="646331"/>
          </a:xfrm>
          <a:prstGeom prst="rect">
            <a:avLst/>
          </a:prstGeom>
        </p:spPr>
        <p:txBody>
          <a:bodyPr wrap="square">
            <a:spAutoFit/>
          </a:bodyPr>
          <a:lstStyle/>
          <a:p>
            <a:r>
              <a:rPr lang="en-US" sz="3600" b="1" dirty="0" err="1">
                <a:latin typeface="Bookman Old Style" panose="02050604050505020204" pitchFamily="18" charset="0"/>
              </a:rPr>
              <a:t>Yên</a:t>
            </a:r>
            <a:r>
              <a:rPr lang="en-US" sz="3600" b="1" dirty="0">
                <a:latin typeface="Bookman Old Style" panose="02050604050505020204" pitchFamily="18" charset="0"/>
              </a:rPr>
              <a:t> (¥)</a:t>
            </a:r>
            <a:endParaRPr lang="en-US" sz="3600" dirty="0"/>
          </a:p>
        </p:txBody>
      </p:sp>
    </p:spTree>
    <p:extLst>
      <p:ext uri="{BB962C8B-B14F-4D97-AF65-F5344CB8AC3E}">
        <p14:creationId xmlns:p14="http://schemas.microsoft.com/office/powerpoint/2010/main" val="350312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0B58C165-79DB-75C6-D16A-4432C0884D30}"/>
              </a:ext>
            </a:extLst>
          </p:cNvPr>
          <p:cNvPicPr>
            <a:picLocks noChangeAspect="1"/>
          </p:cNvPicPr>
          <p:nvPr/>
        </p:nvPicPr>
        <p:blipFill>
          <a:blip r:embed="rId2">
            <a:clrChange>
              <a:clrFrom>
                <a:srgbClr val="65B59F"/>
              </a:clrFrom>
              <a:clrTo>
                <a:srgbClr val="65B59F">
                  <a:alpha val="0"/>
                </a:srgbClr>
              </a:clrTo>
            </a:clrChange>
            <a:alphaModFix/>
            <a:duotone>
              <a:prstClr val="black"/>
              <a:schemeClr val="accent5">
                <a:tint val="45000"/>
                <a:satMod val="400000"/>
              </a:schemeClr>
            </a:duotone>
          </a:blip>
          <a:stretch>
            <a:fillRect/>
          </a:stretch>
        </p:blipFill>
        <p:spPr>
          <a:xfrm flipH="1">
            <a:off x="-3714752" y="419878"/>
            <a:ext cx="15906752" cy="6858000"/>
          </a:xfrm>
          <a:prstGeom prst="rect">
            <a:avLst/>
          </a:prstGeom>
        </p:spPr>
      </p:pic>
      <p:pic>
        <p:nvPicPr>
          <p:cNvPr id="6" name="Picture 5">
            <a:extLst>
              <a:ext uri="{FF2B5EF4-FFF2-40B4-BE49-F238E27FC236}">
                <a16:creationId xmlns="" xmlns:a16="http://schemas.microsoft.com/office/drawing/2014/main" id="{D601BE00-9D5D-DFC8-97C4-076DB6077D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3" b="97962" l="1630" r="89946">
                        <a14:foregroundMark x1="28668" y1="8967" x2="11957" y2="12364"/>
                        <a14:foregroundMark x1="11957" y1="12364" x2="6658" y2="29620"/>
                        <a14:foregroundMark x1="6658" y1="29620" x2="13587" y2="95245"/>
                        <a14:foregroundMark x1="13587" y1="95245" x2="13723" y2="95380"/>
                        <a14:foregroundMark x1="50543" y1="95380" x2="9783" y2="95652"/>
                        <a14:foregroundMark x1="9783" y1="95652" x2="4755" y2="95380"/>
                        <a14:foregroundMark x1="71603" y1="98505" x2="15082" y2="93478"/>
                        <a14:foregroundMark x1="15082" y1="93478" x2="6658" y2="94022"/>
                        <a14:foregroundMark x1="6658" y1="94022" x2="1630" y2="97962"/>
                        <a14:backgroundMark x1="88315" y1="37500" x2="72283" y2="33967"/>
                        <a14:backgroundMark x1="72283" y1="33967" x2="59239" y2="28940"/>
                      </a14:backgroundRemoval>
                    </a14:imgEffect>
                  </a14:imgLayer>
                </a14:imgProps>
              </a:ext>
            </a:extLst>
          </a:blip>
          <a:srcRect/>
          <a:stretch/>
        </p:blipFill>
        <p:spPr>
          <a:xfrm flipH="1">
            <a:off x="5695715" y="114300"/>
            <a:ext cx="6858000" cy="6858000"/>
          </a:xfrm>
          <a:prstGeom prst="rect">
            <a:avLst/>
          </a:prstGeom>
        </p:spPr>
      </p:pic>
      <p:pic>
        <p:nvPicPr>
          <p:cNvPr id="13" name="Picture 2" descr="$10">
            <a:extLst>
              <a:ext uri="{FF2B5EF4-FFF2-40B4-BE49-F238E27FC236}">
                <a16:creationId xmlns="" xmlns:a16="http://schemas.microsoft.com/office/drawing/2014/main" id="{834E976A-ED68-DD86-F322-C578D5F78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15082">
            <a:off x="7816514" y="1200151"/>
            <a:ext cx="2408649" cy="13502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10">
            <a:extLst>
              <a:ext uri="{FF2B5EF4-FFF2-40B4-BE49-F238E27FC236}">
                <a16:creationId xmlns="" xmlns:a16="http://schemas.microsoft.com/office/drawing/2014/main" id="{A36B9D37-5C23-6FD9-36E5-90F17D013E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15082">
            <a:off x="7816515" y="1200150"/>
            <a:ext cx="2408649" cy="13502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10">
            <a:extLst>
              <a:ext uri="{FF2B5EF4-FFF2-40B4-BE49-F238E27FC236}">
                <a16:creationId xmlns="" xmlns:a16="http://schemas.microsoft.com/office/drawing/2014/main" id="{60D55616-403F-5246-9E7C-251C737D32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15082">
            <a:off x="7816516" y="1200149"/>
            <a:ext cx="2408649" cy="13502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10">
            <a:extLst>
              <a:ext uri="{FF2B5EF4-FFF2-40B4-BE49-F238E27FC236}">
                <a16:creationId xmlns="" xmlns:a16="http://schemas.microsoft.com/office/drawing/2014/main" id="{17BFBD7C-BC97-549A-E1C9-C0CEE37112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15082">
            <a:off x="7816511" y="1200146"/>
            <a:ext cx="2408649" cy="13502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10">
            <a:extLst>
              <a:ext uri="{FF2B5EF4-FFF2-40B4-BE49-F238E27FC236}">
                <a16:creationId xmlns="" xmlns:a16="http://schemas.microsoft.com/office/drawing/2014/main" id="{B8086843-E0BF-BA6B-C318-7D9556E917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15082">
            <a:off x="7816506" y="1200143"/>
            <a:ext cx="2408649" cy="13502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10">
            <a:extLst>
              <a:ext uri="{FF2B5EF4-FFF2-40B4-BE49-F238E27FC236}">
                <a16:creationId xmlns="" xmlns:a16="http://schemas.microsoft.com/office/drawing/2014/main" id="{9342981E-4162-9734-5B4B-A2ED4276AE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15082">
            <a:off x="7816501" y="1200140"/>
            <a:ext cx="2408649" cy="13502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4592" y="1232254"/>
            <a:ext cx="5213287" cy="707886"/>
          </a:xfrm>
          <a:prstGeom prst="rect">
            <a:avLst/>
          </a:prstGeom>
        </p:spPr>
        <p:txBody>
          <a:bodyPr wrap="none">
            <a:spAutoFit/>
          </a:bodyPr>
          <a:lstStyle/>
          <a:p>
            <a:r>
              <a:rPr lang="en-US" sz="4000" b="1" dirty="0" err="1">
                <a:solidFill>
                  <a:schemeClr val="bg1"/>
                </a:solidFill>
                <a:latin typeface="Bookman Old Style" panose="02050604050505020204" pitchFamily="18" charset="0"/>
              </a:rPr>
              <a:t>Đô</a:t>
            </a:r>
            <a:r>
              <a:rPr lang="en-US" sz="4000" b="1" dirty="0">
                <a:solidFill>
                  <a:schemeClr val="bg1"/>
                </a:solidFill>
                <a:latin typeface="Bookman Old Style" panose="02050604050505020204" pitchFamily="18" charset="0"/>
              </a:rPr>
              <a:t> la Singapore ($)</a:t>
            </a:r>
            <a:endParaRPr lang="en-US" sz="4000" dirty="0">
              <a:solidFill>
                <a:schemeClr val="bg1"/>
              </a:solidFill>
            </a:endParaRPr>
          </a:p>
        </p:txBody>
      </p:sp>
    </p:spTree>
    <p:extLst>
      <p:ext uri="{BB962C8B-B14F-4D97-AF65-F5344CB8AC3E}">
        <p14:creationId xmlns:p14="http://schemas.microsoft.com/office/powerpoint/2010/main" val="266265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0" presetClass="path" presetSubtype="0" accel="50000" decel="50000" fill="hold" nodeType="withEffect">
                                  <p:stCondLst>
                                    <p:cond delay="0"/>
                                  </p:stCondLst>
                                  <p:childTnLst>
                                    <p:animMotion origin="layout" path="M 0.00313 -0.01319 C -0.07838 -0.03495 -0.15976 -0.05694 -0.23007 0.02014 C -0.30039 0.09722 -0.41875 0.44954 -0.41875 0.44954 L -0.41875 0.44954 " pathEditMode="relative" ptsTypes="AAAA">
                                      <p:cBhvr>
                                        <p:cTn id="9" dur="2000" fill="hold"/>
                                        <p:tgtEl>
                                          <p:spTgt spid="13"/>
                                        </p:tgtEl>
                                        <p:attrNameLst>
                                          <p:attrName>ppt_x</p:attrName>
                                          <p:attrName>ppt_y</p:attrName>
                                        </p:attrNameLst>
                                      </p:cBhvr>
                                    </p:animMotion>
                                  </p:childTnLst>
                                </p:cTn>
                              </p:par>
                              <p:par>
                                <p:cTn id="10" presetID="18" presetClass="exit" presetSubtype="12" fill="hold" nodeType="withEffect">
                                  <p:stCondLst>
                                    <p:cond delay="1500"/>
                                  </p:stCondLst>
                                  <p:childTnLst>
                                    <p:animEffect transition="out" filter="strips(downLef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par>
                          <p:cTn id="13" fill="hold">
                            <p:stCondLst>
                              <p:cond delay="2000"/>
                            </p:stCondLst>
                            <p:childTnLst>
                              <p:par>
                                <p:cTn id="14" presetID="9"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par>
                                <p:cTn id="17" presetID="0" presetClass="path" presetSubtype="0" accel="50000" decel="50000" fill="hold" nodeType="withEffect">
                                  <p:stCondLst>
                                    <p:cond delay="0"/>
                                  </p:stCondLst>
                                  <p:childTnLst>
                                    <p:animMotion origin="layout" path="M -3.75E-6 3.7037E-7 C -0.08151 -0.02176 -0.16289 -0.04375 -0.2332 0.03333 C -0.30351 0.11042 -0.42187 0.46273 -0.42187 0.46296 L -0.42187 0.46273 " pathEditMode="relative" rAng="0" ptsTypes="AAAA">
                                      <p:cBhvr>
                                        <p:cTn id="18" dur="2000" fill="hold"/>
                                        <p:tgtEl>
                                          <p:spTgt spid="14"/>
                                        </p:tgtEl>
                                        <p:attrNameLst>
                                          <p:attrName>ppt_x</p:attrName>
                                          <p:attrName>ppt_y</p:attrName>
                                        </p:attrNameLst>
                                      </p:cBhvr>
                                      <p:rCtr x="-21094" y="22106"/>
                                    </p:animMotion>
                                  </p:childTnLst>
                                </p:cTn>
                              </p:par>
                              <p:par>
                                <p:cTn id="19" presetID="18" presetClass="exit" presetSubtype="12" fill="hold" nodeType="withEffect">
                                  <p:stCondLst>
                                    <p:cond delay="1500"/>
                                  </p:stCondLst>
                                  <p:childTnLst>
                                    <p:animEffect transition="out" filter="strips(downLeft)">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par>
                          <p:cTn id="22" fill="hold">
                            <p:stCondLst>
                              <p:cond delay="4000"/>
                            </p:stCondLst>
                            <p:childTnLst>
                              <p:par>
                                <p:cTn id="23" presetID="9"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0" presetClass="path" presetSubtype="0" accel="50000" decel="50000" fill="hold" nodeType="withEffect">
                                  <p:stCondLst>
                                    <p:cond delay="0"/>
                                  </p:stCondLst>
                                  <p:childTnLst>
                                    <p:animMotion origin="layout" path="M -3.75E-6 3.7037E-7 C -0.08151 -0.02176 -0.16289 -0.04375 -0.2332 0.03333 C -0.30351 0.11042 -0.42187 0.46273 -0.42187 0.46296 L -0.42187 0.46273 " pathEditMode="relative" rAng="0" ptsTypes="AAAA">
                                      <p:cBhvr>
                                        <p:cTn id="27" dur="2000" fill="hold"/>
                                        <p:tgtEl>
                                          <p:spTgt spid="15"/>
                                        </p:tgtEl>
                                        <p:attrNameLst>
                                          <p:attrName>ppt_x</p:attrName>
                                          <p:attrName>ppt_y</p:attrName>
                                        </p:attrNameLst>
                                      </p:cBhvr>
                                      <p:rCtr x="-21094" y="22106"/>
                                    </p:animMotion>
                                  </p:childTnLst>
                                </p:cTn>
                              </p:par>
                              <p:par>
                                <p:cTn id="28" presetID="18" presetClass="exit" presetSubtype="12" fill="hold" nodeType="withEffect">
                                  <p:stCondLst>
                                    <p:cond delay="1500"/>
                                  </p:stCondLst>
                                  <p:childTnLst>
                                    <p:animEffect transition="out" filter="strips(downLeft)">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par>
                          <p:cTn id="31" fill="hold">
                            <p:stCondLst>
                              <p:cond delay="6000"/>
                            </p:stCondLst>
                            <p:childTnLst>
                              <p:par>
                                <p:cTn id="32" presetID="9"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0" presetClass="path" presetSubtype="0" accel="50000" decel="50000" fill="hold" nodeType="withEffect">
                                  <p:stCondLst>
                                    <p:cond delay="0"/>
                                  </p:stCondLst>
                                  <p:childTnLst>
                                    <p:animMotion origin="layout" path="M -3.75E-6 3.7037E-7 C -0.08151 -0.02176 -0.16289 -0.04375 -0.2332 0.03333 C -0.30351 0.11042 -0.42187 0.46273 -0.42187 0.46296 L -0.42187 0.46273 " pathEditMode="relative" rAng="0" ptsTypes="AAAA">
                                      <p:cBhvr>
                                        <p:cTn id="36" dur="2000" fill="hold"/>
                                        <p:tgtEl>
                                          <p:spTgt spid="16"/>
                                        </p:tgtEl>
                                        <p:attrNameLst>
                                          <p:attrName>ppt_x</p:attrName>
                                          <p:attrName>ppt_y</p:attrName>
                                        </p:attrNameLst>
                                      </p:cBhvr>
                                      <p:rCtr x="-21094" y="22106"/>
                                    </p:animMotion>
                                  </p:childTnLst>
                                </p:cTn>
                              </p:par>
                              <p:par>
                                <p:cTn id="37" presetID="18" presetClass="exit" presetSubtype="12" fill="hold" nodeType="withEffect">
                                  <p:stCondLst>
                                    <p:cond delay="1500"/>
                                  </p:stCondLst>
                                  <p:childTnLst>
                                    <p:animEffect transition="out" filter="strips(downLeft)">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par>
                          <p:cTn id="40" fill="hold">
                            <p:stCondLst>
                              <p:cond delay="8000"/>
                            </p:stCondLst>
                            <p:childTnLst>
                              <p:par>
                                <p:cTn id="41" presetID="9"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dissolve">
                                      <p:cBhvr>
                                        <p:cTn id="43" dur="500"/>
                                        <p:tgtEl>
                                          <p:spTgt spid="17"/>
                                        </p:tgtEl>
                                      </p:cBhvr>
                                    </p:animEffect>
                                  </p:childTnLst>
                                </p:cTn>
                              </p:par>
                              <p:par>
                                <p:cTn id="44" presetID="0" presetClass="path" presetSubtype="0" accel="50000" decel="50000" fill="hold" nodeType="withEffect">
                                  <p:stCondLst>
                                    <p:cond delay="0"/>
                                  </p:stCondLst>
                                  <p:childTnLst>
                                    <p:animMotion origin="layout" path="M -3.75E-6 3.7037E-7 C -0.08151 -0.02176 -0.16289 -0.04375 -0.2332 0.03333 C -0.30351 0.11042 -0.42187 0.46273 -0.42187 0.46296 L -0.42187 0.46273 " pathEditMode="relative" rAng="0" ptsTypes="AAAA">
                                      <p:cBhvr>
                                        <p:cTn id="45" dur="2000" fill="hold"/>
                                        <p:tgtEl>
                                          <p:spTgt spid="17"/>
                                        </p:tgtEl>
                                        <p:attrNameLst>
                                          <p:attrName>ppt_x</p:attrName>
                                          <p:attrName>ppt_y</p:attrName>
                                        </p:attrNameLst>
                                      </p:cBhvr>
                                      <p:rCtr x="-21094" y="22106"/>
                                    </p:animMotion>
                                  </p:childTnLst>
                                </p:cTn>
                              </p:par>
                              <p:par>
                                <p:cTn id="46" presetID="18" presetClass="exit" presetSubtype="12" fill="hold" nodeType="withEffect">
                                  <p:stCondLst>
                                    <p:cond delay="1500"/>
                                  </p:stCondLst>
                                  <p:childTnLst>
                                    <p:animEffect transition="out" filter="strips(downLeft)">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childTnLst>
                          </p:cTn>
                        </p:par>
                        <p:par>
                          <p:cTn id="49" fill="hold">
                            <p:stCondLst>
                              <p:cond delay="10000"/>
                            </p:stCondLst>
                            <p:childTnLst>
                              <p:par>
                                <p:cTn id="50" presetID="9" presetClass="entr" presetSubtype="0"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500"/>
                                        <p:tgtEl>
                                          <p:spTgt spid="18"/>
                                        </p:tgtEl>
                                      </p:cBhvr>
                                    </p:animEffect>
                                  </p:childTnLst>
                                </p:cTn>
                              </p:par>
                              <p:par>
                                <p:cTn id="53" presetID="0" presetClass="path" presetSubtype="0" accel="50000" decel="50000" fill="hold" nodeType="withEffect">
                                  <p:stCondLst>
                                    <p:cond delay="0"/>
                                  </p:stCondLst>
                                  <p:childTnLst>
                                    <p:animMotion origin="layout" path="M -3.75E-6 3.7037E-7 C -0.08151 -0.02176 -0.16289 -0.04375 -0.2332 0.03333 C -0.30351 0.11042 -0.42187 0.46273 -0.42187 0.46296 L -0.42187 0.46273 " pathEditMode="relative" rAng="0" ptsTypes="AAAA">
                                      <p:cBhvr>
                                        <p:cTn id="54" dur="2000" fill="hold"/>
                                        <p:tgtEl>
                                          <p:spTgt spid="18"/>
                                        </p:tgtEl>
                                        <p:attrNameLst>
                                          <p:attrName>ppt_x</p:attrName>
                                          <p:attrName>ppt_y</p:attrName>
                                        </p:attrNameLst>
                                      </p:cBhvr>
                                      <p:rCtr x="-21094" y="22106"/>
                                    </p:animMotion>
                                  </p:childTnLst>
                                </p:cTn>
                              </p:par>
                              <p:par>
                                <p:cTn id="55" presetID="18" presetClass="exit" presetSubtype="12" fill="hold" nodeType="withEffect">
                                  <p:stCondLst>
                                    <p:cond delay="1500"/>
                                  </p:stCondLst>
                                  <p:childTnLst>
                                    <p:animEffect transition="out" filter="strips(downLeft)">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additive="base">
                                        <p:cTn id="62" dur="500" fill="hold"/>
                                        <p:tgtEl>
                                          <p:spTgt spid="2"/>
                                        </p:tgtEl>
                                        <p:attrNameLst>
                                          <p:attrName>ppt_x</p:attrName>
                                        </p:attrNameLst>
                                      </p:cBhvr>
                                      <p:tavLst>
                                        <p:tav tm="0">
                                          <p:val>
                                            <p:strVal val="#ppt_x"/>
                                          </p:val>
                                        </p:tav>
                                        <p:tav tm="100000">
                                          <p:val>
                                            <p:strVal val="#ppt_x"/>
                                          </p:val>
                                        </p:tav>
                                      </p:tavLst>
                                    </p:anim>
                                    <p:anim calcmode="lin" valueType="num">
                                      <p:cBhvr additive="base">
                                        <p:cTn id="6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1B896BC-3307-2C68-5E9B-60661CF85525}"/>
              </a:ext>
            </a:extLst>
          </p:cNvPr>
          <p:cNvGrpSpPr/>
          <p:nvPr/>
        </p:nvGrpSpPr>
        <p:grpSpPr>
          <a:xfrm>
            <a:off x="-1731010" y="1593850"/>
            <a:ext cx="5436201" cy="4324394"/>
            <a:chOff x="-1731010" y="1593850"/>
            <a:chExt cx="5436201" cy="4324394"/>
          </a:xfrm>
        </p:grpSpPr>
        <p:pic>
          <p:nvPicPr>
            <p:cNvPr id="5" name="Picture 4">
              <a:extLst>
                <a:ext uri="{FF2B5EF4-FFF2-40B4-BE49-F238E27FC236}">
                  <a16:creationId xmlns="" xmlns:a16="http://schemas.microsoft.com/office/drawing/2014/main" id="{3940001F-6BF3-5369-3239-15F8620D446F}"/>
                </a:ext>
              </a:extLst>
            </p:cNvPr>
            <p:cNvPicPr>
              <a:picLocks noChangeAspect="1"/>
            </p:cNvPicPr>
            <p:nvPr/>
          </p:nvPicPr>
          <p:blipFill>
            <a:blip r:embed="rId2"/>
            <a:stretch>
              <a:fillRect/>
            </a:stretch>
          </p:blipFill>
          <p:spPr>
            <a:xfrm flipH="1">
              <a:off x="-1731010" y="1593850"/>
              <a:ext cx="5172710" cy="4263223"/>
            </a:xfrm>
            <a:prstGeom prst="rect">
              <a:avLst/>
            </a:prstGeom>
          </p:spPr>
        </p:pic>
        <p:pic>
          <p:nvPicPr>
            <p:cNvPr id="6" name="Picture 5">
              <a:extLst>
                <a:ext uri="{FF2B5EF4-FFF2-40B4-BE49-F238E27FC236}">
                  <a16:creationId xmlns="" xmlns:a16="http://schemas.microsoft.com/office/drawing/2014/main" id="{2B7E890D-7CF6-2B2D-E0C3-852A4BCF2B81}"/>
                </a:ext>
              </a:extLst>
            </p:cNvPr>
            <p:cNvPicPr>
              <a:picLocks noChangeAspect="1"/>
            </p:cNvPicPr>
            <p:nvPr/>
          </p:nvPicPr>
          <p:blipFill>
            <a:blip r:embed="rId3"/>
            <a:stretch>
              <a:fillRect/>
            </a:stretch>
          </p:blipFill>
          <p:spPr>
            <a:xfrm rot="3294579">
              <a:off x="1242621" y="3455673"/>
              <a:ext cx="3194686" cy="1730455"/>
            </a:xfrm>
            <a:prstGeom prst="rect">
              <a:avLst/>
            </a:prstGeom>
          </p:spPr>
        </p:pic>
      </p:grpSp>
      <p:sp>
        <p:nvSpPr>
          <p:cNvPr id="8" name="Title 1">
            <a:extLst>
              <a:ext uri="{FF2B5EF4-FFF2-40B4-BE49-F238E27FC236}">
                <a16:creationId xmlns="" xmlns:a16="http://schemas.microsoft.com/office/drawing/2014/main" id="{18BD1EB2-990A-FAC0-5976-1B28F607C5E5}"/>
              </a:ext>
            </a:extLst>
          </p:cNvPr>
          <p:cNvSpPr txBox="1">
            <a:spLocks/>
          </p:cNvSpPr>
          <p:nvPr/>
        </p:nvSpPr>
        <p:spPr>
          <a:xfrm>
            <a:off x="585332" y="772969"/>
            <a:ext cx="5712736" cy="854800"/>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Bookman Old Style" panose="02050604050505020204" pitchFamily="18" charset="0"/>
              </a:rPr>
              <a:t>   Ringgit (RM)</a:t>
            </a:r>
          </a:p>
        </p:txBody>
      </p:sp>
    </p:spTree>
    <p:extLst>
      <p:ext uri="{BB962C8B-B14F-4D97-AF65-F5344CB8AC3E}">
        <p14:creationId xmlns:p14="http://schemas.microsoft.com/office/powerpoint/2010/main" val="101844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5404 -0.38426 C -0.05469 -0.56204 0.04466 -0.74005 0.11367 -0.77871 C 0.18255 -0.8169 0.18945 -0.62315 0.25937 -0.61436 C 0.32917 -0.60556 0.54336 -0.78982 0.53346 -0.72686 C 0.52344 -0.66366 0.20521 -0.37038 0.2 -0.23704 C 0.19492 -0.10325 0.34844 -0.01436 0.50221 0.075 " pathEditMode="relative" rAng="0" ptsTypes="AAAAAA">
                                      <p:cBhvr>
                                        <p:cTn id="6" dur="5000" fill="hold"/>
                                        <p:tgtEl>
                                          <p:spTgt spid="7"/>
                                        </p:tgtEl>
                                        <p:attrNameLst>
                                          <p:attrName>ppt_x</p:attrName>
                                          <p:attrName>ppt_y</p:attrName>
                                        </p:attrNameLst>
                                      </p:cBhvr>
                                      <p:rCtr x="34388" y="2986"/>
                                    </p:animMotion>
                                  </p:childTnLst>
                                </p:cTn>
                              </p:par>
                              <p:par>
                                <p:cTn id="7" presetID="32" presetClass="emph" presetSubtype="0" repeatCount="10000"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par>
                          <p:cTn id="13" fill="hold">
                            <p:stCondLst>
                              <p:cond delay="10000"/>
                            </p:stCondLst>
                            <p:childTnLst>
                              <p:par>
                                <p:cTn id="14" presetID="42" presetClass="exit" presetSubtype="0" fill="hold" nodeType="afterEffect">
                                  <p:stCondLst>
                                    <p:cond delay="0"/>
                                  </p:stCondLst>
                                  <p:childTnLst>
                                    <p:animEffect transition="out" filter="fade">
                                      <p:cBhvr>
                                        <p:cTn id="15" dur="1000"/>
                                        <p:tgtEl>
                                          <p:spTgt spid="7"/>
                                        </p:tgtEl>
                                      </p:cBhvr>
                                    </p:animEffect>
                                    <p:anim calcmode="lin" valueType="num">
                                      <p:cBhvr>
                                        <p:cTn id="16" dur="1000"/>
                                        <p:tgtEl>
                                          <p:spTgt spid="7"/>
                                        </p:tgtEl>
                                        <p:attrNameLst>
                                          <p:attrName>ppt_x</p:attrName>
                                        </p:attrNameLst>
                                      </p:cBhvr>
                                      <p:tavLst>
                                        <p:tav tm="0">
                                          <p:val>
                                            <p:strVal val="ppt_x"/>
                                          </p:val>
                                        </p:tav>
                                        <p:tav tm="100000">
                                          <p:val>
                                            <p:strVal val="ppt_x"/>
                                          </p:val>
                                        </p:tav>
                                      </p:tavLst>
                                    </p:anim>
                                    <p:anim calcmode="lin" valueType="num">
                                      <p:cBhvr>
                                        <p:cTn id="17" dur="1000"/>
                                        <p:tgtEl>
                                          <p:spTgt spid="7"/>
                                        </p:tgtEl>
                                        <p:attrNameLst>
                                          <p:attrName>ppt_y</p:attrName>
                                        </p:attrNameLst>
                                      </p:cBhvr>
                                      <p:tavLst>
                                        <p:tav tm="0">
                                          <p:val>
                                            <p:strVal val="ppt_y"/>
                                          </p:val>
                                        </p:tav>
                                        <p:tav tm="100000">
                                          <p:val>
                                            <p:strVal val="ppt_y+.1"/>
                                          </p:val>
                                        </p:tav>
                                      </p:tavLst>
                                    </p:anim>
                                    <p:set>
                                      <p:cBhvr>
                                        <p:cTn id="18" dur="1" fill="hold">
                                          <p:stCondLst>
                                            <p:cond delay="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0" b="-70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B6A8B757-FF4C-2868-6FB2-DE374BA40E2A}"/>
              </a:ext>
            </a:extLst>
          </p:cNvPr>
          <p:cNvPicPr>
            <a:picLocks noChangeAspect="1"/>
          </p:cNvPicPr>
          <p:nvPr/>
        </p:nvPicPr>
        <p:blipFill>
          <a:blip r:embed="rId3"/>
          <a:stretch>
            <a:fillRect/>
          </a:stretch>
        </p:blipFill>
        <p:spPr>
          <a:xfrm>
            <a:off x="3986213" y="0"/>
            <a:ext cx="8205787" cy="6858000"/>
          </a:xfrm>
          <a:prstGeom prst="rect">
            <a:avLst/>
          </a:prstGeom>
        </p:spPr>
      </p:pic>
      <p:pic>
        <p:nvPicPr>
          <p:cNvPr id="4" name="Picture 2" descr="Australian one-dollar note - Wikipedia">
            <a:extLst>
              <a:ext uri="{FF2B5EF4-FFF2-40B4-BE49-F238E27FC236}">
                <a16:creationId xmlns="" xmlns:a16="http://schemas.microsoft.com/office/drawing/2014/main" id="{CB9080C5-63A8-AACE-91FD-7DA8287AEA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01" y="247968"/>
            <a:ext cx="4659050" cy="2765916"/>
          </a:xfrm>
          <a:prstGeom prst="rect">
            <a:avLst/>
          </a:prstGeom>
          <a:blipFill>
            <a:blip r:embed="rId2"/>
            <a:stretch>
              <a:fillRect/>
            </a:stretch>
          </a:blipFill>
        </p:spPr>
      </p:pic>
      <p:pic>
        <p:nvPicPr>
          <p:cNvPr id="12" name="Picture 2" descr="Australian one-dollar note - Wikipedia">
            <a:extLst>
              <a:ext uri="{FF2B5EF4-FFF2-40B4-BE49-F238E27FC236}">
                <a16:creationId xmlns="" xmlns:a16="http://schemas.microsoft.com/office/drawing/2014/main" id="{116DE5C8-4BA8-C46E-5C3F-ECFA7FDA7B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01" y="247968"/>
            <a:ext cx="4659050" cy="2765916"/>
          </a:xfrm>
          <a:prstGeom prst="rect">
            <a:avLst/>
          </a:prstGeom>
          <a:blipFill>
            <a:blip r:embed="rId2"/>
            <a:stretch>
              <a:fillRect/>
            </a:stretch>
          </a:blipFill>
        </p:spPr>
      </p:pic>
      <p:sp>
        <p:nvSpPr>
          <p:cNvPr id="5" name="Title 1">
            <a:extLst>
              <a:ext uri="{FF2B5EF4-FFF2-40B4-BE49-F238E27FC236}">
                <a16:creationId xmlns="" xmlns:a16="http://schemas.microsoft.com/office/drawing/2014/main" id="{5FFC24E9-21E5-B84A-EA4D-715495479277}"/>
              </a:ext>
            </a:extLst>
          </p:cNvPr>
          <p:cNvSpPr txBox="1">
            <a:spLocks/>
          </p:cNvSpPr>
          <p:nvPr/>
        </p:nvSpPr>
        <p:spPr>
          <a:xfrm>
            <a:off x="461316" y="3429000"/>
            <a:ext cx="5712736" cy="854800"/>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err="1">
                <a:latin typeface="Bookman Old Style" panose="02050604050505020204" pitchFamily="18" charset="0"/>
              </a:rPr>
              <a:t>Đô</a:t>
            </a:r>
            <a:r>
              <a:rPr lang="en-US" sz="4000" b="1" dirty="0">
                <a:latin typeface="Bookman Old Style" panose="02050604050505020204" pitchFamily="18" charset="0"/>
              </a:rPr>
              <a:t> la </a:t>
            </a:r>
            <a:r>
              <a:rPr lang="en-US" sz="4000" b="1" dirty="0" err="1">
                <a:latin typeface="Bookman Old Style" panose="02050604050505020204" pitchFamily="18" charset="0"/>
              </a:rPr>
              <a:t>Úc</a:t>
            </a:r>
            <a:r>
              <a:rPr lang="en-US" sz="4000" b="1" dirty="0">
                <a:latin typeface="Bookman Old Style" panose="02050604050505020204" pitchFamily="18" charset="0"/>
              </a:rPr>
              <a:t> ($)</a:t>
            </a:r>
          </a:p>
        </p:txBody>
      </p:sp>
    </p:spTree>
    <p:extLst>
      <p:ext uri="{BB962C8B-B14F-4D97-AF65-F5344CB8AC3E}">
        <p14:creationId xmlns:p14="http://schemas.microsoft.com/office/powerpoint/2010/main" val="132456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45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0"/>
                            </p:stCondLst>
                            <p:childTnLst>
                              <p:par>
                                <p:cTn id="9" presetID="1" presetClass="exit" presetSubtype="0" fill="hold" nodeType="after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par>
                          <p:cTn id="11" fill="hold">
                            <p:stCondLst>
                              <p:cond delay="5000"/>
                            </p:stCondLst>
                            <p:childTnLst>
                              <p:par>
                                <p:cTn id="12" presetID="9" presetClass="entr" presetSubtype="0" fill="hold" nodeType="afterEffect">
                                  <p:stCondLst>
                                    <p:cond delay="450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500"/>
                                        <p:tgtEl>
                                          <p:spTgt spid="12"/>
                                        </p:tgtEl>
                                      </p:cBhvr>
                                    </p:animEffect>
                                  </p:childTnLst>
                                </p:cTn>
                              </p:par>
                            </p:childTnLst>
                          </p:cTn>
                        </p:par>
                        <p:par>
                          <p:cTn id="15" fill="hold">
                            <p:stCondLst>
                              <p:cond delay="10000"/>
                            </p:stCondLst>
                            <p:childTnLst>
                              <p:par>
                                <p:cTn id="16" presetID="1"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additive="base">
                                        <p:cTn id="2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A7F3C66-E732-CE5C-137E-4736D4A38A1A}"/>
              </a:ext>
            </a:extLst>
          </p:cNvPr>
          <p:cNvPicPr>
            <a:picLocks noChangeAspect="1"/>
          </p:cNvPicPr>
          <p:nvPr/>
        </p:nvPicPr>
        <p:blipFill>
          <a:blip r:embed="rId2"/>
          <a:stretch>
            <a:fillRect/>
          </a:stretch>
        </p:blipFill>
        <p:spPr>
          <a:xfrm>
            <a:off x="3671887" y="1019457"/>
            <a:ext cx="5081306" cy="5081306"/>
          </a:xfrm>
          <a:prstGeom prst="rect">
            <a:avLst/>
          </a:prstGeom>
        </p:spPr>
      </p:pic>
      <p:pic>
        <p:nvPicPr>
          <p:cNvPr id="4" name="Picture 2" descr="1 euro coin - Wikipedia">
            <a:extLst>
              <a:ext uri="{FF2B5EF4-FFF2-40B4-BE49-F238E27FC236}">
                <a16:creationId xmlns="" xmlns:a16="http://schemas.microsoft.com/office/drawing/2014/main" id="{B8953AC6-45AF-B1AC-6577-9D1A9A674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7108" y="2683519"/>
            <a:ext cx="1577533" cy="14909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1 euro coin - Wikipedia">
            <a:extLst>
              <a:ext uri="{FF2B5EF4-FFF2-40B4-BE49-F238E27FC236}">
                <a16:creationId xmlns="" xmlns:a16="http://schemas.microsoft.com/office/drawing/2014/main" id="{1B73ADB7-4905-3061-78C5-3E7092BC9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733" y="0"/>
            <a:ext cx="1577533" cy="14909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 euro coin - Wikipedia">
            <a:extLst>
              <a:ext uri="{FF2B5EF4-FFF2-40B4-BE49-F238E27FC236}">
                <a16:creationId xmlns="" xmlns:a16="http://schemas.microsoft.com/office/drawing/2014/main" id="{74B1327E-01A4-64FD-7808-9FC15ACCA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358" y="2683519"/>
            <a:ext cx="1577533" cy="14909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1 euro coin - Wikipedia">
            <a:extLst>
              <a:ext uri="{FF2B5EF4-FFF2-40B4-BE49-F238E27FC236}">
                <a16:creationId xmlns="" xmlns:a16="http://schemas.microsoft.com/office/drawing/2014/main" id="{5621AE92-841E-CDA0-A064-86264DCAF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3773" y="5614971"/>
            <a:ext cx="1577533" cy="1490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1 euro coin - Wikipedia">
            <a:extLst>
              <a:ext uri="{FF2B5EF4-FFF2-40B4-BE49-F238E27FC236}">
                <a16:creationId xmlns="" xmlns:a16="http://schemas.microsoft.com/office/drawing/2014/main" id="{34C90187-5A47-B6C6-393F-9FA478A35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2173" y="757236"/>
            <a:ext cx="1577533" cy="14909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1 euro coin - Wikipedia">
            <a:extLst>
              <a:ext uri="{FF2B5EF4-FFF2-40B4-BE49-F238E27FC236}">
                <a16:creationId xmlns="" xmlns:a16="http://schemas.microsoft.com/office/drawing/2014/main" id="{8DBDC4C2-FA8C-65D1-BCEB-D0EFE92EB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293" y="757236"/>
            <a:ext cx="1577533" cy="14909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1 euro coin - Wikipedia">
            <a:extLst>
              <a:ext uri="{FF2B5EF4-FFF2-40B4-BE49-F238E27FC236}">
                <a16:creationId xmlns="" xmlns:a16="http://schemas.microsoft.com/office/drawing/2014/main" id="{CF38FB7D-5777-0F50-59A5-A8148D8D1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727" y="4609802"/>
            <a:ext cx="1577533" cy="14909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1 euro coin - Wikipedia">
            <a:extLst>
              <a:ext uri="{FF2B5EF4-FFF2-40B4-BE49-F238E27FC236}">
                <a16:creationId xmlns="" xmlns:a16="http://schemas.microsoft.com/office/drawing/2014/main" id="{39AAA44F-8610-FE18-9966-710FB8F12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0839" y="4609802"/>
            <a:ext cx="1577533" cy="149096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 xmlns:a16="http://schemas.microsoft.com/office/drawing/2014/main" id="{5F599FB4-94D4-5F18-E045-16590FD961D9}"/>
              </a:ext>
            </a:extLst>
          </p:cNvPr>
          <p:cNvSpPr txBox="1">
            <a:spLocks/>
          </p:cNvSpPr>
          <p:nvPr/>
        </p:nvSpPr>
        <p:spPr>
          <a:xfrm>
            <a:off x="4761291" y="3132710"/>
            <a:ext cx="3355817" cy="854800"/>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Bookman Old Style" panose="02050604050505020204" pitchFamily="18" charset="0"/>
              </a:rPr>
              <a:t>Euro (€)</a:t>
            </a:r>
          </a:p>
        </p:txBody>
      </p:sp>
    </p:spTree>
    <p:extLst>
      <p:ext uri="{BB962C8B-B14F-4D97-AF65-F5344CB8AC3E}">
        <p14:creationId xmlns:p14="http://schemas.microsoft.com/office/powerpoint/2010/main" val="177622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accel="50000" decel="50000" fill="hold" nodeType="withEffect">
                                  <p:stCondLst>
                                    <p:cond delay="0"/>
                                  </p:stCondLst>
                                  <p:childTnLst>
                                    <p:animMotion origin="layout" path="M 0.00221 -0.01273 C -0.06472 -0.00856 -0.1573 0.04561 -0.19935 0.11644 C -0.24128 0.18727 -0.25066 0.3169 -0.24974 0.41204 C -0.2487 0.50718 -0.23425 0.6169 -0.19349 0.68704 C -0.15261 0.75718 -0.07019 0.83565 -0.00482 0.83288 C 0.06068 0.8301 0.16068 0.74746 0.19909 0.67038 C 0.23764 0.59329 0.22553 0.4669 0.22605 0.37038 C 0.2267 0.27408 0.23998 0.15487 0.20261 0.09144 C 0.16537 0.02778 0.06928 -0.01689 0.00221 -0.01273 Z " pathEditMode="relative" ptsTypes="AAAAAAAAA">
                                      <p:cBhvr>
                                        <p:cTn id="6" dur="3000" fill="hold"/>
                                        <p:tgtEl>
                                          <p:spTgt spid="8"/>
                                        </p:tgtEl>
                                        <p:attrNameLst>
                                          <p:attrName>ppt_x</p:attrName>
                                          <p:attrName>ppt_y</p:attrName>
                                        </p:attrNameLst>
                                      </p:cBhvr>
                                    </p:animMotion>
                                  </p:childTnLst>
                                </p:cTn>
                              </p:par>
                              <p:par>
                                <p:cTn id="7" presetID="8" presetClass="emph" presetSubtype="0" repeatCount="10000" fill="hold" nodeType="withEffect">
                                  <p:stCondLst>
                                    <p:cond delay="0"/>
                                  </p:stCondLst>
                                  <p:childTnLst>
                                    <p:animRot by="21600000">
                                      <p:cBhvr>
                                        <p:cTn id="8" dur="2000" fill="hold"/>
                                        <p:tgtEl>
                                          <p:spTgt spid="8"/>
                                        </p:tgtEl>
                                        <p:attrNameLst>
                                          <p:attrName>r</p:attrName>
                                        </p:attrNameLst>
                                      </p:cBhvr>
                                    </p:animRot>
                                  </p:childTnLst>
                                </p:cTn>
                              </p:par>
                              <p:par>
                                <p:cTn id="9" presetID="0" presetClass="path" presetSubtype="0" repeatCount="10000" accel="50000" decel="50000" fill="hold" nodeType="withEffect">
                                  <p:stCondLst>
                                    <p:cond delay="0"/>
                                  </p:stCondLst>
                                  <p:childTnLst>
                                    <p:animMotion origin="layout" path="M -0.0052 0.00185 C -0.03046 0.10371 -0.05559 0.20556 -0.05442 0.30185 C -0.05325 0.39792 -0.03828 0.50764 0.00183 0.57871 C 0.0418 0.65 0.11993 0.73148 0.18581 0.72871 C 0.25157 0.72593 0.35743 0.6375 0.39675 0.56204 C 0.43594 0.48681 0.42136 0.37384 0.42136 0.27685 C 0.42136 0.17963 0.43399 0.0463 0.39675 -0.02106 C 0.35938 -0.08842 0.26511 -0.13194 0.19753 -0.12731 C 0.12995 -0.12292 0.06055 -0.05833 -0.00872 0.00602 " pathEditMode="relative" ptsTypes="AAAAAAAAA">
                                      <p:cBhvr>
                                        <p:cTn id="10" dur="3000" fill="hold"/>
                                        <p:tgtEl>
                                          <p:spTgt spid="12"/>
                                        </p:tgtEl>
                                        <p:attrNameLst>
                                          <p:attrName>ppt_x</p:attrName>
                                          <p:attrName>ppt_y</p:attrName>
                                        </p:attrNameLst>
                                      </p:cBhvr>
                                    </p:animMotion>
                                  </p:childTnLst>
                                </p:cTn>
                              </p:par>
                              <p:par>
                                <p:cTn id="11" presetID="8" presetClass="emph" presetSubtype="0" repeatCount="10000" fill="hold" nodeType="withEffect">
                                  <p:stCondLst>
                                    <p:cond delay="0"/>
                                  </p:stCondLst>
                                  <p:childTnLst>
                                    <p:animRot by="21600000">
                                      <p:cBhvr>
                                        <p:cTn id="12" dur="2000" fill="hold"/>
                                        <p:tgtEl>
                                          <p:spTgt spid="12"/>
                                        </p:tgtEl>
                                        <p:attrNameLst>
                                          <p:attrName>r</p:attrName>
                                        </p:attrNameLst>
                                      </p:cBhvr>
                                    </p:animRot>
                                  </p:childTnLst>
                                </p:cTn>
                              </p:par>
                              <p:par>
                                <p:cTn id="13" presetID="0" presetClass="path" presetSubtype="0" repeatCount="10000" accel="50000" decel="50000" fill="hold" nodeType="withEffect">
                                  <p:stCondLst>
                                    <p:cond delay="0"/>
                                  </p:stCondLst>
                                  <p:childTnLst>
                                    <p:animMotion origin="layout" path="M -0.00351 0.01227 C -0.00078 0.11852 0.00208 0.22454 0.04323 0.29769 C 0.08451 0.37106 0.17604 0.45301 0.24362 0.45185 C 0.3112 0.45093 0.41068 0.36968 0.4487 0.29144 C 0.48685 0.21343 0.47214 0.0831 0.47214 -0.01667 C 0.47214 -0.11667 0.48568 -0.24352 0.4487 -0.30833 C 0.41185 -0.37338 0.31771 -0.41157 0.25065 -0.40625 C 0.18373 -0.40116 0.08893 -0.34861 0.04675 -0.27708 C 0.00456 -0.20556 0.00104 -0.09144 -0.00247 0.02269 " pathEditMode="relative" ptsTypes="AAAAAAAAA">
                                      <p:cBhvr>
                                        <p:cTn id="14" dur="3000" fill="hold"/>
                                        <p:tgtEl>
                                          <p:spTgt spid="9"/>
                                        </p:tgtEl>
                                        <p:attrNameLst>
                                          <p:attrName>ppt_x</p:attrName>
                                          <p:attrName>ppt_y</p:attrName>
                                        </p:attrNameLst>
                                      </p:cBhvr>
                                    </p:animMotion>
                                  </p:childTnLst>
                                </p:cTn>
                              </p:par>
                              <p:par>
                                <p:cTn id="15" presetID="8" presetClass="emph" presetSubtype="0" fill="hold" nodeType="withEffect">
                                  <p:stCondLst>
                                    <p:cond delay="0"/>
                                  </p:stCondLst>
                                  <p:childTnLst>
                                    <p:animRot by="21600000">
                                      <p:cBhvr>
                                        <p:cTn id="16" dur="2000" fill="hold"/>
                                        <p:tgtEl>
                                          <p:spTgt spid="9"/>
                                        </p:tgtEl>
                                        <p:attrNameLst>
                                          <p:attrName>r</p:attrName>
                                        </p:attrNameLst>
                                      </p:cBhvr>
                                    </p:animRot>
                                  </p:childTnLst>
                                </p:cTn>
                              </p:par>
                              <p:par>
                                <p:cTn id="17" presetID="0" presetClass="path" presetSubtype="0" repeatCount="10000" accel="50000" decel="50000" fill="hold" nodeType="withEffect">
                                  <p:stCondLst>
                                    <p:cond delay="0"/>
                                  </p:stCondLst>
                                  <p:childTnLst>
                                    <p:animMotion origin="layout" path="M -0.00052 0.01898 C 0.06041 0.09861 0.12135 0.17801 0.18698 0.17523 C 0.2526 0.17245 0.35469 0.07916 0.39336 0.00231 C 0.43203 -0.07431 0.41966 -0.18542 0.41914 -0.28519 C 0.41849 -0.38473 0.42734 -0.52963 0.38984 -0.59537 C 0.35234 -0.66135 0.26159 -0.6882 0.19401 -0.68079 C 0.12643 -0.67361 0.02591 -0.62176 -0.01576 -0.55185 C -0.05729 -0.48172 -0.0586 -0.35672 -0.0556 -0.26019 C -0.05261 -0.16366 -0.02539 -0.06806 0.00182 0.02731 " pathEditMode="relative" ptsTypes="AAAAAAAAA">
                                      <p:cBhvr>
                                        <p:cTn id="18" dur="3000" fill="hold"/>
                                        <p:tgtEl>
                                          <p:spTgt spid="13"/>
                                        </p:tgtEl>
                                        <p:attrNameLst>
                                          <p:attrName>ppt_x</p:attrName>
                                          <p:attrName>ppt_y</p:attrName>
                                        </p:attrNameLst>
                                      </p:cBhvr>
                                    </p:animMotion>
                                  </p:childTnLst>
                                </p:cTn>
                              </p:par>
                              <p:par>
                                <p:cTn id="19" presetID="8" presetClass="emph" presetSubtype="0" repeatCount="10000" fill="hold" nodeType="withEffect">
                                  <p:stCondLst>
                                    <p:cond delay="0"/>
                                  </p:stCondLst>
                                  <p:childTnLst>
                                    <p:animRot by="21600000">
                                      <p:cBhvr>
                                        <p:cTn id="20" dur="2000" fill="hold"/>
                                        <p:tgtEl>
                                          <p:spTgt spid="13"/>
                                        </p:tgtEl>
                                        <p:attrNameLst>
                                          <p:attrName>r</p:attrName>
                                        </p:attrNameLst>
                                      </p:cBhvr>
                                    </p:animRot>
                                  </p:childTnLst>
                                </p:cTn>
                              </p:par>
                              <p:par>
                                <p:cTn id="21" presetID="0" presetClass="path" presetSubtype="0" repeatCount="10000" accel="50000" decel="50000" fill="hold" nodeType="withEffect">
                                  <p:stCondLst>
                                    <p:cond delay="0"/>
                                  </p:stCondLst>
                                  <p:childTnLst>
                                    <p:animMotion origin="layout" path="M 0.0013 0.01829 C 0.08789 -0.02268 0.1746 -0.06388 0.21341 -0.13773 C 0.25234 -0.2118 0.23632 -0.3243 0.2345 -0.42523 C 0.23281 -0.52638 0.24114 -0.67592 0.20286 -0.74398 C 0.16458 -0.81203 0.07122 -0.84027 0.00481 -0.83356 C -0.06159 -0.82708 -0.15495 -0.77453 -0.19558 -0.70439 C -0.2362 -0.63425 -0.24128 -0.5125 -0.23894 -0.41273 C -0.23659 -0.31319 -0.22253 -0.1787 -0.18152 -0.10648 C -0.1405 -0.03425 -0.06667 -0.00694 0.00716 0.02061 " pathEditMode="relative" ptsTypes="AAAAAAAAA">
                                      <p:cBhvr>
                                        <p:cTn id="22" dur="3000" fill="hold"/>
                                        <p:tgtEl>
                                          <p:spTgt spid="10"/>
                                        </p:tgtEl>
                                        <p:attrNameLst>
                                          <p:attrName>ppt_x</p:attrName>
                                          <p:attrName>ppt_y</p:attrName>
                                        </p:attrNameLst>
                                      </p:cBhvr>
                                    </p:animMotion>
                                  </p:childTnLst>
                                </p:cTn>
                              </p:par>
                              <p:par>
                                <p:cTn id="23" presetID="8" presetClass="emph" presetSubtype="0" repeatCount="10000" fill="hold" nodeType="withEffect">
                                  <p:stCondLst>
                                    <p:cond delay="0"/>
                                  </p:stCondLst>
                                  <p:childTnLst>
                                    <p:animRot by="21600000">
                                      <p:cBhvr>
                                        <p:cTn id="24" dur="2000" fill="hold"/>
                                        <p:tgtEl>
                                          <p:spTgt spid="10"/>
                                        </p:tgtEl>
                                        <p:attrNameLst>
                                          <p:attrName>r</p:attrName>
                                        </p:attrNameLst>
                                      </p:cBhvr>
                                    </p:animRot>
                                  </p:childTnLst>
                                </p:cTn>
                              </p:par>
                              <p:par>
                                <p:cTn id="25" presetID="0" presetClass="path" presetSubtype="0" repeatCount="10000" accel="50000" decel="50000" fill="hold" nodeType="withEffect">
                                  <p:stCondLst>
                                    <p:cond delay="0"/>
                                  </p:stCondLst>
                                  <p:childTnLst>
                                    <p:animMotion origin="layout" path="M 0.00378 0.00648 C 0.01901 -0.10648 0.03425 -0.21945 0.03308 -0.32037 C 0.0319 -0.42153 0.03334 -0.53912 -0.00325 -0.59954 C -0.03971 -0.65996 -0.12083 -0.68982 -0.18606 -0.68287 C -0.2513 -0.67593 -0.35299 -0.62871 -0.39466 -0.55787 C -0.43619 -0.48704 -0.43932 -0.35996 -0.43567 -0.25787 C -0.4319 -0.15579 -0.41315 -0.01667 -0.37239 0.0544 C -0.33151 0.12569 -0.25416 0.17777 -0.19075 0.16898 C -0.12721 0.16041 -0.05937 0.08148 0.00847 0.00231 " pathEditMode="relative" ptsTypes="AAAAAAAAA">
                                      <p:cBhvr>
                                        <p:cTn id="26" dur="3000" fill="hold"/>
                                        <p:tgtEl>
                                          <p:spTgt spid="14"/>
                                        </p:tgtEl>
                                        <p:attrNameLst>
                                          <p:attrName>ppt_x</p:attrName>
                                          <p:attrName>ppt_y</p:attrName>
                                        </p:attrNameLst>
                                      </p:cBhvr>
                                    </p:animMotion>
                                  </p:childTnLst>
                                </p:cTn>
                              </p:par>
                              <p:par>
                                <p:cTn id="27" presetID="8" presetClass="emph" presetSubtype="0" repeatCount="10000" fill="hold" nodeType="withEffect">
                                  <p:stCondLst>
                                    <p:cond delay="0"/>
                                  </p:stCondLst>
                                  <p:childTnLst>
                                    <p:animRot by="21600000">
                                      <p:cBhvr>
                                        <p:cTn id="28" dur="2000" fill="hold"/>
                                        <p:tgtEl>
                                          <p:spTgt spid="14"/>
                                        </p:tgtEl>
                                        <p:attrNameLst>
                                          <p:attrName>r</p:attrName>
                                        </p:attrNameLst>
                                      </p:cBhvr>
                                    </p:animRot>
                                  </p:childTnLst>
                                </p:cTn>
                              </p:par>
                              <p:par>
                                <p:cTn id="29" presetID="0" presetClass="path" presetSubtype="0" repeatCount="10000" accel="50000" decel="50000" fill="hold" nodeType="withEffect">
                                  <p:stCondLst>
                                    <p:cond delay="0"/>
                                  </p:stCondLst>
                                  <p:childTnLst>
                                    <p:animMotion origin="layout" path="M 0.00169 0.00532 C 0.00156 -0.09306 0.01979 -0.23218 -0.01602 -0.30023 C -0.05169 -0.36806 -0.14623 -0.40532 -0.21276 -0.40208 C -0.27943 -0.39861 -0.375 -0.35046 -0.41589 -0.27986 C -0.4569 -0.20903 -0.46016 -0.07384 -0.45859 0.02199 C -0.45703 0.11806 -0.44714 0.22523 -0.40651 0.29606 C -0.36589 0.36713 -0.28021 0.44884 -0.21484 0.44792 C -0.14961 0.44699 -0.05117 0.36412 -0.01498 0.29051 C 0.02135 0.21713 0.00195 0.10394 0.00169 0.00532 Z " pathEditMode="relative" ptsTypes="AAAAAAAAA">
                                      <p:cBhvr>
                                        <p:cTn id="30" dur="3000" fill="hold"/>
                                        <p:tgtEl>
                                          <p:spTgt spid="4"/>
                                        </p:tgtEl>
                                        <p:attrNameLst>
                                          <p:attrName>ppt_x</p:attrName>
                                          <p:attrName>ppt_y</p:attrName>
                                        </p:attrNameLst>
                                      </p:cBhvr>
                                    </p:animMotion>
                                  </p:childTnLst>
                                </p:cTn>
                              </p:par>
                              <p:par>
                                <p:cTn id="31" presetID="8" presetClass="emph" presetSubtype="0" repeatCount="10000" fill="hold" nodeType="withEffect">
                                  <p:stCondLst>
                                    <p:cond delay="0"/>
                                  </p:stCondLst>
                                  <p:childTnLst>
                                    <p:animRot by="21600000">
                                      <p:cBhvr>
                                        <p:cTn id="32" dur="2000" fill="hold"/>
                                        <p:tgtEl>
                                          <p:spTgt spid="4"/>
                                        </p:tgtEl>
                                        <p:attrNameLst>
                                          <p:attrName>r</p:attrName>
                                        </p:attrNameLst>
                                      </p:cBhvr>
                                    </p:animRot>
                                  </p:childTnLst>
                                </p:cTn>
                              </p:par>
                              <p:par>
                                <p:cTn id="33" presetID="0" presetClass="path" presetSubtype="0" repeatCount="10000" accel="50000" decel="50000" fill="hold" nodeType="withEffect">
                                  <p:stCondLst>
                                    <p:cond delay="0"/>
                                  </p:stCondLst>
                                  <p:childTnLst>
                                    <p:animMotion origin="layout" path="M 0.00507 -0.01898 C -0.0323 -0.08842 -0.12409 -0.13032 -0.18972 -0.12662 C -0.25534 -0.12292 -0.34649 -0.06805 -0.38868 0.00324 C -0.43086 0.07454 -0.44467 0.20347 -0.44284 0.30139 C -0.44115 0.39908 -0.42019 0.51945 -0.37826 0.59028 C -0.33646 0.66088 -0.25534 0.72917 -0.1918 0.72546 C -0.12826 0.72176 -0.03464 0.64051 0.00299 0.56806 C 0.04062 0.49537 0.03372 0.38773 0.03424 0.29028 C 0.03476 0.19259 0.04244 0.05046 0.00507 -0.01898 Z " pathEditMode="relative" ptsTypes="AAAAAAAAA">
                                      <p:cBhvr>
                                        <p:cTn id="34" dur="3000" fill="hold"/>
                                        <p:tgtEl>
                                          <p:spTgt spid="11"/>
                                        </p:tgtEl>
                                        <p:attrNameLst>
                                          <p:attrName>ppt_x</p:attrName>
                                          <p:attrName>ppt_y</p:attrName>
                                        </p:attrNameLst>
                                      </p:cBhvr>
                                    </p:animMotion>
                                  </p:childTnLst>
                                </p:cTn>
                              </p:par>
                              <p:par>
                                <p:cTn id="35" presetID="8" presetClass="emph" presetSubtype="0" fill="hold" nodeType="withEffect">
                                  <p:stCondLst>
                                    <p:cond delay="0"/>
                                  </p:stCondLst>
                                  <p:childTnLst>
                                    <p:animRot by="21600000">
                                      <p:cBhvr>
                                        <p:cTn id="36" dur="2000" fill="hold"/>
                                        <p:tgtEl>
                                          <p:spTgt spid="11"/>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7862</TotalTime>
  <Words>953</Words>
  <Application>Microsoft Office PowerPoint</Application>
  <PresentationFormat>Widescreen</PresentationFormat>
  <Paragraphs>168</Paragraphs>
  <Slides>41</Slides>
  <Notes>0</Notes>
  <HiddenSlides>0</HiddenSlides>
  <MMClips>3</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41</vt:i4>
      </vt:variant>
    </vt:vector>
  </HeadingPairs>
  <TitlesOfParts>
    <vt:vector size="65" baseType="lpstr">
      <vt:lpstr>American Typewriter</vt:lpstr>
      <vt:lpstr>APPLE CHANCERY</vt:lpstr>
      <vt:lpstr>Arial</vt:lpstr>
      <vt:lpstr>Bahnschrift SemiBold</vt:lpstr>
      <vt:lpstr>Bookman Old Style</vt:lpstr>
      <vt:lpstr>Calibri</vt:lpstr>
      <vt:lpstr>Calibri Light</vt:lpstr>
      <vt:lpstr>Cochin</vt:lpstr>
      <vt:lpstr>Chalkboard SE</vt:lpstr>
      <vt:lpstr>Chiller</vt:lpstr>
      <vt:lpstr>Futura Medium</vt:lpstr>
      <vt:lpstr>Futura Medium</vt:lpstr>
      <vt:lpstr>MV Boli</vt:lpstr>
      <vt:lpstr>Myanmar Text</vt:lpstr>
      <vt:lpstr>Niagara Engraved</vt:lpstr>
      <vt:lpstr>Old English Text MT</vt:lpstr>
      <vt:lpstr>Perpetua Titling MT</vt:lpstr>
      <vt:lpstr>Phosphate Inline</vt:lpstr>
      <vt:lpstr>Phosphate Inline</vt:lpstr>
      <vt:lpstr>Roboto</vt:lpstr>
      <vt:lpstr>Snell Roundhand</vt:lpstr>
      <vt:lpstr>STXingkai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Bác Hồ của chúng ta luôn nêu cao tinh          thần gương mẫu về lối sống giản dị và               thực hành tiết kiệm.            Tiết kiệm theo Bác là “không xa xỉ,         không hoang phí, không bừa bãi”,      nhưng cũng “không phải là bủn xỉn, tiết kiệm không phải là ép nhịn ăn, nhịn mặc mà chi tiêu ở những việc cần thiết, thể hiện nếp sống văn minh.”</vt:lpstr>
      <vt:lpstr>PowerPoint Presentation</vt:lpstr>
      <vt:lpstr>PowerPoint Presentation</vt:lpstr>
      <vt:lpstr>PowerPoint Presentation</vt:lpstr>
      <vt:lpstr>Cách người do thái dạy con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Trần</dc:creator>
  <cp:lastModifiedBy>Envy</cp:lastModifiedBy>
  <cp:revision>15</cp:revision>
  <dcterms:created xsi:type="dcterms:W3CDTF">2024-02-17T00:39:48Z</dcterms:created>
  <dcterms:modified xsi:type="dcterms:W3CDTF">2024-02-23T01:12:06Z</dcterms:modified>
</cp:coreProperties>
</file>