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9" r:id="rId4"/>
    <p:sldId id="260" r:id="rId5"/>
    <p:sldId id="257" r:id="rId6"/>
    <p:sldId id="262" r:id="rId7"/>
    <p:sldId id="263" r:id="rId8"/>
    <p:sldId id="301" r:id="rId9"/>
    <p:sldId id="265" r:id="rId10"/>
    <p:sldId id="266" r:id="rId11"/>
    <p:sldId id="261" r:id="rId12"/>
    <p:sldId id="267" r:id="rId13"/>
    <p:sldId id="268" r:id="rId14"/>
    <p:sldId id="308" r:id="rId15"/>
    <p:sldId id="264" r:id="rId16"/>
    <p:sldId id="305" r:id="rId17"/>
    <p:sldId id="269" r:id="rId18"/>
    <p:sldId id="302" r:id="rId19"/>
    <p:sldId id="270" r:id="rId20"/>
    <p:sldId id="303" r:id="rId21"/>
    <p:sldId id="304" r:id="rId22"/>
    <p:sldId id="274" r:id="rId23"/>
    <p:sldId id="271" r:id="rId24"/>
    <p:sldId id="272" r:id="rId25"/>
    <p:sldId id="278" r:id="rId26"/>
    <p:sldId id="279" r:id="rId27"/>
    <p:sldId id="280" r:id="rId28"/>
    <p:sldId id="275" r:id="rId29"/>
    <p:sldId id="296" r:id="rId30"/>
    <p:sldId id="282" r:id="rId31"/>
    <p:sldId id="288" r:id="rId32"/>
    <p:sldId id="283" r:id="rId33"/>
    <p:sldId id="281" r:id="rId34"/>
    <p:sldId id="284" r:id="rId35"/>
    <p:sldId id="285" r:id="rId36"/>
    <p:sldId id="306" r:id="rId37"/>
    <p:sldId id="290" r:id="rId38"/>
    <p:sldId id="286" r:id="rId39"/>
    <p:sldId id="291" r:id="rId40"/>
    <p:sldId id="287" r:id="rId41"/>
    <p:sldId id="292" r:id="rId42"/>
    <p:sldId id="293" r:id="rId43"/>
    <p:sldId id="294" r:id="rId44"/>
    <p:sldId id="295" r:id="rId45"/>
    <p:sldId id="297" r:id="rId46"/>
    <p:sldId id="309" r:id="rId47"/>
    <p:sldId id="276" r:id="rId48"/>
    <p:sldId id="277" r:id="rId49"/>
    <p:sldId id="299" r:id="rId50"/>
    <p:sldId id="298" r:id="rId51"/>
    <p:sldId id="3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ECEB"/>
    <a:srgbClr val="FF9900"/>
    <a:srgbClr val="E5F8FE"/>
    <a:srgbClr val="D1D1D1"/>
    <a:srgbClr val="D6D6D7"/>
    <a:srgbClr val="C6BAAE"/>
    <a:srgbClr val="DED9D6"/>
    <a:srgbClr val="C8C3BF"/>
    <a:srgbClr val="911210"/>
    <a:srgbClr val="066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78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0CDD-6AF6-42C9-957C-73374666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6CAF3-B8F8-4296-BC81-BB4B7AE94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D880E-5051-4316-86BC-EA01C6D5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8F27-87CD-4090-A08B-C68CCA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73CFB-54A5-4CD6-8572-44AE87C4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5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B62-FB5F-4C8A-BA24-32550C3D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1A8BF-928D-488F-8137-C3008E6E4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D9AC-D8A3-4DA0-8300-94F00503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3772-ABAC-4A2D-9B39-CD490EA9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048E-69B2-4FAF-9769-14211274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3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B32DF-651E-4C37-A424-6DA29F65D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61C6-BA5F-4EE7-B37D-3D8DC6CE7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1B65-DBE1-4960-8DF3-59DDBAED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8D06-5BF8-40D8-877F-D4D11D2F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3524-3DD8-469E-AE0A-531E60DF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98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56FB-E05E-443F-88A1-CFC906389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727" y="1597961"/>
            <a:ext cx="9144000" cy="31623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DA97A-281B-4A77-9D2C-C5E6A860E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727" y="4902488"/>
            <a:ext cx="9144000" cy="98507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D7BAE-E194-4223-BB4E-5E487863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1F6C9-7279-4DF8-9462-3EFEFA03F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57072-0A38-49AD-8D0D-0E42DD48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492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8199-C6CF-4DFF-A750-435F06CC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D5EB-F993-411F-9DBA-971321FC0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5D216-27F9-4078-8349-ABC9F614A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4F8A8-FBA7-4F25-ADEA-AF346495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09F8-5897-4724-8FA6-3EFDE8F2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3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C0F0C-7BA8-490D-B4C9-CCE145DCD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1709738"/>
            <a:ext cx="9143999" cy="305052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90E61-B837-4BE4-9BC7-6AF706BC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6" y="4902488"/>
            <a:ext cx="9143999" cy="9850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2E15F-E46D-44C6-9FB9-07B0BC54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F6955-3667-4857-B35A-9E12F798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4B309-D15E-4FA1-9B8D-8C1F3B56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04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219AB-91F9-4F80-9B5D-2E6FE925F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F334-D0CF-4DFD-BAA9-3ECD639B1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62" y="2227809"/>
            <a:ext cx="4942438" cy="3949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E0B5D-4613-4DA7-BA20-58B19BE8A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27809"/>
            <a:ext cx="4855265" cy="3949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311AB-0603-424D-BC42-0CEAB356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AA2AC-0C5F-4835-BE47-D780C298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C54C0-DFDA-4778-9EE8-5E5C30E0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73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3603-5B09-4916-8324-A6BDAB4E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6" y="365125"/>
            <a:ext cx="99427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4073C-C15B-4218-9B84-675895517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725" y="1681163"/>
            <a:ext cx="4912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16D27-36F6-440B-A9BE-8B9499047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4726" y="2505075"/>
            <a:ext cx="4912849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2010D-7AC4-4A70-A211-6A2927411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8552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AE85B5-3350-49A4-86A1-E5DAED4916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8552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3E874-D08B-4D81-B82D-5DF242E4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74067-0FFA-41C3-A3A6-E8907CC32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947985-FBC0-4118-8877-2E327F63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6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E0282-3DE7-4AB9-83AC-AFEDD22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7436C-706A-443F-86CD-4444C8281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3292-7EA5-45D0-957F-636A44FC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6F59D-34BB-462C-B506-040B9E98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34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55245-AB52-41B4-9B28-55E6527DA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73B8AE-58B0-4FDF-8430-9D8D3DD53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4D91-8619-43C1-841B-B5F47DE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0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A660-DF93-4947-B93F-BF118D3B5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457200"/>
            <a:ext cx="368729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292E-B3E1-4FD6-A7FA-C165BAC21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844277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B0ECC-817B-4A71-AFB5-FC60A2BC3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253343"/>
            <a:ext cx="3687298" cy="36156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88E0B-6135-4F59-A35A-2CA1A8BA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DEF36-4037-4E6D-988F-CC8E3F11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C0D2D-D878-4723-A002-5A601EFB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A9D-0244-4BCD-B045-852D3932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8E4B-2557-4577-A97D-FD7D3152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3E44-AF2A-44B7-A5C2-1205D1F4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4610-E408-4E28-B1E3-161F5F19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7999-BC83-4D5B-8C2A-AF7755B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59D5-B8A1-4C9C-A61F-E082A4433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727" y="720433"/>
            <a:ext cx="3687298" cy="15873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B4F5F-E6E7-45C3-B35C-80F81FB1A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8277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33AB7-4F8E-4A9F-AC15-89E6A6E00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4727" y="2449286"/>
            <a:ext cx="3687298" cy="3419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4B526-866D-4E11-A7F9-081BD4ED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58BF8-E962-4367-8495-62438FDD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20AE1-C97D-4E6C-9DB2-B2904C2C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02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89E81-5CFF-4A28-B9C8-5D54E51D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8A4CC8-DCB0-4E94-98A7-236E3D186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1F802-21C2-44B2-A419-55469D826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DB709-08FF-4C4A-8670-4CCA9146F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95375-1CC8-4950-8439-877451C4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4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8BDF0-A155-454D-B3E2-AD15D0905A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73242" y="827313"/>
            <a:ext cx="2280557" cy="50618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44E0D-96EC-4B35-BA5C-5DAFCC728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27313"/>
            <a:ext cx="8115300" cy="506185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ADC4E-9FB1-439F-B0FB-47F47B34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A28C-4C6A-46EA-90C0-4EE0B89CC5C7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E406-061A-4440-BA75-3B684FC8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D93CF-F5F3-4897-A51E-47D577FD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F7F31-0B8A-474A-B86C-91F381754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19EC-FFB1-43EA-B876-C82B6C9A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1B287-9E97-44CA-B62C-B2029DC3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035F-831F-4B62-8468-FBA37672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88B95-4773-4771-9CF3-C23D21F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8F03-0367-4E81-B25A-217DD114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D73F-8B9A-4B15-8BC0-0FBE6645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C55E-06BC-4273-98B2-31EC7E798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67C42-BE2D-4079-9432-E4A2ECDC9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0CAD6-A8AD-4A11-AE29-69255400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9922B-9B46-468A-AE6E-E7D12920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9C37-57D7-4F08-BAFC-CA1FA19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4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72DD-5A48-49A8-B1CF-EC6217D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35C3-F608-4CB3-86D3-6D76A9E1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DFABE-4D66-4962-934D-A314EA21A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E72D4-0F44-403C-ADC7-F898FFEC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ACB5-9B90-447D-9614-CDF97D547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6FB9D-CFDB-4484-A55F-033C956F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78029-82B7-4FF2-94C0-A767620A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DFFA9-F604-4024-A943-703E071C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4ABF-5E72-484A-B898-72E604AE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3315-95DF-42A8-A250-EC9BA272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6208B-4570-42B9-8A3B-2FCCDF31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89657-1AF0-4211-865F-708F6781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F9AD9-9433-4F9E-A5F2-E3F5B604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619D-6D79-448F-B821-911289A5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CA9A0-9D9F-42BE-9FC6-76E8E4F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23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AC8B-32F5-49EB-8098-3039991C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861F-666D-4EFC-9CF8-AF9A2671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7A607-3B1B-495F-A06E-3B3E54D67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1FDA9-7FF3-4CB3-83AA-6EF74920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FE095-3124-4E17-8468-9DB2453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0085E-6584-4E73-BF49-08111060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980E-71EE-4BA2-99FE-8B909DAD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06F55-BDEB-4C63-9569-B50DCC1D9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DC041-4F54-4FDE-BA94-00B85AE3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32062-BA5B-4C50-A7E5-A8EFA655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74D75-F010-4C72-9B94-EFF55085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E9398-469F-49AC-A588-1D577299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87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E2B78-2DDD-4044-A1E4-F0996233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2178-7074-4475-907E-40A4C7D1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0476-2494-4B45-BE3D-7A8EE5CF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E9F7-08E3-4EBE-B306-D952A3352A51}" type="datetimeFigureOut">
              <a:rPr lang="en-US" smtClean="0"/>
              <a:t>06/12/2022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9E9E-6514-43F4-882C-13924A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DA19-59F3-4B10-A6BF-B234347CA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192E3E-68A9-4F36-936C-1C8D0B9EF132}"/>
              </a:ext>
            </a:extLst>
          </p:cNvPr>
          <p:cNvSpPr/>
          <p:nvPr/>
        </p:nvSpPr>
        <p:spPr>
          <a:xfrm>
            <a:off x="8803792" y="3455896"/>
            <a:ext cx="3388208" cy="3406341"/>
          </a:xfrm>
          <a:custGeom>
            <a:avLst/>
            <a:gdLst>
              <a:gd name="connsiteX0" fmla="*/ 3388058 w 3388208"/>
              <a:gd name="connsiteY0" fmla="*/ 0 h 3406341"/>
              <a:gd name="connsiteX1" fmla="*/ 3388208 w 3388208"/>
              <a:gd name="connsiteY1" fmla="*/ 0 h 3406341"/>
              <a:gd name="connsiteX2" fmla="*/ 3388208 w 3388208"/>
              <a:gd name="connsiteY2" fmla="*/ 3406341 h 3406341"/>
              <a:gd name="connsiteX3" fmla="*/ 0 w 3388208"/>
              <a:gd name="connsiteY3" fmla="*/ 3406341 h 3406341"/>
              <a:gd name="connsiteX4" fmla="*/ 79006 w 3388208"/>
              <a:gd name="connsiteY4" fmla="*/ 3404386 h 3406341"/>
              <a:gd name="connsiteX5" fmla="*/ 3383947 w 3388208"/>
              <a:gd name="connsiteY5" fmla="*/ 164274 h 3406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8208" h="3406341">
                <a:moveTo>
                  <a:pt x="3388058" y="0"/>
                </a:moveTo>
                <a:lnTo>
                  <a:pt x="3388208" y="0"/>
                </a:lnTo>
                <a:lnTo>
                  <a:pt x="3388208" y="3406341"/>
                </a:lnTo>
                <a:lnTo>
                  <a:pt x="0" y="3406341"/>
                </a:lnTo>
                <a:lnTo>
                  <a:pt x="79006" y="3404386"/>
                </a:lnTo>
                <a:cubicBezTo>
                  <a:pt x="1864742" y="3315784"/>
                  <a:pt x="3296223" y="1912901"/>
                  <a:pt x="3383947" y="1642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214EB0-7E6D-4536-9350-5CB688B5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362" y="720434"/>
            <a:ext cx="9950103" cy="150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5455E-4725-4924-BF7D-2E1FC9E39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362" y="2427316"/>
            <a:ext cx="9950103" cy="351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AD9D9-1A1D-4438-9F3D-E5E58FD72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3751" y="6356350"/>
            <a:ext cx="22966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C28A28C-4C6A-46EA-90C0-4EE0B89CC5C7}" type="datetimeFigureOut">
              <a:rPr lang="en-US" smtClean="0"/>
              <a:pPr/>
              <a:t>06/12/2022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A827-D7BF-4CA4-8C29-5AE54ADA4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610380" y="1926575"/>
            <a:ext cx="3830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17188-1DE1-4DA5-8161-21179E4AD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355" y="6356350"/>
            <a:ext cx="410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5DEF7F31-0B8A-474A-B86C-91F3817543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1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jpeg"/><Relationship Id="rId7" Type="http://schemas.openxmlformats.org/officeDocument/2006/relationships/image" Target="../media/image5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jpeg"/><Relationship Id="rId7" Type="http://schemas.openxmlformats.org/officeDocument/2006/relationships/image" Target="../media/image5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9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277627B3-3E14-4F9A-98F4-4C077D4F1037}"/>
              </a:ext>
            </a:extLst>
          </p:cNvPr>
          <p:cNvSpPr/>
          <p:nvPr/>
        </p:nvSpPr>
        <p:spPr>
          <a:xfrm>
            <a:off x="4317358" y="4109013"/>
            <a:ext cx="3485908" cy="2748987"/>
          </a:xfrm>
          <a:prstGeom prst="parallelogram">
            <a:avLst>
              <a:gd name="adj" fmla="val 52754"/>
            </a:avLst>
          </a:prstGeom>
          <a:gradFill>
            <a:gsLst>
              <a:gs pos="0">
                <a:srgbClr val="008000"/>
              </a:gs>
              <a:gs pos="53100">
                <a:srgbClr val="066404"/>
              </a:gs>
              <a:gs pos="100000">
                <a:srgbClr val="0B4C0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308DE1-4948-4730-9E26-9D08EBA73286}"/>
              </a:ext>
            </a:extLst>
          </p:cNvPr>
          <p:cNvSpPr/>
          <p:nvPr/>
        </p:nvSpPr>
        <p:spPr>
          <a:xfrm>
            <a:off x="3773347" y="0"/>
            <a:ext cx="8418653" cy="6858000"/>
          </a:xfrm>
          <a:custGeom>
            <a:avLst/>
            <a:gdLst>
              <a:gd name="connsiteX0" fmla="*/ 0 w 8418653"/>
              <a:gd name="connsiteY0" fmla="*/ 0 h 6858000"/>
              <a:gd name="connsiteX1" fmla="*/ 8369085 w 8418653"/>
              <a:gd name="connsiteY1" fmla="*/ 0 h 6858000"/>
              <a:gd name="connsiteX2" fmla="*/ 8418653 w 8418653"/>
              <a:gd name="connsiteY2" fmla="*/ 101273 h 6858000"/>
              <a:gd name="connsiteX3" fmla="*/ 8418653 w 8418653"/>
              <a:gd name="connsiteY3" fmla="*/ 6858000 h 6858000"/>
              <a:gd name="connsiteX4" fmla="*/ 3356648 w 84186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8653" h="6858000">
                <a:moveTo>
                  <a:pt x="0" y="0"/>
                </a:moveTo>
                <a:lnTo>
                  <a:pt x="8369085" y="0"/>
                </a:lnTo>
                <a:lnTo>
                  <a:pt x="8418653" y="101273"/>
                </a:lnTo>
                <a:lnTo>
                  <a:pt x="8418653" y="6858000"/>
                </a:lnTo>
                <a:lnTo>
                  <a:pt x="3356648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C97965BA-1912-4B27-AAE7-91011DD401E0}"/>
              </a:ext>
            </a:extLst>
          </p:cNvPr>
          <p:cNvSpPr/>
          <p:nvPr/>
        </p:nvSpPr>
        <p:spPr>
          <a:xfrm rot="3841896">
            <a:off x="2274273" y="1631820"/>
            <a:ext cx="7292643" cy="1701478"/>
          </a:xfrm>
          <a:prstGeom prst="trapezoid">
            <a:avLst>
              <a:gd name="adj" fmla="val 737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71EA96B-3F23-4DA7-B081-AA3411507846}"/>
              </a:ext>
            </a:extLst>
          </p:cNvPr>
          <p:cNvSpPr/>
          <p:nvPr/>
        </p:nvSpPr>
        <p:spPr>
          <a:xfrm>
            <a:off x="1022675" y="1747778"/>
            <a:ext cx="2934082" cy="937550"/>
          </a:xfrm>
          <a:prstGeom prst="roundRect">
            <a:avLst>
              <a:gd name="adj" fmla="val 40124"/>
            </a:avLst>
          </a:prstGeom>
          <a:gradFill flip="none" rotWithShape="1">
            <a:gsLst>
              <a:gs pos="51000">
                <a:srgbClr val="027502"/>
              </a:gs>
              <a:gs pos="98000">
                <a:srgbClr val="0B4D07"/>
              </a:gs>
              <a:gs pos="0">
                <a:srgbClr val="008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/>
              <a:t>BÀI 28</a:t>
            </a:r>
            <a:endParaRPr lang="en-US" sz="4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ED9A4-A7E8-432E-9A52-4956C98A655E}"/>
              </a:ext>
            </a:extLst>
          </p:cNvPr>
          <p:cNvSpPr txBox="1"/>
          <p:nvPr/>
        </p:nvSpPr>
        <p:spPr>
          <a:xfrm>
            <a:off x="407432" y="3324183"/>
            <a:ext cx="4828447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>
                <a:solidFill>
                  <a:srgbClr val="066204"/>
                </a:solidFill>
              </a:rPr>
              <a:t>TRAO ĐỔI KHÍ Ở SINH VẬT</a:t>
            </a:r>
            <a:endParaRPr lang="en-US" sz="4800" b="1">
              <a:solidFill>
                <a:srgbClr val="066204"/>
              </a:solidFill>
            </a:endParaRPr>
          </a:p>
        </p:txBody>
      </p:sp>
      <p:pic>
        <p:nvPicPr>
          <p:cNvPr id="7170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5EBF2820-095A-0F02-46C3-5840871B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0" y="-3131"/>
            <a:ext cx="1606770" cy="160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335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nature, grass, outdoor&#10;&#10;Description automatically generated">
            <a:extLst>
              <a:ext uri="{FF2B5EF4-FFF2-40B4-BE49-F238E27FC236}">
                <a16:creationId xmlns:a16="http://schemas.microsoft.com/office/drawing/2014/main" id="{AEDF1998-C082-4EB4-AB2F-54C1E6240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2C13EE-B3B5-4FE6-B26D-F228C7314F06}"/>
              </a:ext>
            </a:extLst>
          </p:cNvPr>
          <p:cNvSpPr/>
          <p:nvPr/>
        </p:nvSpPr>
        <p:spPr>
          <a:xfrm>
            <a:off x="1161497" y="1567541"/>
            <a:ext cx="9869005" cy="3486779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D25DF-AE29-49AD-AD26-C0057681F579}"/>
              </a:ext>
            </a:extLst>
          </p:cNvPr>
          <p:cNvSpPr txBox="1"/>
          <p:nvPr/>
        </p:nvSpPr>
        <p:spPr>
          <a:xfrm>
            <a:off x="4680018" y="1670799"/>
            <a:ext cx="2831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chemeClr val="bg1"/>
                </a:solidFill>
              </a:rPr>
              <a:t>THỰC VẬT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83330-A72A-434D-951B-26931C4E85CF}"/>
              </a:ext>
            </a:extLst>
          </p:cNvPr>
          <p:cNvSpPr/>
          <p:nvPr/>
        </p:nvSpPr>
        <p:spPr>
          <a:xfrm>
            <a:off x="5156477" y="2421653"/>
            <a:ext cx="1879041" cy="8278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32036-DC4A-43C8-8CF8-A7794D441999}"/>
              </a:ext>
            </a:extLst>
          </p:cNvPr>
          <p:cNvSpPr txBox="1"/>
          <p:nvPr/>
        </p:nvSpPr>
        <p:spPr>
          <a:xfrm>
            <a:off x="2391507" y="3714756"/>
            <a:ext cx="3225521" cy="461665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vi-VN" sz="2400" b="1"/>
              <a:t>Quá trình quang hợp</a:t>
            </a:r>
            <a:endParaRPr lang="en-US" sz="2400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6ACB0-24BA-4136-A612-9F7FFC5AB5E7}"/>
              </a:ext>
            </a:extLst>
          </p:cNvPr>
          <p:cNvSpPr txBox="1"/>
          <p:nvPr/>
        </p:nvSpPr>
        <p:spPr>
          <a:xfrm>
            <a:off x="6777001" y="3714756"/>
            <a:ext cx="2651091" cy="461665"/>
          </a:xfrm>
          <a:prstGeom prst="rect">
            <a:avLst/>
          </a:prstGeom>
          <a:solidFill>
            <a:srgbClr val="066204"/>
          </a:solidFill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FF00"/>
                </a:solidFill>
              </a:rPr>
              <a:t>Quá trình hô hấp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F5974-8FAA-4CDA-9C93-D8DB7EEC8B2D}"/>
              </a:ext>
            </a:extLst>
          </p:cNvPr>
          <p:cNvSpPr txBox="1"/>
          <p:nvPr/>
        </p:nvSpPr>
        <p:spPr>
          <a:xfrm>
            <a:off x="2619267" y="2903612"/>
            <a:ext cx="6953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bg1"/>
                </a:solidFill>
              </a:rPr>
              <a:t>Trao đổi khí được thực hiện ở cả hai quá trình</a:t>
            </a:r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98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2" y="1318521"/>
            <a:ext cx="10664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Đọc thông tin trong sách rồi hoàn thành nội dung theo mẫu bảng 28.1 </a:t>
            </a:r>
            <a:endParaRPr lang="en-US" sz="2400" b="1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35270B1-EC8B-4BB8-ADF7-044FFAF90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928812"/>
              </p:ext>
            </p:extLst>
          </p:nvPr>
        </p:nvGraphicFramePr>
        <p:xfrm>
          <a:off x="837921" y="2486830"/>
          <a:ext cx="10516158" cy="3271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2167">
                  <a:extLst>
                    <a:ext uri="{9D8B030D-6E8A-4147-A177-3AD203B41FA5}">
                      <a16:colId xmlns:a16="http://schemas.microsoft.com/office/drawing/2014/main" val="2236068711"/>
                    </a:ext>
                  </a:extLst>
                </a:gridCol>
                <a:gridCol w="1673860">
                  <a:extLst>
                    <a:ext uri="{9D8B030D-6E8A-4147-A177-3AD203B41FA5}">
                      <a16:colId xmlns:a16="http://schemas.microsoft.com/office/drawing/2014/main" val="3330706433"/>
                    </a:ext>
                  </a:extLst>
                </a:gridCol>
                <a:gridCol w="3626697">
                  <a:extLst>
                    <a:ext uri="{9D8B030D-6E8A-4147-A177-3AD203B41FA5}">
                      <a16:colId xmlns:a16="http://schemas.microsoft.com/office/drawing/2014/main" val="1972691997"/>
                    </a:ext>
                  </a:extLst>
                </a:gridCol>
                <a:gridCol w="3663434">
                  <a:extLst>
                    <a:ext uri="{9D8B030D-6E8A-4147-A177-3AD203B41FA5}">
                      <a16:colId xmlns:a16="http://schemas.microsoft.com/office/drawing/2014/main" val="304178507"/>
                    </a:ext>
                  </a:extLst>
                </a:gridCol>
              </a:tblGrid>
              <a:tr h="817838"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</a:rPr>
                        <a:t>Trao đổi khí</a:t>
                      </a:r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lấy vào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>
                          <a:solidFill>
                            <a:srgbClr val="FFFF00"/>
                          </a:solidFill>
                        </a:rPr>
                        <a:t>Khí thải ra</a:t>
                      </a:r>
                      <a:endParaRPr lang="en-US" sz="200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51000">
                          <a:srgbClr val="027502"/>
                        </a:gs>
                        <a:gs pos="98000">
                          <a:srgbClr val="0B4D07"/>
                        </a:gs>
                        <a:gs pos="0">
                          <a:srgbClr val="008000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02104771"/>
                  </a:ext>
                </a:extLst>
              </a:tr>
              <a:tr h="817838">
                <a:tc rowSpan="2">
                  <a:txBody>
                    <a:bodyPr/>
                    <a:lstStyle/>
                    <a:p>
                      <a:pPr algn="ctr">
                        <a:lnSpc>
                          <a:spcPct val="400000"/>
                        </a:lnSpc>
                      </a:pPr>
                      <a:r>
                        <a:rPr lang="vi-VN" sz="2000" b="1"/>
                        <a:t>Ở thực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Quang hợp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74554"/>
                  </a:ext>
                </a:extLst>
              </a:tr>
              <a:tr h="817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10134"/>
                  </a:ext>
                </a:extLst>
              </a:tr>
              <a:tr h="81783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b="1"/>
                        <a:t>Ở động vật</a:t>
                      </a:r>
                      <a:endParaRPr lang="en-US" sz="20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Hô hấp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/>
                        <a:t>?</a:t>
                      </a:r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vi-VN" sz="2000" dirty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27957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870DDA-D63E-44B8-8709-CA8DDCBCAD48}"/>
              </a:ext>
            </a:extLst>
          </p:cNvPr>
          <p:cNvSpPr txBox="1"/>
          <p:nvPr/>
        </p:nvSpPr>
        <p:spPr>
          <a:xfrm>
            <a:off x="1122132" y="1848504"/>
            <a:ext cx="187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Bảng 28.1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71F648-029B-4C55-B1A3-D8FAD9D67E03}"/>
              </a:ext>
            </a:extLst>
          </p:cNvPr>
          <p:cNvSpPr/>
          <p:nvPr/>
        </p:nvSpPr>
        <p:spPr>
          <a:xfrm>
            <a:off x="4799762" y="3431512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3C83FC-53C0-490E-8DE6-DE5B0928ABF4}"/>
              </a:ext>
            </a:extLst>
          </p:cNvPr>
          <p:cNvSpPr/>
          <p:nvPr/>
        </p:nvSpPr>
        <p:spPr>
          <a:xfrm>
            <a:off x="8448988" y="3429000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7F20A-A152-4DFA-94E9-D581AA1E3C05}"/>
              </a:ext>
            </a:extLst>
          </p:cNvPr>
          <p:cNvSpPr/>
          <p:nvPr/>
        </p:nvSpPr>
        <p:spPr>
          <a:xfrm>
            <a:off x="4799762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A63947-2052-4DD9-A8B2-D015C3316B48}"/>
              </a:ext>
            </a:extLst>
          </p:cNvPr>
          <p:cNvSpPr/>
          <p:nvPr/>
        </p:nvSpPr>
        <p:spPr>
          <a:xfrm>
            <a:off x="8448988" y="4254593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E483D5-A41F-4442-A58E-76BCDDB5BB9F}"/>
              </a:ext>
            </a:extLst>
          </p:cNvPr>
          <p:cNvSpPr/>
          <p:nvPr/>
        </p:nvSpPr>
        <p:spPr>
          <a:xfrm>
            <a:off x="4799762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47B89B-1C59-474B-A136-4BBFB9719657}"/>
              </a:ext>
            </a:extLst>
          </p:cNvPr>
          <p:cNvSpPr/>
          <p:nvPr/>
        </p:nvSpPr>
        <p:spPr>
          <a:xfrm>
            <a:off x="8448988" y="5077674"/>
            <a:ext cx="2150348" cy="46976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</a:rPr>
              <a:t>CO</a:t>
            </a:r>
            <a:r>
              <a:rPr lang="vi-VN" sz="2000" b="1" baseline="-25000" dirty="0">
                <a:solidFill>
                  <a:schemeClr val="tx1"/>
                </a:solidFill>
              </a:rPr>
              <a:t>2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4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0FD78-94A0-41F3-9AED-C8C4F7687CA3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E4EDE9-1BC0-4E84-9E27-FA0662EE35D2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50C186-EE3A-48EF-816A-B104C005ACBD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A553E781-FA98-40FE-B2AE-6B68D077A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150727" y="965200"/>
            <a:ext cx="971406" cy="1168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2BCCD-8040-4C5E-AC9A-118753447389}"/>
              </a:ext>
            </a:extLst>
          </p:cNvPr>
          <p:cNvSpPr txBox="1"/>
          <p:nvPr/>
        </p:nvSpPr>
        <p:spPr>
          <a:xfrm>
            <a:off x="1122133" y="1318521"/>
            <a:ext cx="976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Trao đổi khí có liên quan gì với hô hấp tế bào?</a:t>
            </a:r>
            <a:endParaRPr lang="en-US" sz="24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C46173-9496-4CA7-ADD2-0F4F48EE2296}"/>
              </a:ext>
            </a:extLst>
          </p:cNvPr>
          <p:cNvGrpSpPr/>
          <p:nvPr/>
        </p:nvGrpSpPr>
        <p:grpSpPr>
          <a:xfrm>
            <a:off x="636430" y="5062662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4B50875-136F-4F3C-B938-6E49D83C3C23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7B7BEB6-1308-46FA-BBA6-6A6A8C6AC5E4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74A6357A-3BA1-49C6-8934-F187709490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1CF82C6-451A-2C88-CCCA-EC88D23C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44" y="1846051"/>
            <a:ext cx="3627480" cy="294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st Respiration Notes | GCE O Level Biology (5090)">
            <a:extLst>
              <a:ext uri="{FF2B5EF4-FFF2-40B4-BE49-F238E27FC236}">
                <a16:creationId xmlns:a16="http://schemas.microsoft.com/office/drawing/2014/main" id="{C66A95F1-EA26-9DEC-C3DE-88E6B7AE2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757" r="17526"/>
          <a:stretch/>
        </p:blipFill>
        <p:spPr bwMode="auto">
          <a:xfrm>
            <a:off x="5355877" y="1778494"/>
            <a:ext cx="5207928" cy="283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E4E680-B4F0-5AE2-03D4-69E19FFEC7B0}"/>
              </a:ext>
            </a:extLst>
          </p:cNvPr>
          <p:cNvSpPr txBox="1"/>
          <p:nvPr/>
        </p:nvSpPr>
        <p:spPr>
          <a:xfrm>
            <a:off x="636430" y="5918610"/>
            <a:ext cx="8174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vi-VN" dirty="0">
                <a:solidFill>
                  <a:srgbClr val="C00000"/>
                </a:solidFill>
              </a:rPr>
              <a:t>Trao đổi khí được thực hiện ở quá trình hô hấp tế bào.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2297490" y="736252"/>
            <a:ext cx="9331064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 đổi khí là quá trình sinh vật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lấy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từ môi trường vào cơ thể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thời thải ra môi trường khí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hoặc O</a:t>
            </a:r>
            <a:r>
              <a:rPr kumimoji="0" lang="vi-VN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34FBB548-2154-4F5B-92B5-6B8726CA60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4"/>
          <a:stretch/>
        </p:blipFill>
        <p:spPr>
          <a:xfrm>
            <a:off x="2476823" y="2533426"/>
            <a:ext cx="4266280" cy="3899647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68C70245-C8DD-42FE-8531-D12BF71E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03572" y="4787489"/>
            <a:ext cx="2440810" cy="473091"/>
          </a:xfrm>
          <a:prstGeom prst="rect">
            <a:avLst/>
          </a:prstGeom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32869133-5502-4196-BE21-0FAFE0892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6203572" y="4058215"/>
            <a:ext cx="2440810" cy="473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DA724-4A42-42D9-B286-B9CBB506513D}"/>
              </a:ext>
            </a:extLst>
          </p:cNvPr>
          <p:cNvGrpSpPr/>
          <p:nvPr/>
        </p:nvGrpSpPr>
        <p:grpSpPr>
          <a:xfrm>
            <a:off x="8872982" y="4028244"/>
            <a:ext cx="2143760" cy="1261156"/>
            <a:chOff x="8275320" y="4063532"/>
            <a:chExt cx="2143760" cy="12611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F090A2-F3E4-48FF-AC7B-1EA67FEAE9CA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E9C4FE98-69D0-4906-B3DA-CC5988EEDC2D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4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Môi trường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BC84AD-CBFD-46A9-85E7-C6741E675404}"/>
              </a:ext>
            </a:extLst>
          </p:cNvPr>
          <p:cNvGrpSpPr/>
          <p:nvPr/>
        </p:nvGrpSpPr>
        <p:grpSpPr>
          <a:xfrm>
            <a:off x="6456822" y="3258711"/>
            <a:ext cx="2416160" cy="660695"/>
            <a:chOff x="6456822" y="3258711"/>
            <a:chExt cx="2416160" cy="660695"/>
          </a:xfrm>
        </p:grpSpPr>
        <p:pic>
          <p:nvPicPr>
            <p:cNvPr id="9" name="Picture 26">
              <a:extLst>
                <a:ext uri="{FF2B5EF4-FFF2-40B4-BE49-F238E27FC236}">
                  <a16:creationId xmlns:a16="http://schemas.microsoft.com/office/drawing/2014/main" id="{BDD2E562-29B0-4DFB-A737-D3BEDDDA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6456822" y="3439156"/>
              <a:ext cx="750470" cy="457712"/>
            </a:xfrm>
            <a:prstGeom prst="rect">
              <a:avLst/>
            </a:prstGeom>
          </p:spPr>
        </p:pic>
        <p:pic>
          <p:nvPicPr>
            <p:cNvPr id="14" name="Picture 27">
              <a:extLst>
                <a:ext uri="{FF2B5EF4-FFF2-40B4-BE49-F238E27FC236}">
                  <a16:creationId xmlns:a16="http://schemas.microsoft.com/office/drawing/2014/main" id="{5C233BA9-C77F-449C-8238-A02D4E08C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671482" y="3440706"/>
              <a:ext cx="1201500" cy="473091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7606373-C9B9-43E3-B239-67D9DF626E7C}"/>
                </a:ext>
              </a:extLst>
            </p:cNvPr>
            <p:cNvSpPr/>
            <p:nvPr/>
          </p:nvSpPr>
          <p:spPr>
            <a:xfrm rot="1614140">
              <a:off x="7481126" y="3258711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1DB06A-5F03-4825-A040-6BD6C820E7F8}"/>
              </a:ext>
            </a:extLst>
          </p:cNvPr>
          <p:cNvGrpSpPr/>
          <p:nvPr/>
        </p:nvGrpSpPr>
        <p:grpSpPr>
          <a:xfrm>
            <a:off x="6133765" y="5342410"/>
            <a:ext cx="2411215" cy="660695"/>
            <a:chOff x="6133765" y="5342410"/>
            <a:chExt cx="2411215" cy="660695"/>
          </a:xfrm>
        </p:grpSpPr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5C2BA3F3-EE21-4269-BACE-6CF885AA8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33765" y="5436213"/>
              <a:ext cx="1201500" cy="473091"/>
            </a:xfrm>
            <a:prstGeom prst="rect">
              <a:avLst/>
            </a:prstGeom>
          </p:spPr>
        </p:pic>
        <p:pic>
          <p:nvPicPr>
            <p:cNvPr id="16" name="Picture 26">
              <a:extLst>
                <a:ext uri="{FF2B5EF4-FFF2-40B4-BE49-F238E27FC236}">
                  <a16:creationId xmlns:a16="http://schemas.microsoft.com/office/drawing/2014/main" id="{238738F0-E49F-475D-9D2C-3AC9B2397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5440"/>
            <a:stretch>
              <a:fillRect/>
            </a:stretch>
          </p:blipFill>
          <p:spPr>
            <a:xfrm>
              <a:off x="7794510" y="5451592"/>
              <a:ext cx="750470" cy="457712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6BED9B-76D4-45F6-ADF2-6841A9D81609}"/>
                </a:ext>
              </a:extLst>
            </p:cNvPr>
            <p:cNvSpPr/>
            <p:nvPr/>
          </p:nvSpPr>
          <p:spPr>
            <a:xfrm rot="1614140">
              <a:off x="7595427" y="5342410"/>
              <a:ext cx="66755" cy="660695"/>
            </a:xfrm>
            <a:prstGeom prst="roundRect">
              <a:avLst>
                <a:gd name="adj" fmla="val 50000"/>
              </a:avLst>
            </a:pr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628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02F6BD9B-4EC8-47C2-B3CD-CBD86E2E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0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0682D4-A1A8-48E7-8547-743B8BF2D2F2}"/>
              </a:ext>
            </a:extLst>
          </p:cNvPr>
          <p:cNvSpPr/>
          <p:nvPr/>
        </p:nvSpPr>
        <p:spPr>
          <a:xfrm>
            <a:off x="2125883" y="2291787"/>
            <a:ext cx="7940233" cy="3044301"/>
          </a:xfrm>
          <a:prstGeom prst="round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49997-1030-4576-995D-B8CA7A48DEE2}"/>
              </a:ext>
            </a:extLst>
          </p:cNvPr>
          <p:cNvSpPr txBox="1"/>
          <p:nvPr/>
        </p:nvSpPr>
        <p:spPr>
          <a:xfrm>
            <a:off x="2739023" y="3472691"/>
            <a:ext cx="6713951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FF9900"/>
                </a:solidFill>
              </a:rPr>
              <a:t>TRAO ĐỔI KHÍ Ở THỰC VẬT</a:t>
            </a:r>
            <a:endParaRPr lang="en-US" sz="4800" b="1" dirty="0">
              <a:solidFill>
                <a:srgbClr val="FF99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068FEA-BC76-4B57-B520-3C2E58BD9643}"/>
              </a:ext>
            </a:extLst>
          </p:cNvPr>
          <p:cNvGrpSpPr/>
          <p:nvPr/>
        </p:nvGrpSpPr>
        <p:grpSpPr>
          <a:xfrm>
            <a:off x="5014502" y="1222314"/>
            <a:ext cx="2162996" cy="2162996"/>
            <a:chOff x="7649618" y="552305"/>
            <a:chExt cx="2162996" cy="216299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E61E5C-2F01-4C79-8AB6-CBF1AC1A984C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6B9B988-7576-4934-84A3-AB4107362350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FF9900"/>
                  </a:solidFill>
                </a:rPr>
                <a:t>02</a:t>
              </a:r>
              <a:endParaRPr lang="en-US" sz="7200" b="1">
                <a:solidFill>
                  <a:srgbClr val="FF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85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C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 showing transpiration plant 6581635 Vector Art at Vecteezy">
            <a:extLst>
              <a:ext uri="{FF2B5EF4-FFF2-40B4-BE49-F238E27FC236}">
                <a16:creationId xmlns:a16="http://schemas.microsoft.com/office/drawing/2014/main" id="{0AAF8062-6F0E-8666-09DC-83B3A6A43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3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5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354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23BF76-8873-46EA-90C4-AD2D4E531797}"/>
              </a:ext>
            </a:extLst>
          </p:cNvPr>
          <p:cNvGrpSpPr/>
          <p:nvPr/>
        </p:nvGrpSpPr>
        <p:grpSpPr>
          <a:xfrm>
            <a:off x="1409481" y="2057793"/>
            <a:ext cx="9602060" cy="4800207"/>
            <a:chOff x="1479820" y="1645126"/>
            <a:chExt cx="9602060" cy="48002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11C1C5-9C35-4676-9DF5-96747A92A2A2}"/>
                </a:ext>
              </a:extLst>
            </p:cNvPr>
            <p:cNvGrpSpPr/>
            <p:nvPr/>
          </p:nvGrpSpPr>
          <p:grpSpPr>
            <a:xfrm>
              <a:off x="1479820" y="1645126"/>
              <a:ext cx="8096250" cy="4800207"/>
              <a:chOff x="2295300" y="1796527"/>
              <a:chExt cx="8096250" cy="4800207"/>
            </a:xfrm>
          </p:grpSpPr>
          <p:pic>
            <p:nvPicPr>
              <p:cNvPr id="9" name="Picture 8" descr="Diagram&#10;&#10;Description automatically generated">
                <a:extLst>
                  <a:ext uri="{FF2B5EF4-FFF2-40B4-BE49-F238E27FC236}">
                    <a16:creationId xmlns:a16="http://schemas.microsoft.com/office/drawing/2014/main" id="{E6BD3984-5681-4FED-9BD7-7635EB5E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880"/>
              <a:stretch/>
            </p:blipFill>
            <p:spPr>
              <a:xfrm>
                <a:off x="2295300" y="1796527"/>
                <a:ext cx="8096250" cy="4800207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4FF5B8-9412-490A-800E-6E048AF03F72}"/>
                  </a:ext>
                </a:extLst>
              </p:cNvPr>
              <p:cNvSpPr/>
              <p:nvPr/>
            </p:nvSpPr>
            <p:spPr>
              <a:xfrm>
                <a:off x="8796528" y="2761488"/>
                <a:ext cx="1477025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E0D948-EA2C-4B86-9015-A99AB7C21169}"/>
                  </a:ext>
                </a:extLst>
              </p:cNvPr>
              <p:cNvSpPr/>
              <p:nvPr/>
            </p:nvSpPr>
            <p:spPr>
              <a:xfrm>
                <a:off x="8305800" y="5085588"/>
                <a:ext cx="1967753" cy="5841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CE3179A-E6A0-4FAB-B5DD-1A61EF8E5AC0}"/>
                </a:ext>
              </a:extLst>
            </p:cNvPr>
            <p:cNvGrpSpPr/>
            <p:nvPr/>
          </p:nvGrpSpPr>
          <p:grpSpPr>
            <a:xfrm>
              <a:off x="5707240" y="4562839"/>
              <a:ext cx="4124960" cy="858818"/>
              <a:chOff x="6522720" y="4714240"/>
              <a:chExt cx="4124960" cy="858818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EDA41F1-64D9-4CE3-85D0-0693257F1AF4}"/>
                  </a:ext>
                </a:extLst>
              </p:cNvPr>
              <p:cNvCxnSpPr/>
              <p:nvPr/>
            </p:nvCxnSpPr>
            <p:spPr>
              <a:xfrm>
                <a:off x="6522720" y="4714240"/>
                <a:ext cx="1930400" cy="548640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88E6A51-3C81-4B38-96A7-5E924F1DBD94}"/>
                  </a:ext>
                </a:extLst>
              </p:cNvPr>
              <p:cNvSpPr txBox="1"/>
              <p:nvPr/>
            </p:nvSpPr>
            <p:spPr>
              <a:xfrm>
                <a:off x="8453120" y="517294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/>
                  <a:t>Khí khổng đóng</a:t>
                </a:r>
                <a:endParaRPr lang="en-US" sz="2000" b="1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FEB592-EB56-4C92-B197-86A8C9B2E0CC}"/>
                </a:ext>
              </a:extLst>
            </p:cNvPr>
            <p:cNvGrpSpPr/>
            <p:nvPr/>
          </p:nvGrpSpPr>
          <p:grpSpPr>
            <a:xfrm>
              <a:off x="7107527" y="2161463"/>
              <a:ext cx="3974353" cy="1404112"/>
              <a:chOff x="6522720" y="3310128"/>
              <a:chExt cx="3974353" cy="1404112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1BC41D3-2D83-4D5A-83C8-9C5A965ED0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22720" y="3631304"/>
                <a:ext cx="1779793" cy="1082936"/>
              </a:xfrm>
              <a:prstGeom prst="straightConnector1">
                <a:avLst/>
              </a:prstGeom>
              <a:ln w="57150">
                <a:solidFill>
                  <a:srgbClr val="FF99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4D71E8-D72A-4C6D-BAD1-034408EC18FC}"/>
                  </a:ext>
                </a:extLst>
              </p:cNvPr>
              <p:cNvSpPr txBox="1"/>
              <p:nvPr/>
            </p:nvSpPr>
            <p:spPr>
              <a:xfrm>
                <a:off x="8302513" y="3310128"/>
                <a:ext cx="21945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000" b="1" dirty="0"/>
                  <a:t>Khí khổng mở</a:t>
                </a:r>
                <a:endParaRPr lang="en-US" sz="2000" b="1" dirty="0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1168409"/>
            <a:ext cx="11537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Thực vật trao đổi khí với môi trường chủ yếu qua</a:t>
            </a:r>
            <a:r>
              <a:rPr lang="vi-VN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800" b="1" dirty="0">
                <a:solidFill>
                  <a:srgbClr val="066204"/>
                </a:solidFill>
              </a:rPr>
              <a:t>khí khổng (ở lá cây).</a:t>
            </a:r>
            <a:endParaRPr lang="en-US" sz="2800" b="1" dirty="0">
              <a:solidFill>
                <a:srgbClr val="0662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843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1" y="978508"/>
            <a:ext cx="11327426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Quan sát hình bên dưới, em hãy mô tả cấu tạo của khí khổng.</a:t>
            </a:r>
          </a:p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C00000"/>
                </a:solidFill>
              </a:rPr>
              <a:t>b. Cho biết cấu tạo khí khổng phù hợp với chức năng trao đổi khí ở thực vật như thế nào?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461DB8-CAF7-A19A-FBE5-28BE906C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75" y="2207065"/>
            <a:ext cx="5995510" cy="443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87620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77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52784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/>
              <a:t>a. Mỗi khí khổng gồm hai tế bào </a:t>
            </a:r>
            <a:r>
              <a:rPr lang="vi-VN" sz="2400" b="1" dirty="0">
                <a:solidFill>
                  <a:srgbClr val="C00000"/>
                </a:solidFill>
              </a:rPr>
              <a:t>hình hạt đậu </a:t>
            </a:r>
            <a:r>
              <a:rPr lang="vi-VN" sz="2400" b="1" dirty="0"/>
              <a:t>nằm áp sát nhau, </a:t>
            </a:r>
            <a:r>
              <a:rPr lang="vi-VN" sz="2400" b="1" dirty="0">
                <a:solidFill>
                  <a:srgbClr val="C00000"/>
                </a:solidFill>
              </a:rPr>
              <a:t>thành ngoài mỏng, thành trong dày </a:t>
            </a:r>
            <a:r>
              <a:rPr lang="vi-VN" sz="2400" b="1" dirty="0"/>
              <a:t>(hình 28.1)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84053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7" grpId="0"/>
      <p:bldP spid="8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6437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b. Khi khí khổng mở, tạo điều kiện cho </a:t>
            </a:r>
            <a:r>
              <a:rPr lang="vi-VN" sz="2400" b="1" dirty="0">
                <a:solidFill>
                  <a:srgbClr val="FF0000"/>
                </a:solidFill>
              </a:rPr>
              <a:t>khí khuếch tán vào trong lá</a:t>
            </a:r>
            <a:r>
              <a:rPr lang="vi-VN" sz="2400" b="1" dirty="0"/>
              <a:t>, </a:t>
            </a:r>
            <a:r>
              <a:rPr lang="vi-VN" sz="2400" b="1" dirty="0">
                <a:solidFill>
                  <a:srgbClr val="FF0000"/>
                </a:solidFill>
              </a:rPr>
              <a:t>cung cấp nguyên liệu</a:t>
            </a:r>
            <a:r>
              <a:rPr lang="vi-VN" sz="2400" b="1" dirty="0"/>
              <a:t> cho quá trình trao đổi khí.</a:t>
            </a:r>
            <a:endParaRPr lang="en-US" sz="2400" b="1" dirty="0"/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873EB4A4-2A46-491F-9CB9-5FF68CA8E9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52312" y="2281588"/>
            <a:ext cx="3287373" cy="32486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E34DA8A-01A0-4504-9DF5-C4C640E4E378}"/>
              </a:ext>
            </a:extLst>
          </p:cNvPr>
          <p:cNvGrpSpPr/>
          <p:nvPr/>
        </p:nvGrpSpPr>
        <p:grpSpPr>
          <a:xfrm>
            <a:off x="2277921" y="6193252"/>
            <a:ext cx="7365442" cy="388540"/>
            <a:chOff x="3285811" y="6047622"/>
            <a:chExt cx="7365442" cy="3885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89FE381-2090-4AAA-BA45-C6FE21A66F5D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D847A65-A7A4-410F-BB2D-AE43139CDD0D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7F11D01-3F11-45A8-8A15-FC4E95B76B96}"/>
              </a:ext>
            </a:extLst>
          </p:cNvPr>
          <p:cNvSpPr txBox="1"/>
          <p:nvPr/>
        </p:nvSpPr>
        <p:spPr>
          <a:xfrm>
            <a:off x="5355771" y="1835819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Quang hợp</a:t>
            </a:r>
            <a:endParaRPr lang="en-US" sz="20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DB929D-4661-46E9-BB70-F09948D2F2B9}"/>
              </a:ext>
            </a:extLst>
          </p:cNvPr>
          <p:cNvSpPr txBox="1"/>
          <p:nvPr/>
        </p:nvSpPr>
        <p:spPr>
          <a:xfrm>
            <a:off x="5424039" y="5684593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/>
              <a:t>Hô hấp</a:t>
            </a:r>
            <a:endParaRPr lang="en-US" sz="2000" b="1" i="1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993F1D-1981-49B5-BF0B-2761057CDD0B}"/>
              </a:ext>
            </a:extLst>
          </p:cNvPr>
          <p:cNvSpPr/>
          <p:nvPr/>
        </p:nvSpPr>
        <p:spPr>
          <a:xfrm>
            <a:off x="4702628" y="4170066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6944D-440C-4B44-BE07-A409C843CAA7}"/>
              </a:ext>
            </a:extLst>
          </p:cNvPr>
          <p:cNvSpPr/>
          <p:nvPr/>
        </p:nvSpPr>
        <p:spPr>
          <a:xfrm flipV="1">
            <a:off x="4567271" y="2130904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E2C1DC8-A6C2-4C05-9916-CCE120A3B2DB}"/>
              </a:ext>
            </a:extLst>
          </p:cNvPr>
          <p:cNvSpPr/>
          <p:nvPr/>
        </p:nvSpPr>
        <p:spPr>
          <a:xfrm rot="16200000" flipV="1">
            <a:off x="6024730" y="2300267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D8E3C12-9EC3-4611-9330-C8419F28F238}"/>
              </a:ext>
            </a:extLst>
          </p:cNvPr>
          <p:cNvSpPr/>
          <p:nvPr/>
        </p:nvSpPr>
        <p:spPr>
          <a:xfrm rot="5400000">
            <a:off x="6121121" y="4225668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8BC40-21B4-42C7-8513-869382B1021A}"/>
              </a:ext>
            </a:extLst>
          </p:cNvPr>
          <p:cNvSpPr txBox="1"/>
          <p:nvPr/>
        </p:nvSpPr>
        <p:spPr>
          <a:xfrm>
            <a:off x="3931774" y="209440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B555E4-E6C0-4B32-AAD2-1B8F80D4EC40}"/>
              </a:ext>
            </a:extLst>
          </p:cNvPr>
          <p:cNvSpPr txBox="1"/>
          <p:nvPr/>
        </p:nvSpPr>
        <p:spPr>
          <a:xfrm>
            <a:off x="7461239" y="5240317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8C6AAC-2E11-4FE4-AE7E-58BED870DD38}"/>
              </a:ext>
            </a:extLst>
          </p:cNvPr>
          <p:cNvSpPr txBox="1"/>
          <p:nvPr/>
        </p:nvSpPr>
        <p:spPr>
          <a:xfrm>
            <a:off x="4167874" y="5331532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02E24-6E92-4503-92BB-860F0A1C8694}"/>
              </a:ext>
            </a:extLst>
          </p:cNvPr>
          <p:cNvSpPr txBox="1"/>
          <p:nvPr/>
        </p:nvSpPr>
        <p:spPr>
          <a:xfrm>
            <a:off x="7537376" y="1991105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A313DD-8BC8-4998-8C9D-E07CE1EEE017}"/>
              </a:ext>
            </a:extLst>
          </p:cNvPr>
          <p:cNvGrpSpPr/>
          <p:nvPr/>
        </p:nvGrpSpPr>
        <p:grpSpPr>
          <a:xfrm>
            <a:off x="6497244" y="4488873"/>
            <a:ext cx="3668395" cy="465428"/>
            <a:chOff x="6497244" y="4488873"/>
            <a:chExt cx="3668395" cy="46542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D61EFA0-8391-46E1-80A7-5C797D68D154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9AF1348-60A1-4263-B74D-40EE52F566BC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DDD2B-FDFF-4A9E-8D0B-94C1E4E08CC1}"/>
              </a:ext>
            </a:extLst>
          </p:cNvPr>
          <p:cNvGrpSpPr/>
          <p:nvPr/>
        </p:nvGrpSpPr>
        <p:grpSpPr>
          <a:xfrm>
            <a:off x="860568" y="2916377"/>
            <a:ext cx="4356891" cy="741223"/>
            <a:chOff x="860568" y="2916377"/>
            <a:chExt cx="4356891" cy="741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EBED040-432B-4E9D-B47E-866078068E6B}"/>
                </a:ext>
              </a:extLst>
            </p:cNvPr>
            <p:cNvCxnSpPr/>
            <p:nvPr/>
          </p:nvCxnSpPr>
          <p:spPr>
            <a:xfrm>
              <a:off x="3141233" y="3270325"/>
              <a:ext cx="2076226" cy="387275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C99CB13-ABFA-452E-A484-F868409AC11E}"/>
                </a:ext>
              </a:extLst>
            </p:cNvPr>
            <p:cNvSpPr txBox="1"/>
            <p:nvPr/>
          </p:nvSpPr>
          <p:spPr>
            <a:xfrm>
              <a:off x="860568" y="2916377"/>
              <a:ext cx="2344234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ngoài mỏng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5E3F1-9447-45D9-BAE6-DB2CEBF1412C}"/>
              </a:ext>
            </a:extLst>
          </p:cNvPr>
          <p:cNvGrpSpPr/>
          <p:nvPr/>
        </p:nvGrpSpPr>
        <p:grpSpPr>
          <a:xfrm>
            <a:off x="6287009" y="2928555"/>
            <a:ext cx="4305087" cy="1027108"/>
            <a:chOff x="6287009" y="2928555"/>
            <a:chExt cx="4305087" cy="1027108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1F8F7A-7F83-4B71-B06A-0313898E59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639"/>
              <a:ext cx="2577292" cy="743024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EAECF12-3878-4D5B-A119-5F0EF44B20D8}"/>
                </a:ext>
              </a:extLst>
            </p:cNvPr>
            <p:cNvSpPr txBox="1"/>
            <p:nvPr/>
          </p:nvSpPr>
          <p:spPr>
            <a:xfrm>
              <a:off x="8556667" y="2928555"/>
              <a:ext cx="2035429" cy="400110"/>
            </a:xfrm>
            <a:prstGeom prst="rect">
              <a:avLst/>
            </a:prstGeom>
            <a:solidFill>
              <a:srgbClr val="14210D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Thành trong dày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4D6FB8E-3DA1-4BAE-8481-9A3C0ED0C542}"/>
              </a:ext>
            </a:extLst>
          </p:cNvPr>
          <p:cNvSpPr/>
          <p:nvPr/>
        </p:nvSpPr>
        <p:spPr>
          <a:xfrm>
            <a:off x="3491656" y="-829397"/>
            <a:ext cx="4800394" cy="8550698"/>
          </a:xfrm>
          <a:custGeom>
            <a:avLst/>
            <a:gdLst>
              <a:gd name="connsiteX0" fmla="*/ 1902147 w 4800394"/>
              <a:gd name="connsiteY0" fmla="*/ 817822 h 8550698"/>
              <a:gd name="connsiteX1" fmla="*/ 2573478 w 4800394"/>
              <a:gd name="connsiteY1" fmla="*/ 1928992 h 8550698"/>
              <a:gd name="connsiteX2" fmla="*/ 2480881 w 4800394"/>
              <a:gd name="connsiteY2" fmla="*/ 3190632 h 8550698"/>
              <a:gd name="connsiteX3" fmla="*/ 2388283 w 4800394"/>
              <a:gd name="connsiteY3" fmla="*/ 4081883 h 8550698"/>
              <a:gd name="connsiteX4" fmla="*/ 2700800 w 4800394"/>
              <a:gd name="connsiteY4" fmla="*/ 5019432 h 8550698"/>
              <a:gd name="connsiteX5" fmla="*/ 3441579 w 4800394"/>
              <a:gd name="connsiteY5" fmla="*/ 6095878 h 8550698"/>
              <a:gd name="connsiteX6" fmla="*/ 4309681 w 4800394"/>
              <a:gd name="connsiteY6" fmla="*/ 6813508 h 8550698"/>
              <a:gd name="connsiteX7" fmla="*/ 4633772 w 4800394"/>
              <a:gd name="connsiteY7" fmla="*/ 7345944 h 8550698"/>
              <a:gd name="connsiteX8" fmla="*/ 4680071 w 4800394"/>
              <a:gd name="connsiteY8" fmla="*/ 7727908 h 8550698"/>
              <a:gd name="connsiteX9" fmla="*/ 4471726 w 4800394"/>
              <a:gd name="connsiteY9" fmla="*/ 8086724 h 8550698"/>
              <a:gd name="connsiteX10" fmla="*/ 1034045 w 4800394"/>
              <a:gd name="connsiteY10" fmla="*/ 7982551 h 8550698"/>
              <a:gd name="connsiteX11" fmla="*/ 490035 w 4800394"/>
              <a:gd name="connsiteY11" fmla="*/ 8005701 h 8550698"/>
              <a:gd name="connsiteX12" fmla="*/ 61772 w 4800394"/>
              <a:gd name="connsiteY12" fmla="*/ 505306 h 8550698"/>
              <a:gd name="connsiteX13" fmla="*/ 1902147 w 4800394"/>
              <a:gd name="connsiteY13" fmla="*/ 817822 h 8550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00394" h="8550698">
                <a:moveTo>
                  <a:pt x="1902147" y="817822"/>
                </a:moveTo>
                <a:cubicBezTo>
                  <a:pt x="2320765" y="1055103"/>
                  <a:pt x="2477022" y="1533524"/>
                  <a:pt x="2573478" y="1928992"/>
                </a:cubicBezTo>
                <a:cubicBezTo>
                  <a:pt x="2669934" y="2324460"/>
                  <a:pt x="2511747" y="2831817"/>
                  <a:pt x="2480881" y="3190632"/>
                </a:cubicBezTo>
                <a:cubicBezTo>
                  <a:pt x="2450015" y="3549447"/>
                  <a:pt x="2351630" y="3777083"/>
                  <a:pt x="2388283" y="4081883"/>
                </a:cubicBezTo>
                <a:cubicBezTo>
                  <a:pt x="2424936" y="4386683"/>
                  <a:pt x="2525251" y="4683766"/>
                  <a:pt x="2700800" y="5019432"/>
                </a:cubicBezTo>
                <a:cubicBezTo>
                  <a:pt x="2876349" y="5355098"/>
                  <a:pt x="3173432" y="5796865"/>
                  <a:pt x="3441579" y="6095878"/>
                </a:cubicBezTo>
                <a:cubicBezTo>
                  <a:pt x="3709726" y="6394891"/>
                  <a:pt x="4110982" y="6605164"/>
                  <a:pt x="4309681" y="6813508"/>
                </a:cubicBezTo>
                <a:cubicBezTo>
                  <a:pt x="4508380" y="7021852"/>
                  <a:pt x="4572040" y="7193544"/>
                  <a:pt x="4633772" y="7345944"/>
                </a:cubicBezTo>
                <a:cubicBezTo>
                  <a:pt x="4695504" y="7498344"/>
                  <a:pt x="4707079" y="7604445"/>
                  <a:pt x="4680071" y="7727908"/>
                </a:cubicBezTo>
                <a:cubicBezTo>
                  <a:pt x="4653063" y="7851371"/>
                  <a:pt x="5079397" y="8044284"/>
                  <a:pt x="4471726" y="8086724"/>
                </a:cubicBezTo>
                <a:cubicBezTo>
                  <a:pt x="3864055" y="8129165"/>
                  <a:pt x="1697660" y="7996055"/>
                  <a:pt x="1034045" y="7982551"/>
                </a:cubicBezTo>
                <a:cubicBezTo>
                  <a:pt x="370430" y="7969047"/>
                  <a:pt x="652080" y="9251909"/>
                  <a:pt x="490035" y="8005701"/>
                </a:cubicBezTo>
                <a:cubicBezTo>
                  <a:pt x="327989" y="6759494"/>
                  <a:pt x="-173580" y="1701357"/>
                  <a:pt x="61772" y="505306"/>
                </a:cubicBezTo>
                <a:cubicBezTo>
                  <a:pt x="297124" y="-690745"/>
                  <a:pt x="1483529" y="580541"/>
                  <a:pt x="1902147" y="817822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711C7-465F-4DA6-AD2A-57EEB9C9F20A}"/>
              </a:ext>
            </a:extLst>
          </p:cNvPr>
          <p:cNvSpPr txBox="1"/>
          <p:nvPr/>
        </p:nvSpPr>
        <p:spPr>
          <a:xfrm>
            <a:off x="7024542" y="3109824"/>
            <a:ext cx="4634947" cy="18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 i="1" dirty="0"/>
              <a:t>Hình bên thể hiện sự trao đổi khí ở người, vậy </a:t>
            </a:r>
            <a:r>
              <a:rPr lang="vi-VN" sz="3200" b="1" i="1" dirty="0">
                <a:solidFill>
                  <a:srgbClr val="FF0000"/>
                </a:solidFill>
              </a:rPr>
              <a:t>trao đổi khí là gì?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erson looking to the side&#10;&#10;Description automatically generated with low confidence">
            <a:extLst>
              <a:ext uri="{FF2B5EF4-FFF2-40B4-BE49-F238E27FC236}">
                <a16:creationId xmlns:a16="http://schemas.microsoft.com/office/drawing/2014/main" id="{B7DDE650-BFF8-4C1B-84AA-E797EB6D1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"/>
          <a:stretch>
            <a:fillRect/>
          </a:stretch>
        </p:blipFill>
        <p:spPr>
          <a:xfrm>
            <a:off x="-1203535" y="0"/>
            <a:ext cx="9105560" cy="6858000"/>
          </a:xfrm>
          <a:custGeom>
            <a:avLst/>
            <a:gdLst>
              <a:gd name="connsiteX0" fmla="*/ 0 w 9105560"/>
              <a:gd name="connsiteY0" fmla="*/ 0 h 6858000"/>
              <a:gd name="connsiteX1" fmla="*/ 6302395 w 9105560"/>
              <a:gd name="connsiteY1" fmla="*/ 0 h 6858000"/>
              <a:gd name="connsiteX2" fmla="*/ 6330845 w 9105560"/>
              <a:gd name="connsiteY2" fmla="*/ 27224 h 6858000"/>
              <a:gd name="connsiteX3" fmla="*/ 6965656 w 9105560"/>
              <a:gd name="connsiteY3" fmla="*/ 1234258 h 6858000"/>
              <a:gd name="connsiteX4" fmla="*/ 6792036 w 9105560"/>
              <a:gd name="connsiteY4" fmla="*/ 3421873 h 6858000"/>
              <a:gd name="connsiteX5" fmla="*/ 7636987 w 9105560"/>
              <a:gd name="connsiteY5" fmla="*/ 5169651 h 6858000"/>
              <a:gd name="connsiteX6" fmla="*/ 8458790 w 9105560"/>
              <a:gd name="connsiteY6" fmla="*/ 5887281 h 6858000"/>
              <a:gd name="connsiteX7" fmla="*/ 8840755 w 9105560"/>
              <a:gd name="connsiteY7" fmla="*/ 6292395 h 6858000"/>
              <a:gd name="connsiteX8" fmla="*/ 9095398 w 9105560"/>
              <a:gd name="connsiteY8" fmla="*/ 6766957 h 6858000"/>
              <a:gd name="connsiteX9" fmla="*/ 9103367 w 9105560"/>
              <a:gd name="connsiteY9" fmla="*/ 6846386 h 6858000"/>
              <a:gd name="connsiteX10" fmla="*/ 9105560 w 9105560"/>
              <a:gd name="connsiteY10" fmla="*/ 6858000 h 6858000"/>
              <a:gd name="connsiteX11" fmla="*/ 0 w 910556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05560" h="6858000">
                <a:moveTo>
                  <a:pt x="0" y="0"/>
                </a:moveTo>
                <a:lnTo>
                  <a:pt x="6302395" y="0"/>
                </a:lnTo>
                <a:lnTo>
                  <a:pt x="6330845" y="27224"/>
                </a:lnTo>
                <a:cubicBezTo>
                  <a:pt x="6606328" y="308826"/>
                  <a:pt x="6881257" y="722802"/>
                  <a:pt x="6965656" y="1234258"/>
                </a:cubicBezTo>
                <a:cubicBezTo>
                  <a:pt x="7062112" y="1818779"/>
                  <a:pt x="6680148" y="2765974"/>
                  <a:pt x="6792036" y="3421873"/>
                </a:cubicBezTo>
                <a:cubicBezTo>
                  <a:pt x="6903925" y="4077772"/>
                  <a:pt x="7359195" y="4758750"/>
                  <a:pt x="7636987" y="5169651"/>
                </a:cubicBezTo>
                <a:cubicBezTo>
                  <a:pt x="7914779" y="5580552"/>
                  <a:pt x="8258162" y="5700157"/>
                  <a:pt x="8458790" y="5887281"/>
                </a:cubicBezTo>
                <a:cubicBezTo>
                  <a:pt x="8659418" y="6074405"/>
                  <a:pt x="8734654" y="6145783"/>
                  <a:pt x="8840755" y="6292395"/>
                </a:cubicBezTo>
                <a:cubicBezTo>
                  <a:pt x="8946856" y="6439007"/>
                  <a:pt x="9095398" y="6574046"/>
                  <a:pt x="9095398" y="6766957"/>
                </a:cubicBezTo>
                <a:cubicBezTo>
                  <a:pt x="9095398" y="6791071"/>
                  <a:pt x="9098624" y="6817807"/>
                  <a:pt x="9103367" y="6846386"/>
                </a:cubicBezTo>
                <a:lnTo>
                  <a:pt x="91055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" name="Picture 26">
            <a:extLst>
              <a:ext uri="{FF2B5EF4-FFF2-40B4-BE49-F238E27FC236}">
                <a16:creationId xmlns:a16="http://schemas.microsoft.com/office/drawing/2014/main" id="{77326529-507C-4137-BAF5-2617EE676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5440"/>
          <a:stretch>
            <a:fillRect/>
          </a:stretch>
        </p:blipFill>
        <p:spPr>
          <a:xfrm>
            <a:off x="6146494" y="1255770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C643CE21-C04F-49B8-8C8B-C5F207641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95337" y="2591504"/>
            <a:ext cx="1054587" cy="415244"/>
          </a:xfrm>
          <a:prstGeom prst="rect">
            <a:avLst/>
          </a:prstGeom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5BF09A9E-249F-4EF0-81BF-9C086DA754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470872" flipH="1" flipV="1">
            <a:off x="4732114" y="1424147"/>
            <a:ext cx="1273680" cy="505580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8280E590-C713-47E9-BCD7-142E5621F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85933">
            <a:off x="4995764" y="2789043"/>
            <a:ext cx="1189617" cy="43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5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C67EA9C-8739-78BC-9041-DFC9FFE107C3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79EB8A-9343-F338-D72E-5F6913BEAC40}"/>
              </a:ext>
            </a:extLst>
          </p:cNvPr>
          <p:cNvSpPr txBox="1"/>
          <p:nvPr/>
        </p:nvSpPr>
        <p:spPr>
          <a:xfrm>
            <a:off x="447040" y="215900"/>
            <a:ext cx="7069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1. CẤU TẠO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7D4CBA-BB13-E2EA-8072-4BE5814CA6B8}"/>
              </a:ext>
            </a:extLst>
          </p:cNvPr>
          <p:cNvGrpSpPr/>
          <p:nvPr/>
        </p:nvGrpSpPr>
        <p:grpSpPr>
          <a:xfrm>
            <a:off x="1357922" y="651353"/>
            <a:ext cx="8675426" cy="6018756"/>
            <a:chOff x="1357922" y="651353"/>
            <a:chExt cx="8675426" cy="6018756"/>
          </a:xfrm>
        </p:grpSpPr>
        <p:pic>
          <p:nvPicPr>
            <p:cNvPr id="5122" name="Picture 2" descr="Plant Transpiration Images | Free Vectors, Stock Photos &amp; PSD">
              <a:extLst>
                <a:ext uri="{FF2B5EF4-FFF2-40B4-BE49-F238E27FC236}">
                  <a16:creationId xmlns:a16="http://schemas.microsoft.com/office/drawing/2014/main" id="{FB2EBB72-AEA5-556E-BC6D-4D62820C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8"/>
            <a:stretch/>
          </p:blipFill>
          <p:spPr bwMode="auto">
            <a:xfrm>
              <a:off x="1357922" y="651353"/>
              <a:ext cx="8472487" cy="6018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2CDE457-7E95-0CDB-7E12-DFDD7D4A52C7}"/>
                </a:ext>
              </a:extLst>
            </p:cNvPr>
            <p:cNvSpPr/>
            <p:nvPr/>
          </p:nvSpPr>
          <p:spPr>
            <a:xfrm>
              <a:off x="7227518" y="739120"/>
              <a:ext cx="1866378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mở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C6C9F3-061D-5DF5-518B-1826A7A07B5A}"/>
                </a:ext>
              </a:extLst>
            </p:cNvPr>
            <p:cNvSpPr/>
            <p:nvPr/>
          </p:nvSpPr>
          <p:spPr>
            <a:xfrm>
              <a:off x="7964031" y="3692346"/>
              <a:ext cx="2069317" cy="42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tx1"/>
                  </a:solidFill>
                </a:rPr>
                <a:t>Khí khổng đóng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A285FBB-FD60-8020-8558-233DBCE2EC9E}"/>
              </a:ext>
            </a:extLst>
          </p:cNvPr>
          <p:cNvSpPr/>
          <p:nvPr/>
        </p:nvSpPr>
        <p:spPr>
          <a:xfrm>
            <a:off x="7516166" y="4340741"/>
            <a:ext cx="2629915" cy="945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524B0-1D39-F5CC-F3FA-CECCD9A092CE}"/>
              </a:ext>
            </a:extLst>
          </p:cNvPr>
          <p:cNvSpPr txBox="1"/>
          <p:nvPr/>
        </p:nvSpPr>
        <p:spPr>
          <a:xfrm>
            <a:off x="4111977" y="6225436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trao đổi khí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9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Quan sát hình 28.1, cho biết sự khác nhau giữa quá trình trao đổi khí qua khí khổng trong hô hấp và quang hợp.</a:t>
            </a:r>
            <a:endParaRPr lang="en-US" sz="2400" dirty="0"/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BDEF8C35-D82D-47A1-8FCE-2DE0E57D7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441554" y="1937344"/>
            <a:ext cx="3287373" cy="32486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D9506-F5C0-4822-9487-54844993C1DD}"/>
              </a:ext>
            </a:extLst>
          </p:cNvPr>
          <p:cNvGrpSpPr/>
          <p:nvPr/>
        </p:nvGrpSpPr>
        <p:grpSpPr>
          <a:xfrm>
            <a:off x="2267163" y="5849008"/>
            <a:ext cx="7365442" cy="388540"/>
            <a:chOff x="3285811" y="6047622"/>
            <a:chExt cx="7365442" cy="3885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2ED21E-1E45-450D-8D76-0AD273C61B72}"/>
                </a:ext>
              </a:extLst>
            </p:cNvPr>
            <p:cNvSpPr txBox="1"/>
            <p:nvPr/>
          </p:nvSpPr>
          <p:spPr>
            <a:xfrm>
              <a:off x="4617149" y="6066830"/>
              <a:ext cx="6034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Cấu tạo khí khổng và quá trình trao đổi khí qua khí khổng</a:t>
              </a:r>
              <a:endParaRPr lang="en-US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9B4770-1823-4B1C-AC5D-6E438340AC3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28.1</a:t>
              </a:r>
              <a:endParaRPr lang="en-US" b="1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001A1F6-0615-446A-96CA-7A0D4D40BA21}"/>
              </a:ext>
            </a:extLst>
          </p:cNvPr>
          <p:cNvSpPr txBox="1"/>
          <p:nvPr/>
        </p:nvSpPr>
        <p:spPr>
          <a:xfrm>
            <a:off x="5345013" y="1491575"/>
            <a:ext cx="156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Quang hợp</a:t>
            </a:r>
            <a:endParaRPr lang="en-US" sz="2000" b="1" i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0FB23F-F08C-4034-8FB9-619F013AA04E}"/>
              </a:ext>
            </a:extLst>
          </p:cNvPr>
          <p:cNvSpPr txBox="1"/>
          <p:nvPr/>
        </p:nvSpPr>
        <p:spPr>
          <a:xfrm>
            <a:off x="5413281" y="5340349"/>
            <a:ext cx="107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/>
              <a:t>Hô hấp</a:t>
            </a:r>
            <a:endParaRPr lang="en-US" sz="2000" b="1" i="1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C61D5D7-8723-423C-AE38-87EC350A0D54}"/>
              </a:ext>
            </a:extLst>
          </p:cNvPr>
          <p:cNvSpPr/>
          <p:nvPr/>
        </p:nvSpPr>
        <p:spPr>
          <a:xfrm>
            <a:off x="4691870" y="3825822"/>
            <a:ext cx="130991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1B429A7-E55B-45A9-944C-6756B61E47D5}"/>
              </a:ext>
            </a:extLst>
          </p:cNvPr>
          <p:cNvSpPr/>
          <p:nvPr/>
        </p:nvSpPr>
        <p:spPr>
          <a:xfrm flipV="1">
            <a:off x="4556513" y="1786660"/>
            <a:ext cx="1445268" cy="164727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7368F37-7D84-458E-BD57-C57F8717D83E}"/>
              </a:ext>
            </a:extLst>
          </p:cNvPr>
          <p:cNvSpPr/>
          <p:nvPr/>
        </p:nvSpPr>
        <p:spPr>
          <a:xfrm rot="16200000" flipV="1">
            <a:off x="6013972" y="1956023"/>
            <a:ext cx="1528729" cy="139337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3D342B1-2FB4-4124-A5E2-7C1ECA769317}"/>
              </a:ext>
            </a:extLst>
          </p:cNvPr>
          <p:cNvSpPr/>
          <p:nvPr/>
        </p:nvSpPr>
        <p:spPr>
          <a:xfrm rot="5400000">
            <a:off x="6110363" y="3881424"/>
            <a:ext cx="1393371" cy="1396721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117D9-1625-4DED-A163-0AAAFA885FBA}"/>
              </a:ext>
            </a:extLst>
          </p:cNvPr>
          <p:cNvSpPr txBox="1"/>
          <p:nvPr/>
        </p:nvSpPr>
        <p:spPr>
          <a:xfrm>
            <a:off x="3921016" y="1750159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/>
              <a:t>CO</a:t>
            </a:r>
            <a:r>
              <a:rPr lang="vi-VN" sz="2000" i="1" baseline="-25000" dirty="0"/>
              <a:t>2</a:t>
            </a:r>
            <a:endParaRPr lang="en-US" sz="2000" i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9D5170-B153-4A41-A639-82C48F99B217}"/>
              </a:ext>
            </a:extLst>
          </p:cNvPr>
          <p:cNvSpPr txBox="1"/>
          <p:nvPr/>
        </p:nvSpPr>
        <p:spPr>
          <a:xfrm>
            <a:off x="7450481" y="4896073"/>
            <a:ext cx="76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CO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D61FB-F435-4A51-9E9A-08E04DEC3FEF}"/>
              </a:ext>
            </a:extLst>
          </p:cNvPr>
          <p:cNvSpPr txBox="1"/>
          <p:nvPr/>
        </p:nvSpPr>
        <p:spPr>
          <a:xfrm>
            <a:off x="4157116" y="4987288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B23503-12F2-404C-AFF4-EB8447D3914F}"/>
              </a:ext>
            </a:extLst>
          </p:cNvPr>
          <p:cNvSpPr txBox="1"/>
          <p:nvPr/>
        </p:nvSpPr>
        <p:spPr>
          <a:xfrm>
            <a:off x="7526618" y="1646861"/>
            <a:ext cx="48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/>
              <a:t>O</a:t>
            </a:r>
            <a:r>
              <a:rPr lang="vi-VN" sz="2000" i="1" baseline="-25000"/>
              <a:t>2</a:t>
            </a:r>
            <a:endParaRPr lang="en-US" sz="2000" i="1" baseline="-2500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ADFB02-6BCA-41EA-940D-CA6CAF1FDE3A}"/>
              </a:ext>
            </a:extLst>
          </p:cNvPr>
          <p:cNvGrpSpPr/>
          <p:nvPr/>
        </p:nvGrpSpPr>
        <p:grpSpPr>
          <a:xfrm>
            <a:off x="6486486" y="4144629"/>
            <a:ext cx="3668395" cy="465428"/>
            <a:chOff x="6497244" y="4488873"/>
            <a:chExt cx="3668395" cy="46542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38D8B4-D8C8-4E95-97B7-D39953086B0F}"/>
                </a:ext>
              </a:extLst>
            </p:cNvPr>
            <p:cNvCxnSpPr>
              <a:cxnSpLocks/>
            </p:cNvCxnSpPr>
            <p:nvPr/>
          </p:nvCxnSpPr>
          <p:spPr>
            <a:xfrm>
              <a:off x="6497244" y="4488873"/>
              <a:ext cx="1523673" cy="265795"/>
            </a:xfrm>
            <a:prstGeom prst="line">
              <a:avLst/>
            </a:prstGeom>
            <a:ln w="3810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9A2CF3-B9D9-4C20-90C0-9A967615CD82}"/>
                </a:ext>
              </a:extLst>
            </p:cNvPr>
            <p:cNvSpPr txBox="1"/>
            <p:nvPr/>
          </p:nvSpPr>
          <p:spPr>
            <a:xfrm>
              <a:off x="7990001" y="4554191"/>
              <a:ext cx="2175638" cy="400110"/>
            </a:xfrm>
            <a:prstGeom prst="rect">
              <a:avLst/>
            </a:prstGeom>
            <a:solidFill>
              <a:srgbClr val="FF9900"/>
            </a:solidFill>
          </p:spPr>
          <p:txBody>
            <a:bodyPr wrap="square" rtlCol="0">
              <a:spAutoFit/>
            </a:bodyPr>
            <a:lstStyle/>
            <a:p>
              <a:r>
                <a:rPr lang="vi-VN" sz="2000" i="1">
                  <a:solidFill>
                    <a:schemeClr val="bg1"/>
                  </a:solidFill>
                </a:rPr>
                <a:t>Tế bào khí khổng</a:t>
              </a:r>
              <a:endParaRPr lang="en-US" sz="2000" i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99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723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20128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FF9900"/>
                </a:solidFill>
              </a:rPr>
              <a:t>quá trình quang hợp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khí khổng mở cho CO</a:t>
            </a:r>
            <a:r>
              <a:rPr lang="vi-VN" sz="2400" baseline="-25000" dirty="0"/>
              <a:t>2</a:t>
            </a:r>
            <a:r>
              <a:rPr lang="vi-VN" sz="2400" dirty="0"/>
              <a:t> từ môi trường khuếch tán vào lá và O</a:t>
            </a:r>
            <a:r>
              <a:rPr lang="vi-VN" sz="2400" baseline="-25000" dirty="0"/>
              <a:t>2</a:t>
            </a:r>
            <a:r>
              <a:rPr lang="vi-VN" sz="2400" dirty="0"/>
              <a:t> từ lá khuếch tán ra môi trường.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22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7">
            <a:extLst>
              <a:ext uri="{FF2B5EF4-FFF2-40B4-BE49-F238E27FC236}">
                <a16:creationId xmlns:a16="http://schemas.microsoft.com/office/drawing/2014/main" id="{371739E8-3839-458E-B4E1-58108EEF26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2" r="4522"/>
          <a:stretch>
            <a:fillRect/>
          </a:stretch>
        </p:blipFill>
        <p:spPr>
          <a:xfrm>
            <a:off x="689238" y="2268453"/>
            <a:ext cx="4666533" cy="38479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13C77E4-A9E3-46F1-AC99-D6D83750FED9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AECC5-EB19-40CB-9479-FB3E4B2B4BA1}"/>
              </a:ext>
            </a:extLst>
          </p:cNvPr>
          <p:cNvSpPr txBox="1"/>
          <p:nvPr/>
        </p:nvSpPr>
        <p:spPr>
          <a:xfrm>
            <a:off x="447040" y="215900"/>
            <a:ext cx="6710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2F1C-0213-4C93-9012-2BF284D60E43}"/>
              </a:ext>
            </a:extLst>
          </p:cNvPr>
          <p:cNvSpPr txBox="1"/>
          <p:nvPr/>
        </p:nvSpPr>
        <p:spPr>
          <a:xfrm>
            <a:off x="447040" y="838979"/>
            <a:ext cx="11027205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>
                <a:solidFill>
                  <a:srgbClr val="FF0000"/>
                </a:solidFill>
              </a:rPr>
              <a:t>Trả lời: </a:t>
            </a:r>
            <a:r>
              <a:rPr lang="vi-VN" sz="2400" dirty="0"/>
              <a:t>Trong </a:t>
            </a:r>
            <a:r>
              <a:rPr lang="vi-VN" sz="2400" b="1" dirty="0">
                <a:solidFill>
                  <a:srgbClr val="008000"/>
                </a:solidFill>
              </a:rPr>
              <a:t>hô hấp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quá trình này diễn ra </a:t>
            </a:r>
            <a:r>
              <a:rPr lang="vi-VN" sz="2400" b="1" dirty="0">
                <a:solidFill>
                  <a:srgbClr val="008000"/>
                </a:solidFill>
              </a:rPr>
              <a:t>ngược lại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vi-VN" sz="2400" dirty="0"/>
              <a:t>khí O</a:t>
            </a:r>
            <a:r>
              <a:rPr lang="vi-VN" sz="2400" baseline="-25000" dirty="0"/>
              <a:t>2</a:t>
            </a:r>
            <a:r>
              <a:rPr lang="vi-VN" sz="2400" dirty="0"/>
              <a:t> khuếch tán vào lá và CO</a:t>
            </a:r>
            <a:r>
              <a:rPr lang="vi-VN" sz="2400" baseline="-25000" dirty="0"/>
              <a:t>2</a:t>
            </a:r>
            <a:r>
              <a:rPr lang="vi-VN" sz="2400" dirty="0"/>
              <a:t> ra môi trường qua khí khổng.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C7DD50E-759B-4BD5-B8A5-FB669956A521}"/>
              </a:ext>
            </a:extLst>
          </p:cNvPr>
          <p:cNvGrpSpPr/>
          <p:nvPr/>
        </p:nvGrpSpPr>
        <p:grpSpPr>
          <a:xfrm>
            <a:off x="1902876" y="2187650"/>
            <a:ext cx="5988513" cy="3376823"/>
            <a:chOff x="2788996" y="2376186"/>
            <a:chExt cx="5988513" cy="3376823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10A1C0A5-AF6C-4C9B-9981-F1A0D11C1791}"/>
                </a:ext>
              </a:extLst>
            </p:cNvPr>
            <p:cNvSpPr/>
            <p:nvPr/>
          </p:nvSpPr>
          <p:spPr>
            <a:xfrm rot="15501904">
              <a:off x="3873763" y="3134810"/>
              <a:ext cx="669300" cy="2838834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34A6106-6179-4D8E-A131-BF0ABAF28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695" r="20128"/>
            <a:stretch>
              <a:fillRect/>
            </a:stretch>
          </p:blipFill>
          <p:spPr>
            <a:xfrm>
              <a:off x="5400685" y="2376186"/>
              <a:ext cx="3376824" cy="3376823"/>
            </a:xfrm>
            <a:custGeom>
              <a:avLst/>
              <a:gdLst>
                <a:gd name="connsiteX0" fmla="*/ 1688412 w 3376824"/>
                <a:gd name="connsiteY0" fmla="*/ 0 h 3376823"/>
                <a:gd name="connsiteX1" fmla="*/ 3376824 w 3376824"/>
                <a:gd name="connsiteY1" fmla="*/ 1688412 h 3376823"/>
                <a:gd name="connsiteX2" fmla="*/ 1861043 w 3376824"/>
                <a:gd name="connsiteY2" fmla="*/ 3368107 h 3376823"/>
                <a:gd name="connsiteX3" fmla="*/ 1688432 w 3376824"/>
                <a:gd name="connsiteY3" fmla="*/ 3376823 h 3376823"/>
                <a:gd name="connsiteX4" fmla="*/ 1688392 w 3376824"/>
                <a:gd name="connsiteY4" fmla="*/ 3376823 h 3376823"/>
                <a:gd name="connsiteX5" fmla="*/ 1515782 w 3376824"/>
                <a:gd name="connsiteY5" fmla="*/ 3368107 h 3376823"/>
                <a:gd name="connsiteX6" fmla="*/ 0 w 3376824"/>
                <a:gd name="connsiteY6" fmla="*/ 1688412 h 3376823"/>
                <a:gd name="connsiteX7" fmla="*/ 1688412 w 3376824"/>
                <a:gd name="connsiteY7" fmla="*/ 0 h 337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6824" h="3376823">
                  <a:moveTo>
                    <a:pt x="1688412" y="0"/>
                  </a:moveTo>
                  <a:cubicBezTo>
                    <a:pt x="2620896" y="0"/>
                    <a:pt x="3376824" y="755928"/>
                    <a:pt x="3376824" y="1688412"/>
                  </a:cubicBezTo>
                  <a:cubicBezTo>
                    <a:pt x="3376824" y="2562616"/>
                    <a:pt x="2712434" y="3281644"/>
                    <a:pt x="1861043" y="3368107"/>
                  </a:cubicBezTo>
                  <a:lnTo>
                    <a:pt x="1688432" y="3376823"/>
                  </a:lnTo>
                  <a:lnTo>
                    <a:pt x="1688392" y="3376823"/>
                  </a:lnTo>
                  <a:lnTo>
                    <a:pt x="1515782" y="3368107"/>
                  </a:lnTo>
                  <a:cubicBezTo>
                    <a:pt x="664390" y="3281644"/>
                    <a:pt x="0" y="2562616"/>
                    <a:pt x="0" y="1688412"/>
                  </a:cubicBezTo>
                  <a:cubicBezTo>
                    <a:pt x="0" y="755928"/>
                    <a:pt x="755928" y="0"/>
                    <a:pt x="1688412" y="0"/>
                  </a:cubicBezTo>
                  <a:close/>
                </a:path>
              </a:pathLst>
            </a:custGeom>
            <a:ln w="57150">
              <a:solidFill>
                <a:srgbClr val="FF9900"/>
              </a:solidFill>
            </a:ln>
          </p:spPr>
        </p:pic>
      </p:grpSp>
      <p:pic>
        <p:nvPicPr>
          <p:cNvPr id="9" name="Picture 29">
            <a:extLst>
              <a:ext uri="{FF2B5EF4-FFF2-40B4-BE49-F238E27FC236}">
                <a16:creationId xmlns:a16="http://schemas.microsoft.com/office/drawing/2014/main" id="{0BC7A8EF-E72F-4287-B423-39AF8C6BD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57147" y="3930043"/>
            <a:ext cx="1803104" cy="473091"/>
          </a:xfrm>
          <a:prstGeom prst="rect">
            <a:avLst/>
          </a:prstGeom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32329B8E-8295-4663-BD11-ADA225112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7157147" y="3200770"/>
            <a:ext cx="1803104" cy="473091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1E14DE2-EE5E-4BEC-951B-46879F3010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8058699" y="4625752"/>
            <a:ext cx="878048" cy="535522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F50044A7-420C-476E-869C-B4FB837617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29267" y="2503643"/>
            <a:ext cx="1351831" cy="5322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62104-FE9C-46B6-A102-60C5F0673706}"/>
              </a:ext>
            </a:extLst>
          </p:cNvPr>
          <p:cNvGrpSpPr/>
          <p:nvPr/>
        </p:nvGrpSpPr>
        <p:grpSpPr>
          <a:xfrm>
            <a:off x="9181098" y="3141978"/>
            <a:ext cx="2143760" cy="1261156"/>
            <a:chOff x="8275320" y="4063532"/>
            <a:chExt cx="2143760" cy="12611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3700404-CBB0-4335-9F33-A15FE044FFE1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692E2E7D-B621-403F-87DA-80391D89E395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3767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3.7037E-6 L 0.04049 0.08311 C 0.04908 0.10047 0.05403 0.12662 0.05403 0.15417 C 0.05403 0.18519 0.04908 0.20996 0.04049 0.22732 L 0.00247 0.3106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15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093 L -0.03099 -0.08218 C -0.03854 -0.09977 -0.04284 -0.12593 -0.04284 -0.15324 C -0.04284 -0.18426 -0.03854 -0.2088 -0.03099 -0.22639 L 0.00312 -0.30926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C29CA28-330A-4441-AF14-D2222D426E1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3D1E0-7766-44A4-9F8C-2997161139F7}"/>
              </a:ext>
            </a:extLst>
          </p:cNvPr>
          <p:cNvSpPr txBox="1"/>
          <p:nvPr/>
        </p:nvSpPr>
        <p:spPr>
          <a:xfrm>
            <a:off x="447040" y="215900"/>
            <a:ext cx="789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727E5-2D01-46BC-BB82-D41A45915C34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        </a:t>
            </a:r>
            <a:r>
              <a:rPr lang="vi-VN" sz="2400" dirty="0"/>
              <a:t>Ngoài chức năng trao đổi khí, </a:t>
            </a:r>
            <a:r>
              <a:rPr lang="vi-VN" sz="2400" b="1" dirty="0"/>
              <a:t>khí khổng </a:t>
            </a:r>
            <a:r>
              <a:rPr lang="vi-VN" sz="2400" dirty="0"/>
              <a:t>còn thực hiện </a:t>
            </a:r>
            <a:r>
              <a:rPr lang="vi-VN" sz="2400" b="1" dirty="0">
                <a:solidFill>
                  <a:srgbClr val="0070C0"/>
                </a:solidFill>
              </a:rPr>
              <a:t>quá trình thoát hơi nước cho cây.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Diagram showing transpiration in plant Royalty Free Vector">
            <a:extLst>
              <a:ext uri="{FF2B5EF4-FFF2-40B4-BE49-F238E27FC236}">
                <a16:creationId xmlns:a16="http://schemas.microsoft.com/office/drawing/2014/main" id="{1A5A2191-38B6-BA24-9542-408824B24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4662" r="10" b="10590"/>
          <a:stretch/>
        </p:blipFill>
        <p:spPr bwMode="auto">
          <a:xfrm>
            <a:off x="2614459" y="1499019"/>
            <a:ext cx="7064681" cy="4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08E210-155B-7F3B-402B-141DC47BFEAA}"/>
              </a:ext>
            </a:extLst>
          </p:cNvPr>
          <p:cNvSpPr txBox="1"/>
          <p:nvPr/>
        </p:nvSpPr>
        <p:spPr>
          <a:xfrm>
            <a:off x="3645036" y="6180435"/>
            <a:ext cx="603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</a:rPr>
              <a:t>Quá trình thoát hơi nước qua khí khổng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3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66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8885" y="1669976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447040" y="838979"/>
            <a:ext cx="11399520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/>
              <a:t>      Ở hầu hết thực vật, </a:t>
            </a:r>
            <a:r>
              <a:rPr lang="vi-VN" sz="2400" b="1" dirty="0">
                <a:solidFill>
                  <a:srgbClr val="911210"/>
                </a:solidFill>
              </a:rPr>
              <a:t>khí khổng mở </a:t>
            </a:r>
            <a:r>
              <a:rPr lang="vi-VN" sz="2400" dirty="0"/>
              <a:t>khi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cây được chiếu sáng </a:t>
            </a:r>
            <a:r>
              <a:rPr lang="vi-VN" sz="2400" dirty="0"/>
              <a:t>và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b="1" dirty="0">
                <a:solidFill>
                  <a:srgbClr val="911210"/>
                </a:solidFill>
              </a:rPr>
              <a:t>được cung cấp đủ nước.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2514178" y="1984661"/>
            <a:ext cx="6848191" cy="4734057"/>
            <a:chOff x="5281027" y="3699275"/>
            <a:chExt cx="8824435" cy="6146274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281027" y="7856041"/>
              <a:ext cx="8824435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8137642" y="3699275"/>
              <a:ext cx="3490632" cy="5916325"/>
            </a:xfrm>
            <a:prstGeom prst="rect">
              <a:avLst/>
            </a:prstGeom>
          </p:spPr>
        </p:pic>
      </p:grp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29364EF2-AC1D-447A-934F-94859268C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8407" y="2154788"/>
            <a:ext cx="3339866" cy="33013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1E482B9-3DCD-4D49-8E85-AC78B813EDFC}"/>
              </a:ext>
            </a:extLst>
          </p:cNvPr>
          <p:cNvGrpSpPr/>
          <p:nvPr/>
        </p:nvGrpSpPr>
        <p:grpSpPr>
          <a:xfrm>
            <a:off x="6750458" y="1769835"/>
            <a:ext cx="4308442" cy="2577912"/>
            <a:chOff x="6703324" y="1891415"/>
            <a:chExt cx="4308442" cy="2577912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9D7FACD-390B-4F78-8A9C-6FAA50B7989D}"/>
                </a:ext>
              </a:extLst>
            </p:cNvPr>
            <p:cNvSpPr/>
            <p:nvPr/>
          </p:nvSpPr>
          <p:spPr>
            <a:xfrm rot="15337925">
              <a:off x="7353565" y="2641316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120642-E506-4D74-9896-2CD88431B6D2}"/>
                </a:ext>
              </a:extLst>
            </p:cNvPr>
            <p:cNvGrpSpPr/>
            <p:nvPr/>
          </p:nvGrpSpPr>
          <p:grpSpPr>
            <a:xfrm>
              <a:off x="8433854" y="1891415"/>
              <a:ext cx="2577912" cy="2577912"/>
              <a:chOff x="2520274" y="1945951"/>
              <a:chExt cx="3473606" cy="3473606"/>
            </a:xfrm>
          </p:grpSpPr>
          <p:pic>
            <p:nvPicPr>
              <p:cNvPr id="13" name="Picture 12" descr="Diagram&#10;&#10;Description automatically generated">
                <a:extLst>
                  <a:ext uri="{FF2B5EF4-FFF2-40B4-BE49-F238E27FC236}">
                    <a16:creationId xmlns:a16="http://schemas.microsoft.com/office/drawing/2014/main" id="{02F0D9B2-02E6-4486-9693-8894F77BA1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9" t="28375" r="51288" b="20974"/>
              <a:stretch/>
            </p:blipFill>
            <p:spPr>
              <a:xfrm>
                <a:off x="2520274" y="1945951"/>
                <a:ext cx="3473606" cy="3473606"/>
              </a:xfrm>
              <a:custGeom>
                <a:avLst/>
                <a:gdLst>
                  <a:gd name="connsiteX0" fmla="*/ 1736803 w 3473606"/>
                  <a:gd name="connsiteY0" fmla="*/ 0 h 3473606"/>
                  <a:gd name="connsiteX1" fmla="*/ 3473606 w 3473606"/>
                  <a:gd name="connsiteY1" fmla="*/ 1736803 h 3473606"/>
                  <a:gd name="connsiteX2" fmla="*/ 1736803 w 3473606"/>
                  <a:gd name="connsiteY2" fmla="*/ 3473606 h 3473606"/>
                  <a:gd name="connsiteX3" fmla="*/ 0 w 3473606"/>
                  <a:gd name="connsiteY3" fmla="*/ 1736803 h 3473606"/>
                  <a:gd name="connsiteX4" fmla="*/ 1736803 w 3473606"/>
                  <a:gd name="connsiteY4" fmla="*/ 0 h 3473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73606" h="3473606">
                    <a:moveTo>
                      <a:pt x="1736803" y="0"/>
                    </a:moveTo>
                    <a:cubicBezTo>
                      <a:pt x="2696013" y="0"/>
                      <a:pt x="3473606" y="777593"/>
                      <a:pt x="3473606" y="1736803"/>
                    </a:cubicBezTo>
                    <a:cubicBezTo>
                      <a:pt x="3473606" y="2696013"/>
                      <a:pt x="2696013" y="3473606"/>
                      <a:pt x="1736803" y="3473606"/>
                    </a:cubicBezTo>
                    <a:cubicBezTo>
                      <a:pt x="777593" y="3473606"/>
                      <a:pt x="0" y="2696013"/>
                      <a:pt x="0" y="1736803"/>
                    </a:cubicBezTo>
                    <a:cubicBezTo>
                      <a:pt x="0" y="777593"/>
                      <a:pt x="777593" y="0"/>
                      <a:pt x="1736803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C1290FF-ACF5-45DD-805C-F9BB16574A1F}"/>
                  </a:ext>
                </a:extLst>
              </p:cNvPr>
              <p:cNvSpPr/>
              <p:nvPr/>
            </p:nvSpPr>
            <p:spPr>
              <a:xfrm>
                <a:off x="4408170" y="2179320"/>
                <a:ext cx="541020" cy="582930"/>
              </a:xfrm>
              <a:custGeom>
                <a:avLst/>
                <a:gdLst>
                  <a:gd name="connsiteX0" fmla="*/ 22860 w 541020"/>
                  <a:gd name="connsiteY0" fmla="*/ 102870 h 582930"/>
                  <a:gd name="connsiteX1" fmla="*/ 0 w 541020"/>
                  <a:gd name="connsiteY1" fmla="*/ 377190 h 582930"/>
                  <a:gd name="connsiteX2" fmla="*/ 30480 w 541020"/>
                  <a:gd name="connsiteY2" fmla="*/ 514350 h 582930"/>
                  <a:gd name="connsiteX3" fmla="*/ 80010 w 541020"/>
                  <a:gd name="connsiteY3" fmla="*/ 582930 h 582930"/>
                  <a:gd name="connsiteX4" fmla="*/ 278130 w 541020"/>
                  <a:gd name="connsiteY4" fmla="*/ 422910 h 582930"/>
                  <a:gd name="connsiteX5" fmla="*/ 430530 w 541020"/>
                  <a:gd name="connsiteY5" fmla="*/ 220980 h 582930"/>
                  <a:gd name="connsiteX6" fmla="*/ 502920 w 541020"/>
                  <a:gd name="connsiteY6" fmla="*/ 129540 h 582930"/>
                  <a:gd name="connsiteX7" fmla="*/ 537210 w 541020"/>
                  <a:gd name="connsiteY7" fmla="*/ 72390 h 582930"/>
                  <a:gd name="connsiteX8" fmla="*/ 541020 w 541020"/>
                  <a:gd name="connsiteY8" fmla="*/ 11430 h 582930"/>
                  <a:gd name="connsiteX9" fmla="*/ 495300 w 541020"/>
                  <a:gd name="connsiteY9" fmla="*/ 3810 h 582930"/>
                  <a:gd name="connsiteX10" fmla="*/ 361950 w 541020"/>
                  <a:gd name="connsiteY10" fmla="*/ 0 h 582930"/>
                  <a:gd name="connsiteX11" fmla="*/ 186690 w 541020"/>
                  <a:gd name="connsiteY11" fmla="*/ 38100 h 582930"/>
                  <a:gd name="connsiteX12" fmla="*/ 22860 w 541020"/>
                  <a:gd name="connsiteY12" fmla="*/ 102870 h 582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1020" h="582930">
                    <a:moveTo>
                      <a:pt x="22860" y="102870"/>
                    </a:moveTo>
                    <a:lnTo>
                      <a:pt x="0" y="377190"/>
                    </a:lnTo>
                    <a:lnTo>
                      <a:pt x="30480" y="514350"/>
                    </a:lnTo>
                    <a:lnTo>
                      <a:pt x="80010" y="582930"/>
                    </a:lnTo>
                    <a:lnTo>
                      <a:pt x="278130" y="422910"/>
                    </a:lnTo>
                    <a:lnTo>
                      <a:pt x="430530" y="220980"/>
                    </a:lnTo>
                    <a:lnTo>
                      <a:pt x="502920" y="129540"/>
                    </a:lnTo>
                    <a:lnTo>
                      <a:pt x="537210" y="72390"/>
                    </a:lnTo>
                    <a:lnTo>
                      <a:pt x="541020" y="11430"/>
                    </a:lnTo>
                    <a:lnTo>
                      <a:pt x="495300" y="3810"/>
                    </a:lnTo>
                    <a:lnTo>
                      <a:pt x="361950" y="0"/>
                    </a:lnTo>
                    <a:lnTo>
                      <a:pt x="186690" y="38100"/>
                    </a:lnTo>
                    <a:lnTo>
                      <a:pt x="22860" y="10287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127B68C-9E16-4D63-ABFF-A9ACD25CF57D}"/>
                  </a:ext>
                </a:extLst>
              </p:cNvPr>
              <p:cNvSpPr/>
              <p:nvPr/>
            </p:nvSpPr>
            <p:spPr>
              <a:xfrm>
                <a:off x="4335780" y="2595880"/>
                <a:ext cx="109220" cy="182880"/>
              </a:xfrm>
              <a:custGeom>
                <a:avLst/>
                <a:gdLst>
                  <a:gd name="connsiteX0" fmla="*/ 0 w 109220"/>
                  <a:gd name="connsiteY0" fmla="*/ 48260 h 182880"/>
                  <a:gd name="connsiteX1" fmla="*/ 30480 w 109220"/>
                  <a:gd name="connsiteY1" fmla="*/ 182880 h 182880"/>
                  <a:gd name="connsiteX2" fmla="*/ 96520 w 109220"/>
                  <a:gd name="connsiteY2" fmla="*/ 157480 h 182880"/>
                  <a:gd name="connsiteX3" fmla="*/ 109220 w 109220"/>
                  <a:gd name="connsiteY3" fmla="*/ 124460 h 182880"/>
                  <a:gd name="connsiteX4" fmla="*/ 88900 w 109220"/>
                  <a:gd name="connsiteY4" fmla="*/ 53340 h 182880"/>
                  <a:gd name="connsiteX5" fmla="*/ 71120 w 109220"/>
                  <a:gd name="connsiteY5" fmla="*/ 0 h 182880"/>
                  <a:gd name="connsiteX6" fmla="*/ 0 w 109220"/>
                  <a:gd name="connsiteY6" fmla="*/ 4826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20" h="182880">
                    <a:moveTo>
                      <a:pt x="0" y="48260"/>
                    </a:moveTo>
                    <a:lnTo>
                      <a:pt x="30480" y="182880"/>
                    </a:lnTo>
                    <a:lnTo>
                      <a:pt x="96520" y="157480"/>
                    </a:lnTo>
                    <a:lnTo>
                      <a:pt x="109220" y="124460"/>
                    </a:lnTo>
                    <a:lnTo>
                      <a:pt x="88900" y="53340"/>
                    </a:lnTo>
                    <a:lnTo>
                      <a:pt x="71120" y="0"/>
                    </a:lnTo>
                    <a:lnTo>
                      <a:pt x="0" y="48260"/>
                    </a:lnTo>
                    <a:close/>
                  </a:path>
                </a:pathLst>
              </a:custGeom>
              <a:solidFill>
                <a:srgbClr val="76AD25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55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158B738-456E-4E9E-80AE-286BBE25CE1A}"/>
              </a:ext>
            </a:extLst>
          </p:cNvPr>
          <p:cNvSpPr/>
          <p:nvPr/>
        </p:nvSpPr>
        <p:spPr>
          <a:xfrm>
            <a:off x="5775159" y="1512331"/>
            <a:ext cx="6074334" cy="51297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D71B0523-EB40-47C1-A0DD-19DE0735B057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28C2E-4183-4C30-9493-D546D4CEE160}"/>
              </a:ext>
            </a:extLst>
          </p:cNvPr>
          <p:cNvSpPr txBox="1"/>
          <p:nvPr/>
        </p:nvSpPr>
        <p:spPr>
          <a:xfrm>
            <a:off x="447040" y="215900"/>
            <a:ext cx="6943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CHỨC NĂNG CỦA KHÍ KHỔNG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AC5FE2DA-0A85-4702-98AE-EB6C5486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58395" y="1374743"/>
            <a:ext cx="1642173" cy="1654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D733A1-D779-4976-8693-E0AB339578FB}"/>
              </a:ext>
            </a:extLst>
          </p:cNvPr>
          <p:cNvSpPr txBox="1"/>
          <p:nvPr/>
        </p:nvSpPr>
        <p:spPr>
          <a:xfrm>
            <a:off x="338481" y="850281"/>
            <a:ext cx="11853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Độ mở của khí khổng tăng từ sáng đến trưa rồi giảm dần và </a:t>
            </a:r>
            <a:r>
              <a:rPr lang="vi-VN" sz="2400" b="1" dirty="0">
                <a:solidFill>
                  <a:srgbClr val="911210"/>
                </a:solidFill>
              </a:rPr>
              <a:t>nhỏ nhất vào chiều tối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2400" b="1" dirty="0">
              <a:solidFill>
                <a:srgbClr val="91121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1622C7-60BF-4210-9B48-1551C9836162}"/>
              </a:ext>
            </a:extLst>
          </p:cNvPr>
          <p:cNvGrpSpPr/>
          <p:nvPr/>
        </p:nvGrpSpPr>
        <p:grpSpPr>
          <a:xfrm>
            <a:off x="1624212" y="2085157"/>
            <a:ext cx="8458622" cy="4635250"/>
            <a:chOff x="4134235" y="3829750"/>
            <a:chExt cx="10899603" cy="6017992"/>
          </a:xfrm>
        </p:grpSpPr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98B2F9B0-37BC-447B-975E-0CCCC7CA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34235" y="7858234"/>
              <a:ext cx="10899603" cy="1989508"/>
            </a:xfrm>
            <a:prstGeom prst="rect">
              <a:avLst/>
            </a:prstGeom>
          </p:spPr>
        </p:pic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4D8E1472-EA2D-4674-8890-3EE577D01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737742" y="3829750"/>
              <a:ext cx="3490632" cy="5916325"/>
            </a:xfrm>
            <a:prstGeom prst="rect">
              <a:avLst/>
            </a:prstGeom>
          </p:spPr>
        </p:pic>
      </p:grpSp>
      <p:pic>
        <p:nvPicPr>
          <p:cNvPr id="19" name="Picture 35">
            <a:extLst>
              <a:ext uri="{FF2B5EF4-FFF2-40B4-BE49-F238E27FC236}">
                <a16:creationId xmlns:a16="http://schemas.microsoft.com/office/drawing/2014/main" id="{3807F76E-5BE0-4CD5-90B0-6C6D82F48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63509" y="1472359"/>
            <a:ext cx="1479756" cy="147975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83394BE-001A-414B-A541-0AE329A328F7}"/>
              </a:ext>
            </a:extLst>
          </p:cNvPr>
          <p:cNvGrpSpPr/>
          <p:nvPr/>
        </p:nvGrpSpPr>
        <p:grpSpPr>
          <a:xfrm>
            <a:off x="6597325" y="2928217"/>
            <a:ext cx="4386962" cy="2657901"/>
            <a:chOff x="6597325" y="2928217"/>
            <a:chExt cx="4386962" cy="2657901"/>
          </a:xfrm>
        </p:grpSpPr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178C765-2B5B-4426-9818-A074B5A49E5B}"/>
                </a:ext>
              </a:extLst>
            </p:cNvPr>
            <p:cNvSpPr/>
            <p:nvPr/>
          </p:nvSpPr>
          <p:spPr>
            <a:xfrm rot="17295606">
              <a:off x="7247566" y="2755455"/>
              <a:ext cx="555104" cy="1855586"/>
            </a:xfrm>
            <a:prstGeom prst="triangl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895BF0-6DD2-4854-8281-468003F957FE}"/>
                </a:ext>
              </a:extLst>
            </p:cNvPr>
            <p:cNvGrpSpPr/>
            <p:nvPr/>
          </p:nvGrpSpPr>
          <p:grpSpPr>
            <a:xfrm>
              <a:off x="8326386" y="2928217"/>
              <a:ext cx="2657901" cy="2657901"/>
              <a:chOff x="6248400" y="1939458"/>
              <a:chExt cx="3490108" cy="3490108"/>
            </a:xfrm>
          </p:grpSpPr>
          <p:pic>
            <p:nvPicPr>
              <p:cNvPr id="20" name="Picture 19" descr="Diagram&#10;&#10;Description automatically generated">
                <a:extLst>
                  <a:ext uri="{FF2B5EF4-FFF2-40B4-BE49-F238E27FC236}">
                    <a16:creationId xmlns:a16="http://schemas.microsoft.com/office/drawing/2014/main" id="{00A1AA7C-B3F2-4FA7-9390-F0F5DD307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922" t="28280" r="4057" b="20829"/>
              <a:stretch>
                <a:fillRect/>
              </a:stretch>
            </p:blipFill>
            <p:spPr>
              <a:xfrm>
                <a:off x="6248400" y="1939458"/>
                <a:ext cx="3490108" cy="3490108"/>
              </a:xfrm>
              <a:custGeom>
                <a:avLst/>
                <a:gdLst>
                  <a:gd name="connsiteX0" fmla="*/ 1745054 w 3490108"/>
                  <a:gd name="connsiteY0" fmla="*/ 0 h 3490108"/>
                  <a:gd name="connsiteX1" fmla="*/ 3490108 w 3490108"/>
                  <a:gd name="connsiteY1" fmla="*/ 1745054 h 3490108"/>
                  <a:gd name="connsiteX2" fmla="*/ 1745054 w 3490108"/>
                  <a:gd name="connsiteY2" fmla="*/ 3490108 h 3490108"/>
                  <a:gd name="connsiteX3" fmla="*/ 0 w 3490108"/>
                  <a:gd name="connsiteY3" fmla="*/ 1745054 h 3490108"/>
                  <a:gd name="connsiteX4" fmla="*/ 1745054 w 3490108"/>
                  <a:gd name="connsiteY4" fmla="*/ 0 h 3490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0108" h="3490108">
                    <a:moveTo>
                      <a:pt x="1745054" y="0"/>
                    </a:moveTo>
                    <a:cubicBezTo>
                      <a:pt x="2708821" y="0"/>
                      <a:pt x="3490108" y="781287"/>
                      <a:pt x="3490108" y="1745054"/>
                    </a:cubicBezTo>
                    <a:cubicBezTo>
                      <a:pt x="3490108" y="2708821"/>
                      <a:pt x="2708821" y="3490108"/>
                      <a:pt x="1745054" y="3490108"/>
                    </a:cubicBezTo>
                    <a:cubicBezTo>
                      <a:pt x="781287" y="3490108"/>
                      <a:pt x="0" y="2708821"/>
                      <a:pt x="0" y="1745054"/>
                    </a:cubicBezTo>
                    <a:cubicBezTo>
                      <a:pt x="0" y="781287"/>
                      <a:pt x="781287" y="0"/>
                      <a:pt x="1745054" y="0"/>
                    </a:cubicBezTo>
                    <a:close/>
                  </a:path>
                </a:pathLst>
              </a:custGeom>
              <a:ln w="57150">
                <a:solidFill>
                  <a:srgbClr val="FF9900"/>
                </a:solidFill>
              </a:ln>
            </p:spPr>
          </p:pic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7CA2330-96D9-47B7-B800-0A06A4052968}"/>
                  </a:ext>
                </a:extLst>
              </p:cNvPr>
              <p:cNvSpPr/>
              <p:nvPr/>
            </p:nvSpPr>
            <p:spPr>
              <a:xfrm>
                <a:off x="7172960" y="2250440"/>
                <a:ext cx="279400" cy="259080"/>
              </a:xfrm>
              <a:custGeom>
                <a:avLst/>
                <a:gdLst>
                  <a:gd name="connsiteX0" fmla="*/ 279400 w 279400"/>
                  <a:gd name="connsiteY0" fmla="*/ 208280 h 259080"/>
                  <a:gd name="connsiteX1" fmla="*/ 149860 w 279400"/>
                  <a:gd name="connsiteY1" fmla="*/ 259080 h 259080"/>
                  <a:gd name="connsiteX2" fmla="*/ 12700 w 279400"/>
                  <a:gd name="connsiteY2" fmla="*/ 218440 h 259080"/>
                  <a:gd name="connsiteX3" fmla="*/ 0 w 279400"/>
                  <a:gd name="connsiteY3" fmla="*/ 142240 h 259080"/>
                  <a:gd name="connsiteX4" fmla="*/ 5080 w 279400"/>
                  <a:gd name="connsiteY4" fmla="*/ 81280 h 259080"/>
                  <a:gd name="connsiteX5" fmla="*/ 68580 w 279400"/>
                  <a:gd name="connsiteY5" fmla="*/ 12700 h 259080"/>
                  <a:gd name="connsiteX6" fmla="*/ 203200 w 279400"/>
                  <a:gd name="connsiteY6" fmla="*/ 0 h 259080"/>
                  <a:gd name="connsiteX7" fmla="*/ 274320 w 279400"/>
                  <a:gd name="connsiteY7" fmla="*/ 71120 h 259080"/>
                  <a:gd name="connsiteX8" fmla="*/ 279400 w 279400"/>
                  <a:gd name="connsiteY8" fmla="*/ 208280 h 25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9400" h="259080">
                    <a:moveTo>
                      <a:pt x="279400" y="208280"/>
                    </a:moveTo>
                    <a:lnTo>
                      <a:pt x="149860" y="259080"/>
                    </a:lnTo>
                    <a:lnTo>
                      <a:pt x="12700" y="218440"/>
                    </a:lnTo>
                    <a:lnTo>
                      <a:pt x="0" y="142240"/>
                    </a:lnTo>
                    <a:lnTo>
                      <a:pt x="5080" y="81280"/>
                    </a:lnTo>
                    <a:lnTo>
                      <a:pt x="68580" y="12700"/>
                    </a:lnTo>
                    <a:lnTo>
                      <a:pt x="203200" y="0"/>
                    </a:lnTo>
                    <a:lnTo>
                      <a:pt x="274320" y="71120"/>
                    </a:lnTo>
                    <a:lnTo>
                      <a:pt x="279400" y="208280"/>
                    </a:lnTo>
                    <a:close/>
                  </a:path>
                </a:pathLst>
              </a:custGeom>
              <a:solidFill>
                <a:srgbClr val="A7CF3A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D4899E5-6921-49C6-9F76-8149E4963B34}"/>
              </a:ext>
            </a:extLst>
          </p:cNvPr>
          <p:cNvGrpSpPr/>
          <p:nvPr/>
        </p:nvGrpSpPr>
        <p:grpSpPr>
          <a:xfrm>
            <a:off x="1327188" y="1816943"/>
            <a:ext cx="2909225" cy="3873692"/>
            <a:chOff x="1327188" y="1816943"/>
            <a:chExt cx="2909225" cy="38736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E482B9-3DCD-4D49-8E85-AC78B813EDFC}"/>
                </a:ext>
              </a:extLst>
            </p:cNvPr>
            <p:cNvGrpSpPr/>
            <p:nvPr/>
          </p:nvGrpSpPr>
          <p:grpSpPr>
            <a:xfrm rot="12409779">
              <a:off x="1327188" y="1816943"/>
              <a:ext cx="2909225" cy="3873692"/>
              <a:chOff x="7758868" y="1572104"/>
              <a:chExt cx="2909225" cy="3873692"/>
            </a:xfrm>
          </p:grpSpPr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19D7FACD-390B-4F78-8A9C-6FAA50B7989D}"/>
                  </a:ext>
                </a:extLst>
              </p:cNvPr>
              <p:cNvSpPr/>
              <p:nvPr/>
            </p:nvSpPr>
            <p:spPr>
              <a:xfrm rot="13270697">
                <a:off x="7758868" y="3590210"/>
                <a:ext cx="555104" cy="1855586"/>
              </a:xfrm>
              <a:prstGeom prst="triangl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4120642-E506-4D74-9896-2CD88431B6D2}"/>
                  </a:ext>
                </a:extLst>
              </p:cNvPr>
              <p:cNvGrpSpPr/>
              <p:nvPr/>
            </p:nvGrpSpPr>
            <p:grpSpPr>
              <a:xfrm>
                <a:off x="8090181" y="1572104"/>
                <a:ext cx="2577912" cy="2577912"/>
                <a:chOff x="2057192" y="1515696"/>
                <a:chExt cx="3473606" cy="3473606"/>
              </a:xfrm>
            </p:grpSpPr>
            <p:pic>
              <p:nvPicPr>
                <p:cNvPr id="13" name="Picture 12" descr="Diagram&#10;&#10;Description automatically generated">
                  <a:extLst>
                    <a:ext uri="{FF2B5EF4-FFF2-40B4-BE49-F238E27FC236}">
                      <a16:creationId xmlns:a16="http://schemas.microsoft.com/office/drawing/2014/main" id="{02F0D9B2-02E6-4486-9693-8894F77BA1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99" t="28375" r="51288" b="20974"/>
                <a:stretch/>
              </p:blipFill>
              <p:spPr>
                <a:xfrm>
                  <a:off x="2057192" y="1515696"/>
                  <a:ext cx="3473606" cy="3473606"/>
                </a:xfrm>
                <a:custGeom>
                  <a:avLst/>
                  <a:gdLst>
                    <a:gd name="connsiteX0" fmla="*/ 1736803 w 3473606"/>
                    <a:gd name="connsiteY0" fmla="*/ 0 h 3473606"/>
                    <a:gd name="connsiteX1" fmla="*/ 3473606 w 3473606"/>
                    <a:gd name="connsiteY1" fmla="*/ 1736803 h 3473606"/>
                    <a:gd name="connsiteX2" fmla="*/ 1736803 w 3473606"/>
                    <a:gd name="connsiteY2" fmla="*/ 3473606 h 3473606"/>
                    <a:gd name="connsiteX3" fmla="*/ 0 w 3473606"/>
                    <a:gd name="connsiteY3" fmla="*/ 1736803 h 3473606"/>
                    <a:gd name="connsiteX4" fmla="*/ 1736803 w 3473606"/>
                    <a:gd name="connsiteY4" fmla="*/ 0 h 3473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73606" h="3473606">
                      <a:moveTo>
                        <a:pt x="1736803" y="0"/>
                      </a:moveTo>
                      <a:cubicBezTo>
                        <a:pt x="2696013" y="0"/>
                        <a:pt x="3473606" y="777593"/>
                        <a:pt x="3473606" y="1736803"/>
                      </a:cubicBezTo>
                      <a:cubicBezTo>
                        <a:pt x="3473606" y="2696013"/>
                        <a:pt x="2696013" y="3473606"/>
                        <a:pt x="1736803" y="3473606"/>
                      </a:cubicBezTo>
                      <a:cubicBezTo>
                        <a:pt x="777593" y="3473606"/>
                        <a:pt x="0" y="2696013"/>
                        <a:pt x="0" y="1736803"/>
                      </a:cubicBezTo>
                      <a:cubicBezTo>
                        <a:pt x="0" y="777593"/>
                        <a:pt x="777593" y="0"/>
                        <a:pt x="1736803" y="0"/>
                      </a:cubicBezTo>
                      <a:close/>
                    </a:path>
                  </a:pathLst>
                </a:custGeom>
                <a:ln w="57150">
                  <a:solidFill>
                    <a:srgbClr val="FF9900"/>
                  </a:solidFill>
                </a:ln>
              </p:spPr>
            </p:pic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6C1290FF-ACF5-45DD-805C-F9BB16574A1F}"/>
                    </a:ext>
                  </a:extLst>
                </p:cNvPr>
                <p:cNvSpPr/>
                <p:nvPr/>
              </p:nvSpPr>
              <p:spPr>
                <a:xfrm>
                  <a:off x="4408170" y="2179320"/>
                  <a:ext cx="541020" cy="582930"/>
                </a:xfrm>
                <a:custGeom>
                  <a:avLst/>
                  <a:gdLst>
                    <a:gd name="connsiteX0" fmla="*/ 22860 w 541020"/>
                    <a:gd name="connsiteY0" fmla="*/ 102870 h 582930"/>
                    <a:gd name="connsiteX1" fmla="*/ 0 w 541020"/>
                    <a:gd name="connsiteY1" fmla="*/ 377190 h 582930"/>
                    <a:gd name="connsiteX2" fmla="*/ 30480 w 541020"/>
                    <a:gd name="connsiteY2" fmla="*/ 514350 h 582930"/>
                    <a:gd name="connsiteX3" fmla="*/ 80010 w 541020"/>
                    <a:gd name="connsiteY3" fmla="*/ 582930 h 582930"/>
                    <a:gd name="connsiteX4" fmla="*/ 278130 w 541020"/>
                    <a:gd name="connsiteY4" fmla="*/ 422910 h 582930"/>
                    <a:gd name="connsiteX5" fmla="*/ 430530 w 541020"/>
                    <a:gd name="connsiteY5" fmla="*/ 220980 h 582930"/>
                    <a:gd name="connsiteX6" fmla="*/ 502920 w 541020"/>
                    <a:gd name="connsiteY6" fmla="*/ 129540 h 582930"/>
                    <a:gd name="connsiteX7" fmla="*/ 537210 w 541020"/>
                    <a:gd name="connsiteY7" fmla="*/ 72390 h 582930"/>
                    <a:gd name="connsiteX8" fmla="*/ 541020 w 541020"/>
                    <a:gd name="connsiteY8" fmla="*/ 11430 h 582930"/>
                    <a:gd name="connsiteX9" fmla="*/ 495300 w 541020"/>
                    <a:gd name="connsiteY9" fmla="*/ 3810 h 582930"/>
                    <a:gd name="connsiteX10" fmla="*/ 361950 w 541020"/>
                    <a:gd name="connsiteY10" fmla="*/ 0 h 582930"/>
                    <a:gd name="connsiteX11" fmla="*/ 186690 w 541020"/>
                    <a:gd name="connsiteY11" fmla="*/ 38100 h 582930"/>
                    <a:gd name="connsiteX12" fmla="*/ 22860 w 541020"/>
                    <a:gd name="connsiteY12" fmla="*/ 102870 h 582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41020" h="582930">
                      <a:moveTo>
                        <a:pt x="22860" y="102870"/>
                      </a:moveTo>
                      <a:lnTo>
                        <a:pt x="0" y="377190"/>
                      </a:lnTo>
                      <a:lnTo>
                        <a:pt x="30480" y="514350"/>
                      </a:lnTo>
                      <a:lnTo>
                        <a:pt x="80010" y="582930"/>
                      </a:lnTo>
                      <a:lnTo>
                        <a:pt x="278130" y="422910"/>
                      </a:lnTo>
                      <a:lnTo>
                        <a:pt x="430530" y="220980"/>
                      </a:lnTo>
                      <a:lnTo>
                        <a:pt x="502920" y="129540"/>
                      </a:lnTo>
                      <a:lnTo>
                        <a:pt x="537210" y="72390"/>
                      </a:lnTo>
                      <a:lnTo>
                        <a:pt x="541020" y="11430"/>
                      </a:lnTo>
                      <a:lnTo>
                        <a:pt x="495300" y="3810"/>
                      </a:lnTo>
                      <a:lnTo>
                        <a:pt x="361950" y="0"/>
                      </a:lnTo>
                      <a:lnTo>
                        <a:pt x="186690" y="38100"/>
                      </a:lnTo>
                      <a:lnTo>
                        <a:pt x="22860" y="102870"/>
                      </a:lnTo>
                      <a:close/>
                    </a:path>
                  </a:pathLst>
                </a:custGeom>
                <a:solidFill>
                  <a:srgbClr val="A7CF3A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127B68C-9E16-4D63-ABFF-A9ACD25CF57D}"/>
                    </a:ext>
                  </a:extLst>
                </p:cNvPr>
                <p:cNvSpPr/>
                <p:nvPr/>
              </p:nvSpPr>
              <p:spPr>
                <a:xfrm>
                  <a:off x="4335780" y="2595880"/>
                  <a:ext cx="109220" cy="182880"/>
                </a:xfrm>
                <a:custGeom>
                  <a:avLst/>
                  <a:gdLst>
                    <a:gd name="connsiteX0" fmla="*/ 0 w 109220"/>
                    <a:gd name="connsiteY0" fmla="*/ 48260 h 182880"/>
                    <a:gd name="connsiteX1" fmla="*/ 30480 w 109220"/>
                    <a:gd name="connsiteY1" fmla="*/ 182880 h 182880"/>
                    <a:gd name="connsiteX2" fmla="*/ 96520 w 109220"/>
                    <a:gd name="connsiteY2" fmla="*/ 157480 h 182880"/>
                    <a:gd name="connsiteX3" fmla="*/ 109220 w 109220"/>
                    <a:gd name="connsiteY3" fmla="*/ 124460 h 182880"/>
                    <a:gd name="connsiteX4" fmla="*/ 88900 w 109220"/>
                    <a:gd name="connsiteY4" fmla="*/ 53340 h 182880"/>
                    <a:gd name="connsiteX5" fmla="*/ 71120 w 109220"/>
                    <a:gd name="connsiteY5" fmla="*/ 0 h 182880"/>
                    <a:gd name="connsiteX6" fmla="*/ 0 w 109220"/>
                    <a:gd name="connsiteY6" fmla="*/ 4826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220" h="182880">
                      <a:moveTo>
                        <a:pt x="0" y="48260"/>
                      </a:moveTo>
                      <a:lnTo>
                        <a:pt x="30480" y="182880"/>
                      </a:lnTo>
                      <a:lnTo>
                        <a:pt x="96520" y="157480"/>
                      </a:lnTo>
                      <a:lnTo>
                        <a:pt x="109220" y="124460"/>
                      </a:lnTo>
                      <a:lnTo>
                        <a:pt x="88900" y="53340"/>
                      </a:lnTo>
                      <a:lnTo>
                        <a:pt x="71120" y="0"/>
                      </a:lnTo>
                      <a:lnTo>
                        <a:pt x="0" y="48260"/>
                      </a:lnTo>
                      <a:close/>
                    </a:path>
                  </a:pathLst>
                </a:custGeom>
                <a:solidFill>
                  <a:srgbClr val="76AD25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1783CD1-4DB1-47B2-8500-BB444ABB07B8}"/>
                </a:ext>
              </a:extLst>
            </p:cNvPr>
            <p:cNvSpPr/>
            <p:nvPr/>
          </p:nvSpPr>
          <p:spPr>
            <a:xfrm>
              <a:off x="1381760" y="4813300"/>
              <a:ext cx="505460" cy="266700"/>
            </a:xfrm>
            <a:custGeom>
              <a:avLst/>
              <a:gdLst>
                <a:gd name="connsiteX0" fmla="*/ 48260 w 505460"/>
                <a:gd name="connsiteY0" fmla="*/ 139700 h 266700"/>
                <a:gd name="connsiteX1" fmla="*/ 0 w 505460"/>
                <a:gd name="connsiteY1" fmla="*/ 182880 h 266700"/>
                <a:gd name="connsiteX2" fmla="*/ 71120 w 505460"/>
                <a:gd name="connsiteY2" fmla="*/ 266700 h 266700"/>
                <a:gd name="connsiteX3" fmla="*/ 335280 w 505460"/>
                <a:gd name="connsiteY3" fmla="*/ 231140 h 266700"/>
                <a:gd name="connsiteX4" fmla="*/ 429260 w 505460"/>
                <a:gd name="connsiteY4" fmla="*/ 170180 h 266700"/>
                <a:gd name="connsiteX5" fmla="*/ 485140 w 505460"/>
                <a:gd name="connsiteY5" fmla="*/ 119380 h 266700"/>
                <a:gd name="connsiteX6" fmla="*/ 505460 w 505460"/>
                <a:gd name="connsiteY6" fmla="*/ 0 h 266700"/>
                <a:gd name="connsiteX7" fmla="*/ 391160 w 505460"/>
                <a:gd name="connsiteY7" fmla="*/ 7620 h 266700"/>
                <a:gd name="connsiteX8" fmla="*/ 198120 w 505460"/>
                <a:gd name="connsiteY8" fmla="*/ 68580 h 266700"/>
                <a:gd name="connsiteX9" fmla="*/ 48260 w 505460"/>
                <a:gd name="connsiteY9" fmla="*/ 139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5460" h="266700">
                  <a:moveTo>
                    <a:pt x="48260" y="139700"/>
                  </a:moveTo>
                  <a:lnTo>
                    <a:pt x="0" y="182880"/>
                  </a:lnTo>
                  <a:lnTo>
                    <a:pt x="71120" y="266700"/>
                  </a:lnTo>
                  <a:lnTo>
                    <a:pt x="335280" y="231140"/>
                  </a:lnTo>
                  <a:lnTo>
                    <a:pt x="429260" y="170180"/>
                  </a:lnTo>
                  <a:lnTo>
                    <a:pt x="485140" y="119380"/>
                  </a:lnTo>
                  <a:lnTo>
                    <a:pt x="505460" y="0"/>
                  </a:lnTo>
                  <a:lnTo>
                    <a:pt x="391160" y="7620"/>
                  </a:lnTo>
                  <a:lnTo>
                    <a:pt x="198120" y="68580"/>
                  </a:lnTo>
                  <a:lnTo>
                    <a:pt x="48260" y="139700"/>
                  </a:lnTo>
                  <a:close/>
                </a:path>
              </a:pathLst>
            </a:custGeom>
            <a:solidFill>
              <a:srgbClr val="A7CF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833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BD600605-03F2-4E7F-9237-A4AB085E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1D56F9-01AC-4AD8-B790-724E753DBEF5}"/>
              </a:ext>
            </a:extLst>
          </p:cNvPr>
          <p:cNvSpPr txBox="1"/>
          <p:nvPr/>
        </p:nvSpPr>
        <p:spPr>
          <a:xfrm>
            <a:off x="1223258" y="304652"/>
            <a:ext cx="10717729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/>
              <a:t>Quá trình trao đổi khí chịu ảnh hưởng của những yếu tố nào? Cây bị thiếu nước ảnh hưởng như thế nào đến quá trình trao đổi khí?</a:t>
            </a:r>
            <a:endParaRPr lang="en-US" sz="2400" b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28D9DB-2AC2-4EB5-8136-25C280033D2F}"/>
              </a:ext>
            </a:extLst>
          </p:cNvPr>
          <p:cNvGrpSpPr/>
          <p:nvPr/>
        </p:nvGrpSpPr>
        <p:grpSpPr>
          <a:xfrm>
            <a:off x="5147210" y="145940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6CC9243-FA6D-49F9-B0E7-3AF037C254F6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A17EE2-9AC1-445E-BA1E-2ACEF9F2F9F1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02F8AA39-E033-4A63-993A-6B23E23338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66"/>
          <a:stretch/>
        </p:blipFill>
        <p:spPr>
          <a:xfrm>
            <a:off x="-2072" y="1472961"/>
            <a:ext cx="2428306" cy="5343200"/>
          </a:xfrm>
          <a:prstGeom prst="rect">
            <a:avLst/>
          </a:prstGeom>
        </p:spPr>
      </p:pic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AF69D07E-09E7-82F3-24EE-AEBB50B34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6"/>
          <a:stretch/>
        </p:blipFill>
        <p:spPr>
          <a:xfrm>
            <a:off x="5334000" y="512609"/>
            <a:ext cx="6858000" cy="64330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764F8D-8093-F6D7-05CE-0921866BAFC8}"/>
              </a:ext>
            </a:extLst>
          </p:cNvPr>
          <p:cNvSpPr txBox="1"/>
          <p:nvPr/>
        </p:nvSpPr>
        <p:spPr>
          <a:xfrm>
            <a:off x="1649658" y="2332224"/>
            <a:ext cx="8659264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>
              <a:spcAft>
                <a:spcPts val="600"/>
              </a:spcAft>
            </a:pPr>
            <a:r>
              <a:rPr lang="vi-VN" dirty="0"/>
              <a:t>Quá trình trao đổi khí chịu ảnh hưởng của những yếu tố: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Ánh sáng 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2400" dirty="0"/>
              <a:t>Nước</a:t>
            </a:r>
          </a:p>
          <a:p>
            <a:pPr algn="just">
              <a:spcAft>
                <a:spcPts val="600"/>
              </a:spcAft>
            </a:pPr>
            <a:r>
              <a:rPr lang="vi-VN" dirty="0"/>
              <a:t>Khi cây bị </a:t>
            </a:r>
            <a:r>
              <a:rPr lang="vi-VN" dirty="0">
                <a:solidFill>
                  <a:srgbClr val="FF0000"/>
                </a:solidFill>
              </a:rPr>
              <a:t>thiếu nước</a:t>
            </a:r>
            <a:r>
              <a:rPr lang="vi-VN" dirty="0"/>
              <a:t>, thành mỏng hết căng và thành dày duỗi thẳng, khí khổng đóng lại và quá trình trao đổi khí bị ảnh hưởng lớn.</a:t>
            </a:r>
          </a:p>
        </p:txBody>
      </p:sp>
    </p:spTree>
    <p:extLst>
      <p:ext uri="{BB962C8B-B14F-4D97-AF65-F5344CB8AC3E}">
        <p14:creationId xmlns:p14="http://schemas.microsoft.com/office/powerpoint/2010/main" val="1099578965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ĐÃ HỌC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961823" y="452641"/>
            <a:ext cx="9896689" cy="160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vật trao đổi khí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 môi trường chủ yếu thông qua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 khổng ở lá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 thực hiện trong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quang hợp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hô hấp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chất khí khuếch tán vào và ra khỏi lá khi khí khổng mở.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FA92E3-4160-497C-8594-048198661E2E}"/>
              </a:ext>
            </a:extLst>
          </p:cNvPr>
          <p:cNvGrpSpPr/>
          <p:nvPr/>
        </p:nvGrpSpPr>
        <p:grpSpPr>
          <a:xfrm>
            <a:off x="3022763" y="2152175"/>
            <a:ext cx="7487757" cy="4451825"/>
            <a:chOff x="3022763" y="2152175"/>
            <a:chExt cx="7487757" cy="4451825"/>
          </a:xfrm>
        </p:grpSpPr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CEBBDD72-948F-43B4-B19A-0E5283148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74" b="10370"/>
            <a:stretch/>
          </p:blipFill>
          <p:spPr>
            <a:xfrm>
              <a:off x="3022763" y="2152175"/>
              <a:ext cx="7430165" cy="44518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F38194-CD00-46A6-B245-0D9A3B6D1BDE}"/>
                </a:ext>
              </a:extLst>
            </p:cNvPr>
            <p:cNvSpPr txBox="1"/>
            <p:nvPr/>
          </p:nvSpPr>
          <p:spPr>
            <a:xfrm>
              <a:off x="8442960" y="2306320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mở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747CBB-8DDA-4F96-9121-B0DC6C3AFC8D}"/>
                </a:ext>
              </a:extLst>
            </p:cNvPr>
            <p:cNvSpPr txBox="1"/>
            <p:nvPr/>
          </p:nvSpPr>
          <p:spPr>
            <a:xfrm>
              <a:off x="8717280" y="3944969"/>
              <a:ext cx="1793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Khí khổng đóng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47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26462DD-8F7A-4704-9C25-77D211C0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450" y="3514557"/>
            <a:ext cx="6895649" cy="3323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69B9A-F2D1-4538-ADA5-0C8B1C12CB6A}"/>
              </a:ext>
            </a:extLst>
          </p:cNvPr>
          <p:cNvSpPr/>
          <p:nvPr/>
        </p:nvSpPr>
        <p:spPr>
          <a:xfrm>
            <a:off x="1936955" y="2595716"/>
            <a:ext cx="8278761" cy="1061884"/>
          </a:xfrm>
          <a:prstGeom prst="rect">
            <a:avLst/>
          </a:prstGeom>
          <a:solidFill>
            <a:srgbClr val="A7CF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E9CA87-08DA-43F5-8FF6-61E1C0F7479C}"/>
              </a:ext>
            </a:extLst>
          </p:cNvPr>
          <p:cNvSpPr txBox="1"/>
          <p:nvPr/>
        </p:nvSpPr>
        <p:spPr>
          <a:xfrm>
            <a:off x="2109569" y="2745116"/>
            <a:ext cx="7952910" cy="769441"/>
          </a:xfrm>
          <a:prstGeom prst="rect">
            <a:avLst/>
          </a:prstGeom>
          <a:solidFill>
            <a:schemeClr val="bg1"/>
          </a:solidFill>
          <a:effectLst>
            <a:outerShdw blurRad="1270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A7CF3A"/>
                </a:solidFill>
              </a:rPr>
              <a:t>TRAO ĐỔI KHÍ Ở ĐỘNG VẬT</a:t>
            </a:r>
            <a:endParaRPr lang="en-US" sz="4400" b="1">
              <a:solidFill>
                <a:srgbClr val="A7CF3A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771B12-D5C2-4E8B-BE4A-2C687A3C0FDC}"/>
              </a:ext>
            </a:extLst>
          </p:cNvPr>
          <p:cNvGrpSpPr/>
          <p:nvPr/>
        </p:nvGrpSpPr>
        <p:grpSpPr>
          <a:xfrm>
            <a:off x="5004527" y="170510"/>
            <a:ext cx="2162996" cy="2162996"/>
            <a:chOff x="7649618" y="552305"/>
            <a:chExt cx="2162996" cy="216299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2454DB-B678-474D-89EB-45AD1C758A58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A7CF3A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994C9B9-4537-49B1-9D1A-2754AB51551A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A7CF3A"/>
                  </a:solidFill>
                </a:rPr>
                <a:t>03</a:t>
              </a:r>
              <a:endParaRPr lang="en-US" sz="7200" b="1">
                <a:solidFill>
                  <a:srgbClr val="A7CF3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0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forest of trees&#10;&#10;Description automatically generated with low confidence">
            <a:extLst>
              <a:ext uri="{FF2B5EF4-FFF2-40B4-BE49-F238E27FC236}">
                <a16:creationId xmlns:a16="http://schemas.microsoft.com/office/drawing/2014/main" id="{1976505C-629A-48DC-9D15-7A10B48B3B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069E5-B182-460D-910E-B8654F74D7B5}"/>
              </a:ext>
            </a:extLst>
          </p:cNvPr>
          <p:cNvSpPr txBox="1"/>
          <p:nvPr/>
        </p:nvSpPr>
        <p:spPr>
          <a:xfrm>
            <a:off x="540151" y="403370"/>
            <a:ext cx="11111697" cy="123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i="1" dirty="0">
                <a:solidFill>
                  <a:srgbClr val="C00000"/>
                </a:solidFill>
              </a:rPr>
              <a:t>Quá trình trao đổi khí diễn ra như thế nào ở cơ thể động vật và thực vật?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0311F76B-9F19-42BB-8A7D-595E41143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F9E1F-A768-484A-B233-14B3F4F92DAF}"/>
              </a:ext>
            </a:extLst>
          </p:cNvPr>
          <p:cNvSpPr txBox="1"/>
          <p:nvPr/>
        </p:nvSpPr>
        <p:spPr>
          <a:xfrm>
            <a:off x="1223258" y="304652"/>
            <a:ext cx="10864358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28.2, cho biết tên cơ quan trao đổi khí ở giun đất, cá, châu chấu và mèo (hoặc chó).</a:t>
            </a:r>
            <a:endParaRPr lang="en-US" sz="2400" b="1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67BDCE-52B3-4470-8958-E439C8418235}"/>
              </a:ext>
            </a:extLst>
          </p:cNvPr>
          <p:cNvGrpSpPr/>
          <p:nvPr/>
        </p:nvGrpSpPr>
        <p:grpSpPr>
          <a:xfrm>
            <a:off x="5516898" y="6296448"/>
            <a:ext cx="5602578" cy="388540"/>
            <a:chOff x="3285811" y="6047622"/>
            <a:chExt cx="5602578" cy="38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117354-BBE7-4653-9C25-518C8EE7E65A}"/>
                </a:ext>
              </a:extLst>
            </p:cNvPr>
            <p:cNvSpPr txBox="1"/>
            <p:nvPr/>
          </p:nvSpPr>
          <p:spPr>
            <a:xfrm>
              <a:off x="4617149" y="6066830"/>
              <a:ext cx="4271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Cơ quan trao đổi khí ở một số động vật</a:t>
              </a:r>
              <a:endParaRPr lang="en-US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252D370-86CB-48FA-9BB1-27FEDE097CF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28.2</a:t>
              </a:r>
              <a:endParaRPr lang="en-US" b="1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2D875505-AF6B-121A-9AB8-8BACA9EC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49" y="1046241"/>
            <a:ext cx="6356676" cy="5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piratory system of the cats body - Pets Australia">
            <a:extLst>
              <a:ext uri="{FF2B5EF4-FFF2-40B4-BE49-F238E27FC236}">
                <a16:creationId xmlns:a16="http://schemas.microsoft.com/office/drawing/2014/main" id="{44500631-787F-F7BC-B460-58EADE3C2B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5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F916AA-4F51-4FE0-A5F6-350B9AE30215}"/>
              </a:ext>
            </a:extLst>
          </p:cNvPr>
          <p:cNvGrpSpPr/>
          <p:nvPr/>
        </p:nvGrpSpPr>
        <p:grpSpPr>
          <a:xfrm>
            <a:off x="2705702" y="2399509"/>
            <a:ext cx="6827415" cy="4054158"/>
            <a:chOff x="2705702" y="2478722"/>
            <a:chExt cx="6827415" cy="4054158"/>
          </a:xfrm>
        </p:grpSpPr>
        <p:pic>
          <p:nvPicPr>
            <p:cNvPr id="6" name="Picture 16">
              <a:extLst>
                <a:ext uri="{FF2B5EF4-FFF2-40B4-BE49-F238E27FC236}">
                  <a16:creationId xmlns:a16="http://schemas.microsoft.com/office/drawing/2014/main" id="{B4D4D0B6-6AC8-4E16-8A11-826D14D2C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10" t="5896" r="10051" b="12329"/>
            <a:stretch>
              <a:fillRect/>
            </a:stretch>
          </p:blipFill>
          <p:spPr>
            <a:xfrm>
              <a:off x="2705702" y="2478722"/>
              <a:ext cx="5813049" cy="405415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DFB417-986F-478B-8068-57882C10CE17}"/>
                </a:ext>
              </a:extLst>
            </p:cNvPr>
            <p:cNvSpPr txBox="1"/>
            <p:nvPr/>
          </p:nvSpPr>
          <p:spPr>
            <a:xfrm>
              <a:off x="7268448" y="5355771"/>
              <a:ext cx="12223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Mao mạch</a:t>
              </a:r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951968-01FF-46E8-91CB-174A365D4D61}"/>
                </a:ext>
              </a:extLst>
            </p:cNvPr>
            <p:cNvSpPr txBox="1"/>
            <p:nvPr/>
          </p:nvSpPr>
          <p:spPr>
            <a:xfrm>
              <a:off x="7439508" y="3232587"/>
              <a:ext cx="2093609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vi-VN" sz="1600" dirty="0"/>
                <a:t>Mặt cắt ngang của bề mặt hô hấp (da bên ngoài)</a:t>
              </a:r>
              <a:endParaRPr lang="en-US" sz="16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ACBDD47-361A-40E3-91DD-359B599BEC8A}"/>
              </a:ext>
            </a:extLst>
          </p:cNvPr>
          <p:cNvSpPr txBox="1"/>
          <p:nvPr/>
        </p:nvSpPr>
        <p:spPr>
          <a:xfrm>
            <a:off x="562947" y="1244380"/>
            <a:ext cx="11066106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Động vật trao đổi khí với môi trường qua </a:t>
            </a:r>
            <a:r>
              <a:rPr lang="vi-VN" sz="2400" b="1" dirty="0">
                <a:solidFill>
                  <a:srgbClr val="911210"/>
                </a:solidFill>
              </a:rPr>
              <a:t>cơ quan trao đổi khí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vi-VN" sz="2400" dirty="0"/>
              <a:t>Tùy từng loài động vật mà cơ quan trao đổi khí là da, hệ thống ống khí, mang hay phổi.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D6CE6C-6E2E-4D7C-B9B4-724E3915496A}"/>
              </a:ext>
            </a:extLst>
          </p:cNvPr>
          <p:cNvSpPr txBox="1"/>
          <p:nvPr/>
        </p:nvSpPr>
        <p:spPr>
          <a:xfrm>
            <a:off x="7268448" y="5996309"/>
            <a:ext cx="4138929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da ở giun đất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0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D0C5A8F3-CEED-4CCD-B7BE-B3533DA23B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75128" y="1089670"/>
            <a:ext cx="5205201" cy="530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3262394" y="6251492"/>
            <a:ext cx="5987592" cy="413468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hệ thống ống khí ở châu chấu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7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171063" y="5984094"/>
            <a:ext cx="3849873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FF00"/>
                </a:solidFill>
              </a:rPr>
              <a:t>Trao đổi khí qua mang ở cá</a:t>
            </a:r>
            <a:endParaRPr lang="en-US" sz="2000" b="1">
              <a:solidFill>
                <a:srgbClr val="FFFF00"/>
              </a:solidFill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AD3A1EC1-30E2-4ABE-80DE-7C34F6E5E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124" b="2732"/>
          <a:stretch>
            <a:fillRect/>
          </a:stretch>
        </p:blipFill>
        <p:spPr>
          <a:xfrm>
            <a:off x="3957915" y="1089670"/>
            <a:ext cx="5136376" cy="476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454883" y="6047775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chó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Respiratory system of the dog Royalty Free Vector Image">
            <a:extLst>
              <a:ext uri="{FF2B5EF4-FFF2-40B4-BE49-F238E27FC236}">
                <a16:creationId xmlns:a16="http://schemas.microsoft.com/office/drawing/2014/main" id="{889A86D1-E8A0-6C72-11CA-5D6AA4059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8722"/>
          <a:stretch/>
        </p:blipFill>
        <p:spPr bwMode="auto">
          <a:xfrm>
            <a:off x="3288943" y="1167832"/>
            <a:ext cx="6350000" cy="46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B27EA1-7DAB-64CF-11E4-92E0BC7DB29C}"/>
              </a:ext>
            </a:extLst>
          </p:cNvPr>
          <p:cNvSpPr/>
          <p:nvPr/>
        </p:nvSpPr>
        <p:spPr>
          <a:xfrm>
            <a:off x="2674925" y="270552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008785E-F2E6-8496-80B5-8B3E610C8618}"/>
              </a:ext>
            </a:extLst>
          </p:cNvPr>
          <p:cNvSpPr/>
          <p:nvPr/>
        </p:nvSpPr>
        <p:spPr>
          <a:xfrm rot="14691188">
            <a:off x="2505754" y="1821609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7BD40-D78F-4D59-AB40-A1D516662EBE}"/>
              </a:ext>
            </a:extLst>
          </p:cNvPr>
          <p:cNvSpPr txBox="1"/>
          <p:nvPr/>
        </p:nvSpPr>
        <p:spPr>
          <a:xfrm>
            <a:off x="2174429" y="3569129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E58FF-9C2F-7888-7A42-DFA84CF360F4}"/>
              </a:ext>
            </a:extLst>
          </p:cNvPr>
          <p:cNvSpPr txBox="1"/>
          <p:nvPr/>
        </p:nvSpPr>
        <p:spPr>
          <a:xfrm>
            <a:off x="1956136" y="1420918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22722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9A642D-4C4A-4909-8375-56F743584703}"/>
              </a:ext>
            </a:extLst>
          </p:cNvPr>
          <p:cNvGrpSpPr/>
          <p:nvPr/>
        </p:nvGrpSpPr>
        <p:grpSpPr>
          <a:xfrm>
            <a:off x="2442066" y="193040"/>
            <a:ext cx="7307868" cy="772160"/>
            <a:chOff x="3108960" y="264160"/>
            <a:chExt cx="7307868" cy="772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0ABE482-76CE-4336-A9FA-A7609DF61757}"/>
                </a:ext>
              </a:extLst>
            </p:cNvPr>
            <p:cNvSpPr/>
            <p:nvPr/>
          </p:nvSpPr>
          <p:spPr>
            <a:xfrm>
              <a:off x="3108960" y="264160"/>
              <a:ext cx="7307868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A98F01-22D9-41EF-A2D9-15C98E2C5EF8}"/>
                </a:ext>
              </a:extLst>
            </p:cNvPr>
            <p:cNvSpPr txBox="1"/>
            <p:nvPr/>
          </p:nvSpPr>
          <p:spPr>
            <a:xfrm>
              <a:off x="3372596" y="388630"/>
              <a:ext cx="68274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>
                  <a:solidFill>
                    <a:srgbClr val="FFFF00"/>
                  </a:solidFill>
                </a:rPr>
                <a:t>CƠ QUAN TRAO ĐỔI KHÍ Ở ĐỘNG VẬT</a:t>
              </a:r>
              <a:endParaRPr lang="en-US" sz="2800" b="1">
                <a:solidFill>
                  <a:srgbClr val="FFFF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1FF073-7FCD-4D0C-B8EB-279F7DF53649}"/>
              </a:ext>
            </a:extLst>
          </p:cNvPr>
          <p:cNvSpPr txBox="1"/>
          <p:nvPr/>
        </p:nvSpPr>
        <p:spPr>
          <a:xfrm>
            <a:off x="4542669" y="5694309"/>
            <a:ext cx="376219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FF00"/>
                </a:solidFill>
              </a:rPr>
              <a:t>Trao đổi khí qua phổi ở mèo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AutoShape 2" descr="Respiratory system of the cats body - Pets Australia">
            <a:extLst>
              <a:ext uri="{FF2B5EF4-FFF2-40B4-BE49-F238E27FC236}">
                <a16:creationId xmlns:a16="http://schemas.microsoft.com/office/drawing/2014/main" id="{F90F534E-5362-06BF-F685-502C4E4C8A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65238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Respiratory system of the cat Royalty Free Vector Image">
            <a:extLst>
              <a:ext uri="{FF2B5EF4-FFF2-40B4-BE49-F238E27FC236}">
                <a16:creationId xmlns:a16="http://schemas.microsoft.com/office/drawing/2014/main" id="{0EA98155-022F-9B34-BBA0-8B20D20CF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7" b="29863"/>
          <a:stretch/>
        </p:blipFill>
        <p:spPr bwMode="auto">
          <a:xfrm>
            <a:off x="3561058" y="2115657"/>
            <a:ext cx="6350000" cy="32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98FD5C-3709-64A6-A105-8E2B64522EAD}"/>
              </a:ext>
            </a:extLst>
          </p:cNvPr>
          <p:cNvSpPr/>
          <p:nvPr/>
        </p:nvSpPr>
        <p:spPr>
          <a:xfrm>
            <a:off x="2904261" y="324533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E8D2164-9830-0094-C9A5-90B74E55201C}"/>
              </a:ext>
            </a:extLst>
          </p:cNvPr>
          <p:cNvSpPr/>
          <p:nvPr/>
        </p:nvSpPr>
        <p:spPr>
          <a:xfrm rot="14691188">
            <a:off x="2735090" y="2361413"/>
            <a:ext cx="1137920" cy="863600"/>
          </a:xfrm>
          <a:custGeom>
            <a:avLst/>
            <a:gdLst>
              <a:gd name="connsiteX0" fmla="*/ 1137920 w 1137920"/>
              <a:gd name="connsiteY0" fmla="*/ 0 h 863600"/>
              <a:gd name="connsiteX1" fmla="*/ 711200 w 1137920"/>
              <a:gd name="connsiteY1" fmla="*/ 172720 h 863600"/>
              <a:gd name="connsiteX2" fmla="*/ 304800 w 1137920"/>
              <a:gd name="connsiteY2" fmla="*/ 487680 h 863600"/>
              <a:gd name="connsiteX3" fmla="*/ 0 w 1137920"/>
              <a:gd name="connsiteY3" fmla="*/ 86360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920" h="863600">
                <a:moveTo>
                  <a:pt x="1137920" y="0"/>
                </a:moveTo>
                <a:cubicBezTo>
                  <a:pt x="993986" y="45720"/>
                  <a:pt x="850053" y="91440"/>
                  <a:pt x="711200" y="172720"/>
                </a:cubicBezTo>
                <a:cubicBezTo>
                  <a:pt x="572347" y="254000"/>
                  <a:pt x="423333" y="372533"/>
                  <a:pt x="304800" y="487680"/>
                </a:cubicBezTo>
                <a:cubicBezTo>
                  <a:pt x="186267" y="602827"/>
                  <a:pt x="93133" y="733213"/>
                  <a:pt x="0" y="863600"/>
                </a:cubicBezTo>
              </a:path>
            </a:pathLst>
          </a:custGeom>
          <a:noFill/>
          <a:ln w="57150">
            <a:solidFill>
              <a:srgbClr val="91121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E0FF4-18B2-AADF-0727-7684269A3F64}"/>
              </a:ext>
            </a:extLst>
          </p:cNvPr>
          <p:cNvSpPr txBox="1"/>
          <p:nvPr/>
        </p:nvSpPr>
        <p:spPr>
          <a:xfrm>
            <a:off x="2403765" y="4108933"/>
            <a:ext cx="90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F0"/>
                </a:solidFill>
              </a:rPr>
              <a:t>CO</a:t>
            </a:r>
            <a:r>
              <a:rPr lang="vi-VN" sz="2400" b="1" baseline="-25000" dirty="0">
                <a:solidFill>
                  <a:srgbClr val="00B0F0"/>
                </a:solidFill>
              </a:rPr>
              <a:t>2</a:t>
            </a:r>
            <a:endParaRPr lang="en-US" sz="2400" b="1" baseline="-250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AAD534-EDE6-1B62-4D85-F8C8E9D6104C}"/>
              </a:ext>
            </a:extLst>
          </p:cNvPr>
          <p:cNvSpPr txBox="1"/>
          <p:nvPr/>
        </p:nvSpPr>
        <p:spPr>
          <a:xfrm>
            <a:off x="2185472" y="1960722"/>
            <a:ext cx="57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911210"/>
                </a:solidFill>
              </a:rPr>
              <a:t>O</a:t>
            </a:r>
            <a:r>
              <a:rPr lang="vi-VN" sz="2400" b="1" baseline="-25000">
                <a:solidFill>
                  <a:srgbClr val="911210"/>
                </a:solidFill>
              </a:rPr>
              <a:t>2</a:t>
            </a:r>
            <a:endParaRPr lang="en-US" sz="2400" b="1" baseline="-25000">
              <a:solidFill>
                <a:srgbClr val="911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10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1D5EAF6-E627-4CF2-AB33-E8A441A90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9"/>
          <a:stretch/>
        </p:blipFill>
        <p:spPr>
          <a:xfrm>
            <a:off x="8440446" y="761988"/>
            <a:ext cx="3751554" cy="60960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35AD1C-FF19-411F-A9FC-5D85574CE32B}"/>
              </a:ext>
            </a:extLst>
          </p:cNvPr>
          <p:cNvGrpSpPr/>
          <p:nvPr/>
        </p:nvGrpSpPr>
        <p:grpSpPr>
          <a:xfrm>
            <a:off x="5147210" y="72713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2F4261-6702-44C2-A3BE-93DF81418C11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D5A007A-93BF-4001-9FFB-42911B201E8E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F972C8B-C1FB-4066-B0B0-72AAFBD8C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91612"/>
              </p:ext>
            </p:extLst>
          </p:nvPr>
        </p:nvGraphicFramePr>
        <p:xfrm>
          <a:off x="1788885" y="1810138"/>
          <a:ext cx="8614230" cy="3900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7115">
                  <a:extLst>
                    <a:ext uri="{9D8B030D-6E8A-4147-A177-3AD203B41FA5}">
                      <a16:colId xmlns:a16="http://schemas.microsoft.com/office/drawing/2014/main" val="2938379174"/>
                    </a:ext>
                  </a:extLst>
                </a:gridCol>
                <a:gridCol w="4307115">
                  <a:extLst>
                    <a:ext uri="{9D8B030D-6E8A-4147-A177-3AD203B41FA5}">
                      <a16:colId xmlns:a16="http://schemas.microsoft.com/office/drawing/2014/main" val="2792125014"/>
                    </a:ext>
                  </a:extLst>
                </a:gridCol>
              </a:tblGrid>
              <a:tr h="7800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Động vật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/>
                        <a:t>Cơ quan trao đổi khí</a:t>
                      </a:r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8000"/>
                        </a:gs>
                        <a:gs pos="54400">
                          <a:srgbClr val="066304"/>
                        </a:gs>
                        <a:gs pos="100000">
                          <a:srgbClr val="0B4B07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03304059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Giun đất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7877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Châu chấu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55232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/>
                        <a:t>Cá </a:t>
                      </a:r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50016"/>
                  </a:ext>
                </a:extLst>
              </a:tr>
              <a:tr h="780039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</a:pPr>
                      <a:r>
                        <a:rPr lang="vi-VN" sz="2400" b="1" dirty="0"/>
                        <a:t>Mèo hoặc chó</a:t>
                      </a:r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1705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C082A5D-C47F-4ADA-A05D-B136644DB577}"/>
              </a:ext>
            </a:extLst>
          </p:cNvPr>
          <p:cNvSpPr/>
          <p:nvPr/>
        </p:nvSpPr>
        <p:spPr>
          <a:xfrm>
            <a:off x="6526061" y="2753087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Da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892E8-E0D9-431D-BCC8-FC2465CAEDCA}"/>
              </a:ext>
            </a:extLst>
          </p:cNvPr>
          <p:cNvSpPr/>
          <p:nvPr/>
        </p:nvSpPr>
        <p:spPr>
          <a:xfrm>
            <a:off x="6526061" y="3525355"/>
            <a:ext cx="2936002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Hệ thống ống khí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9F1923-88D8-48FD-A872-7F474494C01A}"/>
              </a:ext>
            </a:extLst>
          </p:cNvPr>
          <p:cNvSpPr/>
          <p:nvPr/>
        </p:nvSpPr>
        <p:spPr>
          <a:xfrm>
            <a:off x="6526061" y="4306072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Mang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9A13EC-BAF8-4566-85B3-281607CA2EEF}"/>
              </a:ext>
            </a:extLst>
          </p:cNvPr>
          <p:cNvSpPr/>
          <p:nvPr/>
        </p:nvSpPr>
        <p:spPr>
          <a:xfrm>
            <a:off x="6526061" y="5091634"/>
            <a:ext cx="2936001" cy="508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chemeClr val="tx1"/>
                </a:solidFill>
              </a:rPr>
              <a:t>Phổi</a:t>
            </a:r>
            <a:endParaRPr lang="en-US" sz="2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25A6C2-63AB-4F32-A661-38101C463255}"/>
              </a:ext>
            </a:extLst>
          </p:cNvPr>
          <p:cNvSpPr/>
          <p:nvPr/>
        </p:nvSpPr>
        <p:spPr>
          <a:xfrm>
            <a:off x="193040" y="1156459"/>
            <a:ext cx="11785599" cy="4752779"/>
          </a:xfrm>
          <a:prstGeom prst="roundRect">
            <a:avLst>
              <a:gd name="adj" fmla="val 76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569C525-2FFA-48E4-8B4A-E48775B59BD7}"/>
              </a:ext>
            </a:extLst>
          </p:cNvPr>
          <p:cNvSpPr/>
          <p:nvPr/>
        </p:nvSpPr>
        <p:spPr>
          <a:xfrm>
            <a:off x="1826414" y="1904080"/>
            <a:ext cx="8567265" cy="3512872"/>
          </a:xfrm>
          <a:prstGeom prst="roundRect">
            <a:avLst>
              <a:gd name="adj" fmla="val 875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39" y="215900"/>
            <a:ext cx="1091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pic>
        <p:nvPicPr>
          <p:cNvPr id="51" name="Picture 27">
            <a:extLst>
              <a:ext uri="{FF2B5EF4-FFF2-40B4-BE49-F238E27FC236}">
                <a16:creationId xmlns:a16="http://schemas.microsoft.com/office/drawing/2014/main" id="{B9A86F5D-DD38-4F96-BE56-5E4ADF5ED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85395" y="3933391"/>
            <a:ext cx="986831" cy="388565"/>
          </a:xfrm>
          <a:prstGeom prst="rect">
            <a:avLst/>
          </a:prstGeom>
        </p:spPr>
      </p:pic>
      <p:sp>
        <p:nvSpPr>
          <p:cNvPr id="54" name="TextBox 31">
            <a:extLst>
              <a:ext uri="{FF2B5EF4-FFF2-40B4-BE49-F238E27FC236}">
                <a16:creationId xmlns:a16="http://schemas.microsoft.com/office/drawing/2014/main" id="{701440E8-2152-4A09-AB26-A40CFDAD64A8}"/>
              </a:ext>
            </a:extLst>
          </p:cNvPr>
          <p:cNvSpPr txBox="1"/>
          <p:nvPr/>
        </p:nvSpPr>
        <p:spPr>
          <a:xfrm>
            <a:off x="5169189" y="1303036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Môi trường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3CE44B-7958-4E67-96B6-0B2CC782A9A4}"/>
              </a:ext>
            </a:extLst>
          </p:cNvPr>
          <p:cNvGrpSpPr/>
          <p:nvPr/>
        </p:nvGrpSpPr>
        <p:grpSpPr>
          <a:xfrm>
            <a:off x="1969830" y="2898516"/>
            <a:ext cx="3347786" cy="1524000"/>
            <a:chOff x="1749993" y="2983437"/>
            <a:chExt cx="3347787" cy="1991884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F1DB7DF-7883-4067-ACC8-B5B77724D7F0}"/>
                </a:ext>
              </a:extLst>
            </p:cNvPr>
            <p:cNvSpPr/>
            <p:nvPr/>
          </p:nvSpPr>
          <p:spPr>
            <a:xfrm>
              <a:off x="1775460" y="2983437"/>
              <a:ext cx="3322320" cy="1991884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F771EEC-499B-4F73-B330-100584F6C443}"/>
                </a:ext>
              </a:extLst>
            </p:cNvPr>
            <p:cNvSpPr txBox="1"/>
            <p:nvPr/>
          </p:nvSpPr>
          <p:spPr>
            <a:xfrm>
              <a:off x="1749993" y="3085637"/>
              <a:ext cx="3180147" cy="16839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vi-VN" sz="2400" b="1" dirty="0">
                  <a:solidFill>
                    <a:schemeClr val="bg1"/>
                  </a:solidFill>
                </a:rPr>
                <a:t>Cơ quan trao đổi khí (da, hệ thống ống khí, mang, phổi)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4E1D19-C562-4F4A-A638-232D08FCA469}"/>
              </a:ext>
            </a:extLst>
          </p:cNvPr>
          <p:cNvGrpSpPr/>
          <p:nvPr/>
        </p:nvGrpSpPr>
        <p:grpSpPr>
          <a:xfrm>
            <a:off x="7381842" y="2898516"/>
            <a:ext cx="2840329" cy="1524000"/>
            <a:chOff x="1775460" y="3435865"/>
            <a:chExt cx="3322320" cy="1524000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54B57D2A-C1D7-4C7B-8693-C130CAEACC08}"/>
                </a:ext>
              </a:extLst>
            </p:cNvPr>
            <p:cNvSpPr/>
            <p:nvPr/>
          </p:nvSpPr>
          <p:spPr>
            <a:xfrm>
              <a:off x="1775460" y="3435865"/>
              <a:ext cx="3322320" cy="1524000"/>
            </a:xfrm>
            <a:prstGeom prst="roundRect">
              <a:avLst/>
            </a:prstGeom>
            <a:solidFill>
              <a:srgbClr val="55B4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9B1931-D506-453F-BF6A-28972F3C3F7D}"/>
                </a:ext>
              </a:extLst>
            </p:cNvPr>
            <p:cNvSpPr txBox="1"/>
            <p:nvPr/>
          </p:nvSpPr>
          <p:spPr>
            <a:xfrm>
              <a:off x="1909167" y="3782857"/>
              <a:ext cx="3054905" cy="8821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lnSpc>
                  <a:spcPct val="110000"/>
                </a:lnSpc>
                <a:defRPr sz="2400" b="1">
                  <a:solidFill>
                    <a:schemeClr val="bg1"/>
                  </a:solidFill>
                </a:defRPr>
              </a:lvl1pPr>
            </a:lstStyle>
            <a:p>
              <a:r>
                <a:rPr lang="vi-VN" dirty="0"/>
                <a:t>Tất cả các tế bào trong cơ thể</a:t>
              </a:r>
              <a:endParaRPr lang="en-US" dirty="0"/>
            </a:p>
          </p:txBody>
        </p:sp>
      </p:grpSp>
      <p:sp>
        <p:nvSpPr>
          <p:cNvPr id="63" name="TextBox 31">
            <a:extLst>
              <a:ext uri="{FF2B5EF4-FFF2-40B4-BE49-F238E27FC236}">
                <a16:creationId xmlns:a16="http://schemas.microsoft.com/office/drawing/2014/main" id="{2643C35B-35C8-4C88-91C6-B919615AF229}"/>
              </a:ext>
            </a:extLst>
          </p:cNvPr>
          <p:cNvSpPr txBox="1"/>
          <p:nvPr/>
        </p:nvSpPr>
        <p:spPr>
          <a:xfrm>
            <a:off x="5169189" y="2027612"/>
            <a:ext cx="1853621" cy="502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vi-VN" sz="2400" b="1">
                <a:solidFill>
                  <a:schemeClr val="bg2">
                    <a:lumMod val="25000"/>
                  </a:schemeClr>
                </a:solidFill>
                <a:latin typeface="Arial" pitchFamily="34" charset="0"/>
              </a:rPr>
              <a:t>Cơ thể</a:t>
            </a:r>
            <a:endParaRPr lang="en-US" sz="2400" b="1">
              <a:solidFill>
                <a:schemeClr val="bg2">
                  <a:lumMod val="25000"/>
                </a:schemeClr>
              </a:solidFill>
              <a:latin typeface="Arial" pitchFamily="34" charset="0"/>
            </a:endParaRPr>
          </a:p>
        </p:txBody>
      </p:sp>
      <p:pic>
        <p:nvPicPr>
          <p:cNvPr id="50" name="Picture 26">
            <a:extLst>
              <a:ext uri="{FF2B5EF4-FFF2-40B4-BE49-F238E27FC236}">
                <a16:creationId xmlns:a16="http://schemas.microsoft.com/office/drawing/2014/main" id="{EB36CF26-A78D-427A-9F69-154924F32B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440"/>
          <a:stretch>
            <a:fillRect/>
          </a:stretch>
        </p:blipFill>
        <p:spPr>
          <a:xfrm>
            <a:off x="5627577" y="3036452"/>
            <a:ext cx="640971" cy="390929"/>
          </a:xfrm>
          <a:prstGeom prst="rect">
            <a:avLst/>
          </a:prstGeom>
        </p:spPr>
      </p:pic>
      <p:sp>
        <p:nvSpPr>
          <p:cNvPr id="64" name="Arrow: Right 63">
            <a:extLst>
              <a:ext uri="{FF2B5EF4-FFF2-40B4-BE49-F238E27FC236}">
                <a16:creationId xmlns:a16="http://schemas.microsoft.com/office/drawing/2014/main" id="{1DA77C07-9DED-456D-8556-85ED58FDDC1C}"/>
              </a:ext>
            </a:extLst>
          </p:cNvPr>
          <p:cNvSpPr/>
          <p:nvPr/>
        </p:nvSpPr>
        <p:spPr>
          <a:xfrm>
            <a:off x="6346455" y="3150463"/>
            <a:ext cx="83618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FD461AB4-5B34-40BD-889E-B30940C7C562}"/>
              </a:ext>
            </a:extLst>
          </p:cNvPr>
          <p:cNvSpPr/>
          <p:nvPr/>
        </p:nvSpPr>
        <p:spPr>
          <a:xfrm flipH="1">
            <a:off x="6479295" y="4021877"/>
            <a:ext cx="836181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27">
            <a:extLst>
              <a:ext uri="{FF2B5EF4-FFF2-40B4-BE49-F238E27FC236}">
                <a16:creationId xmlns:a16="http://schemas.microsoft.com/office/drawing/2014/main" id="{260DE61F-4AB7-48E0-9D5C-37EBBD52E1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05" y="3880899"/>
            <a:ext cx="986831" cy="388565"/>
          </a:xfrm>
          <a:prstGeom prst="rect">
            <a:avLst/>
          </a:prstGeom>
        </p:spPr>
      </p:pic>
      <p:pic>
        <p:nvPicPr>
          <p:cNvPr id="67" name="Picture 26">
            <a:extLst>
              <a:ext uri="{FF2B5EF4-FFF2-40B4-BE49-F238E27FC236}">
                <a16:creationId xmlns:a16="http://schemas.microsoft.com/office/drawing/2014/main" id="{99879D70-B586-43EE-AC92-8D76FF23F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440"/>
          <a:stretch>
            <a:fillRect/>
          </a:stretch>
        </p:blipFill>
        <p:spPr>
          <a:xfrm>
            <a:off x="447040" y="3036452"/>
            <a:ext cx="640971" cy="390929"/>
          </a:xfrm>
          <a:prstGeom prst="rect">
            <a:avLst/>
          </a:prstGeom>
        </p:spPr>
      </p:pic>
      <p:sp>
        <p:nvSpPr>
          <p:cNvPr id="68" name="Arrow: Right 67">
            <a:extLst>
              <a:ext uri="{FF2B5EF4-FFF2-40B4-BE49-F238E27FC236}">
                <a16:creationId xmlns:a16="http://schemas.microsoft.com/office/drawing/2014/main" id="{14D4008B-0C60-4C61-8E38-343F74BD7585}"/>
              </a:ext>
            </a:extLst>
          </p:cNvPr>
          <p:cNvSpPr/>
          <p:nvPr/>
        </p:nvSpPr>
        <p:spPr>
          <a:xfrm>
            <a:off x="1185444" y="3150463"/>
            <a:ext cx="640971" cy="247587"/>
          </a:xfrm>
          <a:prstGeom prst="rightArrow">
            <a:avLst/>
          </a:prstGeom>
          <a:solidFill>
            <a:srgbClr val="911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8A4F556E-8ED1-457B-A635-F99F71DBA93A}"/>
              </a:ext>
            </a:extLst>
          </p:cNvPr>
          <p:cNvSpPr/>
          <p:nvPr/>
        </p:nvSpPr>
        <p:spPr>
          <a:xfrm flipH="1">
            <a:off x="1337327" y="3993958"/>
            <a:ext cx="580528" cy="247587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3D11F3C-5438-4C48-AA51-76407DB9D370}"/>
              </a:ext>
            </a:extLst>
          </p:cNvPr>
          <p:cNvGrpSpPr/>
          <p:nvPr/>
        </p:nvGrpSpPr>
        <p:grpSpPr>
          <a:xfrm>
            <a:off x="2867419" y="6094442"/>
            <a:ext cx="6485254" cy="388540"/>
            <a:chOff x="3285811" y="6047622"/>
            <a:chExt cx="6485254" cy="38854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0E42604-EE83-47E7-97BD-150AF4310EAA}"/>
                </a:ext>
              </a:extLst>
            </p:cNvPr>
            <p:cNvSpPr txBox="1"/>
            <p:nvPr/>
          </p:nvSpPr>
          <p:spPr>
            <a:xfrm>
              <a:off x="4617149" y="6066830"/>
              <a:ext cx="5153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quá trình trao đổi khí ở động vật</a:t>
              </a:r>
              <a:endParaRPr lang="en-US" dirty="0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D2EEECD-B16C-4117-AB14-2AFE25A2DA73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/>
                <a:t>Hình 28.3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2568331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54" grpId="0"/>
      <p:bldP spid="63" grpId="0"/>
      <p:bldP spid="64" grpId="0" animBg="1"/>
      <p:bldP spid="65" grpId="0" animBg="1"/>
      <p:bldP spid="68" grpId="0" animBg="1"/>
      <p:bldP spid="6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846D7ACE-1C63-41B5-9112-4C608A281D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73B10-5A3B-4D42-BAA8-943869A8441B}"/>
              </a:ext>
            </a:extLst>
          </p:cNvPr>
          <p:cNvSpPr txBox="1"/>
          <p:nvPr/>
        </p:nvSpPr>
        <p:spPr>
          <a:xfrm>
            <a:off x="1223258" y="304652"/>
            <a:ext cx="10538682" cy="94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dirty="0"/>
              <a:t>Quan sát hình 28.3, mô tả đường đi của khí qua cơ quan trao đổi khí ở động vật.</a:t>
            </a:r>
            <a:endParaRPr lang="en-US" sz="24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99BC82-65EB-40AF-AF47-9E3E5B82417B}"/>
              </a:ext>
            </a:extLst>
          </p:cNvPr>
          <p:cNvGrpSpPr/>
          <p:nvPr/>
        </p:nvGrpSpPr>
        <p:grpSpPr>
          <a:xfrm>
            <a:off x="5543809" y="3698258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C04677E-0436-4D0B-9958-3B440AA92488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EEB4C2-E711-4D04-8A05-D870BFEE3DA2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90750A04-F649-4145-A7E0-9D68FF7F1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2" r="60166"/>
          <a:stretch/>
        </p:blipFill>
        <p:spPr>
          <a:xfrm>
            <a:off x="0" y="1514800"/>
            <a:ext cx="1902697" cy="53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CA17FB-7C09-DD70-8B33-7F190571DCFA}"/>
              </a:ext>
            </a:extLst>
          </p:cNvPr>
          <p:cNvSpPr txBox="1"/>
          <p:nvPr/>
        </p:nvSpPr>
        <p:spPr>
          <a:xfrm>
            <a:off x="1902697" y="4451713"/>
            <a:ext cx="9632515" cy="2276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dirty="0"/>
              <a:t>Khí O</a:t>
            </a:r>
            <a:r>
              <a:rPr lang="vi-VN" baseline="-25000" dirty="0"/>
              <a:t>2</a:t>
            </a:r>
            <a:r>
              <a:rPr lang="vi-VN" dirty="0"/>
              <a:t> </a:t>
            </a:r>
            <a:r>
              <a:rPr lang="vi-VN" b="0" dirty="0"/>
              <a:t>được đi vào cơ thể nhờ cơ quan trao đổi khí (da, hệ thống ống khí, mang, phổi).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Tiếp đó được đưa đến </a:t>
            </a:r>
            <a:r>
              <a:rPr lang="vi-VN" dirty="0"/>
              <a:t>tất cả các tế bào </a:t>
            </a:r>
            <a:r>
              <a:rPr lang="vi-VN" b="0" dirty="0"/>
              <a:t>trong cơ thể.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vi-VN" b="0" dirty="0"/>
              <a:t>Sau đó </a:t>
            </a:r>
            <a:r>
              <a:rPr lang="vi-VN" dirty="0"/>
              <a:t>khí CO</a:t>
            </a:r>
            <a:r>
              <a:rPr lang="vi-VN" baseline="-25000" dirty="0"/>
              <a:t>2</a:t>
            </a:r>
            <a:r>
              <a:rPr lang="vi-VN" b="0" dirty="0"/>
              <a:t> được thải ra từ các tế bào đi qua cơ quan trao đổi khí và đi ra môi trường bên ngoài.</a:t>
            </a:r>
            <a:endParaRPr lang="en-US" b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3D850D9-367E-AC26-CAAF-43BF2D4FA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20" y="1138581"/>
            <a:ext cx="6932759" cy="23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8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74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1F0B2E-224A-45F9-8678-5D7E5DB6ADD8}"/>
              </a:ext>
            </a:extLst>
          </p:cNvPr>
          <p:cNvGrpSpPr/>
          <p:nvPr/>
        </p:nvGrpSpPr>
        <p:grpSpPr>
          <a:xfrm>
            <a:off x="637263" y="830379"/>
            <a:ext cx="6711669" cy="4718438"/>
            <a:chOff x="0" y="1049903"/>
            <a:chExt cx="7051965" cy="495767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56E02EC-A9FA-4C9C-A0D5-EAC7AB6D0BB3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DB892AD2-BB40-474F-BB56-FEBEEEBDB6B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486E00FD-63CA-41DC-BCA3-5C0D053F2D23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20" name="Picture 1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6C86EC2E-F0A9-4BE5-B9C7-4B80232F33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E2925044-8AD4-4991-AB67-AFADFE111FF1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F11F7F4D-C613-4100-A1FE-3CCDE6D8CC01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A5C9C89D-A1B4-4D02-98F7-63B63D7C7AA6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17" name="Picture 1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CDF9C3C2-63D6-4F74-98B4-ABB53AC06D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2B25687-86E4-4723-A4D4-E1FCFDB46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0E6B5EE-478E-406F-9D70-CA45ABC1D573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24" name="Picture 2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CEA0B65-3268-4530-8706-9B3167EC6E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25" name="Picture 2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30DE6C8-6E49-404F-8C73-DEC9CE125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A8766FF-DDB2-42E1-8274-ECCECFE30020}"/>
              </a:ext>
            </a:extLst>
          </p:cNvPr>
          <p:cNvGrpSpPr/>
          <p:nvPr/>
        </p:nvGrpSpPr>
        <p:grpSpPr>
          <a:xfrm>
            <a:off x="5776281" y="830379"/>
            <a:ext cx="6711669" cy="4765794"/>
            <a:chOff x="5439784" y="1049903"/>
            <a:chExt cx="7051965" cy="500743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1AF6103-2590-4B68-8744-78A3189DEAE8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CE710F2-6204-4381-AA27-729B5E8D34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FDE839F7-278C-4B89-967A-B8FD5C3229F7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1" name="Picture 40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3C29FAB7-C116-48A4-A63A-B5B5818E05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7686FCF3-11FC-4F88-BE1C-FB90FFB3A020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FC47A662-6028-4BAB-AC52-20E5BD91CE26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0B6874D7-9EB9-41A2-BAB8-ECF1B29D514D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8" name="Picture 37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A8B4F6ED-21E0-4299-BC40-896DEAA559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27" name="Picture 2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B09A33-871E-4C46-8B16-EBB2DDA62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C6F451-AC5E-4CA3-A981-FE687C671487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45" name="Picture 4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C875B46-64D3-4388-A235-B5BA5502E4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46" name="Picture 4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3A4F029F-2EB4-4B93-A4E6-A000F20303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3B39DAF-0660-4314-8528-42C35CE86AD1}"/>
              </a:ext>
            </a:extLst>
          </p:cNvPr>
          <p:cNvSpPr txBox="1"/>
          <p:nvPr/>
        </p:nvSpPr>
        <p:spPr>
          <a:xfrm>
            <a:off x="1136967" y="2239482"/>
            <a:ext cx="1411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158611B-726A-4C3F-AC50-1384D4FE8A9C}"/>
              </a:ext>
            </a:extLst>
          </p:cNvPr>
          <p:cNvSpPr/>
          <p:nvPr/>
        </p:nvSpPr>
        <p:spPr>
          <a:xfrm>
            <a:off x="2442258" y="2165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2BD33C-8677-47A2-BB11-3ADB920014C0}"/>
              </a:ext>
            </a:extLst>
          </p:cNvPr>
          <p:cNvSpPr/>
          <p:nvPr/>
        </p:nvSpPr>
        <p:spPr>
          <a:xfrm>
            <a:off x="3275635" y="2104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C9BBA2-9FDA-44B3-9CA3-13376DBC13A3}"/>
              </a:ext>
            </a:extLst>
          </p:cNvPr>
          <p:cNvSpPr/>
          <p:nvPr/>
        </p:nvSpPr>
        <p:spPr>
          <a:xfrm>
            <a:off x="3796496" y="2595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1A2D0D3-6D04-4CD9-845B-0AC0D4850B48}"/>
              </a:ext>
            </a:extLst>
          </p:cNvPr>
          <p:cNvSpPr/>
          <p:nvPr/>
        </p:nvSpPr>
        <p:spPr>
          <a:xfrm>
            <a:off x="3400002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427E90E-B923-460B-9FD5-007951D54CB5}"/>
              </a:ext>
            </a:extLst>
          </p:cNvPr>
          <p:cNvSpPr/>
          <p:nvPr/>
        </p:nvSpPr>
        <p:spPr>
          <a:xfrm flipH="1">
            <a:off x="3856163" y="3530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E9BE79-2F1C-48CF-AC99-CA31CC0C2A09}"/>
              </a:ext>
            </a:extLst>
          </p:cNvPr>
          <p:cNvSpPr/>
          <p:nvPr/>
        </p:nvSpPr>
        <p:spPr>
          <a:xfrm>
            <a:off x="4895850" y="3465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23EC0507-C35D-44DD-98C4-0A9AB8E25FFC}"/>
              </a:ext>
            </a:extLst>
          </p:cNvPr>
          <p:cNvSpPr/>
          <p:nvPr/>
        </p:nvSpPr>
        <p:spPr>
          <a:xfrm flipH="1">
            <a:off x="2532629" y="3427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AEDD6-4113-4452-873D-413F2F21E282}"/>
              </a:ext>
            </a:extLst>
          </p:cNvPr>
          <p:cNvCxnSpPr>
            <a:cxnSpLocks/>
          </p:cNvCxnSpPr>
          <p:nvPr/>
        </p:nvCxnSpPr>
        <p:spPr>
          <a:xfrm flipV="1">
            <a:off x="3827561" y="5180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B7CC970-4C43-4661-9F7E-2B203109348C}"/>
              </a:ext>
            </a:extLst>
          </p:cNvPr>
          <p:cNvSpPr txBox="1"/>
          <p:nvPr/>
        </p:nvSpPr>
        <p:spPr>
          <a:xfrm>
            <a:off x="3362417" y="5648791"/>
            <a:ext cx="1068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vi-VN" dirty="0"/>
              <a:t>Hít vào</a:t>
            </a:r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1A0839-BE66-4DA4-B9F4-EB87E78DBDE4}"/>
              </a:ext>
            </a:extLst>
          </p:cNvPr>
          <p:cNvSpPr/>
          <p:nvPr/>
        </p:nvSpPr>
        <p:spPr>
          <a:xfrm rot="19566657" flipH="1">
            <a:off x="7466150" y="2159646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30761E1-B5D4-4528-AD0C-7C55597E7A9F}"/>
              </a:ext>
            </a:extLst>
          </p:cNvPr>
          <p:cNvSpPr/>
          <p:nvPr/>
        </p:nvSpPr>
        <p:spPr>
          <a:xfrm rot="3078141" flipH="1">
            <a:off x="8449694" y="2089155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DF41B7C-47BC-42B6-9770-13981EA73B5D}"/>
              </a:ext>
            </a:extLst>
          </p:cNvPr>
          <p:cNvSpPr/>
          <p:nvPr/>
        </p:nvSpPr>
        <p:spPr>
          <a:xfrm flipH="1" flipV="1">
            <a:off x="8952418" y="2572845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B2B6E4E-0823-463B-96FB-2FE5AA44454D}"/>
              </a:ext>
            </a:extLst>
          </p:cNvPr>
          <p:cNvGrpSpPr/>
          <p:nvPr/>
        </p:nvGrpSpPr>
        <p:grpSpPr>
          <a:xfrm>
            <a:off x="8530039" y="3504177"/>
            <a:ext cx="889079" cy="729206"/>
            <a:chOff x="8530039" y="3504177"/>
            <a:chExt cx="889079" cy="729206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030A5DF-2B84-4DAA-A22B-8AEB6ACC3784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2701AF7-4A9A-43D1-9E05-CC16BC15EC0E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E4E60A8-6E00-43DB-97B9-01C3F5FBB22F}"/>
              </a:ext>
            </a:extLst>
          </p:cNvPr>
          <p:cNvSpPr/>
          <p:nvPr/>
        </p:nvSpPr>
        <p:spPr>
          <a:xfrm rot="16558117">
            <a:off x="7677973" y="340078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E8153AA5-7ECF-4EBC-9578-3C2DCABA4FCA}"/>
              </a:ext>
            </a:extLst>
          </p:cNvPr>
          <p:cNvSpPr/>
          <p:nvPr/>
        </p:nvSpPr>
        <p:spPr>
          <a:xfrm rot="4654593" flipH="1">
            <a:off x="9930042" y="3378320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8F72351-0B07-4644-B099-F30EC152FF5B}"/>
              </a:ext>
            </a:extLst>
          </p:cNvPr>
          <p:cNvCxnSpPr>
            <a:cxnSpLocks/>
          </p:cNvCxnSpPr>
          <p:nvPr/>
        </p:nvCxnSpPr>
        <p:spPr>
          <a:xfrm flipV="1">
            <a:off x="8990338" y="4941064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36BEF69-61C1-4C97-B4A8-24CE3FC03B64}"/>
              </a:ext>
            </a:extLst>
          </p:cNvPr>
          <p:cNvSpPr txBox="1"/>
          <p:nvPr/>
        </p:nvSpPr>
        <p:spPr>
          <a:xfrm>
            <a:off x="8364864" y="5618013"/>
            <a:ext cx="1283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/>
              <a:t>Thở ra</a:t>
            </a:r>
            <a:endParaRPr lang="en-US" sz="2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E84CE28-EE62-44BF-9F12-ABD921F1E850}"/>
              </a:ext>
            </a:extLst>
          </p:cNvPr>
          <p:cNvSpPr txBox="1"/>
          <p:nvPr/>
        </p:nvSpPr>
        <p:spPr>
          <a:xfrm>
            <a:off x="6058603" y="2156798"/>
            <a:ext cx="130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Không khí</a:t>
            </a:r>
            <a:endParaRPr lang="en-US" b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FD83281-D584-47AE-9051-D9E68299BB4D}"/>
              </a:ext>
            </a:extLst>
          </p:cNvPr>
          <p:cNvSpPr txBox="1"/>
          <p:nvPr/>
        </p:nvSpPr>
        <p:spPr>
          <a:xfrm>
            <a:off x="7141352" y="1199379"/>
            <a:ext cx="60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Mũi </a:t>
            </a:r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4D6B4-E652-4807-90CC-F26AEFBE718A}"/>
              </a:ext>
            </a:extLst>
          </p:cNvPr>
          <p:cNvCxnSpPr/>
          <p:nvPr/>
        </p:nvCxnSpPr>
        <p:spPr>
          <a:xfrm flipH="1" flipV="1">
            <a:off x="7639268" y="1458740"/>
            <a:ext cx="506775" cy="51740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45504440-D27D-4F9D-A198-620263A91598}"/>
              </a:ext>
            </a:extLst>
          </p:cNvPr>
          <p:cNvSpPr txBox="1"/>
          <p:nvPr/>
        </p:nvSpPr>
        <p:spPr>
          <a:xfrm>
            <a:off x="10056884" y="1804703"/>
            <a:ext cx="686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Hầu </a:t>
            </a:r>
            <a:endParaRPr lang="en-US" b="1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768F65-610C-434D-8895-B9696782DE3C}"/>
              </a:ext>
            </a:extLst>
          </p:cNvPr>
          <p:cNvCxnSpPr/>
          <p:nvPr/>
        </p:nvCxnSpPr>
        <p:spPr>
          <a:xfrm flipV="1">
            <a:off x="8967705" y="2023497"/>
            <a:ext cx="1047996" cy="200349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DA800C-20DD-4B66-BF44-20286812B2AB}"/>
              </a:ext>
            </a:extLst>
          </p:cNvPr>
          <p:cNvCxnSpPr>
            <a:cxnSpLocks/>
          </p:cNvCxnSpPr>
          <p:nvPr/>
        </p:nvCxnSpPr>
        <p:spPr>
          <a:xfrm flipH="1">
            <a:off x="7290059" y="2578011"/>
            <a:ext cx="1535683" cy="498057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D81D03A-67E2-46AA-B8B9-782EA8E5865F}"/>
              </a:ext>
            </a:extLst>
          </p:cNvPr>
          <p:cNvSpPr txBox="1"/>
          <p:nvPr/>
        </p:nvSpPr>
        <p:spPr>
          <a:xfrm>
            <a:off x="5827472" y="2874876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Thanh quản</a:t>
            </a:r>
            <a:endParaRPr lang="en-US" b="1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5106575-AA86-4DF3-8040-F1B9A1FDDCA0}"/>
              </a:ext>
            </a:extLst>
          </p:cNvPr>
          <p:cNvSpPr txBox="1"/>
          <p:nvPr/>
        </p:nvSpPr>
        <p:spPr>
          <a:xfrm>
            <a:off x="10226957" y="2786773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Khí quản</a:t>
            </a:r>
            <a:endParaRPr lang="en-US" b="1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BB93CA-D2A4-43BD-9C23-A96F5569E706}"/>
              </a:ext>
            </a:extLst>
          </p:cNvPr>
          <p:cNvCxnSpPr>
            <a:cxnSpLocks/>
          </p:cNvCxnSpPr>
          <p:nvPr/>
        </p:nvCxnSpPr>
        <p:spPr>
          <a:xfrm>
            <a:off x="9006816" y="2934218"/>
            <a:ext cx="1220141" cy="37221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066CC06-78D5-4D98-88FE-7E9726AD52DA}"/>
              </a:ext>
            </a:extLst>
          </p:cNvPr>
          <p:cNvSpPr txBox="1"/>
          <p:nvPr/>
        </p:nvSpPr>
        <p:spPr>
          <a:xfrm>
            <a:off x="10949951" y="3731622"/>
            <a:ext cx="175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Phế quản</a:t>
            </a:r>
            <a:endParaRPr lang="en-US" b="1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B4E1AAD-1F56-43EB-8BBD-0EBD1193CE6F}"/>
              </a:ext>
            </a:extLst>
          </p:cNvPr>
          <p:cNvCxnSpPr>
            <a:cxnSpLocks/>
            <a:stCxn id="68" idx="1"/>
          </p:cNvCxnSpPr>
          <p:nvPr/>
        </p:nvCxnSpPr>
        <p:spPr>
          <a:xfrm flipH="1" flipV="1">
            <a:off x="8986813" y="3895526"/>
            <a:ext cx="1963138" cy="20762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2F5193B-338A-4D99-A596-15AD729C8994}"/>
              </a:ext>
            </a:extLst>
          </p:cNvPr>
          <p:cNvSpPr txBox="1"/>
          <p:nvPr/>
        </p:nvSpPr>
        <p:spPr>
          <a:xfrm>
            <a:off x="6033894" y="4032250"/>
            <a:ext cx="78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Phổi</a:t>
            </a:r>
            <a:endParaRPr lang="en-US" b="1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9B6CE8B-E0EA-449F-A8D0-9775DFF382EC}"/>
              </a:ext>
            </a:extLst>
          </p:cNvPr>
          <p:cNvCxnSpPr/>
          <p:nvPr/>
        </p:nvCxnSpPr>
        <p:spPr>
          <a:xfrm flipV="1">
            <a:off x="4431408" y="4260128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547F8C8-5E9E-4309-8F26-F3F5B91C91B6}"/>
              </a:ext>
            </a:extLst>
          </p:cNvPr>
          <p:cNvCxnSpPr/>
          <p:nvPr/>
        </p:nvCxnSpPr>
        <p:spPr>
          <a:xfrm flipV="1">
            <a:off x="6701646" y="4209704"/>
            <a:ext cx="1515925" cy="23678"/>
          </a:xfrm>
          <a:prstGeom prst="line">
            <a:avLst/>
          </a:prstGeom>
          <a:ln w="19050">
            <a:solidFill>
              <a:srgbClr val="1421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3010AEE-E860-4EE5-8D72-0F831BB3415B}"/>
              </a:ext>
            </a:extLst>
          </p:cNvPr>
          <p:cNvGrpSpPr/>
          <p:nvPr/>
        </p:nvGrpSpPr>
        <p:grpSpPr>
          <a:xfrm>
            <a:off x="1470026" y="6181820"/>
            <a:ext cx="9127736" cy="388540"/>
            <a:chOff x="3285811" y="6047622"/>
            <a:chExt cx="9127736" cy="38854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696259-0FAB-407D-BF65-AD306AA4E96E}"/>
                </a:ext>
              </a:extLst>
            </p:cNvPr>
            <p:cNvSpPr txBox="1"/>
            <p:nvPr/>
          </p:nvSpPr>
          <p:spPr>
            <a:xfrm>
              <a:off x="4617149" y="6066830"/>
              <a:ext cx="779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Sơ đồ khái quát đường đi của khí qua các cơ quan của hệ hô hấp ở người</a:t>
              </a:r>
              <a:endParaRPr lang="en-US" dirty="0"/>
            </a:p>
          </p:txBody>
        </p:sp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8F67DAEE-23AC-413B-A3B6-FE810F9CF84F}"/>
                </a:ext>
              </a:extLst>
            </p:cNvPr>
            <p:cNvSpPr/>
            <p:nvPr/>
          </p:nvSpPr>
          <p:spPr>
            <a:xfrm>
              <a:off x="3285811" y="6047622"/>
              <a:ext cx="1331338" cy="3693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/>
                </a:gs>
                <a:gs pos="56000">
                  <a:srgbClr val="066304"/>
                </a:gs>
                <a:gs pos="100000">
                  <a:srgbClr val="0C4608"/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>
                  <a:solidFill>
                    <a:schemeClr val="bg1"/>
                  </a:solidFill>
                </a:rPr>
                <a:t>Hình 28.4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4147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50" grpId="0" animBg="1"/>
      <p:bldP spid="9" grpId="0" animBg="1"/>
      <p:bldP spid="51" grpId="0" animBg="1"/>
      <p:bldP spid="52" grpId="0"/>
      <p:bldP spid="53" grpId="0" animBg="1"/>
      <p:bldP spid="54" grpId="0" animBg="1"/>
      <p:bldP spid="55" grpId="0" animBg="1"/>
      <p:bldP spid="58" grpId="0" animBg="1"/>
      <p:bldP spid="59" grpId="0" animBg="1"/>
      <p:bldP spid="61" grpId="0"/>
      <p:bldP spid="62" grpId="0"/>
      <p:bldP spid="63" grpId="0"/>
      <p:bldP spid="64" grpId="0"/>
      <p:bldP spid="65" grpId="0"/>
      <p:bldP spid="66" grpId="0"/>
      <p:bldP spid="68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61D0D2B-B9BC-471E-A9E7-448319FAD2EA}"/>
              </a:ext>
            </a:extLst>
          </p:cNvPr>
          <p:cNvSpPr/>
          <p:nvPr/>
        </p:nvSpPr>
        <p:spPr>
          <a:xfrm>
            <a:off x="0" y="0"/>
            <a:ext cx="12192000" cy="1331089"/>
          </a:xfrm>
          <a:prstGeom prst="rect">
            <a:avLst/>
          </a:prstGeom>
          <a:solidFill>
            <a:srgbClr val="0662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273BF5-40E7-4547-B10A-73067F834D59}"/>
              </a:ext>
            </a:extLst>
          </p:cNvPr>
          <p:cNvSpPr txBox="1"/>
          <p:nvPr/>
        </p:nvSpPr>
        <p:spPr>
          <a:xfrm>
            <a:off x="3251715" y="280823"/>
            <a:ext cx="5688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</a:rPr>
              <a:t>NỘI DUNG BÀI HỌC</a:t>
            </a:r>
            <a:endParaRPr lang="en-US" sz="4400" b="1">
              <a:solidFill>
                <a:srgbClr val="FFFF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EC631C-F31D-4E53-9A91-189260581AB6}"/>
              </a:ext>
            </a:extLst>
          </p:cNvPr>
          <p:cNvGrpSpPr/>
          <p:nvPr/>
        </p:nvGrpSpPr>
        <p:grpSpPr>
          <a:xfrm>
            <a:off x="570415" y="2524132"/>
            <a:ext cx="2938265" cy="2938265"/>
            <a:chOff x="570415" y="2524132"/>
            <a:chExt cx="2938265" cy="29382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A24A9DE-469B-4447-B826-500D7AC51788}"/>
                </a:ext>
              </a:extLst>
            </p:cNvPr>
            <p:cNvSpPr/>
            <p:nvPr/>
          </p:nvSpPr>
          <p:spPr>
            <a:xfrm rot="2700000">
              <a:off x="570415" y="2524132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06620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244285-639E-4C3F-B829-2169D8822276}"/>
                </a:ext>
              </a:extLst>
            </p:cNvPr>
            <p:cNvSpPr/>
            <p:nvPr/>
          </p:nvSpPr>
          <p:spPr>
            <a:xfrm rot="2700000">
              <a:off x="701023" y="2654743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Agriculture with solid fill">
              <a:extLst>
                <a:ext uri="{FF2B5EF4-FFF2-40B4-BE49-F238E27FC236}">
                  <a16:creationId xmlns:a16="http://schemas.microsoft.com/office/drawing/2014/main" id="{A3F37263-A787-4BD2-9B1B-C50B5D0A1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82347" y="2653496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580435-F0FC-4D7E-93AA-F1985DB6D667}"/>
                </a:ext>
              </a:extLst>
            </p:cNvPr>
            <p:cNvSpPr txBox="1"/>
            <p:nvPr/>
          </p:nvSpPr>
          <p:spPr>
            <a:xfrm>
              <a:off x="720033" y="3984598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SINH VẬT</a:t>
              </a:r>
              <a:endParaRPr lang="en-US" sz="24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A280B2-7A6B-4AF5-B1D9-935EAB681DD9}"/>
              </a:ext>
            </a:extLst>
          </p:cNvPr>
          <p:cNvGrpSpPr/>
          <p:nvPr/>
        </p:nvGrpSpPr>
        <p:grpSpPr>
          <a:xfrm>
            <a:off x="4626867" y="2524133"/>
            <a:ext cx="2938265" cy="2938265"/>
            <a:chOff x="4626867" y="2524133"/>
            <a:chExt cx="2938265" cy="293826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04D934-6EB0-49A6-93B3-18CC557ACB02}"/>
                </a:ext>
              </a:extLst>
            </p:cNvPr>
            <p:cNvSpPr/>
            <p:nvPr/>
          </p:nvSpPr>
          <p:spPr>
            <a:xfrm rot="2700000">
              <a:off x="4626867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5686A38-261F-4896-B428-8601E1CAF5EC}"/>
                </a:ext>
              </a:extLst>
            </p:cNvPr>
            <p:cNvSpPr/>
            <p:nvPr/>
          </p:nvSpPr>
          <p:spPr>
            <a:xfrm rot="2700000">
              <a:off x="4757476" y="2654742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 descr="Palm tree with solid fill">
              <a:extLst>
                <a:ext uri="{FF2B5EF4-FFF2-40B4-BE49-F238E27FC236}">
                  <a16:creationId xmlns:a16="http://schemas.microsoft.com/office/drawing/2014/main" id="{55917AD6-E2D5-4D4F-809A-F72B42919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8241" y="2653496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AC2A95-3F48-4E72-9555-4A48689039F5}"/>
                </a:ext>
              </a:extLst>
            </p:cNvPr>
            <p:cNvSpPr txBox="1"/>
            <p:nvPr/>
          </p:nvSpPr>
          <p:spPr>
            <a:xfrm>
              <a:off x="4825927" y="3984597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THỰC VẬT</a:t>
              </a:r>
              <a:endParaRPr lang="en-US" sz="24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6BF790-8507-45DA-8F52-B2200174E107}"/>
              </a:ext>
            </a:extLst>
          </p:cNvPr>
          <p:cNvGrpSpPr/>
          <p:nvPr/>
        </p:nvGrpSpPr>
        <p:grpSpPr>
          <a:xfrm>
            <a:off x="8683320" y="2524133"/>
            <a:ext cx="2938265" cy="2938265"/>
            <a:chOff x="8683320" y="2524133"/>
            <a:chExt cx="2938265" cy="293826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833FE9F-A483-41FA-91F3-6651C8A24AEC}"/>
                </a:ext>
              </a:extLst>
            </p:cNvPr>
            <p:cNvSpPr/>
            <p:nvPr/>
          </p:nvSpPr>
          <p:spPr>
            <a:xfrm rot="2700000">
              <a:off x="8683320" y="2524133"/>
              <a:ext cx="2938265" cy="2938265"/>
            </a:xfrm>
            <a:prstGeom prst="roundRect">
              <a:avLst>
                <a:gd name="adj" fmla="val 26689"/>
              </a:avLst>
            </a:prstGeom>
            <a:solidFill>
              <a:srgbClr val="CCFF3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E2838C-50F9-4E79-B6B8-A29FFDA15441}"/>
                </a:ext>
              </a:extLst>
            </p:cNvPr>
            <p:cNvSpPr/>
            <p:nvPr/>
          </p:nvSpPr>
          <p:spPr>
            <a:xfrm rot="2700000">
              <a:off x="8813929" y="2654741"/>
              <a:ext cx="2677048" cy="2677048"/>
            </a:xfrm>
            <a:prstGeom prst="roundRect">
              <a:avLst>
                <a:gd name="adj" fmla="val 26689"/>
              </a:avLst>
            </a:prstGeom>
            <a:solidFill>
              <a:schemeClr val="bg1"/>
            </a:solidFill>
            <a:ln>
              <a:noFill/>
            </a:ln>
            <a:effectLst>
              <a:outerShdw blurRad="101600" dist="139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Dolphin with solid fill">
              <a:extLst>
                <a:ext uri="{FF2B5EF4-FFF2-40B4-BE49-F238E27FC236}">
                  <a16:creationId xmlns:a16="http://schemas.microsoft.com/office/drawing/2014/main" id="{E53E47A9-531B-4A2C-8F91-E208AB49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44694" y="2653496"/>
              <a:ext cx="914400" cy="914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62DE16-66D1-45DF-BE5D-30C656BC5A44}"/>
                </a:ext>
              </a:extLst>
            </p:cNvPr>
            <p:cNvSpPr txBox="1"/>
            <p:nvPr/>
          </p:nvSpPr>
          <p:spPr>
            <a:xfrm>
              <a:off x="8931821" y="3984596"/>
              <a:ext cx="26390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/>
                <a:t>TRAO ĐỔI KHÍ Ở ĐỘNG VẬT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58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E7477390-47CB-4555-B115-70790208E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251013" y="135995"/>
            <a:ext cx="971406" cy="1168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A7028-B630-4746-ADC4-EF3E5D5A333F}"/>
              </a:ext>
            </a:extLst>
          </p:cNvPr>
          <p:cNvSpPr txBox="1"/>
          <p:nvPr/>
        </p:nvSpPr>
        <p:spPr>
          <a:xfrm>
            <a:off x="1223258" y="304652"/>
            <a:ext cx="10850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Quan sát hình 28.4, mô tả đường đi của khí CO</a:t>
            </a:r>
            <a:r>
              <a:rPr lang="vi-VN" baseline="-25000" dirty="0"/>
              <a:t>2</a:t>
            </a:r>
            <a:r>
              <a:rPr lang="vi-VN" dirty="0"/>
              <a:t> và O</a:t>
            </a:r>
            <a:r>
              <a:rPr lang="vi-VN" baseline="-25000" dirty="0"/>
              <a:t>2</a:t>
            </a:r>
            <a:r>
              <a:rPr lang="vi-VN" dirty="0"/>
              <a:t> qua các cơ quan của hệ hô hấp ở người.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20242BD-8F34-3536-2EFF-F1203BB5F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6" y="1472961"/>
            <a:ext cx="11540647" cy="518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6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9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DE7FE-A7FE-4622-A86D-EEA35793A994}"/>
              </a:ext>
            </a:extLst>
          </p:cNvPr>
          <p:cNvSpPr txBox="1"/>
          <p:nvPr/>
        </p:nvSpPr>
        <p:spPr>
          <a:xfrm>
            <a:off x="344170" y="1890116"/>
            <a:ext cx="5023032" cy="183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Ở người, </a:t>
            </a:r>
            <a:r>
              <a:rPr lang="vi-VN" dirty="0">
                <a:solidFill>
                  <a:srgbClr val="FF0000"/>
                </a:solidFill>
              </a:rPr>
              <a:t>khi hít vào</a:t>
            </a:r>
            <a:r>
              <a:rPr lang="vi-VN" dirty="0"/>
              <a:t>, không khí đi qua </a:t>
            </a:r>
            <a:r>
              <a:rPr lang="vi-VN" dirty="0">
                <a:solidFill>
                  <a:srgbClr val="0070C0"/>
                </a:solidFill>
              </a:rPr>
              <a:t>khoang mũi tới hầu, khí quản, phế quản </a:t>
            </a:r>
            <a:r>
              <a:rPr lang="vi-VN" dirty="0"/>
              <a:t>(đường dẫn khí) để </a:t>
            </a:r>
            <a:r>
              <a:rPr lang="vi-VN" dirty="0">
                <a:solidFill>
                  <a:srgbClr val="0070C0"/>
                </a:solidFill>
              </a:rPr>
              <a:t>vào phổi</a:t>
            </a:r>
            <a:r>
              <a:rPr lang="vi-VN" dirty="0"/>
              <a:t>. </a:t>
            </a:r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57E61C-A661-4232-A4BC-E6B01615A34D}"/>
              </a:ext>
            </a:extLst>
          </p:cNvPr>
          <p:cNvGrpSpPr/>
          <p:nvPr/>
        </p:nvGrpSpPr>
        <p:grpSpPr>
          <a:xfrm>
            <a:off x="5356165" y="1592379"/>
            <a:ext cx="6711669" cy="4718438"/>
            <a:chOff x="0" y="1049903"/>
            <a:chExt cx="7051965" cy="495767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91AC31A-05D1-4504-BECE-2BDF289ED329}"/>
                </a:ext>
              </a:extLst>
            </p:cNvPr>
            <p:cNvGrpSpPr/>
            <p:nvPr/>
          </p:nvGrpSpPr>
          <p:grpSpPr>
            <a:xfrm>
              <a:off x="0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A258944-D93C-4389-92ED-87C3BB5030F1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EE17520E-B906-4563-8E88-C4D130BA4ADE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82" name="Picture 81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290CDA19-ABDD-4ED7-B7C2-06A929FCC2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555F4CF1-824E-4BDB-B85F-D4683148BFB7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5618E194-8F1C-498C-9018-28C94289427D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DCD691D5-C480-42B6-8C74-65B0561EEEE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9" name="Picture 78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9DD97A7C-EB1C-4553-B8B8-AC0C8DDB1D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  <a:noFill/>
            </p:spPr>
          </p:pic>
        </p:grpSp>
        <p:pic>
          <p:nvPicPr>
            <p:cNvPr id="74" name="Picture 7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051879A-56B9-49B8-8B0A-E91FB9D4D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94" b="95671" l="13087" r="39972">
                          <a14:foregroundMark x1="27312" y1="6494" x2="27312" y2="6494"/>
                          <a14:foregroundMark x1="15078" y1="88745" x2="15078" y2="88745"/>
                          <a14:foregroundMark x1="14794" y1="94372" x2="14794" y2="94372"/>
                          <a14:foregroundMark x1="38834" y1="95671" x2="38834" y2="95671"/>
                          <a14:backgroundMark x1="28023" y1="57576" x2="28023" y2="57576"/>
                          <a14:backgroundMark x1="27312" y1="54978" x2="27312" y2="54978"/>
                          <a14:backgroundMark x1="27027" y1="52814" x2="28165" y2="61039"/>
                          <a14:backgroundMark x1="27027" y1="34632" x2="27027" y2="34632"/>
                          <a14:backgroundMark x1="25320" y1="13420" x2="25320" y2="13420"/>
                          <a14:backgroundMark x1="29161" y1="14719" x2="29161" y2="14719"/>
                          <a14:backgroundMark x1="27169" y1="74026" x2="27169" y2="74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1" r="56562"/>
            <a:stretch/>
          </p:blipFill>
          <p:spPr>
            <a:xfrm>
              <a:off x="1928783" y="3349276"/>
              <a:ext cx="2825266" cy="2658300"/>
            </a:xfrm>
            <a:prstGeom prst="rect">
              <a:avLst/>
            </a:prstGeom>
            <a:noFill/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DC94782-B3BC-4448-9733-00EA1817176C}"/>
                </a:ext>
              </a:extLst>
            </p:cNvPr>
            <p:cNvGrpSpPr/>
            <p:nvPr/>
          </p:nvGrpSpPr>
          <p:grpSpPr>
            <a:xfrm>
              <a:off x="2358543" y="3753070"/>
              <a:ext cx="1979454" cy="1721261"/>
              <a:chOff x="2480404" y="3562783"/>
              <a:chExt cx="1634302" cy="1421130"/>
            </a:xfrm>
          </p:grpSpPr>
          <p:pic>
            <p:nvPicPr>
              <p:cNvPr id="76" name="Picture 75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05018BB8-D451-44CA-8B95-1D062C4C0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  <p:pic>
            <p:nvPicPr>
              <p:cNvPr id="77" name="Picture 7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DB91BCA6-EECB-410E-8DEC-943690E794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  <a:noFill/>
            </p:spPr>
          </p:pic>
        </p:grp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9E1A6786-D910-45C7-9925-9F3F1CF3C8F9}"/>
              </a:ext>
            </a:extLst>
          </p:cNvPr>
          <p:cNvSpPr txBox="1"/>
          <p:nvPr/>
        </p:nvSpPr>
        <p:spPr>
          <a:xfrm>
            <a:off x="5795770" y="2991057"/>
            <a:ext cx="143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Không khí</a:t>
            </a:r>
            <a:endParaRPr lang="en-US" b="1" dirty="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F2B4F8B-2FDB-48F9-ACB6-302DE12FE3B8}"/>
              </a:ext>
            </a:extLst>
          </p:cNvPr>
          <p:cNvSpPr/>
          <p:nvPr/>
        </p:nvSpPr>
        <p:spPr>
          <a:xfrm>
            <a:off x="7161160" y="2927816"/>
            <a:ext cx="555585" cy="208345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8992A0C3-8132-4EB6-953D-2FA58C8EE23C}"/>
              </a:ext>
            </a:extLst>
          </p:cNvPr>
          <p:cNvSpPr/>
          <p:nvPr/>
        </p:nvSpPr>
        <p:spPr>
          <a:xfrm>
            <a:off x="7994537" y="2866923"/>
            <a:ext cx="520861" cy="269238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3480FD2-3FED-419F-BDB0-5C0FF38D46B9}"/>
              </a:ext>
            </a:extLst>
          </p:cNvPr>
          <p:cNvSpPr/>
          <p:nvPr/>
        </p:nvSpPr>
        <p:spPr>
          <a:xfrm>
            <a:off x="8515398" y="3357724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0A054AF3-EA54-4587-AA3E-A7BF3E044BDE}"/>
              </a:ext>
            </a:extLst>
          </p:cNvPr>
          <p:cNvSpPr/>
          <p:nvPr/>
        </p:nvSpPr>
        <p:spPr>
          <a:xfrm>
            <a:off x="8118904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D3789C3-3D85-4613-B203-09CA3FEC1D91}"/>
              </a:ext>
            </a:extLst>
          </p:cNvPr>
          <p:cNvSpPr/>
          <p:nvPr/>
        </p:nvSpPr>
        <p:spPr>
          <a:xfrm flipH="1">
            <a:off x="8575065" y="4292923"/>
            <a:ext cx="451413" cy="729205"/>
          </a:xfrm>
          <a:custGeom>
            <a:avLst/>
            <a:gdLst>
              <a:gd name="connsiteX0" fmla="*/ 451413 w 451413"/>
              <a:gd name="connsiteY0" fmla="*/ 0 h 729205"/>
              <a:gd name="connsiteX1" fmla="*/ 335666 w 451413"/>
              <a:gd name="connsiteY1" fmla="*/ 497711 h 729205"/>
              <a:gd name="connsiteX2" fmla="*/ 0 w 451413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1413" h="729205">
                <a:moveTo>
                  <a:pt x="451413" y="0"/>
                </a:moveTo>
                <a:cubicBezTo>
                  <a:pt x="431157" y="188088"/>
                  <a:pt x="410901" y="376177"/>
                  <a:pt x="335666" y="497711"/>
                </a:cubicBezTo>
                <a:cubicBezTo>
                  <a:pt x="260430" y="619245"/>
                  <a:pt x="130215" y="674225"/>
                  <a:pt x="0" y="729205"/>
                </a:cubicBezTo>
              </a:path>
            </a:pathLst>
          </a:custGeom>
          <a:noFill/>
          <a:ln w="38100">
            <a:solidFill>
              <a:srgbClr val="066204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C77CE56-2A56-45EE-82E6-5A47C4FCA63D}"/>
              </a:ext>
            </a:extLst>
          </p:cNvPr>
          <p:cNvSpPr/>
          <p:nvPr/>
        </p:nvSpPr>
        <p:spPr>
          <a:xfrm>
            <a:off x="9614752" y="4227195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718CFF6F-6D08-47D0-BF6A-2105C18DCEBC}"/>
              </a:ext>
            </a:extLst>
          </p:cNvPr>
          <p:cNvSpPr/>
          <p:nvPr/>
        </p:nvSpPr>
        <p:spPr>
          <a:xfrm flipH="1">
            <a:off x="7251531" y="4189978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E59FA71-A741-44C4-89CF-04F6DE19FAF0}"/>
              </a:ext>
            </a:extLst>
          </p:cNvPr>
          <p:cNvCxnSpPr>
            <a:cxnSpLocks/>
          </p:cNvCxnSpPr>
          <p:nvPr/>
        </p:nvCxnSpPr>
        <p:spPr>
          <a:xfrm flipV="1">
            <a:off x="8546463" y="5942915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E66B78E-2C74-46DC-9B0A-E2A236342CF4}"/>
              </a:ext>
            </a:extLst>
          </p:cNvPr>
          <p:cNvSpPr txBox="1"/>
          <p:nvPr/>
        </p:nvSpPr>
        <p:spPr>
          <a:xfrm>
            <a:off x="8118904" y="6419547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Hít vào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2CC0A-20E4-A3FA-904C-9C528C0CFA68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5D25FA5-A91E-3144-4D36-FC166E3D9A7F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44F0CD1-5B12-48D5-A614-DABBDD2490B5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551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6" grpId="0"/>
      <p:bldP spid="89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79BBFAD-8E83-48BE-B77C-B75EE05599BF}"/>
              </a:ext>
            </a:extLst>
          </p:cNvPr>
          <p:cNvSpPr/>
          <p:nvPr/>
        </p:nvSpPr>
        <p:spPr>
          <a:xfrm rot="5400000">
            <a:off x="-122555" y="305425"/>
            <a:ext cx="589280" cy="344170"/>
          </a:xfrm>
          <a:prstGeom prst="triangle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4F1AA-F249-451E-B3ED-44A998976156}"/>
              </a:ext>
            </a:extLst>
          </p:cNvPr>
          <p:cNvSpPr txBox="1"/>
          <p:nvPr/>
        </p:nvSpPr>
        <p:spPr>
          <a:xfrm>
            <a:off x="447040" y="215900"/>
            <a:ext cx="11208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66204"/>
                </a:solidFill>
              </a:rPr>
              <a:t>2. QUÁ TRÌNH TRAO ĐỔI KHÍ Ở ĐỘNG VẬT (VÍ DỤ Ở NGƯỜI)</a:t>
            </a:r>
            <a:endParaRPr lang="en-US" sz="2800" b="1" dirty="0">
              <a:solidFill>
                <a:srgbClr val="06620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4157C9C-4566-4E9E-89D3-1F58801B5527}"/>
              </a:ext>
            </a:extLst>
          </p:cNvPr>
          <p:cNvSpPr txBox="1"/>
          <p:nvPr/>
        </p:nvSpPr>
        <p:spPr>
          <a:xfrm>
            <a:off x="416613" y="1783999"/>
            <a:ext cx="4942012" cy="271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pPr algn="just"/>
            <a:r>
              <a:rPr lang="vi-VN" dirty="0"/>
              <a:t>Tại phổi, </a:t>
            </a:r>
            <a:r>
              <a:rPr lang="vi-VN" dirty="0">
                <a:solidFill>
                  <a:srgbClr val="0070C0"/>
                </a:solidFill>
              </a:rPr>
              <a:t>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khuếch tán vào máu </a:t>
            </a:r>
            <a:r>
              <a:rPr lang="vi-VN" dirty="0"/>
              <a:t>đến cung cấp cho các tế bào trong cơ thể, còn </a:t>
            </a:r>
            <a:r>
              <a:rPr lang="vi-VN" dirty="0">
                <a:solidFill>
                  <a:srgbClr val="0070C0"/>
                </a:solidFill>
              </a:rPr>
              <a:t>CO</a:t>
            </a:r>
            <a:r>
              <a:rPr lang="vi-VN" baseline="-25000" dirty="0">
                <a:solidFill>
                  <a:srgbClr val="0070C0"/>
                </a:solidFill>
              </a:rPr>
              <a:t>2</a:t>
            </a:r>
            <a:r>
              <a:rPr lang="vi-VN" dirty="0">
                <a:solidFill>
                  <a:srgbClr val="0070C0"/>
                </a:solidFill>
              </a:rPr>
              <a:t> từ máu sẽ khuếch tán vào phổi và được đưa ra ngoài</a:t>
            </a:r>
            <a:r>
              <a:rPr lang="vi-VN" dirty="0"/>
              <a:t> môi trường qua </a:t>
            </a:r>
            <a:r>
              <a:rPr lang="vi-VN" dirty="0">
                <a:solidFill>
                  <a:srgbClr val="FF0000"/>
                </a:solidFill>
              </a:rPr>
              <a:t>động tác thở ra.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202E18-DC39-4A12-8C61-B8943504C78C}"/>
              </a:ext>
            </a:extLst>
          </p:cNvPr>
          <p:cNvGrpSpPr/>
          <p:nvPr/>
        </p:nvGrpSpPr>
        <p:grpSpPr>
          <a:xfrm>
            <a:off x="5184288" y="1492171"/>
            <a:ext cx="6711669" cy="4765794"/>
            <a:chOff x="5439784" y="1049903"/>
            <a:chExt cx="7051965" cy="500743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FF6B549-46D4-4291-ACD4-A26CC2898E2D}"/>
                </a:ext>
              </a:extLst>
            </p:cNvPr>
            <p:cNvGrpSpPr/>
            <p:nvPr/>
          </p:nvGrpSpPr>
          <p:grpSpPr>
            <a:xfrm>
              <a:off x="5439784" y="1049903"/>
              <a:ext cx="7051965" cy="4957673"/>
              <a:chOff x="571568" y="1422807"/>
              <a:chExt cx="5707355" cy="4012385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97EA651-D0E1-42F9-A76E-FCC4EDB95D6E}"/>
                  </a:ext>
                </a:extLst>
              </p:cNvPr>
              <p:cNvGrpSpPr/>
              <p:nvPr/>
            </p:nvGrpSpPr>
            <p:grpSpPr>
              <a:xfrm>
                <a:off x="571568" y="1422807"/>
                <a:ext cx="5707355" cy="4012385"/>
                <a:chOff x="1625600" y="1758632"/>
                <a:chExt cx="5676900" cy="3990975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6ADD014C-0878-4FAF-B711-0DC97647BED8}"/>
                    </a:ext>
                  </a:extLst>
                </p:cNvPr>
                <p:cNvGrpSpPr/>
                <p:nvPr/>
              </p:nvGrpSpPr>
              <p:grpSpPr>
                <a:xfrm>
                  <a:off x="1625600" y="1758632"/>
                  <a:ext cx="5676900" cy="3990975"/>
                  <a:chOff x="1316990" y="1728152"/>
                  <a:chExt cx="5676900" cy="3990975"/>
                </a:xfrm>
              </p:grpSpPr>
              <p:pic>
                <p:nvPicPr>
                  <p:cNvPr id="40" name="Picture 39" descr="A picture containing text&#10;&#10;Description automatically generated">
                    <a:extLst>
                      <a:ext uri="{FF2B5EF4-FFF2-40B4-BE49-F238E27FC236}">
                        <a16:creationId xmlns:a16="http://schemas.microsoft.com/office/drawing/2014/main" id="{AB56FEA8-3644-46BF-9CEB-EAA0CC10A96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16990" y="1728152"/>
                    <a:ext cx="5676900" cy="3990975"/>
                  </a:xfrm>
                  <a:prstGeom prst="rect">
                    <a:avLst/>
                  </a:prstGeom>
                </p:spPr>
              </p:pic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ECBA9D17-F14C-4E19-A90C-704AD1F541DF}"/>
                      </a:ext>
                    </a:extLst>
                  </p:cNvPr>
                  <p:cNvSpPr/>
                  <p:nvPr/>
                </p:nvSpPr>
                <p:spPr>
                  <a:xfrm>
                    <a:off x="3215640" y="2783572"/>
                    <a:ext cx="211511" cy="104408"/>
                  </a:xfrm>
                  <a:custGeom>
                    <a:avLst/>
                    <a:gdLst>
                      <a:gd name="connsiteX0" fmla="*/ 209550 w 211511"/>
                      <a:gd name="connsiteY0" fmla="*/ 1537 h 98692"/>
                      <a:gd name="connsiteX1" fmla="*/ 192405 w 211511"/>
                      <a:gd name="connsiteY1" fmla="*/ 5347 h 98692"/>
                      <a:gd name="connsiteX2" fmla="*/ 177165 w 211511"/>
                      <a:gd name="connsiteY2" fmla="*/ 12967 h 98692"/>
                      <a:gd name="connsiteX3" fmla="*/ 163830 w 211511"/>
                      <a:gd name="connsiteY3" fmla="*/ 24397 h 98692"/>
                      <a:gd name="connsiteX4" fmla="*/ 150495 w 211511"/>
                      <a:gd name="connsiteY4" fmla="*/ 32017 h 98692"/>
                      <a:gd name="connsiteX5" fmla="*/ 144780 w 211511"/>
                      <a:gd name="connsiteY5" fmla="*/ 35827 h 98692"/>
                      <a:gd name="connsiteX6" fmla="*/ 129540 w 211511"/>
                      <a:gd name="connsiteY6" fmla="*/ 39637 h 98692"/>
                      <a:gd name="connsiteX7" fmla="*/ 123825 w 211511"/>
                      <a:gd name="connsiteY7" fmla="*/ 41542 h 98692"/>
                      <a:gd name="connsiteX8" fmla="*/ 118110 w 211511"/>
                      <a:gd name="connsiteY8" fmla="*/ 45352 h 98692"/>
                      <a:gd name="connsiteX9" fmla="*/ 99060 w 211511"/>
                      <a:gd name="connsiteY9" fmla="*/ 52972 h 98692"/>
                      <a:gd name="connsiteX10" fmla="*/ 93345 w 211511"/>
                      <a:gd name="connsiteY10" fmla="*/ 54877 h 98692"/>
                      <a:gd name="connsiteX11" fmla="*/ 41910 w 211511"/>
                      <a:gd name="connsiteY11" fmla="*/ 58687 h 98692"/>
                      <a:gd name="connsiteX12" fmla="*/ 32385 w 211511"/>
                      <a:gd name="connsiteY12" fmla="*/ 60592 h 98692"/>
                      <a:gd name="connsiteX13" fmla="*/ 17145 w 211511"/>
                      <a:gd name="connsiteY13" fmla="*/ 62497 h 98692"/>
                      <a:gd name="connsiteX14" fmla="*/ 5715 w 211511"/>
                      <a:gd name="connsiteY14" fmla="*/ 66307 h 98692"/>
                      <a:gd name="connsiteX15" fmla="*/ 0 w 211511"/>
                      <a:gd name="connsiteY15" fmla="*/ 70117 h 98692"/>
                      <a:gd name="connsiteX16" fmla="*/ 1905 w 211511"/>
                      <a:gd name="connsiteY16" fmla="*/ 92977 h 98692"/>
                      <a:gd name="connsiteX17" fmla="*/ 7620 w 211511"/>
                      <a:gd name="connsiteY17" fmla="*/ 94882 h 98692"/>
                      <a:gd name="connsiteX18" fmla="*/ 17145 w 211511"/>
                      <a:gd name="connsiteY18" fmla="*/ 98692 h 98692"/>
                      <a:gd name="connsiteX19" fmla="*/ 112395 w 211511"/>
                      <a:gd name="connsiteY19" fmla="*/ 96787 h 98692"/>
                      <a:gd name="connsiteX20" fmla="*/ 123825 w 211511"/>
                      <a:gd name="connsiteY20" fmla="*/ 91072 h 98692"/>
                      <a:gd name="connsiteX21" fmla="*/ 139065 w 211511"/>
                      <a:gd name="connsiteY21" fmla="*/ 87262 h 98692"/>
                      <a:gd name="connsiteX22" fmla="*/ 150495 w 211511"/>
                      <a:gd name="connsiteY22" fmla="*/ 81547 h 98692"/>
                      <a:gd name="connsiteX23" fmla="*/ 156210 w 211511"/>
                      <a:gd name="connsiteY23" fmla="*/ 79642 h 98692"/>
                      <a:gd name="connsiteX24" fmla="*/ 167640 w 211511"/>
                      <a:gd name="connsiteY24" fmla="*/ 70117 h 98692"/>
                      <a:gd name="connsiteX25" fmla="*/ 173355 w 211511"/>
                      <a:gd name="connsiteY25" fmla="*/ 68212 h 98692"/>
                      <a:gd name="connsiteX26" fmla="*/ 182880 w 211511"/>
                      <a:gd name="connsiteY26" fmla="*/ 58687 h 98692"/>
                      <a:gd name="connsiteX27" fmla="*/ 194310 w 211511"/>
                      <a:gd name="connsiteY27" fmla="*/ 54877 h 98692"/>
                      <a:gd name="connsiteX28" fmla="*/ 205740 w 211511"/>
                      <a:gd name="connsiteY28" fmla="*/ 47257 h 98692"/>
                      <a:gd name="connsiteX29" fmla="*/ 211455 w 211511"/>
                      <a:gd name="connsiteY29" fmla="*/ 33922 h 98692"/>
                      <a:gd name="connsiteX30" fmla="*/ 209550 w 211511"/>
                      <a:gd name="connsiteY30" fmla="*/ 1537 h 98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11511" h="98692">
                        <a:moveTo>
                          <a:pt x="209550" y="1537"/>
                        </a:moveTo>
                        <a:cubicBezTo>
                          <a:pt x="206375" y="-3225"/>
                          <a:pt x="193854" y="4519"/>
                          <a:pt x="192405" y="5347"/>
                        </a:cubicBezTo>
                        <a:cubicBezTo>
                          <a:pt x="175164" y="15199"/>
                          <a:pt x="200432" y="8314"/>
                          <a:pt x="177165" y="12967"/>
                        </a:cubicBezTo>
                        <a:cubicBezTo>
                          <a:pt x="164045" y="21714"/>
                          <a:pt x="179998" y="10539"/>
                          <a:pt x="163830" y="24397"/>
                        </a:cubicBezTo>
                        <a:cubicBezTo>
                          <a:pt x="159189" y="28375"/>
                          <a:pt x="155900" y="28928"/>
                          <a:pt x="150495" y="32017"/>
                        </a:cubicBezTo>
                        <a:cubicBezTo>
                          <a:pt x="148507" y="33153"/>
                          <a:pt x="146932" y="35045"/>
                          <a:pt x="144780" y="35827"/>
                        </a:cubicBezTo>
                        <a:cubicBezTo>
                          <a:pt x="139859" y="37616"/>
                          <a:pt x="134508" y="37981"/>
                          <a:pt x="129540" y="39637"/>
                        </a:cubicBezTo>
                        <a:cubicBezTo>
                          <a:pt x="127635" y="40272"/>
                          <a:pt x="125621" y="40644"/>
                          <a:pt x="123825" y="41542"/>
                        </a:cubicBezTo>
                        <a:cubicBezTo>
                          <a:pt x="121777" y="42566"/>
                          <a:pt x="120098" y="44216"/>
                          <a:pt x="118110" y="45352"/>
                        </a:cubicBezTo>
                        <a:cubicBezTo>
                          <a:pt x="110262" y="49837"/>
                          <a:pt x="108427" y="49850"/>
                          <a:pt x="99060" y="52972"/>
                        </a:cubicBezTo>
                        <a:cubicBezTo>
                          <a:pt x="97155" y="53607"/>
                          <a:pt x="95346" y="54710"/>
                          <a:pt x="93345" y="54877"/>
                        </a:cubicBezTo>
                        <a:cubicBezTo>
                          <a:pt x="60972" y="57575"/>
                          <a:pt x="78114" y="56273"/>
                          <a:pt x="41910" y="58687"/>
                        </a:cubicBezTo>
                        <a:cubicBezTo>
                          <a:pt x="38735" y="59322"/>
                          <a:pt x="35585" y="60100"/>
                          <a:pt x="32385" y="60592"/>
                        </a:cubicBezTo>
                        <a:cubicBezTo>
                          <a:pt x="27325" y="61370"/>
                          <a:pt x="22151" y="61424"/>
                          <a:pt x="17145" y="62497"/>
                        </a:cubicBezTo>
                        <a:cubicBezTo>
                          <a:pt x="13218" y="63338"/>
                          <a:pt x="9057" y="64079"/>
                          <a:pt x="5715" y="66307"/>
                        </a:cubicBezTo>
                        <a:lnTo>
                          <a:pt x="0" y="70117"/>
                        </a:lnTo>
                        <a:cubicBezTo>
                          <a:pt x="635" y="77737"/>
                          <a:pt x="-344" y="85669"/>
                          <a:pt x="1905" y="92977"/>
                        </a:cubicBezTo>
                        <a:cubicBezTo>
                          <a:pt x="2496" y="94896"/>
                          <a:pt x="5740" y="94177"/>
                          <a:pt x="7620" y="94882"/>
                        </a:cubicBezTo>
                        <a:cubicBezTo>
                          <a:pt x="10822" y="96083"/>
                          <a:pt x="13970" y="97422"/>
                          <a:pt x="17145" y="98692"/>
                        </a:cubicBezTo>
                        <a:lnTo>
                          <a:pt x="112395" y="96787"/>
                        </a:lnTo>
                        <a:cubicBezTo>
                          <a:pt x="117574" y="96592"/>
                          <a:pt x="119527" y="93221"/>
                          <a:pt x="123825" y="91072"/>
                        </a:cubicBezTo>
                        <a:cubicBezTo>
                          <a:pt x="128180" y="88895"/>
                          <a:pt x="134718" y="88349"/>
                          <a:pt x="139065" y="87262"/>
                        </a:cubicBezTo>
                        <a:cubicBezTo>
                          <a:pt x="148642" y="84868"/>
                          <a:pt x="141183" y="86203"/>
                          <a:pt x="150495" y="81547"/>
                        </a:cubicBezTo>
                        <a:cubicBezTo>
                          <a:pt x="152291" y="80649"/>
                          <a:pt x="154305" y="80277"/>
                          <a:pt x="156210" y="79642"/>
                        </a:cubicBezTo>
                        <a:cubicBezTo>
                          <a:pt x="160423" y="75429"/>
                          <a:pt x="162336" y="72769"/>
                          <a:pt x="167640" y="70117"/>
                        </a:cubicBezTo>
                        <a:cubicBezTo>
                          <a:pt x="169436" y="69219"/>
                          <a:pt x="171450" y="68847"/>
                          <a:pt x="173355" y="68212"/>
                        </a:cubicBezTo>
                        <a:cubicBezTo>
                          <a:pt x="176831" y="62998"/>
                          <a:pt x="176864" y="61361"/>
                          <a:pt x="182880" y="58687"/>
                        </a:cubicBezTo>
                        <a:cubicBezTo>
                          <a:pt x="186550" y="57056"/>
                          <a:pt x="190968" y="57105"/>
                          <a:pt x="194310" y="54877"/>
                        </a:cubicBezTo>
                        <a:lnTo>
                          <a:pt x="205740" y="47257"/>
                        </a:lnTo>
                        <a:cubicBezTo>
                          <a:pt x="206201" y="46335"/>
                          <a:pt x="211655" y="36325"/>
                          <a:pt x="211455" y="33922"/>
                        </a:cubicBezTo>
                        <a:cubicBezTo>
                          <a:pt x="210969" y="28088"/>
                          <a:pt x="212725" y="6299"/>
                          <a:pt x="209550" y="153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24F0DC29-7943-4B2B-B47C-BA7E6F3E8378}"/>
                      </a:ext>
                    </a:extLst>
                  </p:cNvPr>
                  <p:cNvSpPr/>
                  <p:nvPr/>
                </p:nvSpPr>
                <p:spPr>
                  <a:xfrm>
                    <a:off x="3268979" y="3040379"/>
                    <a:ext cx="302895" cy="123825"/>
                  </a:xfrm>
                  <a:custGeom>
                    <a:avLst/>
                    <a:gdLst>
                      <a:gd name="connsiteX0" fmla="*/ 257175 w 262890"/>
                      <a:gd name="connsiteY0" fmla="*/ 595 h 88225"/>
                      <a:gd name="connsiteX1" fmla="*/ 245745 w 262890"/>
                      <a:gd name="connsiteY1" fmla="*/ 8215 h 88225"/>
                      <a:gd name="connsiteX2" fmla="*/ 226695 w 262890"/>
                      <a:gd name="connsiteY2" fmla="*/ 17740 h 88225"/>
                      <a:gd name="connsiteX3" fmla="*/ 222885 w 262890"/>
                      <a:gd name="connsiteY3" fmla="*/ 23455 h 88225"/>
                      <a:gd name="connsiteX4" fmla="*/ 215265 w 262890"/>
                      <a:gd name="connsiteY4" fmla="*/ 25360 h 88225"/>
                      <a:gd name="connsiteX5" fmla="*/ 201930 w 262890"/>
                      <a:gd name="connsiteY5" fmla="*/ 29170 h 88225"/>
                      <a:gd name="connsiteX6" fmla="*/ 188595 w 262890"/>
                      <a:gd name="connsiteY6" fmla="*/ 36790 h 88225"/>
                      <a:gd name="connsiteX7" fmla="*/ 175260 w 262890"/>
                      <a:gd name="connsiteY7" fmla="*/ 38695 h 88225"/>
                      <a:gd name="connsiteX8" fmla="*/ 163830 w 262890"/>
                      <a:gd name="connsiteY8" fmla="*/ 42505 h 88225"/>
                      <a:gd name="connsiteX9" fmla="*/ 154305 w 262890"/>
                      <a:gd name="connsiteY9" fmla="*/ 44410 h 88225"/>
                      <a:gd name="connsiteX10" fmla="*/ 100965 w 262890"/>
                      <a:gd name="connsiteY10" fmla="*/ 50125 h 88225"/>
                      <a:gd name="connsiteX11" fmla="*/ 20955 w 262890"/>
                      <a:gd name="connsiteY11" fmla="*/ 52030 h 88225"/>
                      <a:gd name="connsiteX12" fmla="*/ 3810 w 262890"/>
                      <a:gd name="connsiteY12" fmla="*/ 61555 h 88225"/>
                      <a:gd name="connsiteX13" fmla="*/ 0 w 262890"/>
                      <a:gd name="connsiteY13" fmla="*/ 67270 h 88225"/>
                      <a:gd name="connsiteX14" fmla="*/ 9525 w 262890"/>
                      <a:gd name="connsiteY14" fmla="*/ 80605 h 88225"/>
                      <a:gd name="connsiteX15" fmla="*/ 22860 w 262890"/>
                      <a:gd name="connsiteY15" fmla="*/ 84415 h 88225"/>
                      <a:gd name="connsiteX16" fmla="*/ 68580 w 262890"/>
                      <a:gd name="connsiteY16" fmla="*/ 86320 h 88225"/>
                      <a:gd name="connsiteX17" fmla="*/ 95250 w 262890"/>
                      <a:gd name="connsiteY17" fmla="*/ 88225 h 88225"/>
                      <a:gd name="connsiteX18" fmla="*/ 173355 w 262890"/>
                      <a:gd name="connsiteY18" fmla="*/ 86320 h 88225"/>
                      <a:gd name="connsiteX19" fmla="*/ 192405 w 262890"/>
                      <a:gd name="connsiteY19" fmla="*/ 82510 h 88225"/>
                      <a:gd name="connsiteX20" fmla="*/ 205740 w 262890"/>
                      <a:gd name="connsiteY20" fmla="*/ 78700 h 88225"/>
                      <a:gd name="connsiteX21" fmla="*/ 211455 w 262890"/>
                      <a:gd name="connsiteY21" fmla="*/ 74890 h 88225"/>
                      <a:gd name="connsiteX22" fmla="*/ 217170 w 262890"/>
                      <a:gd name="connsiteY22" fmla="*/ 72985 h 88225"/>
                      <a:gd name="connsiteX23" fmla="*/ 222885 w 262890"/>
                      <a:gd name="connsiteY23" fmla="*/ 69175 h 88225"/>
                      <a:gd name="connsiteX24" fmla="*/ 236220 w 262890"/>
                      <a:gd name="connsiteY24" fmla="*/ 63460 h 88225"/>
                      <a:gd name="connsiteX25" fmla="*/ 243840 w 262890"/>
                      <a:gd name="connsiteY25" fmla="*/ 57745 h 88225"/>
                      <a:gd name="connsiteX26" fmla="*/ 249555 w 262890"/>
                      <a:gd name="connsiteY26" fmla="*/ 53935 h 88225"/>
                      <a:gd name="connsiteX27" fmla="*/ 253365 w 262890"/>
                      <a:gd name="connsiteY27" fmla="*/ 48220 h 88225"/>
                      <a:gd name="connsiteX28" fmla="*/ 257175 w 262890"/>
                      <a:gd name="connsiteY28" fmla="*/ 36790 h 88225"/>
                      <a:gd name="connsiteX29" fmla="*/ 262890 w 262890"/>
                      <a:gd name="connsiteY29" fmla="*/ 25360 h 88225"/>
                      <a:gd name="connsiteX30" fmla="*/ 257175 w 262890"/>
                      <a:gd name="connsiteY30" fmla="*/ 595 h 88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262890" h="88225">
                        <a:moveTo>
                          <a:pt x="257175" y="595"/>
                        </a:moveTo>
                        <a:cubicBezTo>
                          <a:pt x="254318" y="-2262"/>
                          <a:pt x="249736" y="5970"/>
                          <a:pt x="245745" y="8215"/>
                        </a:cubicBezTo>
                        <a:cubicBezTo>
                          <a:pt x="239557" y="11696"/>
                          <a:pt x="226695" y="17740"/>
                          <a:pt x="226695" y="17740"/>
                        </a:cubicBezTo>
                        <a:cubicBezTo>
                          <a:pt x="225425" y="19645"/>
                          <a:pt x="224790" y="22185"/>
                          <a:pt x="222885" y="23455"/>
                        </a:cubicBezTo>
                        <a:cubicBezTo>
                          <a:pt x="220707" y="24907"/>
                          <a:pt x="217782" y="24641"/>
                          <a:pt x="215265" y="25360"/>
                        </a:cubicBezTo>
                        <a:cubicBezTo>
                          <a:pt x="196134" y="30826"/>
                          <a:pt x="225751" y="23215"/>
                          <a:pt x="201930" y="29170"/>
                        </a:cubicBezTo>
                        <a:cubicBezTo>
                          <a:pt x="198349" y="31557"/>
                          <a:pt x="192685" y="35674"/>
                          <a:pt x="188595" y="36790"/>
                        </a:cubicBezTo>
                        <a:cubicBezTo>
                          <a:pt x="184263" y="37971"/>
                          <a:pt x="179705" y="38060"/>
                          <a:pt x="175260" y="38695"/>
                        </a:cubicBezTo>
                        <a:cubicBezTo>
                          <a:pt x="171450" y="39965"/>
                          <a:pt x="167705" y="41448"/>
                          <a:pt x="163830" y="42505"/>
                        </a:cubicBezTo>
                        <a:cubicBezTo>
                          <a:pt x="160706" y="43357"/>
                          <a:pt x="157499" y="43878"/>
                          <a:pt x="154305" y="44410"/>
                        </a:cubicBezTo>
                        <a:cubicBezTo>
                          <a:pt x="131187" y="48263"/>
                          <a:pt x="125207" y="49274"/>
                          <a:pt x="100965" y="50125"/>
                        </a:cubicBezTo>
                        <a:cubicBezTo>
                          <a:pt x="74304" y="51060"/>
                          <a:pt x="47625" y="51395"/>
                          <a:pt x="20955" y="52030"/>
                        </a:cubicBezTo>
                        <a:cubicBezTo>
                          <a:pt x="9912" y="55711"/>
                          <a:pt x="10391" y="53658"/>
                          <a:pt x="3810" y="61555"/>
                        </a:cubicBezTo>
                        <a:cubicBezTo>
                          <a:pt x="2344" y="63314"/>
                          <a:pt x="1270" y="65365"/>
                          <a:pt x="0" y="67270"/>
                        </a:cubicBezTo>
                        <a:cubicBezTo>
                          <a:pt x="2980" y="73229"/>
                          <a:pt x="3733" y="76743"/>
                          <a:pt x="9525" y="80605"/>
                        </a:cubicBezTo>
                        <a:cubicBezTo>
                          <a:pt x="10931" y="81542"/>
                          <a:pt x="22149" y="84364"/>
                          <a:pt x="22860" y="84415"/>
                        </a:cubicBezTo>
                        <a:cubicBezTo>
                          <a:pt x="38074" y="85502"/>
                          <a:pt x="53348" y="85518"/>
                          <a:pt x="68580" y="86320"/>
                        </a:cubicBezTo>
                        <a:cubicBezTo>
                          <a:pt x="77480" y="86788"/>
                          <a:pt x="86360" y="87590"/>
                          <a:pt x="95250" y="88225"/>
                        </a:cubicBezTo>
                        <a:cubicBezTo>
                          <a:pt x="121285" y="87590"/>
                          <a:pt x="147357" y="87849"/>
                          <a:pt x="173355" y="86320"/>
                        </a:cubicBezTo>
                        <a:cubicBezTo>
                          <a:pt x="179820" y="85940"/>
                          <a:pt x="186073" y="83867"/>
                          <a:pt x="192405" y="82510"/>
                        </a:cubicBezTo>
                        <a:cubicBezTo>
                          <a:pt x="194541" y="82052"/>
                          <a:pt x="203241" y="79949"/>
                          <a:pt x="205740" y="78700"/>
                        </a:cubicBezTo>
                        <a:cubicBezTo>
                          <a:pt x="207788" y="77676"/>
                          <a:pt x="209407" y="75914"/>
                          <a:pt x="211455" y="74890"/>
                        </a:cubicBezTo>
                        <a:cubicBezTo>
                          <a:pt x="213251" y="73992"/>
                          <a:pt x="215374" y="73883"/>
                          <a:pt x="217170" y="72985"/>
                        </a:cubicBezTo>
                        <a:cubicBezTo>
                          <a:pt x="219218" y="71961"/>
                          <a:pt x="220837" y="70199"/>
                          <a:pt x="222885" y="69175"/>
                        </a:cubicBezTo>
                        <a:cubicBezTo>
                          <a:pt x="235848" y="62693"/>
                          <a:pt x="220364" y="73370"/>
                          <a:pt x="236220" y="63460"/>
                        </a:cubicBezTo>
                        <a:cubicBezTo>
                          <a:pt x="238912" y="61777"/>
                          <a:pt x="241256" y="59590"/>
                          <a:pt x="243840" y="57745"/>
                        </a:cubicBezTo>
                        <a:cubicBezTo>
                          <a:pt x="245703" y="56414"/>
                          <a:pt x="247650" y="55205"/>
                          <a:pt x="249555" y="53935"/>
                        </a:cubicBezTo>
                        <a:cubicBezTo>
                          <a:pt x="250825" y="52030"/>
                          <a:pt x="252435" y="50312"/>
                          <a:pt x="253365" y="48220"/>
                        </a:cubicBezTo>
                        <a:cubicBezTo>
                          <a:pt x="254996" y="44550"/>
                          <a:pt x="254947" y="40132"/>
                          <a:pt x="257175" y="36790"/>
                        </a:cubicBezTo>
                        <a:cubicBezTo>
                          <a:pt x="262099" y="29404"/>
                          <a:pt x="260261" y="33247"/>
                          <a:pt x="262890" y="25360"/>
                        </a:cubicBezTo>
                        <a:cubicBezTo>
                          <a:pt x="260707" y="14443"/>
                          <a:pt x="260032" y="3452"/>
                          <a:pt x="257175" y="595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E160483D-2CA6-47F6-87AF-4CAADBED0627}"/>
                    </a:ext>
                  </a:extLst>
                </p:cNvPr>
                <p:cNvSpPr/>
                <p:nvPr/>
              </p:nvSpPr>
              <p:spPr>
                <a:xfrm>
                  <a:off x="3333750" y="3412871"/>
                  <a:ext cx="2000250" cy="2188079"/>
                </a:xfrm>
                <a:custGeom>
                  <a:avLst/>
                  <a:gdLst>
                    <a:gd name="connsiteX0" fmla="*/ 816170 w 1924880"/>
                    <a:gd name="connsiteY0" fmla="*/ 4949 h 2198895"/>
                    <a:gd name="connsiteX1" fmla="*/ 907610 w 1924880"/>
                    <a:gd name="connsiteY1" fmla="*/ 8759 h 2198895"/>
                    <a:gd name="connsiteX2" fmla="*/ 1098110 w 1924880"/>
                    <a:gd name="connsiteY2" fmla="*/ 20189 h 2198895"/>
                    <a:gd name="connsiteX3" fmla="*/ 1117160 w 1924880"/>
                    <a:gd name="connsiteY3" fmla="*/ 65909 h 2198895"/>
                    <a:gd name="connsiteX4" fmla="*/ 1124780 w 1924880"/>
                    <a:gd name="connsiteY4" fmla="*/ 81149 h 2198895"/>
                    <a:gd name="connsiteX5" fmla="*/ 1143830 w 1924880"/>
                    <a:gd name="connsiteY5" fmla="*/ 126869 h 2198895"/>
                    <a:gd name="connsiteX6" fmla="*/ 1151450 w 1924880"/>
                    <a:gd name="connsiteY6" fmla="*/ 138299 h 2198895"/>
                    <a:gd name="connsiteX7" fmla="*/ 1162880 w 1924880"/>
                    <a:gd name="connsiteY7" fmla="*/ 176399 h 2198895"/>
                    <a:gd name="connsiteX8" fmla="*/ 1166690 w 1924880"/>
                    <a:gd name="connsiteY8" fmla="*/ 195449 h 2198895"/>
                    <a:gd name="connsiteX9" fmla="*/ 1181930 w 1924880"/>
                    <a:gd name="connsiteY9" fmla="*/ 233549 h 2198895"/>
                    <a:gd name="connsiteX10" fmla="*/ 1193360 w 1924880"/>
                    <a:gd name="connsiteY10" fmla="*/ 260219 h 2198895"/>
                    <a:gd name="connsiteX11" fmla="*/ 1220030 w 1924880"/>
                    <a:gd name="connsiteY11" fmla="*/ 298319 h 2198895"/>
                    <a:gd name="connsiteX12" fmla="*/ 1227650 w 1924880"/>
                    <a:gd name="connsiteY12" fmla="*/ 313559 h 2198895"/>
                    <a:gd name="connsiteX13" fmla="*/ 1239080 w 1924880"/>
                    <a:gd name="connsiteY13" fmla="*/ 324989 h 2198895"/>
                    <a:gd name="connsiteX14" fmla="*/ 1250510 w 1924880"/>
                    <a:gd name="connsiteY14" fmla="*/ 340229 h 2198895"/>
                    <a:gd name="connsiteX15" fmla="*/ 1273370 w 1924880"/>
                    <a:gd name="connsiteY15" fmla="*/ 363089 h 2198895"/>
                    <a:gd name="connsiteX16" fmla="*/ 1303850 w 1924880"/>
                    <a:gd name="connsiteY16" fmla="*/ 389759 h 2198895"/>
                    <a:gd name="connsiteX17" fmla="*/ 1322900 w 1924880"/>
                    <a:gd name="connsiteY17" fmla="*/ 401189 h 2198895"/>
                    <a:gd name="connsiteX18" fmla="*/ 1361000 w 1924880"/>
                    <a:gd name="connsiteY18" fmla="*/ 435479 h 2198895"/>
                    <a:gd name="connsiteX19" fmla="*/ 1391480 w 1924880"/>
                    <a:gd name="connsiteY19" fmla="*/ 458339 h 2198895"/>
                    <a:gd name="connsiteX20" fmla="*/ 1414340 w 1924880"/>
                    <a:gd name="connsiteY20" fmla="*/ 488819 h 2198895"/>
                    <a:gd name="connsiteX21" fmla="*/ 1425770 w 1924880"/>
                    <a:gd name="connsiteY21" fmla="*/ 500249 h 2198895"/>
                    <a:gd name="connsiteX22" fmla="*/ 1471490 w 1924880"/>
                    <a:gd name="connsiteY22" fmla="*/ 538349 h 2198895"/>
                    <a:gd name="connsiteX23" fmla="*/ 1486730 w 1924880"/>
                    <a:gd name="connsiteY23" fmla="*/ 557399 h 2198895"/>
                    <a:gd name="connsiteX24" fmla="*/ 1513400 w 1924880"/>
                    <a:gd name="connsiteY24" fmla="*/ 568829 h 2198895"/>
                    <a:gd name="connsiteX25" fmla="*/ 1528640 w 1924880"/>
                    <a:gd name="connsiteY25" fmla="*/ 576449 h 2198895"/>
                    <a:gd name="connsiteX26" fmla="*/ 1547690 w 1924880"/>
                    <a:gd name="connsiteY26" fmla="*/ 591689 h 2198895"/>
                    <a:gd name="connsiteX27" fmla="*/ 1574360 w 1924880"/>
                    <a:gd name="connsiteY27" fmla="*/ 618359 h 2198895"/>
                    <a:gd name="connsiteX28" fmla="*/ 1589600 w 1924880"/>
                    <a:gd name="connsiteY28" fmla="*/ 625979 h 2198895"/>
                    <a:gd name="connsiteX29" fmla="*/ 1601030 w 1924880"/>
                    <a:gd name="connsiteY29" fmla="*/ 641219 h 2198895"/>
                    <a:gd name="connsiteX30" fmla="*/ 1623890 w 1924880"/>
                    <a:gd name="connsiteY30" fmla="*/ 656459 h 2198895"/>
                    <a:gd name="connsiteX31" fmla="*/ 1635320 w 1924880"/>
                    <a:gd name="connsiteY31" fmla="*/ 671699 h 2198895"/>
                    <a:gd name="connsiteX32" fmla="*/ 1650560 w 1924880"/>
                    <a:gd name="connsiteY32" fmla="*/ 686939 h 2198895"/>
                    <a:gd name="connsiteX33" fmla="*/ 1661990 w 1924880"/>
                    <a:gd name="connsiteY33" fmla="*/ 705989 h 2198895"/>
                    <a:gd name="connsiteX34" fmla="*/ 1673420 w 1924880"/>
                    <a:gd name="connsiteY34" fmla="*/ 721229 h 2198895"/>
                    <a:gd name="connsiteX35" fmla="*/ 1688660 w 1924880"/>
                    <a:gd name="connsiteY35" fmla="*/ 744089 h 2198895"/>
                    <a:gd name="connsiteX36" fmla="*/ 1700090 w 1924880"/>
                    <a:gd name="connsiteY36" fmla="*/ 763139 h 2198895"/>
                    <a:gd name="connsiteX37" fmla="*/ 1715330 w 1924880"/>
                    <a:gd name="connsiteY37" fmla="*/ 785999 h 2198895"/>
                    <a:gd name="connsiteX38" fmla="*/ 1722950 w 1924880"/>
                    <a:gd name="connsiteY38" fmla="*/ 801239 h 2198895"/>
                    <a:gd name="connsiteX39" fmla="*/ 1738190 w 1924880"/>
                    <a:gd name="connsiteY39" fmla="*/ 816479 h 2198895"/>
                    <a:gd name="connsiteX40" fmla="*/ 1745810 w 1924880"/>
                    <a:gd name="connsiteY40" fmla="*/ 831719 h 2198895"/>
                    <a:gd name="connsiteX41" fmla="*/ 1753430 w 1924880"/>
                    <a:gd name="connsiteY41" fmla="*/ 843149 h 2198895"/>
                    <a:gd name="connsiteX42" fmla="*/ 1764860 w 1924880"/>
                    <a:gd name="connsiteY42" fmla="*/ 869819 h 2198895"/>
                    <a:gd name="connsiteX43" fmla="*/ 1783910 w 1924880"/>
                    <a:gd name="connsiteY43" fmla="*/ 900299 h 2198895"/>
                    <a:gd name="connsiteX44" fmla="*/ 1802960 w 1924880"/>
                    <a:gd name="connsiteY44" fmla="*/ 942209 h 2198895"/>
                    <a:gd name="connsiteX45" fmla="*/ 1806770 w 1924880"/>
                    <a:gd name="connsiteY45" fmla="*/ 953639 h 2198895"/>
                    <a:gd name="connsiteX46" fmla="*/ 1822010 w 1924880"/>
                    <a:gd name="connsiteY46" fmla="*/ 991739 h 2198895"/>
                    <a:gd name="connsiteX47" fmla="*/ 1833440 w 1924880"/>
                    <a:gd name="connsiteY47" fmla="*/ 1029839 h 2198895"/>
                    <a:gd name="connsiteX48" fmla="*/ 1841060 w 1924880"/>
                    <a:gd name="connsiteY48" fmla="*/ 1052699 h 2198895"/>
                    <a:gd name="connsiteX49" fmla="*/ 1844870 w 1924880"/>
                    <a:gd name="connsiteY49" fmla="*/ 1067939 h 2198895"/>
                    <a:gd name="connsiteX50" fmla="*/ 1852490 w 1924880"/>
                    <a:gd name="connsiteY50" fmla="*/ 1083179 h 2198895"/>
                    <a:gd name="connsiteX51" fmla="*/ 1863920 w 1924880"/>
                    <a:gd name="connsiteY51" fmla="*/ 1121279 h 2198895"/>
                    <a:gd name="connsiteX52" fmla="*/ 1867730 w 1924880"/>
                    <a:gd name="connsiteY52" fmla="*/ 1170809 h 2198895"/>
                    <a:gd name="connsiteX53" fmla="*/ 1871540 w 1924880"/>
                    <a:gd name="connsiteY53" fmla="*/ 1186049 h 2198895"/>
                    <a:gd name="connsiteX54" fmla="*/ 1879160 w 1924880"/>
                    <a:gd name="connsiteY54" fmla="*/ 1243199 h 2198895"/>
                    <a:gd name="connsiteX55" fmla="*/ 1882970 w 1924880"/>
                    <a:gd name="connsiteY55" fmla="*/ 1254629 h 2198895"/>
                    <a:gd name="connsiteX56" fmla="*/ 1890590 w 1924880"/>
                    <a:gd name="connsiteY56" fmla="*/ 1315589 h 2198895"/>
                    <a:gd name="connsiteX57" fmla="*/ 1894400 w 1924880"/>
                    <a:gd name="connsiteY57" fmla="*/ 1498469 h 2198895"/>
                    <a:gd name="connsiteX58" fmla="*/ 1898210 w 1924880"/>
                    <a:gd name="connsiteY58" fmla="*/ 1509899 h 2198895"/>
                    <a:gd name="connsiteX59" fmla="*/ 1909640 w 1924880"/>
                    <a:gd name="connsiteY59" fmla="*/ 1521329 h 2198895"/>
                    <a:gd name="connsiteX60" fmla="*/ 1913450 w 1924880"/>
                    <a:gd name="connsiteY60" fmla="*/ 1582289 h 2198895"/>
                    <a:gd name="connsiteX61" fmla="*/ 1917260 w 1924880"/>
                    <a:gd name="connsiteY61" fmla="*/ 1601339 h 2198895"/>
                    <a:gd name="connsiteX62" fmla="*/ 1924880 w 1924880"/>
                    <a:gd name="connsiteY62" fmla="*/ 1666109 h 2198895"/>
                    <a:gd name="connsiteX63" fmla="*/ 1921070 w 1924880"/>
                    <a:gd name="connsiteY63" fmla="*/ 1810889 h 2198895"/>
                    <a:gd name="connsiteX64" fmla="*/ 1917260 w 1924880"/>
                    <a:gd name="connsiteY64" fmla="*/ 1826129 h 2198895"/>
                    <a:gd name="connsiteX65" fmla="*/ 1913450 w 1924880"/>
                    <a:gd name="connsiteY65" fmla="*/ 1848989 h 2198895"/>
                    <a:gd name="connsiteX66" fmla="*/ 1905830 w 1924880"/>
                    <a:gd name="connsiteY66" fmla="*/ 1860419 h 2198895"/>
                    <a:gd name="connsiteX67" fmla="*/ 1902020 w 1924880"/>
                    <a:gd name="connsiteY67" fmla="*/ 1875659 h 2198895"/>
                    <a:gd name="connsiteX68" fmla="*/ 1894400 w 1924880"/>
                    <a:gd name="connsiteY68" fmla="*/ 1887089 h 2198895"/>
                    <a:gd name="connsiteX69" fmla="*/ 1890590 w 1924880"/>
                    <a:gd name="connsiteY69" fmla="*/ 1909949 h 2198895"/>
                    <a:gd name="connsiteX70" fmla="*/ 1886780 w 1924880"/>
                    <a:gd name="connsiteY70" fmla="*/ 1925189 h 2198895"/>
                    <a:gd name="connsiteX71" fmla="*/ 1879160 w 1924880"/>
                    <a:gd name="connsiteY71" fmla="*/ 1948049 h 2198895"/>
                    <a:gd name="connsiteX72" fmla="*/ 1875350 w 1924880"/>
                    <a:gd name="connsiteY72" fmla="*/ 1959479 h 2198895"/>
                    <a:gd name="connsiteX73" fmla="*/ 1856300 w 1924880"/>
                    <a:gd name="connsiteY73" fmla="*/ 1997579 h 2198895"/>
                    <a:gd name="connsiteX74" fmla="*/ 1848680 w 1924880"/>
                    <a:gd name="connsiteY74" fmla="*/ 2031869 h 2198895"/>
                    <a:gd name="connsiteX75" fmla="*/ 1844870 w 1924880"/>
                    <a:gd name="connsiteY75" fmla="*/ 2043299 h 2198895"/>
                    <a:gd name="connsiteX76" fmla="*/ 1833440 w 1924880"/>
                    <a:gd name="connsiteY76" fmla="*/ 2062349 h 2198895"/>
                    <a:gd name="connsiteX77" fmla="*/ 1822010 w 1924880"/>
                    <a:gd name="connsiteY77" fmla="*/ 2073779 h 2198895"/>
                    <a:gd name="connsiteX78" fmla="*/ 1818200 w 1924880"/>
                    <a:gd name="connsiteY78" fmla="*/ 2085209 h 2198895"/>
                    <a:gd name="connsiteX79" fmla="*/ 1795340 w 1924880"/>
                    <a:gd name="connsiteY79" fmla="*/ 2100449 h 2198895"/>
                    <a:gd name="connsiteX80" fmla="*/ 1772480 w 1924880"/>
                    <a:gd name="connsiteY80" fmla="*/ 2119499 h 2198895"/>
                    <a:gd name="connsiteX81" fmla="*/ 1761050 w 1924880"/>
                    <a:gd name="connsiteY81" fmla="*/ 2127119 h 2198895"/>
                    <a:gd name="connsiteX82" fmla="*/ 1742000 w 1924880"/>
                    <a:gd name="connsiteY82" fmla="*/ 2130929 h 2198895"/>
                    <a:gd name="connsiteX83" fmla="*/ 1700090 w 1924880"/>
                    <a:gd name="connsiteY83" fmla="*/ 2146169 h 2198895"/>
                    <a:gd name="connsiteX84" fmla="*/ 1677230 w 1924880"/>
                    <a:gd name="connsiteY84" fmla="*/ 2149979 h 2198895"/>
                    <a:gd name="connsiteX85" fmla="*/ 1574360 w 1924880"/>
                    <a:gd name="connsiteY85" fmla="*/ 2157599 h 2198895"/>
                    <a:gd name="connsiteX86" fmla="*/ 1456250 w 1924880"/>
                    <a:gd name="connsiteY86" fmla="*/ 2176649 h 2198895"/>
                    <a:gd name="connsiteX87" fmla="*/ 709490 w 1924880"/>
                    <a:gd name="connsiteY87" fmla="*/ 2176649 h 2198895"/>
                    <a:gd name="connsiteX88" fmla="*/ 583760 w 1924880"/>
                    <a:gd name="connsiteY88" fmla="*/ 2165219 h 2198895"/>
                    <a:gd name="connsiteX89" fmla="*/ 461840 w 1924880"/>
                    <a:gd name="connsiteY89" fmla="*/ 2157599 h 2198895"/>
                    <a:gd name="connsiteX90" fmla="*/ 313250 w 1924880"/>
                    <a:gd name="connsiteY90" fmla="*/ 2149979 h 2198895"/>
                    <a:gd name="connsiteX91" fmla="*/ 301820 w 1924880"/>
                    <a:gd name="connsiteY91" fmla="*/ 2142359 h 2198895"/>
                    <a:gd name="connsiteX92" fmla="*/ 275150 w 1924880"/>
                    <a:gd name="connsiteY92" fmla="*/ 2134739 h 2198895"/>
                    <a:gd name="connsiteX93" fmla="*/ 240860 w 1924880"/>
                    <a:gd name="connsiteY93" fmla="*/ 2127119 h 2198895"/>
                    <a:gd name="connsiteX94" fmla="*/ 214190 w 1924880"/>
                    <a:gd name="connsiteY94" fmla="*/ 2123309 h 2198895"/>
                    <a:gd name="connsiteX95" fmla="*/ 195140 w 1924880"/>
                    <a:gd name="connsiteY95" fmla="*/ 2119499 h 2198895"/>
                    <a:gd name="connsiteX96" fmla="*/ 176090 w 1924880"/>
                    <a:gd name="connsiteY96" fmla="*/ 2108069 h 2198895"/>
                    <a:gd name="connsiteX97" fmla="*/ 164660 w 1924880"/>
                    <a:gd name="connsiteY97" fmla="*/ 2104259 h 2198895"/>
                    <a:gd name="connsiteX98" fmla="*/ 153230 w 1924880"/>
                    <a:gd name="connsiteY98" fmla="*/ 2092829 h 2198895"/>
                    <a:gd name="connsiteX99" fmla="*/ 141800 w 1924880"/>
                    <a:gd name="connsiteY99" fmla="*/ 2085209 h 2198895"/>
                    <a:gd name="connsiteX100" fmla="*/ 115130 w 1924880"/>
                    <a:gd name="connsiteY100" fmla="*/ 2066159 h 2198895"/>
                    <a:gd name="connsiteX101" fmla="*/ 92270 w 1924880"/>
                    <a:gd name="connsiteY101" fmla="*/ 2050919 h 2198895"/>
                    <a:gd name="connsiteX102" fmla="*/ 77030 w 1924880"/>
                    <a:gd name="connsiteY102" fmla="*/ 2039489 h 2198895"/>
                    <a:gd name="connsiteX103" fmla="*/ 54170 w 1924880"/>
                    <a:gd name="connsiteY103" fmla="*/ 2024249 h 2198895"/>
                    <a:gd name="connsiteX104" fmla="*/ 46550 w 1924880"/>
                    <a:gd name="connsiteY104" fmla="*/ 2012819 h 2198895"/>
                    <a:gd name="connsiteX105" fmla="*/ 35120 w 1924880"/>
                    <a:gd name="connsiteY105" fmla="*/ 2001389 h 2198895"/>
                    <a:gd name="connsiteX106" fmla="*/ 31310 w 1924880"/>
                    <a:gd name="connsiteY106" fmla="*/ 1982339 h 2198895"/>
                    <a:gd name="connsiteX107" fmla="*/ 23690 w 1924880"/>
                    <a:gd name="connsiteY107" fmla="*/ 1963289 h 2198895"/>
                    <a:gd name="connsiteX108" fmla="*/ 16070 w 1924880"/>
                    <a:gd name="connsiteY108" fmla="*/ 1928999 h 2198895"/>
                    <a:gd name="connsiteX109" fmla="*/ 12260 w 1924880"/>
                    <a:gd name="connsiteY109" fmla="*/ 1890899 h 2198895"/>
                    <a:gd name="connsiteX110" fmla="*/ 4640 w 1924880"/>
                    <a:gd name="connsiteY110" fmla="*/ 1810889 h 2198895"/>
                    <a:gd name="connsiteX111" fmla="*/ 4640 w 1924880"/>
                    <a:gd name="connsiteY111" fmla="*/ 1544189 h 2198895"/>
                    <a:gd name="connsiteX112" fmla="*/ 8450 w 1924880"/>
                    <a:gd name="connsiteY112" fmla="*/ 1509899 h 2198895"/>
                    <a:gd name="connsiteX113" fmla="*/ 16070 w 1924880"/>
                    <a:gd name="connsiteY113" fmla="*/ 1487039 h 2198895"/>
                    <a:gd name="connsiteX114" fmla="*/ 19880 w 1924880"/>
                    <a:gd name="connsiteY114" fmla="*/ 1471799 h 2198895"/>
                    <a:gd name="connsiteX115" fmla="*/ 23690 w 1924880"/>
                    <a:gd name="connsiteY115" fmla="*/ 1429889 h 2198895"/>
                    <a:gd name="connsiteX116" fmla="*/ 31310 w 1924880"/>
                    <a:gd name="connsiteY116" fmla="*/ 1399409 h 2198895"/>
                    <a:gd name="connsiteX117" fmla="*/ 35120 w 1924880"/>
                    <a:gd name="connsiteY117" fmla="*/ 1349879 h 2198895"/>
                    <a:gd name="connsiteX118" fmla="*/ 38930 w 1924880"/>
                    <a:gd name="connsiteY118" fmla="*/ 1330829 h 2198895"/>
                    <a:gd name="connsiteX119" fmla="*/ 42740 w 1924880"/>
                    <a:gd name="connsiteY119" fmla="*/ 1307969 h 2198895"/>
                    <a:gd name="connsiteX120" fmla="*/ 46550 w 1924880"/>
                    <a:gd name="connsiteY120" fmla="*/ 1262249 h 2198895"/>
                    <a:gd name="connsiteX121" fmla="*/ 50360 w 1924880"/>
                    <a:gd name="connsiteY121" fmla="*/ 1239389 h 2198895"/>
                    <a:gd name="connsiteX122" fmla="*/ 54170 w 1924880"/>
                    <a:gd name="connsiteY122" fmla="*/ 1201289 h 2198895"/>
                    <a:gd name="connsiteX123" fmla="*/ 57980 w 1924880"/>
                    <a:gd name="connsiteY123" fmla="*/ 1174619 h 2198895"/>
                    <a:gd name="connsiteX124" fmla="*/ 61790 w 1924880"/>
                    <a:gd name="connsiteY124" fmla="*/ 1140329 h 2198895"/>
                    <a:gd name="connsiteX125" fmla="*/ 73220 w 1924880"/>
                    <a:gd name="connsiteY125" fmla="*/ 1098419 h 2198895"/>
                    <a:gd name="connsiteX126" fmla="*/ 77030 w 1924880"/>
                    <a:gd name="connsiteY126" fmla="*/ 1079369 h 2198895"/>
                    <a:gd name="connsiteX127" fmla="*/ 80840 w 1924880"/>
                    <a:gd name="connsiteY127" fmla="*/ 1064129 h 2198895"/>
                    <a:gd name="connsiteX128" fmla="*/ 84650 w 1924880"/>
                    <a:gd name="connsiteY128" fmla="*/ 1045079 h 2198895"/>
                    <a:gd name="connsiteX129" fmla="*/ 92270 w 1924880"/>
                    <a:gd name="connsiteY129" fmla="*/ 1022219 h 2198895"/>
                    <a:gd name="connsiteX130" fmla="*/ 96080 w 1924880"/>
                    <a:gd name="connsiteY130" fmla="*/ 1003169 h 2198895"/>
                    <a:gd name="connsiteX131" fmla="*/ 103700 w 1924880"/>
                    <a:gd name="connsiteY131" fmla="*/ 961259 h 2198895"/>
                    <a:gd name="connsiteX132" fmla="*/ 122750 w 1924880"/>
                    <a:gd name="connsiteY132" fmla="*/ 907919 h 2198895"/>
                    <a:gd name="connsiteX133" fmla="*/ 130370 w 1924880"/>
                    <a:gd name="connsiteY133" fmla="*/ 877439 h 2198895"/>
                    <a:gd name="connsiteX134" fmla="*/ 149420 w 1924880"/>
                    <a:gd name="connsiteY134" fmla="*/ 835529 h 2198895"/>
                    <a:gd name="connsiteX135" fmla="*/ 157040 w 1924880"/>
                    <a:gd name="connsiteY135" fmla="*/ 812669 h 2198895"/>
                    <a:gd name="connsiteX136" fmla="*/ 172280 w 1924880"/>
                    <a:gd name="connsiteY136" fmla="*/ 782189 h 2198895"/>
                    <a:gd name="connsiteX137" fmla="*/ 179900 w 1924880"/>
                    <a:gd name="connsiteY137" fmla="*/ 766949 h 2198895"/>
                    <a:gd name="connsiteX138" fmla="*/ 183710 w 1924880"/>
                    <a:gd name="connsiteY138" fmla="*/ 751709 h 2198895"/>
                    <a:gd name="connsiteX139" fmla="*/ 198950 w 1924880"/>
                    <a:gd name="connsiteY139" fmla="*/ 721229 h 2198895"/>
                    <a:gd name="connsiteX140" fmla="*/ 202760 w 1924880"/>
                    <a:gd name="connsiteY140" fmla="*/ 705989 h 2198895"/>
                    <a:gd name="connsiteX141" fmla="*/ 225620 w 1924880"/>
                    <a:gd name="connsiteY141" fmla="*/ 667889 h 2198895"/>
                    <a:gd name="connsiteX142" fmla="*/ 237050 w 1924880"/>
                    <a:gd name="connsiteY142" fmla="*/ 645029 h 2198895"/>
                    <a:gd name="connsiteX143" fmla="*/ 252290 w 1924880"/>
                    <a:gd name="connsiteY143" fmla="*/ 622169 h 2198895"/>
                    <a:gd name="connsiteX144" fmla="*/ 259910 w 1924880"/>
                    <a:gd name="connsiteY144" fmla="*/ 603119 h 2198895"/>
                    <a:gd name="connsiteX145" fmla="*/ 271340 w 1924880"/>
                    <a:gd name="connsiteY145" fmla="*/ 580259 h 2198895"/>
                    <a:gd name="connsiteX146" fmla="*/ 286580 w 1924880"/>
                    <a:gd name="connsiteY146" fmla="*/ 557399 h 2198895"/>
                    <a:gd name="connsiteX147" fmla="*/ 298010 w 1924880"/>
                    <a:gd name="connsiteY147" fmla="*/ 534539 h 2198895"/>
                    <a:gd name="connsiteX148" fmla="*/ 313250 w 1924880"/>
                    <a:gd name="connsiteY148" fmla="*/ 519299 h 2198895"/>
                    <a:gd name="connsiteX149" fmla="*/ 324680 w 1924880"/>
                    <a:gd name="connsiteY149" fmla="*/ 504059 h 2198895"/>
                    <a:gd name="connsiteX150" fmla="*/ 336110 w 1924880"/>
                    <a:gd name="connsiteY150" fmla="*/ 492629 h 2198895"/>
                    <a:gd name="connsiteX151" fmla="*/ 343730 w 1924880"/>
                    <a:gd name="connsiteY151" fmla="*/ 481199 h 2198895"/>
                    <a:gd name="connsiteX152" fmla="*/ 358970 w 1924880"/>
                    <a:gd name="connsiteY152" fmla="*/ 462149 h 2198895"/>
                    <a:gd name="connsiteX153" fmla="*/ 370400 w 1924880"/>
                    <a:gd name="connsiteY153" fmla="*/ 450719 h 2198895"/>
                    <a:gd name="connsiteX154" fmla="*/ 393260 w 1924880"/>
                    <a:gd name="connsiteY154" fmla="*/ 424049 h 2198895"/>
                    <a:gd name="connsiteX155" fmla="*/ 427550 w 1924880"/>
                    <a:gd name="connsiteY155" fmla="*/ 397379 h 2198895"/>
                    <a:gd name="connsiteX156" fmla="*/ 438980 w 1924880"/>
                    <a:gd name="connsiteY156" fmla="*/ 389759 h 2198895"/>
                    <a:gd name="connsiteX157" fmla="*/ 461840 w 1924880"/>
                    <a:gd name="connsiteY157" fmla="*/ 363089 h 2198895"/>
                    <a:gd name="connsiteX158" fmla="*/ 492320 w 1924880"/>
                    <a:gd name="connsiteY158" fmla="*/ 344039 h 2198895"/>
                    <a:gd name="connsiteX159" fmla="*/ 534230 w 1924880"/>
                    <a:gd name="connsiteY159" fmla="*/ 309749 h 2198895"/>
                    <a:gd name="connsiteX160" fmla="*/ 553280 w 1924880"/>
                    <a:gd name="connsiteY160" fmla="*/ 298319 h 2198895"/>
                    <a:gd name="connsiteX161" fmla="*/ 579950 w 1924880"/>
                    <a:gd name="connsiteY161" fmla="*/ 275459 h 2198895"/>
                    <a:gd name="connsiteX162" fmla="*/ 595190 w 1924880"/>
                    <a:gd name="connsiteY162" fmla="*/ 264029 h 2198895"/>
                    <a:gd name="connsiteX163" fmla="*/ 621860 w 1924880"/>
                    <a:gd name="connsiteY163" fmla="*/ 256409 h 2198895"/>
                    <a:gd name="connsiteX164" fmla="*/ 644720 w 1924880"/>
                    <a:gd name="connsiteY164" fmla="*/ 237359 h 2198895"/>
                    <a:gd name="connsiteX165" fmla="*/ 659960 w 1924880"/>
                    <a:gd name="connsiteY165" fmla="*/ 222119 h 2198895"/>
                    <a:gd name="connsiteX166" fmla="*/ 701870 w 1924880"/>
                    <a:gd name="connsiteY166" fmla="*/ 187829 h 2198895"/>
                    <a:gd name="connsiteX167" fmla="*/ 709490 w 1924880"/>
                    <a:gd name="connsiteY167" fmla="*/ 176399 h 2198895"/>
                    <a:gd name="connsiteX168" fmla="*/ 720920 w 1924880"/>
                    <a:gd name="connsiteY168" fmla="*/ 168779 h 2198895"/>
                    <a:gd name="connsiteX169" fmla="*/ 736160 w 1924880"/>
                    <a:gd name="connsiteY169" fmla="*/ 157349 h 2198895"/>
                    <a:gd name="connsiteX170" fmla="*/ 743780 w 1924880"/>
                    <a:gd name="connsiteY170" fmla="*/ 142109 h 2198895"/>
                    <a:gd name="connsiteX171" fmla="*/ 751400 w 1924880"/>
                    <a:gd name="connsiteY171" fmla="*/ 130679 h 2198895"/>
                    <a:gd name="connsiteX172" fmla="*/ 759020 w 1924880"/>
                    <a:gd name="connsiteY172" fmla="*/ 107819 h 2198895"/>
                    <a:gd name="connsiteX173" fmla="*/ 766640 w 1924880"/>
                    <a:gd name="connsiteY173" fmla="*/ 96389 h 2198895"/>
                    <a:gd name="connsiteX174" fmla="*/ 781880 w 1924880"/>
                    <a:gd name="connsiteY174" fmla="*/ 65909 h 2198895"/>
                    <a:gd name="connsiteX175" fmla="*/ 793310 w 1924880"/>
                    <a:gd name="connsiteY175" fmla="*/ 54479 h 2198895"/>
                    <a:gd name="connsiteX176" fmla="*/ 797120 w 1924880"/>
                    <a:gd name="connsiteY176" fmla="*/ 43049 h 2198895"/>
                    <a:gd name="connsiteX177" fmla="*/ 816170 w 1924880"/>
                    <a:gd name="connsiteY177" fmla="*/ 16379 h 2198895"/>
                    <a:gd name="connsiteX178" fmla="*/ 819980 w 1924880"/>
                    <a:gd name="connsiteY178" fmla="*/ 4949 h 2198895"/>
                    <a:gd name="connsiteX179" fmla="*/ 816170 w 1924880"/>
                    <a:gd name="connsiteY179" fmla="*/ 4949 h 219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</a:cxnLst>
                  <a:rect l="l" t="t" r="r" b="b"/>
                  <a:pathLst>
                    <a:path w="1924880" h="2198895">
                      <a:moveTo>
                        <a:pt x="816170" y="4949"/>
                      </a:moveTo>
                      <a:lnTo>
                        <a:pt x="907610" y="8759"/>
                      </a:lnTo>
                      <a:cubicBezTo>
                        <a:pt x="1093240" y="13988"/>
                        <a:pt x="1036852" y="-20650"/>
                        <a:pt x="1098110" y="20189"/>
                      </a:cubicBezTo>
                      <a:cubicBezTo>
                        <a:pt x="1104059" y="55883"/>
                        <a:pt x="1096884" y="32116"/>
                        <a:pt x="1117160" y="65909"/>
                      </a:cubicBezTo>
                      <a:cubicBezTo>
                        <a:pt x="1120082" y="70779"/>
                        <a:pt x="1122504" y="75946"/>
                        <a:pt x="1124780" y="81149"/>
                      </a:cubicBezTo>
                      <a:cubicBezTo>
                        <a:pt x="1131398" y="96275"/>
                        <a:pt x="1134672" y="113132"/>
                        <a:pt x="1143830" y="126869"/>
                      </a:cubicBezTo>
                      <a:cubicBezTo>
                        <a:pt x="1146370" y="130679"/>
                        <a:pt x="1149590" y="134115"/>
                        <a:pt x="1151450" y="138299"/>
                      </a:cubicBezTo>
                      <a:cubicBezTo>
                        <a:pt x="1155671" y="147797"/>
                        <a:pt x="1160417" y="165316"/>
                        <a:pt x="1162880" y="176399"/>
                      </a:cubicBezTo>
                      <a:cubicBezTo>
                        <a:pt x="1164285" y="182721"/>
                        <a:pt x="1164642" y="189306"/>
                        <a:pt x="1166690" y="195449"/>
                      </a:cubicBezTo>
                      <a:cubicBezTo>
                        <a:pt x="1171015" y="208425"/>
                        <a:pt x="1176722" y="220901"/>
                        <a:pt x="1181930" y="233549"/>
                      </a:cubicBezTo>
                      <a:cubicBezTo>
                        <a:pt x="1185613" y="242493"/>
                        <a:pt x="1187318" y="252666"/>
                        <a:pt x="1193360" y="260219"/>
                      </a:cubicBezTo>
                      <a:cubicBezTo>
                        <a:pt x="1209069" y="279856"/>
                        <a:pt x="1208201" y="277027"/>
                        <a:pt x="1220030" y="298319"/>
                      </a:cubicBezTo>
                      <a:cubicBezTo>
                        <a:pt x="1222788" y="303284"/>
                        <a:pt x="1224349" y="308937"/>
                        <a:pt x="1227650" y="313559"/>
                      </a:cubicBezTo>
                      <a:cubicBezTo>
                        <a:pt x="1230782" y="317944"/>
                        <a:pt x="1235573" y="320898"/>
                        <a:pt x="1239080" y="324989"/>
                      </a:cubicBezTo>
                      <a:cubicBezTo>
                        <a:pt x="1243213" y="329810"/>
                        <a:pt x="1246262" y="335509"/>
                        <a:pt x="1250510" y="340229"/>
                      </a:cubicBezTo>
                      <a:cubicBezTo>
                        <a:pt x="1257719" y="348239"/>
                        <a:pt x="1265750" y="355469"/>
                        <a:pt x="1273370" y="363089"/>
                      </a:cubicBezTo>
                      <a:cubicBezTo>
                        <a:pt x="1285413" y="375132"/>
                        <a:pt x="1288345" y="378906"/>
                        <a:pt x="1303850" y="389759"/>
                      </a:cubicBezTo>
                      <a:cubicBezTo>
                        <a:pt x="1309917" y="394006"/>
                        <a:pt x="1317211" y="396448"/>
                        <a:pt x="1322900" y="401189"/>
                      </a:cubicBezTo>
                      <a:cubicBezTo>
                        <a:pt x="1382716" y="451035"/>
                        <a:pt x="1328216" y="413623"/>
                        <a:pt x="1361000" y="435479"/>
                      </a:cubicBezTo>
                      <a:cubicBezTo>
                        <a:pt x="1383694" y="469521"/>
                        <a:pt x="1345270" y="415980"/>
                        <a:pt x="1391480" y="458339"/>
                      </a:cubicBezTo>
                      <a:cubicBezTo>
                        <a:pt x="1400842" y="466921"/>
                        <a:pt x="1405360" y="479839"/>
                        <a:pt x="1414340" y="488819"/>
                      </a:cubicBezTo>
                      <a:cubicBezTo>
                        <a:pt x="1418150" y="492629"/>
                        <a:pt x="1421698" y="496720"/>
                        <a:pt x="1425770" y="500249"/>
                      </a:cubicBezTo>
                      <a:cubicBezTo>
                        <a:pt x="1440761" y="513242"/>
                        <a:pt x="1459097" y="522858"/>
                        <a:pt x="1471490" y="538349"/>
                      </a:cubicBezTo>
                      <a:cubicBezTo>
                        <a:pt x="1476570" y="544699"/>
                        <a:pt x="1480980" y="551649"/>
                        <a:pt x="1486730" y="557399"/>
                      </a:cubicBezTo>
                      <a:cubicBezTo>
                        <a:pt x="1497540" y="568209"/>
                        <a:pt x="1499409" y="563583"/>
                        <a:pt x="1513400" y="568829"/>
                      </a:cubicBezTo>
                      <a:cubicBezTo>
                        <a:pt x="1518718" y="570823"/>
                        <a:pt x="1523914" y="573299"/>
                        <a:pt x="1528640" y="576449"/>
                      </a:cubicBezTo>
                      <a:cubicBezTo>
                        <a:pt x="1535406" y="580960"/>
                        <a:pt x="1541695" y="586194"/>
                        <a:pt x="1547690" y="591689"/>
                      </a:cubicBezTo>
                      <a:cubicBezTo>
                        <a:pt x="1556958" y="600184"/>
                        <a:pt x="1563115" y="612736"/>
                        <a:pt x="1574360" y="618359"/>
                      </a:cubicBezTo>
                      <a:lnTo>
                        <a:pt x="1589600" y="625979"/>
                      </a:lnTo>
                      <a:cubicBezTo>
                        <a:pt x="1593410" y="631059"/>
                        <a:pt x="1596284" y="637000"/>
                        <a:pt x="1601030" y="641219"/>
                      </a:cubicBezTo>
                      <a:cubicBezTo>
                        <a:pt x="1607875" y="647303"/>
                        <a:pt x="1618395" y="649133"/>
                        <a:pt x="1623890" y="656459"/>
                      </a:cubicBezTo>
                      <a:cubicBezTo>
                        <a:pt x="1627700" y="661539"/>
                        <a:pt x="1631138" y="666920"/>
                        <a:pt x="1635320" y="671699"/>
                      </a:cubicBezTo>
                      <a:cubicBezTo>
                        <a:pt x="1640051" y="677106"/>
                        <a:pt x="1646149" y="681268"/>
                        <a:pt x="1650560" y="686939"/>
                      </a:cubicBezTo>
                      <a:cubicBezTo>
                        <a:pt x="1655106" y="692784"/>
                        <a:pt x="1657882" y="699827"/>
                        <a:pt x="1661990" y="705989"/>
                      </a:cubicBezTo>
                      <a:cubicBezTo>
                        <a:pt x="1665512" y="711273"/>
                        <a:pt x="1669610" y="716149"/>
                        <a:pt x="1673420" y="721229"/>
                      </a:cubicBezTo>
                      <a:cubicBezTo>
                        <a:pt x="1681061" y="744152"/>
                        <a:pt x="1671536" y="721257"/>
                        <a:pt x="1688660" y="744089"/>
                      </a:cubicBezTo>
                      <a:cubicBezTo>
                        <a:pt x="1693103" y="750013"/>
                        <a:pt x="1696114" y="756891"/>
                        <a:pt x="1700090" y="763139"/>
                      </a:cubicBezTo>
                      <a:cubicBezTo>
                        <a:pt x="1705007" y="770865"/>
                        <a:pt x="1711234" y="777808"/>
                        <a:pt x="1715330" y="785999"/>
                      </a:cubicBezTo>
                      <a:cubicBezTo>
                        <a:pt x="1717870" y="791079"/>
                        <a:pt x="1719542" y="796695"/>
                        <a:pt x="1722950" y="801239"/>
                      </a:cubicBezTo>
                      <a:cubicBezTo>
                        <a:pt x="1727261" y="806986"/>
                        <a:pt x="1733879" y="810732"/>
                        <a:pt x="1738190" y="816479"/>
                      </a:cubicBezTo>
                      <a:cubicBezTo>
                        <a:pt x="1741598" y="821023"/>
                        <a:pt x="1742992" y="826788"/>
                        <a:pt x="1745810" y="831719"/>
                      </a:cubicBezTo>
                      <a:cubicBezTo>
                        <a:pt x="1748082" y="835695"/>
                        <a:pt x="1750890" y="839339"/>
                        <a:pt x="1753430" y="843149"/>
                      </a:cubicBezTo>
                      <a:cubicBezTo>
                        <a:pt x="1761359" y="874867"/>
                        <a:pt x="1751704" y="843507"/>
                        <a:pt x="1764860" y="869819"/>
                      </a:cubicBezTo>
                      <a:cubicBezTo>
                        <a:pt x="1779292" y="898682"/>
                        <a:pt x="1763854" y="880243"/>
                        <a:pt x="1783910" y="900299"/>
                      </a:cubicBezTo>
                      <a:cubicBezTo>
                        <a:pt x="1790573" y="940278"/>
                        <a:pt x="1781298" y="907550"/>
                        <a:pt x="1802960" y="942209"/>
                      </a:cubicBezTo>
                      <a:cubicBezTo>
                        <a:pt x="1805089" y="945615"/>
                        <a:pt x="1805328" y="949891"/>
                        <a:pt x="1806770" y="953639"/>
                      </a:cubicBezTo>
                      <a:cubicBezTo>
                        <a:pt x="1811680" y="966406"/>
                        <a:pt x="1817207" y="978932"/>
                        <a:pt x="1822010" y="991739"/>
                      </a:cubicBezTo>
                      <a:cubicBezTo>
                        <a:pt x="1835480" y="1027660"/>
                        <a:pt x="1824947" y="1001530"/>
                        <a:pt x="1833440" y="1029839"/>
                      </a:cubicBezTo>
                      <a:cubicBezTo>
                        <a:pt x="1835748" y="1037532"/>
                        <a:pt x="1839112" y="1044907"/>
                        <a:pt x="1841060" y="1052699"/>
                      </a:cubicBezTo>
                      <a:cubicBezTo>
                        <a:pt x="1842330" y="1057779"/>
                        <a:pt x="1843031" y="1063036"/>
                        <a:pt x="1844870" y="1067939"/>
                      </a:cubicBezTo>
                      <a:cubicBezTo>
                        <a:pt x="1846864" y="1073257"/>
                        <a:pt x="1850381" y="1077906"/>
                        <a:pt x="1852490" y="1083179"/>
                      </a:cubicBezTo>
                      <a:cubicBezTo>
                        <a:pt x="1858674" y="1098639"/>
                        <a:pt x="1860178" y="1106309"/>
                        <a:pt x="1863920" y="1121279"/>
                      </a:cubicBezTo>
                      <a:cubicBezTo>
                        <a:pt x="1865190" y="1137789"/>
                        <a:pt x="1865795" y="1154364"/>
                        <a:pt x="1867730" y="1170809"/>
                      </a:cubicBezTo>
                      <a:cubicBezTo>
                        <a:pt x="1868342" y="1176009"/>
                        <a:pt x="1870679" y="1180884"/>
                        <a:pt x="1871540" y="1186049"/>
                      </a:cubicBezTo>
                      <a:cubicBezTo>
                        <a:pt x="1874321" y="1202738"/>
                        <a:pt x="1875781" y="1226304"/>
                        <a:pt x="1879160" y="1243199"/>
                      </a:cubicBezTo>
                      <a:cubicBezTo>
                        <a:pt x="1879948" y="1247137"/>
                        <a:pt x="1881700" y="1250819"/>
                        <a:pt x="1882970" y="1254629"/>
                      </a:cubicBezTo>
                      <a:cubicBezTo>
                        <a:pt x="1885006" y="1268879"/>
                        <a:pt x="1890143" y="1302859"/>
                        <a:pt x="1890590" y="1315589"/>
                      </a:cubicBezTo>
                      <a:cubicBezTo>
                        <a:pt x="1892728" y="1376525"/>
                        <a:pt x="1892011" y="1437543"/>
                        <a:pt x="1894400" y="1498469"/>
                      </a:cubicBezTo>
                      <a:cubicBezTo>
                        <a:pt x="1894557" y="1502482"/>
                        <a:pt x="1895982" y="1506557"/>
                        <a:pt x="1898210" y="1509899"/>
                      </a:cubicBezTo>
                      <a:cubicBezTo>
                        <a:pt x="1901199" y="1514382"/>
                        <a:pt x="1905830" y="1517519"/>
                        <a:pt x="1909640" y="1521329"/>
                      </a:cubicBezTo>
                      <a:cubicBezTo>
                        <a:pt x="1910910" y="1541649"/>
                        <a:pt x="1911520" y="1562021"/>
                        <a:pt x="1913450" y="1582289"/>
                      </a:cubicBezTo>
                      <a:cubicBezTo>
                        <a:pt x="1914064" y="1588736"/>
                        <a:pt x="1916582" y="1594899"/>
                        <a:pt x="1917260" y="1601339"/>
                      </a:cubicBezTo>
                      <a:cubicBezTo>
                        <a:pt x="1924192" y="1667192"/>
                        <a:pt x="1914794" y="1635852"/>
                        <a:pt x="1924880" y="1666109"/>
                      </a:cubicBezTo>
                      <a:cubicBezTo>
                        <a:pt x="1923610" y="1714369"/>
                        <a:pt x="1923366" y="1762667"/>
                        <a:pt x="1921070" y="1810889"/>
                      </a:cubicBezTo>
                      <a:cubicBezTo>
                        <a:pt x="1920821" y="1816119"/>
                        <a:pt x="1918287" y="1820994"/>
                        <a:pt x="1917260" y="1826129"/>
                      </a:cubicBezTo>
                      <a:cubicBezTo>
                        <a:pt x="1915745" y="1833704"/>
                        <a:pt x="1915893" y="1841660"/>
                        <a:pt x="1913450" y="1848989"/>
                      </a:cubicBezTo>
                      <a:cubicBezTo>
                        <a:pt x="1912002" y="1853333"/>
                        <a:pt x="1908370" y="1856609"/>
                        <a:pt x="1905830" y="1860419"/>
                      </a:cubicBezTo>
                      <a:cubicBezTo>
                        <a:pt x="1904560" y="1865499"/>
                        <a:pt x="1904083" y="1870846"/>
                        <a:pt x="1902020" y="1875659"/>
                      </a:cubicBezTo>
                      <a:cubicBezTo>
                        <a:pt x="1900216" y="1879868"/>
                        <a:pt x="1895848" y="1882745"/>
                        <a:pt x="1894400" y="1887089"/>
                      </a:cubicBezTo>
                      <a:cubicBezTo>
                        <a:pt x="1891957" y="1894418"/>
                        <a:pt x="1892105" y="1902374"/>
                        <a:pt x="1890590" y="1909949"/>
                      </a:cubicBezTo>
                      <a:cubicBezTo>
                        <a:pt x="1889563" y="1915084"/>
                        <a:pt x="1888285" y="1920173"/>
                        <a:pt x="1886780" y="1925189"/>
                      </a:cubicBezTo>
                      <a:cubicBezTo>
                        <a:pt x="1884472" y="1932882"/>
                        <a:pt x="1881700" y="1940429"/>
                        <a:pt x="1879160" y="1948049"/>
                      </a:cubicBezTo>
                      <a:cubicBezTo>
                        <a:pt x="1877890" y="1951859"/>
                        <a:pt x="1876324" y="1955583"/>
                        <a:pt x="1875350" y="1959479"/>
                      </a:cubicBezTo>
                      <a:cubicBezTo>
                        <a:pt x="1866619" y="1994401"/>
                        <a:pt x="1876444" y="1984150"/>
                        <a:pt x="1856300" y="1997579"/>
                      </a:cubicBezTo>
                      <a:cubicBezTo>
                        <a:pt x="1853681" y="2010673"/>
                        <a:pt x="1852267" y="2019314"/>
                        <a:pt x="1848680" y="2031869"/>
                      </a:cubicBezTo>
                      <a:cubicBezTo>
                        <a:pt x="1847577" y="2035731"/>
                        <a:pt x="1846666" y="2039707"/>
                        <a:pt x="1844870" y="2043299"/>
                      </a:cubicBezTo>
                      <a:cubicBezTo>
                        <a:pt x="1841558" y="2049923"/>
                        <a:pt x="1837883" y="2056425"/>
                        <a:pt x="1833440" y="2062349"/>
                      </a:cubicBezTo>
                      <a:cubicBezTo>
                        <a:pt x="1830207" y="2066660"/>
                        <a:pt x="1825820" y="2069969"/>
                        <a:pt x="1822010" y="2073779"/>
                      </a:cubicBezTo>
                      <a:cubicBezTo>
                        <a:pt x="1820740" y="2077589"/>
                        <a:pt x="1821040" y="2082369"/>
                        <a:pt x="1818200" y="2085209"/>
                      </a:cubicBezTo>
                      <a:cubicBezTo>
                        <a:pt x="1811724" y="2091685"/>
                        <a:pt x="1795340" y="2100449"/>
                        <a:pt x="1795340" y="2100449"/>
                      </a:cubicBezTo>
                      <a:cubicBezTo>
                        <a:pt x="1783370" y="2118403"/>
                        <a:pt x="1793303" y="2107600"/>
                        <a:pt x="1772480" y="2119499"/>
                      </a:cubicBezTo>
                      <a:cubicBezTo>
                        <a:pt x="1768504" y="2121771"/>
                        <a:pt x="1765337" y="2125511"/>
                        <a:pt x="1761050" y="2127119"/>
                      </a:cubicBezTo>
                      <a:cubicBezTo>
                        <a:pt x="1754987" y="2129393"/>
                        <a:pt x="1748203" y="2129068"/>
                        <a:pt x="1742000" y="2130929"/>
                      </a:cubicBezTo>
                      <a:cubicBezTo>
                        <a:pt x="1726848" y="2135475"/>
                        <a:pt x="1716102" y="2143500"/>
                        <a:pt x="1700090" y="2146169"/>
                      </a:cubicBezTo>
                      <a:cubicBezTo>
                        <a:pt x="1692470" y="2147439"/>
                        <a:pt x="1684895" y="2149021"/>
                        <a:pt x="1677230" y="2149979"/>
                      </a:cubicBezTo>
                      <a:cubicBezTo>
                        <a:pt x="1640133" y="2154616"/>
                        <a:pt x="1613706" y="2155285"/>
                        <a:pt x="1574360" y="2157599"/>
                      </a:cubicBezTo>
                      <a:cubicBezTo>
                        <a:pt x="1513454" y="2177901"/>
                        <a:pt x="1552069" y="2167938"/>
                        <a:pt x="1456250" y="2176649"/>
                      </a:cubicBezTo>
                      <a:cubicBezTo>
                        <a:pt x="1212164" y="2225466"/>
                        <a:pt x="958398" y="2179077"/>
                        <a:pt x="709490" y="2176649"/>
                      </a:cubicBezTo>
                      <a:cubicBezTo>
                        <a:pt x="662215" y="2176188"/>
                        <a:pt x="632680" y="2167794"/>
                        <a:pt x="583760" y="2165219"/>
                      </a:cubicBezTo>
                      <a:cubicBezTo>
                        <a:pt x="494834" y="2160539"/>
                        <a:pt x="535462" y="2163262"/>
                        <a:pt x="461840" y="2157599"/>
                      </a:cubicBezTo>
                      <a:cubicBezTo>
                        <a:pt x="398654" y="2141802"/>
                        <a:pt x="492648" y="2164142"/>
                        <a:pt x="313250" y="2149979"/>
                      </a:cubicBezTo>
                      <a:cubicBezTo>
                        <a:pt x="308685" y="2149619"/>
                        <a:pt x="306072" y="2144060"/>
                        <a:pt x="301820" y="2142359"/>
                      </a:cubicBezTo>
                      <a:cubicBezTo>
                        <a:pt x="293236" y="2138925"/>
                        <a:pt x="284070" y="2137172"/>
                        <a:pt x="275150" y="2134739"/>
                      </a:cubicBezTo>
                      <a:cubicBezTo>
                        <a:pt x="264386" y="2131803"/>
                        <a:pt x="251740" y="2128932"/>
                        <a:pt x="240860" y="2127119"/>
                      </a:cubicBezTo>
                      <a:cubicBezTo>
                        <a:pt x="232002" y="2125643"/>
                        <a:pt x="223048" y="2124785"/>
                        <a:pt x="214190" y="2123309"/>
                      </a:cubicBezTo>
                      <a:cubicBezTo>
                        <a:pt x="207802" y="2122244"/>
                        <a:pt x="201490" y="2120769"/>
                        <a:pt x="195140" y="2119499"/>
                      </a:cubicBezTo>
                      <a:cubicBezTo>
                        <a:pt x="188790" y="2115689"/>
                        <a:pt x="182714" y="2111381"/>
                        <a:pt x="176090" y="2108069"/>
                      </a:cubicBezTo>
                      <a:cubicBezTo>
                        <a:pt x="172498" y="2106273"/>
                        <a:pt x="168002" y="2106487"/>
                        <a:pt x="164660" y="2104259"/>
                      </a:cubicBezTo>
                      <a:cubicBezTo>
                        <a:pt x="160177" y="2101270"/>
                        <a:pt x="157369" y="2096278"/>
                        <a:pt x="153230" y="2092829"/>
                      </a:cubicBezTo>
                      <a:cubicBezTo>
                        <a:pt x="149712" y="2089898"/>
                        <a:pt x="145318" y="2088140"/>
                        <a:pt x="141800" y="2085209"/>
                      </a:cubicBezTo>
                      <a:cubicBezTo>
                        <a:pt x="118631" y="2065901"/>
                        <a:pt x="143330" y="2080259"/>
                        <a:pt x="115130" y="2066159"/>
                      </a:cubicBezTo>
                      <a:cubicBezTo>
                        <a:pt x="100302" y="2043918"/>
                        <a:pt x="116873" y="2063220"/>
                        <a:pt x="92270" y="2050919"/>
                      </a:cubicBezTo>
                      <a:cubicBezTo>
                        <a:pt x="86590" y="2048079"/>
                        <a:pt x="82232" y="2043130"/>
                        <a:pt x="77030" y="2039489"/>
                      </a:cubicBezTo>
                      <a:cubicBezTo>
                        <a:pt x="69527" y="2034237"/>
                        <a:pt x="54170" y="2024249"/>
                        <a:pt x="54170" y="2024249"/>
                      </a:cubicBezTo>
                      <a:cubicBezTo>
                        <a:pt x="51630" y="2020439"/>
                        <a:pt x="49481" y="2016337"/>
                        <a:pt x="46550" y="2012819"/>
                      </a:cubicBezTo>
                      <a:cubicBezTo>
                        <a:pt x="43101" y="2008680"/>
                        <a:pt x="37530" y="2006208"/>
                        <a:pt x="35120" y="2001389"/>
                      </a:cubicBezTo>
                      <a:cubicBezTo>
                        <a:pt x="32224" y="1995597"/>
                        <a:pt x="33171" y="1988542"/>
                        <a:pt x="31310" y="1982339"/>
                      </a:cubicBezTo>
                      <a:cubicBezTo>
                        <a:pt x="29345" y="1975788"/>
                        <a:pt x="25569" y="1969865"/>
                        <a:pt x="23690" y="1963289"/>
                      </a:cubicBezTo>
                      <a:cubicBezTo>
                        <a:pt x="20473" y="1952031"/>
                        <a:pt x="18610" y="1940429"/>
                        <a:pt x="16070" y="1928999"/>
                      </a:cubicBezTo>
                      <a:cubicBezTo>
                        <a:pt x="14800" y="1916299"/>
                        <a:pt x="13239" y="1903625"/>
                        <a:pt x="12260" y="1890899"/>
                      </a:cubicBezTo>
                      <a:cubicBezTo>
                        <a:pt x="6466" y="1815575"/>
                        <a:pt x="12945" y="1852416"/>
                        <a:pt x="4640" y="1810889"/>
                      </a:cubicBezTo>
                      <a:cubicBezTo>
                        <a:pt x="-1626" y="1685578"/>
                        <a:pt x="-1467" y="1724346"/>
                        <a:pt x="4640" y="1544189"/>
                      </a:cubicBezTo>
                      <a:cubicBezTo>
                        <a:pt x="5030" y="1532695"/>
                        <a:pt x="6195" y="1521176"/>
                        <a:pt x="8450" y="1509899"/>
                      </a:cubicBezTo>
                      <a:cubicBezTo>
                        <a:pt x="10025" y="1502023"/>
                        <a:pt x="13762" y="1494732"/>
                        <a:pt x="16070" y="1487039"/>
                      </a:cubicBezTo>
                      <a:cubicBezTo>
                        <a:pt x="17575" y="1482023"/>
                        <a:pt x="18610" y="1476879"/>
                        <a:pt x="19880" y="1471799"/>
                      </a:cubicBezTo>
                      <a:cubicBezTo>
                        <a:pt x="21150" y="1457829"/>
                        <a:pt x="21502" y="1443745"/>
                        <a:pt x="23690" y="1429889"/>
                      </a:cubicBezTo>
                      <a:cubicBezTo>
                        <a:pt x="25323" y="1419544"/>
                        <a:pt x="29829" y="1409776"/>
                        <a:pt x="31310" y="1399409"/>
                      </a:cubicBezTo>
                      <a:cubicBezTo>
                        <a:pt x="33652" y="1383017"/>
                        <a:pt x="33291" y="1366336"/>
                        <a:pt x="35120" y="1349879"/>
                      </a:cubicBezTo>
                      <a:cubicBezTo>
                        <a:pt x="35835" y="1343443"/>
                        <a:pt x="37772" y="1337200"/>
                        <a:pt x="38930" y="1330829"/>
                      </a:cubicBezTo>
                      <a:cubicBezTo>
                        <a:pt x="40312" y="1323228"/>
                        <a:pt x="41887" y="1315647"/>
                        <a:pt x="42740" y="1307969"/>
                      </a:cubicBezTo>
                      <a:cubicBezTo>
                        <a:pt x="44429" y="1292770"/>
                        <a:pt x="44861" y="1277448"/>
                        <a:pt x="46550" y="1262249"/>
                      </a:cubicBezTo>
                      <a:cubicBezTo>
                        <a:pt x="47403" y="1254571"/>
                        <a:pt x="49402" y="1247054"/>
                        <a:pt x="50360" y="1239389"/>
                      </a:cubicBezTo>
                      <a:cubicBezTo>
                        <a:pt x="51943" y="1226724"/>
                        <a:pt x="52679" y="1213965"/>
                        <a:pt x="54170" y="1201289"/>
                      </a:cubicBezTo>
                      <a:cubicBezTo>
                        <a:pt x="55219" y="1192370"/>
                        <a:pt x="56866" y="1183530"/>
                        <a:pt x="57980" y="1174619"/>
                      </a:cubicBezTo>
                      <a:cubicBezTo>
                        <a:pt x="59406" y="1163207"/>
                        <a:pt x="60164" y="1151714"/>
                        <a:pt x="61790" y="1140329"/>
                      </a:cubicBezTo>
                      <a:cubicBezTo>
                        <a:pt x="65503" y="1114338"/>
                        <a:pt x="65626" y="1126262"/>
                        <a:pt x="73220" y="1098419"/>
                      </a:cubicBezTo>
                      <a:cubicBezTo>
                        <a:pt x="74924" y="1092171"/>
                        <a:pt x="75625" y="1085691"/>
                        <a:pt x="77030" y="1079369"/>
                      </a:cubicBezTo>
                      <a:cubicBezTo>
                        <a:pt x="78166" y="1074257"/>
                        <a:pt x="79704" y="1069241"/>
                        <a:pt x="80840" y="1064129"/>
                      </a:cubicBezTo>
                      <a:cubicBezTo>
                        <a:pt x="82245" y="1057807"/>
                        <a:pt x="82946" y="1051327"/>
                        <a:pt x="84650" y="1045079"/>
                      </a:cubicBezTo>
                      <a:cubicBezTo>
                        <a:pt x="86763" y="1037330"/>
                        <a:pt x="90157" y="1029968"/>
                        <a:pt x="92270" y="1022219"/>
                      </a:cubicBezTo>
                      <a:cubicBezTo>
                        <a:pt x="93974" y="1015971"/>
                        <a:pt x="94922" y="1009540"/>
                        <a:pt x="96080" y="1003169"/>
                      </a:cubicBezTo>
                      <a:cubicBezTo>
                        <a:pt x="98345" y="990714"/>
                        <a:pt x="100563" y="973807"/>
                        <a:pt x="103700" y="961259"/>
                      </a:cubicBezTo>
                      <a:cubicBezTo>
                        <a:pt x="118444" y="902284"/>
                        <a:pt x="103005" y="967153"/>
                        <a:pt x="122750" y="907919"/>
                      </a:cubicBezTo>
                      <a:cubicBezTo>
                        <a:pt x="126062" y="897984"/>
                        <a:pt x="127290" y="887449"/>
                        <a:pt x="130370" y="877439"/>
                      </a:cubicBezTo>
                      <a:cubicBezTo>
                        <a:pt x="137112" y="855527"/>
                        <a:pt x="139966" y="858218"/>
                        <a:pt x="149420" y="835529"/>
                      </a:cubicBezTo>
                      <a:cubicBezTo>
                        <a:pt x="152509" y="828115"/>
                        <a:pt x="153876" y="820052"/>
                        <a:pt x="157040" y="812669"/>
                      </a:cubicBezTo>
                      <a:cubicBezTo>
                        <a:pt x="161515" y="802228"/>
                        <a:pt x="167200" y="792349"/>
                        <a:pt x="172280" y="782189"/>
                      </a:cubicBezTo>
                      <a:cubicBezTo>
                        <a:pt x="174820" y="777109"/>
                        <a:pt x="178522" y="772459"/>
                        <a:pt x="179900" y="766949"/>
                      </a:cubicBezTo>
                      <a:cubicBezTo>
                        <a:pt x="181170" y="761869"/>
                        <a:pt x="181696" y="756543"/>
                        <a:pt x="183710" y="751709"/>
                      </a:cubicBezTo>
                      <a:cubicBezTo>
                        <a:pt x="188079" y="741224"/>
                        <a:pt x="196195" y="732249"/>
                        <a:pt x="198950" y="721229"/>
                      </a:cubicBezTo>
                      <a:cubicBezTo>
                        <a:pt x="200220" y="716149"/>
                        <a:pt x="200921" y="710892"/>
                        <a:pt x="202760" y="705989"/>
                      </a:cubicBezTo>
                      <a:cubicBezTo>
                        <a:pt x="208841" y="689773"/>
                        <a:pt x="216315" y="683840"/>
                        <a:pt x="225620" y="667889"/>
                      </a:cubicBezTo>
                      <a:cubicBezTo>
                        <a:pt x="229913" y="660530"/>
                        <a:pt x="232757" y="652388"/>
                        <a:pt x="237050" y="645029"/>
                      </a:cubicBezTo>
                      <a:cubicBezTo>
                        <a:pt x="241665" y="637118"/>
                        <a:pt x="247905" y="630209"/>
                        <a:pt x="252290" y="622169"/>
                      </a:cubicBezTo>
                      <a:cubicBezTo>
                        <a:pt x="255565" y="616165"/>
                        <a:pt x="257080" y="609345"/>
                        <a:pt x="259910" y="603119"/>
                      </a:cubicBezTo>
                      <a:cubicBezTo>
                        <a:pt x="263435" y="595363"/>
                        <a:pt x="267047" y="587618"/>
                        <a:pt x="271340" y="580259"/>
                      </a:cubicBezTo>
                      <a:cubicBezTo>
                        <a:pt x="275955" y="572348"/>
                        <a:pt x="281965" y="565310"/>
                        <a:pt x="286580" y="557399"/>
                      </a:cubicBezTo>
                      <a:cubicBezTo>
                        <a:pt x="290873" y="550040"/>
                        <a:pt x="293124" y="541518"/>
                        <a:pt x="298010" y="534539"/>
                      </a:cubicBezTo>
                      <a:cubicBezTo>
                        <a:pt x="302130" y="528653"/>
                        <a:pt x="308519" y="524706"/>
                        <a:pt x="313250" y="519299"/>
                      </a:cubicBezTo>
                      <a:cubicBezTo>
                        <a:pt x="317432" y="514520"/>
                        <a:pt x="320547" y="508880"/>
                        <a:pt x="324680" y="504059"/>
                      </a:cubicBezTo>
                      <a:cubicBezTo>
                        <a:pt x="328187" y="499968"/>
                        <a:pt x="332661" y="496768"/>
                        <a:pt x="336110" y="492629"/>
                      </a:cubicBezTo>
                      <a:cubicBezTo>
                        <a:pt x="339041" y="489111"/>
                        <a:pt x="340983" y="484862"/>
                        <a:pt x="343730" y="481199"/>
                      </a:cubicBezTo>
                      <a:cubicBezTo>
                        <a:pt x="348609" y="474693"/>
                        <a:pt x="353615" y="468269"/>
                        <a:pt x="358970" y="462149"/>
                      </a:cubicBezTo>
                      <a:cubicBezTo>
                        <a:pt x="362518" y="458094"/>
                        <a:pt x="366951" y="454858"/>
                        <a:pt x="370400" y="450719"/>
                      </a:cubicBezTo>
                      <a:cubicBezTo>
                        <a:pt x="386724" y="431131"/>
                        <a:pt x="367379" y="445948"/>
                        <a:pt x="393260" y="424049"/>
                      </a:cubicBezTo>
                      <a:cubicBezTo>
                        <a:pt x="404314" y="414696"/>
                        <a:pt x="415502" y="405411"/>
                        <a:pt x="427550" y="397379"/>
                      </a:cubicBezTo>
                      <a:cubicBezTo>
                        <a:pt x="431360" y="394839"/>
                        <a:pt x="435462" y="392690"/>
                        <a:pt x="438980" y="389759"/>
                      </a:cubicBezTo>
                      <a:cubicBezTo>
                        <a:pt x="463864" y="369023"/>
                        <a:pt x="436613" y="388316"/>
                        <a:pt x="461840" y="363089"/>
                      </a:cubicBezTo>
                      <a:cubicBezTo>
                        <a:pt x="483542" y="341387"/>
                        <a:pt x="469685" y="360638"/>
                        <a:pt x="492320" y="344039"/>
                      </a:cubicBezTo>
                      <a:cubicBezTo>
                        <a:pt x="506876" y="333365"/>
                        <a:pt x="518752" y="319036"/>
                        <a:pt x="534230" y="309749"/>
                      </a:cubicBezTo>
                      <a:cubicBezTo>
                        <a:pt x="540580" y="305939"/>
                        <a:pt x="547356" y="302762"/>
                        <a:pt x="553280" y="298319"/>
                      </a:cubicBezTo>
                      <a:cubicBezTo>
                        <a:pt x="562647" y="291294"/>
                        <a:pt x="570888" y="282873"/>
                        <a:pt x="579950" y="275459"/>
                      </a:cubicBezTo>
                      <a:cubicBezTo>
                        <a:pt x="584865" y="271438"/>
                        <a:pt x="589409" y="266657"/>
                        <a:pt x="595190" y="264029"/>
                      </a:cubicBezTo>
                      <a:cubicBezTo>
                        <a:pt x="603607" y="260203"/>
                        <a:pt x="612970" y="258949"/>
                        <a:pt x="621860" y="256409"/>
                      </a:cubicBezTo>
                      <a:cubicBezTo>
                        <a:pt x="652683" y="215312"/>
                        <a:pt x="616525" y="257498"/>
                        <a:pt x="644720" y="237359"/>
                      </a:cubicBezTo>
                      <a:cubicBezTo>
                        <a:pt x="650566" y="233183"/>
                        <a:pt x="654531" y="226824"/>
                        <a:pt x="659960" y="222119"/>
                      </a:cubicBezTo>
                      <a:cubicBezTo>
                        <a:pt x="673600" y="210297"/>
                        <a:pt x="691858" y="202848"/>
                        <a:pt x="701870" y="187829"/>
                      </a:cubicBezTo>
                      <a:cubicBezTo>
                        <a:pt x="704410" y="184019"/>
                        <a:pt x="706252" y="179637"/>
                        <a:pt x="709490" y="176399"/>
                      </a:cubicBezTo>
                      <a:cubicBezTo>
                        <a:pt x="712728" y="173161"/>
                        <a:pt x="717194" y="171441"/>
                        <a:pt x="720920" y="168779"/>
                      </a:cubicBezTo>
                      <a:cubicBezTo>
                        <a:pt x="726087" y="165088"/>
                        <a:pt x="731080" y="161159"/>
                        <a:pt x="736160" y="157349"/>
                      </a:cubicBezTo>
                      <a:cubicBezTo>
                        <a:pt x="738700" y="152269"/>
                        <a:pt x="740962" y="147040"/>
                        <a:pt x="743780" y="142109"/>
                      </a:cubicBezTo>
                      <a:cubicBezTo>
                        <a:pt x="746052" y="138133"/>
                        <a:pt x="749540" y="134863"/>
                        <a:pt x="751400" y="130679"/>
                      </a:cubicBezTo>
                      <a:cubicBezTo>
                        <a:pt x="754662" y="123339"/>
                        <a:pt x="754565" y="114502"/>
                        <a:pt x="759020" y="107819"/>
                      </a:cubicBezTo>
                      <a:cubicBezTo>
                        <a:pt x="761560" y="104009"/>
                        <a:pt x="764447" y="100409"/>
                        <a:pt x="766640" y="96389"/>
                      </a:cubicBezTo>
                      <a:cubicBezTo>
                        <a:pt x="772079" y="86417"/>
                        <a:pt x="773848" y="73941"/>
                        <a:pt x="781880" y="65909"/>
                      </a:cubicBezTo>
                      <a:lnTo>
                        <a:pt x="793310" y="54479"/>
                      </a:lnTo>
                      <a:cubicBezTo>
                        <a:pt x="794580" y="50669"/>
                        <a:pt x="795324" y="46641"/>
                        <a:pt x="797120" y="43049"/>
                      </a:cubicBezTo>
                      <a:cubicBezTo>
                        <a:pt x="799906" y="37478"/>
                        <a:pt x="813581" y="19831"/>
                        <a:pt x="816170" y="16379"/>
                      </a:cubicBezTo>
                      <a:cubicBezTo>
                        <a:pt x="817440" y="12569"/>
                        <a:pt x="817987" y="8436"/>
                        <a:pt x="819980" y="4949"/>
                      </a:cubicBezTo>
                      <a:cubicBezTo>
                        <a:pt x="823130" y="-564"/>
                        <a:pt x="801565" y="4314"/>
                        <a:pt x="816170" y="49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">
                      <a:srgbClr val="CFE8D0"/>
                    </a:gs>
                    <a:gs pos="49681">
                      <a:srgbClr val="CFE8D0"/>
                    </a:gs>
                    <a:gs pos="26542">
                      <a:srgbClr val="CFE8D0"/>
                    </a:gs>
                    <a:gs pos="100000">
                      <a:srgbClr val="A0B3A2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7" name="Picture 36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2112694D-0A7A-4B5B-BE3B-2884F5CB6D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>
                            <a14:backgroundMark x1="36000" y1="43250" x2="36000" y2="43250"/>
                            <a14:backgroundMark x1="39167" y1="40833" x2="31000" y2="62917"/>
                            <a14:backgroundMark x1="31000" y1="62917" x2="30667" y2="68250"/>
                            <a14:backgroundMark x1="35583" y1="39417" x2="26417" y2="67667"/>
                            <a14:backgroundMark x1="26417" y1="67667" x2="26167" y2="77000"/>
                            <a14:backgroundMark x1="33083" y1="44167" x2="24667" y2="65750"/>
                            <a14:backgroundMark x1="24667" y1="65750" x2="24000" y2="85167"/>
                            <a14:backgroundMark x1="40333" y1="46083" x2="42667" y2="86250"/>
                            <a14:backgroundMark x1="42667" y1="86250" x2="42167" y2="86917"/>
                            <a14:backgroundMark x1="62333" y1="40333" x2="62750" y2="66083"/>
                            <a14:backgroundMark x1="62750" y1="66083" x2="69167" y2="87583"/>
                            <a14:backgroundMark x1="69167" y1="87583" x2="70917" y2="90000"/>
                            <a14:backgroundMark x1="61167" y1="40667" x2="61167" y2="40667"/>
                            <a14:backgroundMark x1="61833" y1="37667" x2="61833" y2="37667"/>
                            <a14:backgroundMark x1="58583" y1="37667" x2="58583" y2="37667"/>
                            <a14:backgroundMark x1="59750" y1="56167" x2="59750" y2="56167"/>
                            <a14:backgroundMark x1="69000" y1="52583" x2="69000" y2="52583"/>
                            <a14:backgroundMark x1="61500" y1="38750" x2="77167" y2="57917"/>
                            <a14:backgroundMark x1="77167" y1="57917" x2="81667" y2="74417"/>
                            <a14:backgroundMark x1="37750" y1="37833" x2="25750" y2="59250"/>
                            <a14:backgroundMark x1="25750" y1="59250" x2="25167" y2="74750"/>
                            <a14:backgroundMark x1="21500" y1="56083" x2="21833" y2="76833"/>
                            <a14:backgroundMark x1="59417" y1="64167" x2="60667" y2="810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38" t="8249" r="43760" b="41263"/>
              <a:stretch/>
            </p:blipFill>
            <p:spPr>
              <a:xfrm>
                <a:off x="3154680" y="2985075"/>
                <a:ext cx="285750" cy="1213545"/>
              </a:xfrm>
              <a:prstGeom prst="rect">
                <a:avLst/>
              </a:prstGeom>
            </p:spPr>
          </p:pic>
        </p:grpSp>
        <p:pic>
          <p:nvPicPr>
            <p:cNvPr id="32" name="Picture 3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A0395A-81C3-4476-98A6-FFDC82D49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62" b="92641" l="52205" r="76956">
                          <a14:foregroundMark x1="55050" y1="91342" x2="55050" y2="91342"/>
                          <a14:foregroundMark x1="76671" y1="92641" x2="76671" y2="92641"/>
                          <a14:foregroundMark x1="77240" y1="78788" x2="77240" y2="78788"/>
                          <a14:foregroundMark x1="65434" y1="8225" x2="65434" y2="8225"/>
                          <a14:foregroundMark x1="65861" y1="4762" x2="65861" y2="4762"/>
                          <a14:backgroundMark x1="68137" y1="53247" x2="68137" y2="53247"/>
                          <a14:backgroundMark x1="66145" y1="53680" x2="66145" y2="53680"/>
                          <a14:backgroundMark x1="66145" y1="48485" x2="66430" y2="55844"/>
                          <a14:backgroundMark x1="65718" y1="31602" x2="65718" y2="31602"/>
                          <a14:backgroundMark x1="64154" y1="13420" x2="64154" y2="13420"/>
                          <a14:backgroundMark x1="67568" y1="14719" x2="67568" y2="14719"/>
                          <a14:backgroundMark x1="76245" y1="71861" x2="76245" y2="718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45" r="20035"/>
            <a:stretch/>
          </p:blipFill>
          <p:spPr>
            <a:xfrm>
              <a:off x="7431574" y="3349276"/>
              <a:ext cx="2523581" cy="270805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BB63B7-AD0B-4C2B-921A-EE8793F271A2}"/>
                </a:ext>
              </a:extLst>
            </p:cNvPr>
            <p:cNvGrpSpPr/>
            <p:nvPr/>
          </p:nvGrpSpPr>
          <p:grpSpPr>
            <a:xfrm>
              <a:off x="7879499" y="3742801"/>
              <a:ext cx="1811185" cy="1571405"/>
              <a:chOff x="2480404" y="3562783"/>
              <a:chExt cx="1634302" cy="1421130"/>
            </a:xfrm>
          </p:grpSpPr>
          <p:pic>
            <p:nvPicPr>
              <p:cNvPr id="34" name="Picture 33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B1786D72-BC88-4BF7-81CB-59942E7C3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>
                <a:off x="2480404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  <p:pic>
            <p:nvPicPr>
              <p:cNvPr id="35" name="Picture 34" descr="A picture containing text, umbrella, accessory&#10;&#10;Description automatically generated">
                <a:extLst>
                  <a:ext uri="{FF2B5EF4-FFF2-40B4-BE49-F238E27FC236}">
                    <a16:creationId xmlns:a16="http://schemas.microsoft.com/office/drawing/2014/main" id="{62D0BE0D-2168-4B46-91BE-2AEEADA903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00" t="32033" r="52298" b="8843"/>
              <a:stretch/>
            </p:blipFill>
            <p:spPr>
              <a:xfrm flipH="1">
                <a:off x="3345086" y="3562783"/>
                <a:ext cx="769620" cy="1421130"/>
              </a:xfrm>
              <a:custGeom>
                <a:avLst/>
                <a:gdLst>
                  <a:gd name="connsiteX0" fmla="*/ 491572 w 769620"/>
                  <a:gd name="connsiteY0" fmla="*/ 0 h 1421130"/>
                  <a:gd name="connsiteX1" fmla="*/ 519854 w 769620"/>
                  <a:gd name="connsiteY1" fmla="*/ 0 h 1421130"/>
                  <a:gd name="connsiteX2" fmla="*/ 642620 w 769620"/>
                  <a:gd name="connsiteY2" fmla="*/ 19050 h 1421130"/>
                  <a:gd name="connsiteX3" fmla="*/ 701040 w 769620"/>
                  <a:gd name="connsiteY3" fmla="*/ 69850 h 1421130"/>
                  <a:gd name="connsiteX4" fmla="*/ 716280 w 769620"/>
                  <a:gd name="connsiteY4" fmla="*/ 153670 h 1421130"/>
                  <a:gd name="connsiteX5" fmla="*/ 708660 w 769620"/>
                  <a:gd name="connsiteY5" fmla="*/ 237490 h 1421130"/>
                  <a:gd name="connsiteX6" fmla="*/ 708660 w 769620"/>
                  <a:gd name="connsiteY6" fmla="*/ 331470 h 1421130"/>
                  <a:gd name="connsiteX7" fmla="*/ 726440 w 769620"/>
                  <a:gd name="connsiteY7" fmla="*/ 412750 h 1421130"/>
                  <a:gd name="connsiteX8" fmla="*/ 734060 w 769620"/>
                  <a:gd name="connsiteY8" fmla="*/ 488950 h 1421130"/>
                  <a:gd name="connsiteX9" fmla="*/ 751840 w 769620"/>
                  <a:gd name="connsiteY9" fmla="*/ 661670 h 1421130"/>
                  <a:gd name="connsiteX10" fmla="*/ 769620 w 769620"/>
                  <a:gd name="connsiteY10" fmla="*/ 793750 h 1421130"/>
                  <a:gd name="connsiteX11" fmla="*/ 739140 w 769620"/>
                  <a:gd name="connsiteY11" fmla="*/ 958850 h 1421130"/>
                  <a:gd name="connsiteX12" fmla="*/ 698500 w 769620"/>
                  <a:gd name="connsiteY12" fmla="*/ 1205230 h 1421130"/>
                  <a:gd name="connsiteX13" fmla="*/ 675640 w 769620"/>
                  <a:gd name="connsiteY13" fmla="*/ 1339850 h 1421130"/>
                  <a:gd name="connsiteX14" fmla="*/ 617220 w 769620"/>
                  <a:gd name="connsiteY14" fmla="*/ 1405890 h 1421130"/>
                  <a:gd name="connsiteX15" fmla="*/ 0 w 769620"/>
                  <a:gd name="connsiteY15" fmla="*/ 1421130 h 1421130"/>
                  <a:gd name="connsiteX16" fmla="*/ 10160 w 769620"/>
                  <a:gd name="connsiteY16" fmla="*/ 885190 h 1421130"/>
                  <a:gd name="connsiteX17" fmla="*/ 264160 w 769620"/>
                  <a:gd name="connsiteY17" fmla="*/ 232410 h 142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9620" h="1421130">
                    <a:moveTo>
                      <a:pt x="491572" y="0"/>
                    </a:moveTo>
                    <a:lnTo>
                      <a:pt x="519854" y="0"/>
                    </a:lnTo>
                    <a:lnTo>
                      <a:pt x="642620" y="19050"/>
                    </a:lnTo>
                    <a:lnTo>
                      <a:pt x="701040" y="69850"/>
                    </a:lnTo>
                    <a:lnTo>
                      <a:pt x="716280" y="153670"/>
                    </a:lnTo>
                    <a:lnTo>
                      <a:pt x="708660" y="237490"/>
                    </a:lnTo>
                    <a:lnTo>
                      <a:pt x="708660" y="331470"/>
                    </a:lnTo>
                    <a:lnTo>
                      <a:pt x="726440" y="412750"/>
                    </a:lnTo>
                    <a:lnTo>
                      <a:pt x="734060" y="488950"/>
                    </a:lnTo>
                    <a:lnTo>
                      <a:pt x="751840" y="661670"/>
                    </a:lnTo>
                    <a:lnTo>
                      <a:pt x="769620" y="793750"/>
                    </a:lnTo>
                    <a:lnTo>
                      <a:pt x="739140" y="958850"/>
                    </a:lnTo>
                    <a:lnTo>
                      <a:pt x="698500" y="1205230"/>
                    </a:lnTo>
                    <a:lnTo>
                      <a:pt x="675640" y="1339850"/>
                    </a:lnTo>
                    <a:lnTo>
                      <a:pt x="617220" y="1405890"/>
                    </a:lnTo>
                    <a:lnTo>
                      <a:pt x="0" y="1421130"/>
                    </a:lnTo>
                    <a:lnTo>
                      <a:pt x="10160" y="885190"/>
                    </a:lnTo>
                    <a:lnTo>
                      <a:pt x="264160" y="232410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EDF5DA7-A947-45DD-A518-3315037E0401}"/>
              </a:ext>
            </a:extLst>
          </p:cNvPr>
          <p:cNvSpPr/>
          <p:nvPr/>
        </p:nvSpPr>
        <p:spPr>
          <a:xfrm rot="19566657" flipH="1">
            <a:off x="6874157" y="2821438"/>
            <a:ext cx="555585" cy="220682"/>
          </a:xfrm>
          <a:custGeom>
            <a:avLst/>
            <a:gdLst>
              <a:gd name="connsiteX0" fmla="*/ 0 w 555585"/>
              <a:gd name="connsiteY0" fmla="*/ 208345 h 208345"/>
              <a:gd name="connsiteX1" fmla="*/ 312517 w 555585"/>
              <a:gd name="connsiteY1" fmla="*/ 173620 h 208345"/>
              <a:gd name="connsiteX2" fmla="*/ 555585 w 555585"/>
              <a:gd name="connsiteY2" fmla="*/ 0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5585" h="208345">
                <a:moveTo>
                  <a:pt x="0" y="208345"/>
                </a:moveTo>
                <a:cubicBezTo>
                  <a:pt x="109960" y="208344"/>
                  <a:pt x="219920" y="208344"/>
                  <a:pt x="312517" y="173620"/>
                </a:cubicBezTo>
                <a:cubicBezTo>
                  <a:pt x="405114" y="138896"/>
                  <a:pt x="480349" y="69448"/>
                  <a:pt x="555585" y="0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A071D15-FC84-4B99-9654-6CFEC2B08257}"/>
              </a:ext>
            </a:extLst>
          </p:cNvPr>
          <p:cNvSpPr/>
          <p:nvPr/>
        </p:nvSpPr>
        <p:spPr>
          <a:xfrm rot="3078141" flipH="1">
            <a:off x="7857701" y="2750947"/>
            <a:ext cx="520861" cy="269382"/>
          </a:xfrm>
          <a:custGeom>
            <a:avLst/>
            <a:gdLst>
              <a:gd name="connsiteX0" fmla="*/ 0 w 520861"/>
              <a:gd name="connsiteY0" fmla="*/ 3020 h 269238"/>
              <a:gd name="connsiteX1" fmla="*/ 335666 w 520861"/>
              <a:gd name="connsiteY1" fmla="*/ 37744 h 269238"/>
              <a:gd name="connsiteX2" fmla="*/ 520861 w 520861"/>
              <a:gd name="connsiteY2" fmla="*/ 269238 h 26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0861" h="269238">
                <a:moveTo>
                  <a:pt x="0" y="3020"/>
                </a:moveTo>
                <a:cubicBezTo>
                  <a:pt x="124428" y="-1803"/>
                  <a:pt x="248856" y="-6626"/>
                  <a:pt x="335666" y="37744"/>
                </a:cubicBezTo>
                <a:cubicBezTo>
                  <a:pt x="422476" y="82114"/>
                  <a:pt x="488066" y="219081"/>
                  <a:pt x="520861" y="269238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9468CA0-C851-484B-851B-B8804A3B230F}"/>
              </a:ext>
            </a:extLst>
          </p:cNvPr>
          <p:cNvSpPr/>
          <p:nvPr/>
        </p:nvSpPr>
        <p:spPr>
          <a:xfrm flipH="1" flipV="1">
            <a:off x="8360425" y="3234637"/>
            <a:ext cx="57874" cy="729205"/>
          </a:xfrm>
          <a:custGeom>
            <a:avLst/>
            <a:gdLst>
              <a:gd name="connsiteX0" fmla="*/ 0 w 57874"/>
              <a:gd name="connsiteY0" fmla="*/ 0 h 729205"/>
              <a:gd name="connsiteX1" fmla="*/ 34724 w 57874"/>
              <a:gd name="connsiteY1" fmla="*/ 544010 h 729205"/>
              <a:gd name="connsiteX2" fmla="*/ 57874 w 57874"/>
              <a:gd name="connsiteY2" fmla="*/ 729205 h 72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874" h="729205">
                <a:moveTo>
                  <a:pt x="0" y="0"/>
                </a:moveTo>
                <a:cubicBezTo>
                  <a:pt x="12539" y="211238"/>
                  <a:pt x="25078" y="422476"/>
                  <a:pt x="34724" y="544010"/>
                </a:cubicBezTo>
                <a:cubicBezTo>
                  <a:pt x="44370" y="665544"/>
                  <a:pt x="51122" y="697374"/>
                  <a:pt x="57874" y="729205"/>
                </a:cubicBezTo>
              </a:path>
            </a:pathLst>
          </a:custGeom>
          <a:noFill/>
          <a:ln w="38100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DB1BED-A219-48C0-8E32-4DEB605357AC}"/>
              </a:ext>
            </a:extLst>
          </p:cNvPr>
          <p:cNvGrpSpPr/>
          <p:nvPr/>
        </p:nvGrpSpPr>
        <p:grpSpPr>
          <a:xfrm>
            <a:off x="7938046" y="4165969"/>
            <a:ext cx="889079" cy="729206"/>
            <a:chOff x="8530039" y="3504177"/>
            <a:chExt cx="889079" cy="729206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8A002D1-5754-4DBA-ABB3-67219BCD198D}"/>
                </a:ext>
              </a:extLst>
            </p:cNvPr>
            <p:cNvSpPr/>
            <p:nvPr/>
          </p:nvSpPr>
          <p:spPr>
            <a:xfrm flipH="1">
              <a:off x="8967705" y="3504178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673670C-EBE1-48A0-A084-190534D5FC21}"/>
                </a:ext>
              </a:extLst>
            </p:cNvPr>
            <p:cNvSpPr/>
            <p:nvPr/>
          </p:nvSpPr>
          <p:spPr>
            <a:xfrm>
              <a:off x="8530039" y="3504177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414A973-5FE2-4503-A6B9-D9D1AE08BCA3}"/>
              </a:ext>
            </a:extLst>
          </p:cNvPr>
          <p:cNvSpPr/>
          <p:nvPr/>
        </p:nvSpPr>
        <p:spPr>
          <a:xfrm rot="16558117">
            <a:off x="7085980" y="406257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126D232-1EA1-42B6-997A-6D6C318D02DB}"/>
              </a:ext>
            </a:extLst>
          </p:cNvPr>
          <p:cNvSpPr/>
          <p:nvPr/>
        </p:nvSpPr>
        <p:spPr>
          <a:xfrm rot="4654593" flipH="1">
            <a:off x="9338049" y="4040112"/>
            <a:ext cx="304800" cy="352425"/>
          </a:xfrm>
          <a:custGeom>
            <a:avLst/>
            <a:gdLst>
              <a:gd name="connsiteX0" fmla="*/ 0 w 304800"/>
              <a:gd name="connsiteY0" fmla="*/ 352425 h 352425"/>
              <a:gd name="connsiteX1" fmla="*/ 209550 w 304800"/>
              <a:gd name="connsiteY1" fmla="*/ 209550 h 352425"/>
              <a:gd name="connsiteX2" fmla="*/ 304800 w 304800"/>
              <a:gd name="connsiteY2" fmla="*/ 0 h 35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" h="352425">
                <a:moveTo>
                  <a:pt x="0" y="352425"/>
                </a:moveTo>
                <a:cubicBezTo>
                  <a:pt x="79375" y="310356"/>
                  <a:pt x="158750" y="268287"/>
                  <a:pt x="209550" y="209550"/>
                </a:cubicBezTo>
                <a:cubicBezTo>
                  <a:pt x="260350" y="150813"/>
                  <a:pt x="282575" y="75406"/>
                  <a:pt x="304800" y="0"/>
                </a:cubicBezTo>
              </a:path>
            </a:pathLst>
          </a:custGeom>
          <a:noFill/>
          <a:ln w="38100">
            <a:solidFill>
              <a:srgbClr val="91121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AC3216-9ED2-48A6-B01B-A45A04F8EA3A}"/>
              </a:ext>
            </a:extLst>
          </p:cNvPr>
          <p:cNvCxnSpPr>
            <a:cxnSpLocks/>
          </p:cNvCxnSpPr>
          <p:nvPr/>
        </p:nvCxnSpPr>
        <p:spPr>
          <a:xfrm flipV="1">
            <a:off x="8398345" y="5602856"/>
            <a:ext cx="0" cy="432000"/>
          </a:xfrm>
          <a:prstGeom prst="line">
            <a:avLst/>
          </a:prstGeom>
          <a:ln w="38100">
            <a:solidFill>
              <a:srgbClr val="91121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55E333B-5B85-4280-B53A-1C0844A7F32E}"/>
              </a:ext>
            </a:extLst>
          </p:cNvPr>
          <p:cNvSpPr txBox="1"/>
          <p:nvPr/>
        </p:nvSpPr>
        <p:spPr>
          <a:xfrm>
            <a:off x="7938046" y="6240288"/>
            <a:ext cx="95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/>
              <a:t>Thở ra</a:t>
            </a:r>
            <a:endParaRPr lang="en-US" b="1" dirty="0"/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C2CA74FC-FEA3-4BA3-A5D7-730F861CFB2E}"/>
              </a:ext>
            </a:extLst>
          </p:cNvPr>
          <p:cNvSpPr txBox="1"/>
          <p:nvPr/>
        </p:nvSpPr>
        <p:spPr>
          <a:xfrm>
            <a:off x="6030704" y="2668710"/>
            <a:ext cx="973067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19486A"/>
                </a:solidFill>
                <a:latin typeface="Arial" pitchFamily="34" charset="0"/>
              </a:rPr>
              <a:t>CO</a:t>
            </a:r>
            <a:r>
              <a:rPr lang="en-US" sz="2400" b="1" baseline="-25000">
                <a:solidFill>
                  <a:srgbClr val="19486A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54" name="TextBox 38">
            <a:extLst>
              <a:ext uri="{FF2B5EF4-FFF2-40B4-BE49-F238E27FC236}">
                <a16:creationId xmlns:a16="http://schemas.microsoft.com/office/drawing/2014/main" id="{2F2AA133-14A4-427B-9297-08188A70FE02}"/>
              </a:ext>
            </a:extLst>
          </p:cNvPr>
          <p:cNvSpPr txBox="1"/>
          <p:nvPr/>
        </p:nvSpPr>
        <p:spPr>
          <a:xfrm>
            <a:off x="6558875" y="3544313"/>
            <a:ext cx="584252" cy="514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2400" b="1">
                <a:solidFill>
                  <a:srgbClr val="911210"/>
                </a:solidFill>
                <a:latin typeface="Arial" pitchFamily="34" charset="0"/>
              </a:rPr>
              <a:t>O</a:t>
            </a:r>
            <a:r>
              <a:rPr lang="en-US" sz="2400" b="1" baseline="-25000">
                <a:solidFill>
                  <a:srgbClr val="911210"/>
                </a:solidFill>
                <a:latin typeface="Arial" pitchFamily="34" charset="0"/>
              </a:rPr>
              <a:t>2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348F18-7C54-2EA8-1CF8-49AAF4EB7C16}"/>
              </a:ext>
            </a:extLst>
          </p:cNvPr>
          <p:cNvGrpSpPr/>
          <p:nvPr/>
        </p:nvGrpSpPr>
        <p:grpSpPr>
          <a:xfrm>
            <a:off x="447040" y="980854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0D08BAF-FA97-700E-B7D6-E53D9891145B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>
                  <a:solidFill>
                    <a:schemeClr val="bg1"/>
                  </a:solidFill>
                </a:rPr>
                <a:t>Trả lời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2A729E20-F6A2-1C8C-409A-1A0D339B409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2627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43" grpId="0" animBg="1"/>
      <p:bldP spid="44" grpId="0" animBg="1"/>
      <p:bldP spid="45" grpId="0" animBg="1"/>
      <p:bldP spid="49" grpId="0" animBg="1"/>
      <p:bldP spid="50" grpId="0" animBg="1"/>
      <p:bldP spid="52" grpId="0"/>
      <p:bldP spid="53" grpId="0"/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ED3B00-59FB-4BC5-8735-981D9C449806}"/>
              </a:ext>
            </a:extLst>
          </p:cNvPr>
          <p:cNvGrpSpPr/>
          <p:nvPr/>
        </p:nvGrpSpPr>
        <p:grpSpPr>
          <a:xfrm>
            <a:off x="7715045" y="1705137"/>
            <a:ext cx="1897580" cy="611525"/>
            <a:chOff x="5000676" y="619760"/>
            <a:chExt cx="1897580" cy="611525"/>
          </a:xfrm>
          <a:solidFill>
            <a:srgbClr val="D23347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38AA737-9C02-4253-A8E9-DC0AC8E57F1C}"/>
                </a:ext>
              </a:extLst>
            </p:cNvPr>
            <p:cNvSpPr/>
            <p:nvPr/>
          </p:nvSpPr>
          <p:spPr>
            <a:xfrm>
              <a:off x="5000676" y="619760"/>
              <a:ext cx="1897580" cy="611525"/>
            </a:xfrm>
            <a:prstGeom prst="roundRect">
              <a:avLst/>
            </a:prstGeom>
            <a:gradFill flip="none" rotWithShape="1">
              <a:gsLst>
                <a:gs pos="51000">
                  <a:srgbClr val="027502"/>
                </a:gs>
                <a:gs pos="98000">
                  <a:srgbClr val="0B4D07"/>
                </a:gs>
                <a:gs pos="0">
                  <a:srgbClr val="008000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</a:rPr>
                <a:t>Trả lời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09CA480-B3E0-4401-8C70-C3A84ED68E79}"/>
                </a:ext>
              </a:extLst>
            </p:cNvPr>
            <p:cNvSpPr/>
            <p:nvPr/>
          </p:nvSpPr>
          <p:spPr>
            <a:xfrm>
              <a:off x="5090160" y="688848"/>
              <a:ext cx="1706880" cy="475488"/>
            </a:xfrm>
            <a:prstGeom prst="round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5126" name="Picture 6" descr="Regional and Topical Anesthesia for Awake Endotracheal Intubation - NYSORA  | NYSORA">
            <a:extLst>
              <a:ext uri="{FF2B5EF4-FFF2-40B4-BE49-F238E27FC236}">
                <a16:creationId xmlns:a16="http://schemas.microsoft.com/office/drawing/2014/main" id="{E159F69A-A518-3AC5-0AD7-4465D52F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624"/>
            <a:ext cx="5085001" cy="65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CAB2C120-A1A3-C752-E041-D6F9E427D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9" t="8046" r="9066" b="13448"/>
          <a:stretch/>
        </p:blipFill>
        <p:spPr>
          <a:xfrm>
            <a:off x="4911121" y="300624"/>
            <a:ext cx="971406" cy="11683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59D163-A44B-F062-A677-BE30D24E02BF}"/>
              </a:ext>
            </a:extLst>
          </p:cNvPr>
          <p:cNvSpPr txBox="1"/>
          <p:nvPr/>
        </p:nvSpPr>
        <p:spPr>
          <a:xfrm>
            <a:off x="5882527" y="178753"/>
            <a:ext cx="605477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2400" b="1"/>
            </a:lvl1pPr>
          </a:lstStyle>
          <a:p>
            <a:r>
              <a:rPr lang="vi-VN" dirty="0"/>
              <a:t>Điều gì sẽ xảy ra nếu </a:t>
            </a:r>
            <a:r>
              <a:rPr lang="vi-VN" dirty="0">
                <a:solidFill>
                  <a:srgbClr val="FF0000"/>
                </a:solidFill>
              </a:rPr>
              <a:t>đường dẫn khí bị tắc nghẽn</a:t>
            </a:r>
            <a:r>
              <a:rPr lang="vi-VN" dirty="0"/>
              <a:t>? Nêu những việc làm có lợi cho quá trình trao đổi khí ở người.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74D21E-3310-0A63-39B5-4652BA1E97C6}"/>
              </a:ext>
            </a:extLst>
          </p:cNvPr>
          <p:cNvSpPr txBox="1"/>
          <p:nvPr/>
        </p:nvSpPr>
        <p:spPr>
          <a:xfrm>
            <a:off x="5336088" y="2453050"/>
            <a:ext cx="6601217" cy="4040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- </a:t>
            </a:r>
            <a:r>
              <a:rPr lang="vi-VN" sz="2400" b="1" i="0" dirty="0">
                <a:solidFill>
                  <a:srgbClr val="002060"/>
                </a:solidFill>
                <a:effectLst/>
              </a:rPr>
              <a:t>Khi đường dẫn khí bị tắc nghẽn quá trình trao đổi khí sẽ gặp khó khăn và gây nguy hiểm đến sự sống. </a:t>
            </a:r>
          </a:p>
          <a:p>
            <a:pPr algn="just">
              <a:lnSpc>
                <a:spcPct val="120000"/>
              </a:lnSpc>
            </a:pPr>
            <a:r>
              <a:rPr lang="vi-VN" sz="2400" b="1" i="0" dirty="0">
                <a:solidFill>
                  <a:srgbClr val="C00000"/>
                </a:solidFill>
                <a:effectLst/>
              </a:rPr>
              <a:t>- Những việc làm có lợi cho quá trình trao đổi khí ở người :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Uống đủ nước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thể dục thường xuyên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Tập hít thở đúng cách</a:t>
            </a:r>
          </a:p>
          <a:p>
            <a:pPr marL="342900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vi-VN" sz="2400" b="0" i="0" dirty="0">
                <a:effectLst/>
              </a:rPr>
              <a:t>Trồng nhiều cây xanh quanh khu vực sống</a:t>
            </a:r>
          </a:p>
        </p:txBody>
      </p:sp>
    </p:spTree>
    <p:extLst>
      <p:ext uri="{BB962C8B-B14F-4D97-AF65-F5344CB8AC3E}">
        <p14:creationId xmlns:p14="http://schemas.microsoft.com/office/powerpoint/2010/main" val="38361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4E7288F-BE2D-A15A-606C-A479D69AE8A5}"/>
              </a:ext>
            </a:extLst>
          </p:cNvPr>
          <p:cNvSpPr txBox="1"/>
          <p:nvPr/>
        </p:nvSpPr>
        <p:spPr>
          <a:xfrm>
            <a:off x="1854365" y="192534"/>
            <a:ext cx="8968124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400"/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Động vật trao đổi khí với môi trường qua cơ quan trao đổi khí.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dirty="0"/>
              <a:t>Tuỳ từng loại động vật mà cơ quan trao đổi khí là da, hệ thống ống khí, mang hay phổi.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586FEF7-AFE3-92A6-7424-7CD115AB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562" y="1703978"/>
            <a:ext cx="6220236" cy="49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4372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86E69A-E703-4EB1-8BE9-98E242DC1455}"/>
              </a:ext>
            </a:extLst>
          </p:cNvPr>
          <p:cNvSpPr/>
          <p:nvPr/>
        </p:nvSpPr>
        <p:spPr>
          <a:xfrm>
            <a:off x="333487" y="0"/>
            <a:ext cx="1290918" cy="6858000"/>
          </a:xfrm>
          <a:prstGeom prst="rect">
            <a:avLst/>
          </a:prstGeom>
          <a:solidFill>
            <a:srgbClr val="066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41CEC-1AC3-44F1-A75A-B27F4B3C4602}"/>
              </a:ext>
            </a:extLst>
          </p:cNvPr>
          <p:cNvSpPr txBox="1"/>
          <p:nvPr/>
        </p:nvSpPr>
        <p:spPr>
          <a:xfrm rot="16200000">
            <a:off x="-881455" y="3013501"/>
            <a:ext cx="3720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FF00"/>
                </a:solidFill>
              </a:rPr>
              <a:t>EM ĐÃ HỌC</a:t>
            </a:r>
            <a:endParaRPr lang="en-US" sz="4800" b="1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7C23D-0645-4637-8A5C-9D408D42B385}"/>
              </a:ext>
            </a:extLst>
          </p:cNvPr>
          <p:cNvSpPr txBox="1"/>
          <p:nvPr/>
        </p:nvSpPr>
        <p:spPr>
          <a:xfrm>
            <a:off x="1848669" y="111979"/>
            <a:ext cx="9925498" cy="1389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Ở người, </a:t>
            </a:r>
            <a:r>
              <a:rPr lang="vi-VN" sz="2400" b="1" dirty="0">
                <a:solidFill>
                  <a:srgbClr val="911210"/>
                </a:solidFill>
              </a:rPr>
              <a:t>khi hít vào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400" dirty="0"/>
              <a:t>không khí đi qua đường dẫn khí vào đến phổi sẽ </a:t>
            </a:r>
            <a:r>
              <a:rPr lang="vi-VN" sz="2400" b="1" dirty="0">
                <a:solidFill>
                  <a:srgbClr val="911210"/>
                </a:solidFill>
              </a:rPr>
              <a:t>cung cấp O</a:t>
            </a:r>
            <a:r>
              <a:rPr lang="vi-VN" sz="2400" b="1" baseline="-25000" dirty="0">
                <a:solidFill>
                  <a:srgbClr val="911210"/>
                </a:solidFill>
              </a:rPr>
              <a:t>2</a:t>
            </a:r>
            <a:r>
              <a:rPr lang="vi-VN" sz="2400" b="1" dirty="0">
                <a:solidFill>
                  <a:srgbClr val="911210"/>
                </a:solidFill>
              </a:rPr>
              <a:t> cho các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; khí </a:t>
            </a:r>
            <a:r>
              <a:rPr lang="vi-VN" sz="2400" b="1" dirty="0">
                <a:solidFill>
                  <a:srgbClr val="002060"/>
                </a:solidFill>
              </a:rPr>
              <a:t>CO</a:t>
            </a:r>
            <a:r>
              <a:rPr lang="vi-VN" sz="2400" b="1" baseline="-25000" dirty="0">
                <a:solidFill>
                  <a:srgbClr val="002060"/>
                </a:solidFill>
              </a:rPr>
              <a:t>2</a:t>
            </a:r>
            <a:r>
              <a:rPr lang="vi-VN" sz="2400" b="1" dirty="0">
                <a:solidFill>
                  <a:srgbClr val="002060"/>
                </a:solidFill>
              </a:rPr>
              <a:t> từ tế bào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/>
              <a:t>được máu chuyển tới phổi để </a:t>
            </a:r>
            <a:r>
              <a:rPr lang="vi-VN" sz="2400" b="1" dirty="0">
                <a:solidFill>
                  <a:srgbClr val="002060"/>
                </a:solidFill>
              </a:rPr>
              <a:t>thải ra ngoài môi trường</a:t>
            </a:r>
            <a:r>
              <a:rPr lang="vi-VN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qua </a:t>
            </a:r>
            <a:r>
              <a:rPr lang="vi-VN" sz="2400" b="1" dirty="0">
                <a:solidFill>
                  <a:srgbClr val="002060"/>
                </a:solidFill>
              </a:rPr>
              <a:t>động tác thở ra</a:t>
            </a:r>
            <a:r>
              <a:rPr lang="vi-VN" sz="24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sz="24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8741101-E0DD-4E3B-BE0D-6ACD623371F9}"/>
              </a:ext>
            </a:extLst>
          </p:cNvPr>
          <p:cNvGrpSpPr/>
          <p:nvPr/>
        </p:nvGrpSpPr>
        <p:grpSpPr>
          <a:xfrm>
            <a:off x="723888" y="1570048"/>
            <a:ext cx="12072040" cy="5187744"/>
            <a:chOff x="723888" y="1670256"/>
            <a:chExt cx="12072040" cy="51877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1034B7-671E-48D8-9D12-F3A995F21C6D}"/>
                </a:ext>
              </a:extLst>
            </p:cNvPr>
            <p:cNvGrpSpPr/>
            <p:nvPr/>
          </p:nvGrpSpPr>
          <p:grpSpPr>
            <a:xfrm>
              <a:off x="723888" y="1670256"/>
              <a:ext cx="6711669" cy="4718438"/>
              <a:chOff x="0" y="1049903"/>
              <a:chExt cx="7051965" cy="495767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F6EBF0A-06D5-4350-8DAE-59D2B781D748}"/>
                  </a:ext>
                </a:extLst>
              </p:cNvPr>
              <p:cNvGrpSpPr/>
              <p:nvPr/>
            </p:nvGrpSpPr>
            <p:grpSpPr>
              <a:xfrm>
                <a:off x="0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ABF4961-12AC-432C-8FA1-7B013993021C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321CD7A3-02AC-4ADE-9028-3E40732BA326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23" name="Picture 22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EEA576A0-68B1-47BE-A1B8-F01AC9D7E1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4" name="Freeform: Shape 23">
                      <a:extLst>
                        <a:ext uri="{FF2B5EF4-FFF2-40B4-BE49-F238E27FC236}">
                          <a16:creationId xmlns:a16="http://schemas.microsoft.com/office/drawing/2014/main" id="{6EA57614-BB1B-4F33-A947-0027C5F2C4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5C1A3B19-9624-4829-ABA9-051D7BD4F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E002CA7B-BABC-4938-A12E-62FE4D535A3C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16" name="Picture 15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E4E0F29F-A5E8-4E0E-9F9A-6DD480983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3D533794-9DBF-4EF9-B06B-6D2E848E16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494" b="95671" l="13087" r="39972">
                            <a14:foregroundMark x1="27312" y1="6494" x2="27312" y2="6494"/>
                            <a14:foregroundMark x1="15078" y1="88745" x2="15078" y2="88745"/>
                            <a14:foregroundMark x1="14794" y1="94372" x2="14794" y2="94372"/>
                            <a14:foregroundMark x1="38834" y1="95671" x2="38834" y2="95671"/>
                            <a14:backgroundMark x1="28023" y1="57576" x2="28023" y2="57576"/>
                            <a14:backgroundMark x1="27312" y1="54978" x2="27312" y2="54978"/>
                            <a14:backgroundMark x1="27027" y1="52814" x2="28165" y2="61039"/>
                            <a14:backgroundMark x1="27027" y1="34632" x2="27027" y2="34632"/>
                            <a14:backgroundMark x1="25320" y1="13420" x2="25320" y2="13420"/>
                            <a14:backgroundMark x1="29161" y1="14719" x2="29161" y2="14719"/>
                            <a14:backgroundMark x1="27169" y1="74026" x2="27169" y2="7402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1" r="56562"/>
              <a:stretch/>
            </p:blipFill>
            <p:spPr>
              <a:xfrm>
                <a:off x="1928783" y="3349276"/>
                <a:ext cx="2825266" cy="2658300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FAF5AC67-F416-44CC-B7EB-E842D899DF72}"/>
                  </a:ext>
                </a:extLst>
              </p:cNvPr>
              <p:cNvGrpSpPr/>
              <p:nvPr/>
            </p:nvGrpSpPr>
            <p:grpSpPr>
              <a:xfrm>
                <a:off x="2358543" y="3753070"/>
                <a:ext cx="1979454" cy="1721261"/>
                <a:chOff x="2480404" y="3562783"/>
                <a:chExt cx="1634302" cy="1421130"/>
              </a:xfrm>
            </p:grpSpPr>
            <p:pic>
              <p:nvPicPr>
                <p:cNvPr id="13" name="Picture 1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338C2459-1BFA-423C-A59C-6B930ED785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14" name="Picture 13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884A09B4-30C4-4785-B4E6-5C7D0986E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5011EB0-E12E-4325-B281-BBBAC8D1BE9B}"/>
                </a:ext>
              </a:extLst>
            </p:cNvPr>
            <p:cNvGrpSpPr/>
            <p:nvPr/>
          </p:nvGrpSpPr>
          <p:grpSpPr>
            <a:xfrm>
              <a:off x="5862906" y="1670256"/>
              <a:ext cx="6711669" cy="4765794"/>
              <a:chOff x="5439784" y="1049903"/>
              <a:chExt cx="7051965" cy="500743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8D3131A-EFEC-4D13-94BC-F45608593466}"/>
                  </a:ext>
                </a:extLst>
              </p:cNvPr>
              <p:cNvGrpSpPr/>
              <p:nvPr/>
            </p:nvGrpSpPr>
            <p:grpSpPr>
              <a:xfrm>
                <a:off x="5439784" y="1049903"/>
                <a:ext cx="7051965" cy="4957673"/>
                <a:chOff x="571568" y="1422807"/>
                <a:chExt cx="5707355" cy="401238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5077359-20AD-474A-A296-8B38F40E3D94}"/>
                    </a:ext>
                  </a:extLst>
                </p:cNvPr>
                <p:cNvGrpSpPr/>
                <p:nvPr/>
              </p:nvGrpSpPr>
              <p:grpSpPr>
                <a:xfrm>
                  <a:off x="571568" y="1422807"/>
                  <a:ext cx="5707355" cy="4012385"/>
                  <a:chOff x="1625600" y="1758632"/>
                  <a:chExt cx="5676900" cy="3990975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78F0787-79DE-4866-84A5-DC74C2C53CED}"/>
                      </a:ext>
                    </a:extLst>
                  </p:cNvPr>
                  <p:cNvGrpSpPr/>
                  <p:nvPr/>
                </p:nvGrpSpPr>
                <p:grpSpPr>
                  <a:xfrm>
                    <a:off x="1625600" y="1758632"/>
                    <a:ext cx="5676900" cy="3990975"/>
                    <a:chOff x="1316990" y="1728152"/>
                    <a:chExt cx="5676900" cy="3990975"/>
                  </a:xfrm>
                </p:grpSpPr>
                <p:pic>
                  <p:nvPicPr>
                    <p:cNvPr id="36" name="Picture 35" descr="A picture containing text&#10;&#10;Description automatically generated">
                      <a:extLst>
                        <a:ext uri="{FF2B5EF4-FFF2-40B4-BE49-F238E27FC236}">
                          <a16:creationId xmlns:a16="http://schemas.microsoft.com/office/drawing/2014/main" id="{1F0886AC-0957-4A3F-BD60-F1D3C42F45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16990" y="1728152"/>
                      <a:ext cx="5676900" cy="39909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4A8533F3-245A-4B3E-BAF8-76C3D5D4F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5640" y="2783572"/>
                      <a:ext cx="211511" cy="104408"/>
                    </a:xfrm>
                    <a:custGeom>
                      <a:avLst/>
                      <a:gdLst>
                        <a:gd name="connsiteX0" fmla="*/ 209550 w 211511"/>
                        <a:gd name="connsiteY0" fmla="*/ 1537 h 98692"/>
                        <a:gd name="connsiteX1" fmla="*/ 192405 w 211511"/>
                        <a:gd name="connsiteY1" fmla="*/ 5347 h 98692"/>
                        <a:gd name="connsiteX2" fmla="*/ 177165 w 211511"/>
                        <a:gd name="connsiteY2" fmla="*/ 12967 h 98692"/>
                        <a:gd name="connsiteX3" fmla="*/ 163830 w 211511"/>
                        <a:gd name="connsiteY3" fmla="*/ 24397 h 98692"/>
                        <a:gd name="connsiteX4" fmla="*/ 150495 w 211511"/>
                        <a:gd name="connsiteY4" fmla="*/ 32017 h 98692"/>
                        <a:gd name="connsiteX5" fmla="*/ 144780 w 211511"/>
                        <a:gd name="connsiteY5" fmla="*/ 35827 h 98692"/>
                        <a:gd name="connsiteX6" fmla="*/ 129540 w 211511"/>
                        <a:gd name="connsiteY6" fmla="*/ 39637 h 98692"/>
                        <a:gd name="connsiteX7" fmla="*/ 123825 w 211511"/>
                        <a:gd name="connsiteY7" fmla="*/ 41542 h 98692"/>
                        <a:gd name="connsiteX8" fmla="*/ 118110 w 211511"/>
                        <a:gd name="connsiteY8" fmla="*/ 45352 h 98692"/>
                        <a:gd name="connsiteX9" fmla="*/ 99060 w 211511"/>
                        <a:gd name="connsiteY9" fmla="*/ 52972 h 98692"/>
                        <a:gd name="connsiteX10" fmla="*/ 93345 w 211511"/>
                        <a:gd name="connsiteY10" fmla="*/ 54877 h 98692"/>
                        <a:gd name="connsiteX11" fmla="*/ 41910 w 211511"/>
                        <a:gd name="connsiteY11" fmla="*/ 58687 h 98692"/>
                        <a:gd name="connsiteX12" fmla="*/ 32385 w 211511"/>
                        <a:gd name="connsiteY12" fmla="*/ 60592 h 98692"/>
                        <a:gd name="connsiteX13" fmla="*/ 17145 w 211511"/>
                        <a:gd name="connsiteY13" fmla="*/ 62497 h 98692"/>
                        <a:gd name="connsiteX14" fmla="*/ 5715 w 211511"/>
                        <a:gd name="connsiteY14" fmla="*/ 66307 h 98692"/>
                        <a:gd name="connsiteX15" fmla="*/ 0 w 211511"/>
                        <a:gd name="connsiteY15" fmla="*/ 70117 h 98692"/>
                        <a:gd name="connsiteX16" fmla="*/ 1905 w 211511"/>
                        <a:gd name="connsiteY16" fmla="*/ 92977 h 98692"/>
                        <a:gd name="connsiteX17" fmla="*/ 7620 w 211511"/>
                        <a:gd name="connsiteY17" fmla="*/ 94882 h 98692"/>
                        <a:gd name="connsiteX18" fmla="*/ 17145 w 211511"/>
                        <a:gd name="connsiteY18" fmla="*/ 98692 h 98692"/>
                        <a:gd name="connsiteX19" fmla="*/ 112395 w 211511"/>
                        <a:gd name="connsiteY19" fmla="*/ 96787 h 98692"/>
                        <a:gd name="connsiteX20" fmla="*/ 123825 w 211511"/>
                        <a:gd name="connsiteY20" fmla="*/ 91072 h 98692"/>
                        <a:gd name="connsiteX21" fmla="*/ 139065 w 211511"/>
                        <a:gd name="connsiteY21" fmla="*/ 87262 h 98692"/>
                        <a:gd name="connsiteX22" fmla="*/ 150495 w 211511"/>
                        <a:gd name="connsiteY22" fmla="*/ 81547 h 98692"/>
                        <a:gd name="connsiteX23" fmla="*/ 156210 w 211511"/>
                        <a:gd name="connsiteY23" fmla="*/ 79642 h 98692"/>
                        <a:gd name="connsiteX24" fmla="*/ 167640 w 211511"/>
                        <a:gd name="connsiteY24" fmla="*/ 70117 h 98692"/>
                        <a:gd name="connsiteX25" fmla="*/ 173355 w 211511"/>
                        <a:gd name="connsiteY25" fmla="*/ 68212 h 98692"/>
                        <a:gd name="connsiteX26" fmla="*/ 182880 w 211511"/>
                        <a:gd name="connsiteY26" fmla="*/ 58687 h 98692"/>
                        <a:gd name="connsiteX27" fmla="*/ 194310 w 211511"/>
                        <a:gd name="connsiteY27" fmla="*/ 54877 h 98692"/>
                        <a:gd name="connsiteX28" fmla="*/ 205740 w 211511"/>
                        <a:gd name="connsiteY28" fmla="*/ 47257 h 98692"/>
                        <a:gd name="connsiteX29" fmla="*/ 211455 w 211511"/>
                        <a:gd name="connsiteY29" fmla="*/ 33922 h 98692"/>
                        <a:gd name="connsiteX30" fmla="*/ 209550 w 211511"/>
                        <a:gd name="connsiteY30" fmla="*/ 1537 h 986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11511" h="98692">
                          <a:moveTo>
                            <a:pt x="209550" y="1537"/>
                          </a:moveTo>
                          <a:cubicBezTo>
                            <a:pt x="206375" y="-3225"/>
                            <a:pt x="193854" y="4519"/>
                            <a:pt x="192405" y="5347"/>
                          </a:cubicBezTo>
                          <a:cubicBezTo>
                            <a:pt x="175164" y="15199"/>
                            <a:pt x="200432" y="8314"/>
                            <a:pt x="177165" y="12967"/>
                          </a:cubicBezTo>
                          <a:cubicBezTo>
                            <a:pt x="164045" y="21714"/>
                            <a:pt x="179998" y="10539"/>
                            <a:pt x="163830" y="24397"/>
                          </a:cubicBezTo>
                          <a:cubicBezTo>
                            <a:pt x="159189" y="28375"/>
                            <a:pt x="155900" y="28928"/>
                            <a:pt x="150495" y="32017"/>
                          </a:cubicBezTo>
                          <a:cubicBezTo>
                            <a:pt x="148507" y="33153"/>
                            <a:pt x="146932" y="35045"/>
                            <a:pt x="144780" y="35827"/>
                          </a:cubicBezTo>
                          <a:cubicBezTo>
                            <a:pt x="139859" y="37616"/>
                            <a:pt x="134508" y="37981"/>
                            <a:pt x="129540" y="39637"/>
                          </a:cubicBezTo>
                          <a:cubicBezTo>
                            <a:pt x="127635" y="40272"/>
                            <a:pt x="125621" y="40644"/>
                            <a:pt x="123825" y="41542"/>
                          </a:cubicBezTo>
                          <a:cubicBezTo>
                            <a:pt x="121777" y="42566"/>
                            <a:pt x="120098" y="44216"/>
                            <a:pt x="118110" y="45352"/>
                          </a:cubicBezTo>
                          <a:cubicBezTo>
                            <a:pt x="110262" y="49837"/>
                            <a:pt x="108427" y="49850"/>
                            <a:pt x="99060" y="52972"/>
                          </a:cubicBezTo>
                          <a:cubicBezTo>
                            <a:pt x="97155" y="53607"/>
                            <a:pt x="95346" y="54710"/>
                            <a:pt x="93345" y="54877"/>
                          </a:cubicBezTo>
                          <a:cubicBezTo>
                            <a:pt x="60972" y="57575"/>
                            <a:pt x="78114" y="56273"/>
                            <a:pt x="41910" y="58687"/>
                          </a:cubicBezTo>
                          <a:cubicBezTo>
                            <a:pt x="38735" y="59322"/>
                            <a:pt x="35585" y="60100"/>
                            <a:pt x="32385" y="60592"/>
                          </a:cubicBezTo>
                          <a:cubicBezTo>
                            <a:pt x="27325" y="61370"/>
                            <a:pt x="22151" y="61424"/>
                            <a:pt x="17145" y="62497"/>
                          </a:cubicBezTo>
                          <a:cubicBezTo>
                            <a:pt x="13218" y="63338"/>
                            <a:pt x="9057" y="64079"/>
                            <a:pt x="5715" y="66307"/>
                          </a:cubicBezTo>
                          <a:lnTo>
                            <a:pt x="0" y="70117"/>
                          </a:lnTo>
                          <a:cubicBezTo>
                            <a:pt x="635" y="77737"/>
                            <a:pt x="-344" y="85669"/>
                            <a:pt x="1905" y="92977"/>
                          </a:cubicBezTo>
                          <a:cubicBezTo>
                            <a:pt x="2496" y="94896"/>
                            <a:pt x="5740" y="94177"/>
                            <a:pt x="7620" y="94882"/>
                          </a:cubicBezTo>
                          <a:cubicBezTo>
                            <a:pt x="10822" y="96083"/>
                            <a:pt x="13970" y="97422"/>
                            <a:pt x="17145" y="98692"/>
                          </a:cubicBezTo>
                          <a:lnTo>
                            <a:pt x="112395" y="96787"/>
                          </a:lnTo>
                          <a:cubicBezTo>
                            <a:pt x="117574" y="96592"/>
                            <a:pt x="119527" y="93221"/>
                            <a:pt x="123825" y="91072"/>
                          </a:cubicBezTo>
                          <a:cubicBezTo>
                            <a:pt x="128180" y="88895"/>
                            <a:pt x="134718" y="88349"/>
                            <a:pt x="139065" y="87262"/>
                          </a:cubicBezTo>
                          <a:cubicBezTo>
                            <a:pt x="148642" y="84868"/>
                            <a:pt x="141183" y="86203"/>
                            <a:pt x="150495" y="81547"/>
                          </a:cubicBezTo>
                          <a:cubicBezTo>
                            <a:pt x="152291" y="80649"/>
                            <a:pt x="154305" y="80277"/>
                            <a:pt x="156210" y="79642"/>
                          </a:cubicBezTo>
                          <a:cubicBezTo>
                            <a:pt x="160423" y="75429"/>
                            <a:pt x="162336" y="72769"/>
                            <a:pt x="167640" y="70117"/>
                          </a:cubicBezTo>
                          <a:cubicBezTo>
                            <a:pt x="169436" y="69219"/>
                            <a:pt x="171450" y="68847"/>
                            <a:pt x="173355" y="68212"/>
                          </a:cubicBezTo>
                          <a:cubicBezTo>
                            <a:pt x="176831" y="62998"/>
                            <a:pt x="176864" y="61361"/>
                            <a:pt x="182880" y="58687"/>
                          </a:cubicBezTo>
                          <a:cubicBezTo>
                            <a:pt x="186550" y="57056"/>
                            <a:pt x="190968" y="57105"/>
                            <a:pt x="194310" y="54877"/>
                          </a:cubicBezTo>
                          <a:lnTo>
                            <a:pt x="205740" y="47257"/>
                          </a:lnTo>
                          <a:cubicBezTo>
                            <a:pt x="206201" y="46335"/>
                            <a:pt x="211655" y="36325"/>
                            <a:pt x="211455" y="33922"/>
                          </a:cubicBezTo>
                          <a:cubicBezTo>
                            <a:pt x="210969" y="28088"/>
                            <a:pt x="212725" y="6299"/>
                            <a:pt x="209550" y="1537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7FA75D9A-FB44-42D1-9A58-16E4E6E55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8979" y="3040379"/>
                      <a:ext cx="302895" cy="123825"/>
                    </a:xfrm>
                    <a:custGeom>
                      <a:avLst/>
                      <a:gdLst>
                        <a:gd name="connsiteX0" fmla="*/ 257175 w 262890"/>
                        <a:gd name="connsiteY0" fmla="*/ 595 h 88225"/>
                        <a:gd name="connsiteX1" fmla="*/ 245745 w 262890"/>
                        <a:gd name="connsiteY1" fmla="*/ 8215 h 88225"/>
                        <a:gd name="connsiteX2" fmla="*/ 226695 w 262890"/>
                        <a:gd name="connsiteY2" fmla="*/ 17740 h 88225"/>
                        <a:gd name="connsiteX3" fmla="*/ 222885 w 262890"/>
                        <a:gd name="connsiteY3" fmla="*/ 23455 h 88225"/>
                        <a:gd name="connsiteX4" fmla="*/ 215265 w 262890"/>
                        <a:gd name="connsiteY4" fmla="*/ 25360 h 88225"/>
                        <a:gd name="connsiteX5" fmla="*/ 201930 w 262890"/>
                        <a:gd name="connsiteY5" fmla="*/ 29170 h 88225"/>
                        <a:gd name="connsiteX6" fmla="*/ 188595 w 262890"/>
                        <a:gd name="connsiteY6" fmla="*/ 36790 h 88225"/>
                        <a:gd name="connsiteX7" fmla="*/ 175260 w 262890"/>
                        <a:gd name="connsiteY7" fmla="*/ 38695 h 88225"/>
                        <a:gd name="connsiteX8" fmla="*/ 163830 w 262890"/>
                        <a:gd name="connsiteY8" fmla="*/ 42505 h 88225"/>
                        <a:gd name="connsiteX9" fmla="*/ 154305 w 262890"/>
                        <a:gd name="connsiteY9" fmla="*/ 44410 h 88225"/>
                        <a:gd name="connsiteX10" fmla="*/ 100965 w 262890"/>
                        <a:gd name="connsiteY10" fmla="*/ 50125 h 88225"/>
                        <a:gd name="connsiteX11" fmla="*/ 20955 w 262890"/>
                        <a:gd name="connsiteY11" fmla="*/ 52030 h 88225"/>
                        <a:gd name="connsiteX12" fmla="*/ 3810 w 262890"/>
                        <a:gd name="connsiteY12" fmla="*/ 61555 h 88225"/>
                        <a:gd name="connsiteX13" fmla="*/ 0 w 262890"/>
                        <a:gd name="connsiteY13" fmla="*/ 67270 h 88225"/>
                        <a:gd name="connsiteX14" fmla="*/ 9525 w 262890"/>
                        <a:gd name="connsiteY14" fmla="*/ 80605 h 88225"/>
                        <a:gd name="connsiteX15" fmla="*/ 22860 w 262890"/>
                        <a:gd name="connsiteY15" fmla="*/ 84415 h 88225"/>
                        <a:gd name="connsiteX16" fmla="*/ 68580 w 262890"/>
                        <a:gd name="connsiteY16" fmla="*/ 86320 h 88225"/>
                        <a:gd name="connsiteX17" fmla="*/ 95250 w 262890"/>
                        <a:gd name="connsiteY17" fmla="*/ 88225 h 88225"/>
                        <a:gd name="connsiteX18" fmla="*/ 173355 w 262890"/>
                        <a:gd name="connsiteY18" fmla="*/ 86320 h 88225"/>
                        <a:gd name="connsiteX19" fmla="*/ 192405 w 262890"/>
                        <a:gd name="connsiteY19" fmla="*/ 82510 h 88225"/>
                        <a:gd name="connsiteX20" fmla="*/ 205740 w 262890"/>
                        <a:gd name="connsiteY20" fmla="*/ 78700 h 88225"/>
                        <a:gd name="connsiteX21" fmla="*/ 211455 w 262890"/>
                        <a:gd name="connsiteY21" fmla="*/ 74890 h 88225"/>
                        <a:gd name="connsiteX22" fmla="*/ 217170 w 262890"/>
                        <a:gd name="connsiteY22" fmla="*/ 72985 h 88225"/>
                        <a:gd name="connsiteX23" fmla="*/ 222885 w 262890"/>
                        <a:gd name="connsiteY23" fmla="*/ 69175 h 88225"/>
                        <a:gd name="connsiteX24" fmla="*/ 236220 w 262890"/>
                        <a:gd name="connsiteY24" fmla="*/ 63460 h 88225"/>
                        <a:gd name="connsiteX25" fmla="*/ 243840 w 262890"/>
                        <a:gd name="connsiteY25" fmla="*/ 57745 h 88225"/>
                        <a:gd name="connsiteX26" fmla="*/ 249555 w 262890"/>
                        <a:gd name="connsiteY26" fmla="*/ 53935 h 88225"/>
                        <a:gd name="connsiteX27" fmla="*/ 253365 w 262890"/>
                        <a:gd name="connsiteY27" fmla="*/ 48220 h 88225"/>
                        <a:gd name="connsiteX28" fmla="*/ 257175 w 262890"/>
                        <a:gd name="connsiteY28" fmla="*/ 36790 h 88225"/>
                        <a:gd name="connsiteX29" fmla="*/ 262890 w 262890"/>
                        <a:gd name="connsiteY29" fmla="*/ 25360 h 88225"/>
                        <a:gd name="connsiteX30" fmla="*/ 257175 w 262890"/>
                        <a:gd name="connsiteY30" fmla="*/ 595 h 882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262890" h="88225">
                          <a:moveTo>
                            <a:pt x="257175" y="595"/>
                          </a:moveTo>
                          <a:cubicBezTo>
                            <a:pt x="254318" y="-2262"/>
                            <a:pt x="249736" y="5970"/>
                            <a:pt x="245745" y="8215"/>
                          </a:cubicBezTo>
                          <a:cubicBezTo>
                            <a:pt x="239557" y="11696"/>
                            <a:pt x="226695" y="17740"/>
                            <a:pt x="226695" y="17740"/>
                          </a:cubicBezTo>
                          <a:cubicBezTo>
                            <a:pt x="225425" y="19645"/>
                            <a:pt x="224790" y="22185"/>
                            <a:pt x="222885" y="23455"/>
                          </a:cubicBezTo>
                          <a:cubicBezTo>
                            <a:pt x="220707" y="24907"/>
                            <a:pt x="217782" y="24641"/>
                            <a:pt x="215265" y="25360"/>
                          </a:cubicBezTo>
                          <a:cubicBezTo>
                            <a:pt x="196134" y="30826"/>
                            <a:pt x="225751" y="23215"/>
                            <a:pt x="201930" y="29170"/>
                          </a:cubicBezTo>
                          <a:cubicBezTo>
                            <a:pt x="198349" y="31557"/>
                            <a:pt x="192685" y="35674"/>
                            <a:pt x="188595" y="36790"/>
                          </a:cubicBezTo>
                          <a:cubicBezTo>
                            <a:pt x="184263" y="37971"/>
                            <a:pt x="179705" y="38060"/>
                            <a:pt x="175260" y="38695"/>
                          </a:cubicBezTo>
                          <a:cubicBezTo>
                            <a:pt x="171450" y="39965"/>
                            <a:pt x="167705" y="41448"/>
                            <a:pt x="163830" y="42505"/>
                          </a:cubicBezTo>
                          <a:cubicBezTo>
                            <a:pt x="160706" y="43357"/>
                            <a:pt x="157499" y="43878"/>
                            <a:pt x="154305" y="44410"/>
                          </a:cubicBezTo>
                          <a:cubicBezTo>
                            <a:pt x="131187" y="48263"/>
                            <a:pt x="125207" y="49274"/>
                            <a:pt x="100965" y="50125"/>
                          </a:cubicBezTo>
                          <a:cubicBezTo>
                            <a:pt x="74304" y="51060"/>
                            <a:pt x="47625" y="51395"/>
                            <a:pt x="20955" y="52030"/>
                          </a:cubicBezTo>
                          <a:cubicBezTo>
                            <a:pt x="9912" y="55711"/>
                            <a:pt x="10391" y="53658"/>
                            <a:pt x="3810" y="61555"/>
                          </a:cubicBezTo>
                          <a:cubicBezTo>
                            <a:pt x="2344" y="63314"/>
                            <a:pt x="1270" y="65365"/>
                            <a:pt x="0" y="67270"/>
                          </a:cubicBezTo>
                          <a:cubicBezTo>
                            <a:pt x="2980" y="73229"/>
                            <a:pt x="3733" y="76743"/>
                            <a:pt x="9525" y="80605"/>
                          </a:cubicBezTo>
                          <a:cubicBezTo>
                            <a:pt x="10931" y="81542"/>
                            <a:pt x="22149" y="84364"/>
                            <a:pt x="22860" y="84415"/>
                          </a:cubicBezTo>
                          <a:cubicBezTo>
                            <a:pt x="38074" y="85502"/>
                            <a:pt x="53348" y="85518"/>
                            <a:pt x="68580" y="86320"/>
                          </a:cubicBezTo>
                          <a:cubicBezTo>
                            <a:pt x="77480" y="86788"/>
                            <a:pt x="86360" y="87590"/>
                            <a:pt x="95250" y="88225"/>
                          </a:cubicBezTo>
                          <a:cubicBezTo>
                            <a:pt x="121285" y="87590"/>
                            <a:pt x="147357" y="87849"/>
                            <a:pt x="173355" y="86320"/>
                          </a:cubicBezTo>
                          <a:cubicBezTo>
                            <a:pt x="179820" y="85940"/>
                            <a:pt x="186073" y="83867"/>
                            <a:pt x="192405" y="82510"/>
                          </a:cubicBezTo>
                          <a:cubicBezTo>
                            <a:pt x="194541" y="82052"/>
                            <a:pt x="203241" y="79949"/>
                            <a:pt x="205740" y="78700"/>
                          </a:cubicBezTo>
                          <a:cubicBezTo>
                            <a:pt x="207788" y="77676"/>
                            <a:pt x="209407" y="75914"/>
                            <a:pt x="211455" y="74890"/>
                          </a:cubicBezTo>
                          <a:cubicBezTo>
                            <a:pt x="213251" y="73992"/>
                            <a:pt x="215374" y="73883"/>
                            <a:pt x="217170" y="72985"/>
                          </a:cubicBezTo>
                          <a:cubicBezTo>
                            <a:pt x="219218" y="71961"/>
                            <a:pt x="220837" y="70199"/>
                            <a:pt x="222885" y="69175"/>
                          </a:cubicBezTo>
                          <a:cubicBezTo>
                            <a:pt x="235848" y="62693"/>
                            <a:pt x="220364" y="73370"/>
                            <a:pt x="236220" y="63460"/>
                          </a:cubicBezTo>
                          <a:cubicBezTo>
                            <a:pt x="238912" y="61777"/>
                            <a:pt x="241256" y="59590"/>
                            <a:pt x="243840" y="57745"/>
                          </a:cubicBezTo>
                          <a:cubicBezTo>
                            <a:pt x="245703" y="56414"/>
                            <a:pt x="247650" y="55205"/>
                            <a:pt x="249555" y="53935"/>
                          </a:cubicBezTo>
                          <a:cubicBezTo>
                            <a:pt x="250825" y="52030"/>
                            <a:pt x="252435" y="50312"/>
                            <a:pt x="253365" y="48220"/>
                          </a:cubicBezTo>
                          <a:cubicBezTo>
                            <a:pt x="254996" y="44550"/>
                            <a:pt x="254947" y="40132"/>
                            <a:pt x="257175" y="36790"/>
                          </a:cubicBezTo>
                          <a:cubicBezTo>
                            <a:pt x="262099" y="29404"/>
                            <a:pt x="260261" y="33247"/>
                            <a:pt x="262890" y="25360"/>
                          </a:cubicBezTo>
                          <a:cubicBezTo>
                            <a:pt x="260707" y="14443"/>
                            <a:pt x="260032" y="3452"/>
                            <a:pt x="257175" y="595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DA004CDD-73A0-4352-B8AA-8F59931C70E4}"/>
                      </a:ext>
                    </a:extLst>
                  </p:cNvPr>
                  <p:cNvSpPr/>
                  <p:nvPr/>
                </p:nvSpPr>
                <p:spPr>
                  <a:xfrm>
                    <a:off x="3333750" y="3412871"/>
                    <a:ext cx="2000250" cy="2188079"/>
                  </a:xfrm>
                  <a:custGeom>
                    <a:avLst/>
                    <a:gdLst>
                      <a:gd name="connsiteX0" fmla="*/ 816170 w 1924880"/>
                      <a:gd name="connsiteY0" fmla="*/ 4949 h 2198895"/>
                      <a:gd name="connsiteX1" fmla="*/ 907610 w 1924880"/>
                      <a:gd name="connsiteY1" fmla="*/ 8759 h 2198895"/>
                      <a:gd name="connsiteX2" fmla="*/ 1098110 w 1924880"/>
                      <a:gd name="connsiteY2" fmla="*/ 20189 h 2198895"/>
                      <a:gd name="connsiteX3" fmla="*/ 1117160 w 1924880"/>
                      <a:gd name="connsiteY3" fmla="*/ 65909 h 2198895"/>
                      <a:gd name="connsiteX4" fmla="*/ 1124780 w 1924880"/>
                      <a:gd name="connsiteY4" fmla="*/ 81149 h 2198895"/>
                      <a:gd name="connsiteX5" fmla="*/ 1143830 w 1924880"/>
                      <a:gd name="connsiteY5" fmla="*/ 126869 h 2198895"/>
                      <a:gd name="connsiteX6" fmla="*/ 1151450 w 1924880"/>
                      <a:gd name="connsiteY6" fmla="*/ 138299 h 2198895"/>
                      <a:gd name="connsiteX7" fmla="*/ 1162880 w 1924880"/>
                      <a:gd name="connsiteY7" fmla="*/ 176399 h 2198895"/>
                      <a:gd name="connsiteX8" fmla="*/ 1166690 w 1924880"/>
                      <a:gd name="connsiteY8" fmla="*/ 195449 h 2198895"/>
                      <a:gd name="connsiteX9" fmla="*/ 1181930 w 1924880"/>
                      <a:gd name="connsiteY9" fmla="*/ 233549 h 2198895"/>
                      <a:gd name="connsiteX10" fmla="*/ 1193360 w 1924880"/>
                      <a:gd name="connsiteY10" fmla="*/ 260219 h 2198895"/>
                      <a:gd name="connsiteX11" fmla="*/ 1220030 w 1924880"/>
                      <a:gd name="connsiteY11" fmla="*/ 298319 h 2198895"/>
                      <a:gd name="connsiteX12" fmla="*/ 1227650 w 1924880"/>
                      <a:gd name="connsiteY12" fmla="*/ 313559 h 2198895"/>
                      <a:gd name="connsiteX13" fmla="*/ 1239080 w 1924880"/>
                      <a:gd name="connsiteY13" fmla="*/ 324989 h 2198895"/>
                      <a:gd name="connsiteX14" fmla="*/ 1250510 w 1924880"/>
                      <a:gd name="connsiteY14" fmla="*/ 340229 h 2198895"/>
                      <a:gd name="connsiteX15" fmla="*/ 1273370 w 1924880"/>
                      <a:gd name="connsiteY15" fmla="*/ 363089 h 2198895"/>
                      <a:gd name="connsiteX16" fmla="*/ 1303850 w 1924880"/>
                      <a:gd name="connsiteY16" fmla="*/ 389759 h 2198895"/>
                      <a:gd name="connsiteX17" fmla="*/ 1322900 w 1924880"/>
                      <a:gd name="connsiteY17" fmla="*/ 401189 h 2198895"/>
                      <a:gd name="connsiteX18" fmla="*/ 1361000 w 1924880"/>
                      <a:gd name="connsiteY18" fmla="*/ 435479 h 2198895"/>
                      <a:gd name="connsiteX19" fmla="*/ 1391480 w 1924880"/>
                      <a:gd name="connsiteY19" fmla="*/ 458339 h 2198895"/>
                      <a:gd name="connsiteX20" fmla="*/ 1414340 w 1924880"/>
                      <a:gd name="connsiteY20" fmla="*/ 488819 h 2198895"/>
                      <a:gd name="connsiteX21" fmla="*/ 1425770 w 1924880"/>
                      <a:gd name="connsiteY21" fmla="*/ 500249 h 2198895"/>
                      <a:gd name="connsiteX22" fmla="*/ 1471490 w 1924880"/>
                      <a:gd name="connsiteY22" fmla="*/ 538349 h 2198895"/>
                      <a:gd name="connsiteX23" fmla="*/ 1486730 w 1924880"/>
                      <a:gd name="connsiteY23" fmla="*/ 557399 h 2198895"/>
                      <a:gd name="connsiteX24" fmla="*/ 1513400 w 1924880"/>
                      <a:gd name="connsiteY24" fmla="*/ 568829 h 2198895"/>
                      <a:gd name="connsiteX25" fmla="*/ 1528640 w 1924880"/>
                      <a:gd name="connsiteY25" fmla="*/ 576449 h 2198895"/>
                      <a:gd name="connsiteX26" fmla="*/ 1547690 w 1924880"/>
                      <a:gd name="connsiteY26" fmla="*/ 591689 h 2198895"/>
                      <a:gd name="connsiteX27" fmla="*/ 1574360 w 1924880"/>
                      <a:gd name="connsiteY27" fmla="*/ 618359 h 2198895"/>
                      <a:gd name="connsiteX28" fmla="*/ 1589600 w 1924880"/>
                      <a:gd name="connsiteY28" fmla="*/ 625979 h 2198895"/>
                      <a:gd name="connsiteX29" fmla="*/ 1601030 w 1924880"/>
                      <a:gd name="connsiteY29" fmla="*/ 641219 h 2198895"/>
                      <a:gd name="connsiteX30" fmla="*/ 1623890 w 1924880"/>
                      <a:gd name="connsiteY30" fmla="*/ 656459 h 2198895"/>
                      <a:gd name="connsiteX31" fmla="*/ 1635320 w 1924880"/>
                      <a:gd name="connsiteY31" fmla="*/ 671699 h 2198895"/>
                      <a:gd name="connsiteX32" fmla="*/ 1650560 w 1924880"/>
                      <a:gd name="connsiteY32" fmla="*/ 686939 h 2198895"/>
                      <a:gd name="connsiteX33" fmla="*/ 1661990 w 1924880"/>
                      <a:gd name="connsiteY33" fmla="*/ 705989 h 2198895"/>
                      <a:gd name="connsiteX34" fmla="*/ 1673420 w 1924880"/>
                      <a:gd name="connsiteY34" fmla="*/ 721229 h 2198895"/>
                      <a:gd name="connsiteX35" fmla="*/ 1688660 w 1924880"/>
                      <a:gd name="connsiteY35" fmla="*/ 744089 h 2198895"/>
                      <a:gd name="connsiteX36" fmla="*/ 1700090 w 1924880"/>
                      <a:gd name="connsiteY36" fmla="*/ 763139 h 2198895"/>
                      <a:gd name="connsiteX37" fmla="*/ 1715330 w 1924880"/>
                      <a:gd name="connsiteY37" fmla="*/ 785999 h 2198895"/>
                      <a:gd name="connsiteX38" fmla="*/ 1722950 w 1924880"/>
                      <a:gd name="connsiteY38" fmla="*/ 801239 h 2198895"/>
                      <a:gd name="connsiteX39" fmla="*/ 1738190 w 1924880"/>
                      <a:gd name="connsiteY39" fmla="*/ 816479 h 2198895"/>
                      <a:gd name="connsiteX40" fmla="*/ 1745810 w 1924880"/>
                      <a:gd name="connsiteY40" fmla="*/ 831719 h 2198895"/>
                      <a:gd name="connsiteX41" fmla="*/ 1753430 w 1924880"/>
                      <a:gd name="connsiteY41" fmla="*/ 843149 h 2198895"/>
                      <a:gd name="connsiteX42" fmla="*/ 1764860 w 1924880"/>
                      <a:gd name="connsiteY42" fmla="*/ 869819 h 2198895"/>
                      <a:gd name="connsiteX43" fmla="*/ 1783910 w 1924880"/>
                      <a:gd name="connsiteY43" fmla="*/ 900299 h 2198895"/>
                      <a:gd name="connsiteX44" fmla="*/ 1802960 w 1924880"/>
                      <a:gd name="connsiteY44" fmla="*/ 942209 h 2198895"/>
                      <a:gd name="connsiteX45" fmla="*/ 1806770 w 1924880"/>
                      <a:gd name="connsiteY45" fmla="*/ 953639 h 2198895"/>
                      <a:gd name="connsiteX46" fmla="*/ 1822010 w 1924880"/>
                      <a:gd name="connsiteY46" fmla="*/ 991739 h 2198895"/>
                      <a:gd name="connsiteX47" fmla="*/ 1833440 w 1924880"/>
                      <a:gd name="connsiteY47" fmla="*/ 1029839 h 2198895"/>
                      <a:gd name="connsiteX48" fmla="*/ 1841060 w 1924880"/>
                      <a:gd name="connsiteY48" fmla="*/ 1052699 h 2198895"/>
                      <a:gd name="connsiteX49" fmla="*/ 1844870 w 1924880"/>
                      <a:gd name="connsiteY49" fmla="*/ 1067939 h 2198895"/>
                      <a:gd name="connsiteX50" fmla="*/ 1852490 w 1924880"/>
                      <a:gd name="connsiteY50" fmla="*/ 1083179 h 2198895"/>
                      <a:gd name="connsiteX51" fmla="*/ 1863920 w 1924880"/>
                      <a:gd name="connsiteY51" fmla="*/ 1121279 h 2198895"/>
                      <a:gd name="connsiteX52" fmla="*/ 1867730 w 1924880"/>
                      <a:gd name="connsiteY52" fmla="*/ 1170809 h 2198895"/>
                      <a:gd name="connsiteX53" fmla="*/ 1871540 w 1924880"/>
                      <a:gd name="connsiteY53" fmla="*/ 1186049 h 2198895"/>
                      <a:gd name="connsiteX54" fmla="*/ 1879160 w 1924880"/>
                      <a:gd name="connsiteY54" fmla="*/ 1243199 h 2198895"/>
                      <a:gd name="connsiteX55" fmla="*/ 1882970 w 1924880"/>
                      <a:gd name="connsiteY55" fmla="*/ 1254629 h 2198895"/>
                      <a:gd name="connsiteX56" fmla="*/ 1890590 w 1924880"/>
                      <a:gd name="connsiteY56" fmla="*/ 1315589 h 2198895"/>
                      <a:gd name="connsiteX57" fmla="*/ 1894400 w 1924880"/>
                      <a:gd name="connsiteY57" fmla="*/ 1498469 h 2198895"/>
                      <a:gd name="connsiteX58" fmla="*/ 1898210 w 1924880"/>
                      <a:gd name="connsiteY58" fmla="*/ 1509899 h 2198895"/>
                      <a:gd name="connsiteX59" fmla="*/ 1909640 w 1924880"/>
                      <a:gd name="connsiteY59" fmla="*/ 1521329 h 2198895"/>
                      <a:gd name="connsiteX60" fmla="*/ 1913450 w 1924880"/>
                      <a:gd name="connsiteY60" fmla="*/ 1582289 h 2198895"/>
                      <a:gd name="connsiteX61" fmla="*/ 1917260 w 1924880"/>
                      <a:gd name="connsiteY61" fmla="*/ 1601339 h 2198895"/>
                      <a:gd name="connsiteX62" fmla="*/ 1924880 w 1924880"/>
                      <a:gd name="connsiteY62" fmla="*/ 1666109 h 2198895"/>
                      <a:gd name="connsiteX63" fmla="*/ 1921070 w 1924880"/>
                      <a:gd name="connsiteY63" fmla="*/ 1810889 h 2198895"/>
                      <a:gd name="connsiteX64" fmla="*/ 1917260 w 1924880"/>
                      <a:gd name="connsiteY64" fmla="*/ 1826129 h 2198895"/>
                      <a:gd name="connsiteX65" fmla="*/ 1913450 w 1924880"/>
                      <a:gd name="connsiteY65" fmla="*/ 1848989 h 2198895"/>
                      <a:gd name="connsiteX66" fmla="*/ 1905830 w 1924880"/>
                      <a:gd name="connsiteY66" fmla="*/ 1860419 h 2198895"/>
                      <a:gd name="connsiteX67" fmla="*/ 1902020 w 1924880"/>
                      <a:gd name="connsiteY67" fmla="*/ 1875659 h 2198895"/>
                      <a:gd name="connsiteX68" fmla="*/ 1894400 w 1924880"/>
                      <a:gd name="connsiteY68" fmla="*/ 1887089 h 2198895"/>
                      <a:gd name="connsiteX69" fmla="*/ 1890590 w 1924880"/>
                      <a:gd name="connsiteY69" fmla="*/ 1909949 h 2198895"/>
                      <a:gd name="connsiteX70" fmla="*/ 1886780 w 1924880"/>
                      <a:gd name="connsiteY70" fmla="*/ 1925189 h 2198895"/>
                      <a:gd name="connsiteX71" fmla="*/ 1879160 w 1924880"/>
                      <a:gd name="connsiteY71" fmla="*/ 1948049 h 2198895"/>
                      <a:gd name="connsiteX72" fmla="*/ 1875350 w 1924880"/>
                      <a:gd name="connsiteY72" fmla="*/ 1959479 h 2198895"/>
                      <a:gd name="connsiteX73" fmla="*/ 1856300 w 1924880"/>
                      <a:gd name="connsiteY73" fmla="*/ 1997579 h 2198895"/>
                      <a:gd name="connsiteX74" fmla="*/ 1848680 w 1924880"/>
                      <a:gd name="connsiteY74" fmla="*/ 2031869 h 2198895"/>
                      <a:gd name="connsiteX75" fmla="*/ 1844870 w 1924880"/>
                      <a:gd name="connsiteY75" fmla="*/ 2043299 h 2198895"/>
                      <a:gd name="connsiteX76" fmla="*/ 1833440 w 1924880"/>
                      <a:gd name="connsiteY76" fmla="*/ 2062349 h 2198895"/>
                      <a:gd name="connsiteX77" fmla="*/ 1822010 w 1924880"/>
                      <a:gd name="connsiteY77" fmla="*/ 2073779 h 2198895"/>
                      <a:gd name="connsiteX78" fmla="*/ 1818200 w 1924880"/>
                      <a:gd name="connsiteY78" fmla="*/ 2085209 h 2198895"/>
                      <a:gd name="connsiteX79" fmla="*/ 1795340 w 1924880"/>
                      <a:gd name="connsiteY79" fmla="*/ 2100449 h 2198895"/>
                      <a:gd name="connsiteX80" fmla="*/ 1772480 w 1924880"/>
                      <a:gd name="connsiteY80" fmla="*/ 2119499 h 2198895"/>
                      <a:gd name="connsiteX81" fmla="*/ 1761050 w 1924880"/>
                      <a:gd name="connsiteY81" fmla="*/ 2127119 h 2198895"/>
                      <a:gd name="connsiteX82" fmla="*/ 1742000 w 1924880"/>
                      <a:gd name="connsiteY82" fmla="*/ 2130929 h 2198895"/>
                      <a:gd name="connsiteX83" fmla="*/ 1700090 w 1924880"/>
                      <a:gd name="connsiteY83" fmla="*/ 2146169 h 2198895"/>
                      <a:gd name="connsiteX84" fmla="*/ 1677230 w 1924880"/>
                      <a:gd name="connsiteY84" fmla="*/ 2149979 h 2198895"/>
                      <a:gd name="connsiteX85" fmla="*/ 1574360 w 1924880"/>
                      <a:gd name="connsiteY85" fmla="*/ 2157599 h 2198895"/>
                      <a:gd name="connsiteX86" fmla="*/ 1456250 w 1924880"/>
                      <a:gd name="connsiteY86" fmla="*/ 2176649 h 2198895"/>
                      <a:gd name="connsiteX87" fmla="*/ 709490 w 1924880"/>
                      <a:gd name="connsiteY87" fmla="*/ 2176649 h 2198895"/>
                      <a:gd name="connsiteX88" fmla="*/ 583760 w 1924880"/>
                      <a:gd name="connsiteY88" fmla="*/ 2165219 h 2198895"/>
                      <a:gd name="connsiteX89" fmla="*/ 461840 w 1924880"/>
                      <a:gd name="connsiteY89" fmla="*/ 2157599 h 2198895"/>
                      <a:gd name="connsiteX90" fmla="*/ 313250 w 1924880"/>
                      <a:gd name="connsiteY90" fmla="*/ 2149979 h 2198895"/>
                      <a:gd name="connsiteX91" fmla="*/ 301820 w 1924880"/>
                      <a:gd name="connsiteY91" fmla="*/ 2142359 h 2198895"/>
                      <a:gd name="connsiteX92" fmla="*/ 275150 w 1924880"/>
                      <a:gd name="connsiteY92" fmla="*/ 2134739 h 2198895"/>
                      <a:gd name="connsiteX93" fmla="*/ 240860 w 1924880"/>
                      <a:gd name="connsiteY93" fmla="*/ 2127119 h 2198895"/>
                      <a:gd name="connsiteX94" fmla="*/ 214190 w 1924880"/>
                      <a:gd name="connsiteY94" fmla="*/ 2123309 h 2198895"/>
                      <a:gd name="connsiteX95" fmla="*/ 195140 w 1924880"/>
                      <a:gd name="connsiteY95" fmla="*/ 2119499 h 2198895"/>
                      <a:gd name="connsiteX96" fmla="*/ 176090 w 1924880"/>
                      <a:gd name="connsiteY96" fmla="*/ 2108069 h 2198895"/>
                      <a:gd name="connsiteX97" fmla="*/ 164660 w 1924880"/>
                      <a:gd name="connsiteY97" fmla="*/ 2104259 h 2198895"/>
                      <a:gd name="connsiteX98" fmla="*/ 153230 w 1924880"/>
                      <a:gd name="connsiteY98" fmla="*/ 2092829 h 2198895"/>
                      <a:gd name="connsiteX99" fmla="*/ 141800 w 1924880"/>
                      <a:gd name="connsiteY99" fmla="*/ 2085209 h 2198895"/>
                      <a:gd name="connsiteX100" fmla="*/ 115130 w 1924880"/>
                      <a:gd name="connsiteY100" fmla="*/ 2066159 h 2198895"/>
                      <a:gd name="connsiteX101" fmla="*/ 92270 w 1924880"/>
                      <a:gd name="connsiteY101" fmla="*/ 2050919 h 2198895"/>
                      <a:gd name="connsiteX102" fmla="*/ 77030 w 1924880"/>
                      <a:gd name="connsiteY102" fmla="*/ 2039489 h 2198895"/>
                      <a:gd name="connsiteX103" fmla="*/ 54170 w 1924880"/>
                      <a:gd name="connsiteY103" fmla="*/ 2024249 h 2198895"/>
                      <a:gd name="connsiteX104" fmla="*/ 46550 w 1924880"/>
                      <a:gd name="connsiteY104" fmla="*/ 2012819 h 2198895"/>
                      <a:gd name="connsiteX105" fmla="*/ 35120 w 1924880"/>
                      <a:gd name="connsiteY105" fmla="*/ 2001389 h 2198895"/>
                      <a:gd name="connsiteX106" fmla="*/ 31310 w 1924880"/>
                      <a:gd name="connsiteY106" fmla="*/ 1982339 h 2198895"/>
                      <a:gd name="connsiteX107" fmla="*/ 23690 w 1924880"/>
                      <a:gd name="connsiteY107" fmla="*/ 1963289 h 2198895"/>
                      <a:gd name="connsiteX108" fmla="*/ 16070 w 1924880"/>
                      <a:gd name="connsiteY108" fmla="*/ 1928999 h 2198895"/>
                      <a:gd name="connsiteX109" fmla="*/ 12260 w 1924880"/>
                      <a:gd name="connsiteY109" fmla="*/ 1890899 h 2198895"/>
                      <a:gd name="connsiteX110" fmla="*/ 4640 w 1924880"/>
                      <a:gd name="connsiteY110" fmla="*/ 1810889 h 2198895"/>
                      <a:gd name="connsiteX111" fmla="*/ 4640 w 1924880"/>
                      <a:gd name="connsiteY111" fmla="*/ 1544189 h 2198895"/>
                      <a:gd name="connsiteX112" fmla="*/ 8450 w 1924880"/>
                      <a:gd name="connsiteY112" fmla="*/ 1509899 h 2198895"/>
                      <a:gd name="connsiteX113" fmla="*/ 16070 w 1924880"/>
                      <a:gd name="connsiteY113" fmla="*/ 1487039 h 2198895"/>
                      <a:gd name="connsiteX114" fmla="*/ 19880 w 1924880"/>
                      <a:gd name="connsiteY114" fmla="*/ 1471799 h 2198895"/>
                      <a:gd name="connsiteX115" fmla="*/ 23690 w 1924880"/>
                      <a:gd name="connsiteY115" fmla="*/ 1429889 h 2198895"/>
                      <a:gd name="connsiteX116" fmla="*/ 31310 w 1924880"/>
                      <a:gd name="connsiteY116" fmla="*/ 1399409 h 2198895"/>
                      <a:gd name="connsiteX117" fmla="*/ 35120 w 1924880"/>
                      <a:gd name="connsiteY117" fmla="*/ 1349879 h 2198895"/>
                      <a:gd name="connsiteX118" fmla="*/ 38930 w 1924880"/>
                      <a:gd name="connsiteY118" fmla="*/ 1330829 h 2198895"/>
                      <a:gd name="connsiteX119" fmla="*/ 42740 w 1924880"/>
                      <a:gd name="connsiteY119" fmla="*/ 1307969 h 2198895"/>
                      <a:gd name="connsiteX120" fmla="*/ 46550 w 1924880"/>
                      <a:gd name="connsiteY120" fmla="*/ 1262249 h 2198895"/>
                      <a:gd name="connsiteX121" fmla="*/ 50360 w 1924880"/>
                      <a:gd name="connsiteY121" fmla="*/ 1239389 h 2198895"/>
                      <a:gd name="connsiteX122" fmla="*/ 54170 w 1924880"/>
                      <a:gd name="connsiteY122" fmla="*/ 1201289 h 2198895"/>
                      <a:gd name="connsiteX123" fmla="*/ 57980 w 1924880"/>
                      <a:gd name="connsiteY123" fmla="*/ 1174619 h 2198895"/>
                      <a:gd name="connsiteX124" fmla="*/ 61790 w 1924880"/>
                      <a:gd name="connsiteY124" fmla="*/ 1140329 h 2198895"/>
                      <a:gd name="connsiteX125" fmla="*/ 73220 w 1924880"/>
                      <a:gd name="connsiteY125" fmla="*/ 1098419 h 2198895"/>
                      <a:gd name="connsiteX126" fmla="*/ 77030 w 1924880"/>
                      <a:gd name="connsiteY126" fmla="*/ 1079369 h 2198895"/>
                      <a:gd name="connsiteX127" fmla="*/ 80840 w 1924880"/>
                      <a:gd name="connsiteY127" fmla="*/ 1064129 h 2198895"/>
                      <a:gd name="connsiteX128" fmla="*/ 84650 w 1924880"/>
                      <a:gd name="connsiteY128" fmla="*/ 1045079 h 2198895"/>
                      <a:gd name="connsiteX129" fmla="*/ 92270 w 1924880"/>
                      <a:gd name="connsiteY129" fmla="*/ 1022219 h 2198895"/>
                      <a:gd name="connsiteX130" fmla="*/ 96080 w 1924880"/>
                      <a:gd name="connsiteY130" fmla="*/ 1003169 h 2198895"/>
                      <a:gd name="connsiteX131" fmla="*/ 103700 w 1924880"/>
                      <a:gd name="connsiteY131" fmla="*/ 961259 h 2198895"/>
                      <a:gd name="connsiteX132" fmla="*/ 122750 w 1924880"/>
                      <a:gd name="connsiteY132" fmla="*/ 907919 h 2198895"/>
                      <a:gd name="connsiteX133" fmla="*/ 130370 w 1924880"/>
                      <a:gd name="connsiteY133" fmla="*/ 877439 h 2198895"/>
                      <a:gd name="connsiteX134" fmla="*/ 149420 w 1924880"/>
                      <a:gd name="connsiteY134" fmla="*/ 835529 h 2198895"/>
                      <a:gd name="connsiteX135" fmla="*/ 157040 w 1924880"/>
                      <a:gd name="connsiteY135" fmla="*/ 812669 h 2198895"/>
                      <a:gd name="connsiteX136" fmla="*/ 172280 w 1924880"/>
                      <a:gd name="connsiteY136" fmla="*/ 782189 h 2198895"/>
                      <a:gd name="connsiteX137" fmla="*/ 179900 w 1924880"/>
                      <a:gd name="connsiteY137" fmla="*/ 766949 h 2198895"/>
                      <a:gd name="connsiteX138" fmla="*/ 183710 w 1924880"/>
                      <a:gd name="connsiteY138" fmla="*/ 751709 h 2198895"/>
                      <a:gd name="connsiteX139" fmla="*/ 198950 w 1924880"/>
                      <a:gd name="connsiteY139" fmla="*/ 721229 h 2198895"/>
                      <a:gd name="connsiteX140" fmla="*/ 202760 w 1924880"/>
                      <a:gd name="connsiteY140" fmla="*/ 705989 h 2198895"/>
                      <a:gd name="connsiteX141" fmla="*/ 225620 w 1924880"/>
                      <a:gd name="connsiteY141" fmla="*/ 667889 h 2198895"/>
                      <a:gd name="connsiteX142" fmla="*/ 237050 w 1924880"/>
                      <a:gd name="connsiteY142" fmla="*/ 645029 h 2198895"/>
                      <a:gd name="connsiteX143" fmla="*/ 252290 w 1924880"/>
                      <a:gd name="connsiteY143" fmla="*/ 622169 h 2198895"/>
                      <a:gd name="connsiteX144" fmla="*/ 259910 w 1924880"/>
                      <a:gd name="connsiteY144" fmla="*/ 603119 h 2198895"/>
                      <a:gd name="connsiteX145" fmla="*/ 271340 w 1924880"/>
                      <a:gd name="connsiteY145" fmla="*/ 580259 h 2198895"/>
                      <a:gd name="connsiteX146" fmla="*/ 286580 w 1924880"/>
                      <a:gd name="connsiteY146" fmla="*/ 557399 h 2198895"/>
                      <a:gd name="connsiteX147" fmla="*/ 298010 w 1924880"/>
                      <a:gd name="connsiteY147" fmla="*/ 534539 h 2198895"/>
                      <a:gd name="connsiteX148" fmla="*/ 313250 w 1924880"/>
                      <a:gd name="connsiteY148" fmla="*/ 519299 h 2198895"/>
                      <a:gd name="connsiteX149" fmla="*/ 324680 w 1924880"/>
                      <a:gd name="connsiteY149" fmla="*/ 504059 h 2198895"/>
                      <a:gd name="connsiteX150" fmla="*/ 336110 w 1924880"/>
                      <a:gd name="connsiteY150" fmla="*/ 492629 h 2198895"/>
                      <a:gd name="connsiteX151" fmla="*/ 343730 w 1924880"/>
                      <a:gd name="connsiteY151" fmla="*/ 481199 h 2198895"/>
                      <a:gd name="connsiteX152" fmla="*/ 358970 w 1924880"/>
                      <a:gd name="connsiteY152" fmla="*/ 462149 h 2198895"/>
                      <a:gd name="connsiteX153" fmla="*/ 370400 w 1924880"/>
                      <a:gd name="connsiteY153" fmla="*/ 450719 h 2198895"/>
                      <a:gd name="connsiteX154" fmla="*/ 393260 w 1924880"/>
                      <a:gd name="connsiteY154" fmla="*/ 424049 h 2198895"/>
                      <a:gd name="connsiteX155" fmla="*/ 427550 w 1924880"/>
                      <a:gd name="connsiteY155" fmla="*/ 397379 h 2198895"/>
                      <a:gd name="connsiteX156" fmla="*/ 438980 w 1924880"/>
                      <a:gd name="connsiteY156" fmla="*/ 389759 h 2198895"/>
                      <a:gd name="connsiteX157" fmla="*/ 461840 w 1924880"/>
                      <a:gd name="connsiteY157" fmla="*/ 363089 h 2198895"/>
                      <a:gd name="connsiteX158" fmla="*/ 492320 w 1924880"/>
                      <a:gd name="connsiteY158" fmla="*/ 344039 h 2198895"/>
                      <a:gd name="connsiteX159" fmla="*/ 534230 w 1924880"/>
                      <a:gd name="connsiteY159" fmla="*/ 309749 h 2198895"/>
                      <a:gd name="connsiteX160" fmla="*/ 553280 w 1924880"/>
                      <a:gd name="connsiteY160" fmla="*/ 298319 h 2198895"/>
                      <a:gd name="connsiteX161" fmla="*/ 579950 w 1924880"/>
                      <a:gd name="connsiteY161" fmla="*/ 275459 h 2198895"/>
                      <a:gd name="connsiteX162" fmla="*/ 595190 w 1924880"/>
                      <a:gd name="connsiteY162" fmla="*/ 264029 h 2198895"/>
                      <a:gd name="connsiteX163" fmla="*/ 621860 w 1924880"/>
                      <a:gd name="connsiteY163" fmla="*/ 256409 h 2198895"/>
                      <a:gd name="connsiteX164" fmla="*/ 644720 w 1924880"/>
                      <a:gd name="connsiteY164" fmla="*/ 237359 h 2198895"/>
                      <a:gd name="connsiteX165" fmla="*/ 659960 w 1924880"/>
                      <a:gd name="connsiteY165" fmla="*/ 222119 h 2198895"/>
                      <a:gd name="connsiteX166" fmla="*/ 701870 w 1924880"/>
                      <a:gd name="connsiteY166" fmla="*/ 187829 h 2198895"/>
                      <a:gd name="connsiteX167" fmla="*/ 709490 w 1924880"/>
                      <a:gd name="connsiteY167" fmla="*/ 176399 h 2198895"/>
                      <a:gd name="connsiteX168" fmla="*/ 720920 w 1924880"/>
                      <a:gd name="connsiteY168" fmla="*/ 168779 h 2198895"/>
                      <a:gd name="connsiteX169" fmla="*/ 736160 w 1924880"/>
                      <a:gd name="connsiteY169" fmla="*/ 157349 h 2198895"/>
                      <a:gd name="connsiteX170" fmla="*/ 743780 w 1924880"/>
                      <a:gd name="connsiteY170" fmla="*/ 142109 h 2198895"/>
                      <a:gd name="connsiteX171" fmla="*/ 751400 w 1924880"/>
                      <a:gd name="connsiteY171" fmla="*/ 130679 h 2198895"/>
                      <a:gd name="connsiteX172" fmla="*/ 759020 w 1924880"/>
                      <a:gd name="connsiteY172" fmla="*/ 107819 h 2198895"/>
                      <a:gd name="connsiteX173" fmla="*/ 766640 w 1924880"/>
                      <a:gd name="connsiteY173" fmla="*/ 96389 h 2198895"/>
                      <a:gd name="connsiteX174" fmla="*/ 781880 w 1924880"/>
                      <a:gd name="connsiteY174" fmla="*/ 65909 h 2198895"/>
                      <a:gd name="connsiteX175" fmla="*/ 793310 w 1924880"/>
                      <a:gd name="connsiteY175" fmla="*/ 54479 h 2198895"/>
                      <a:gd name="connsiteX176" fmla="*/ 797120 w 1924880"/>
                      <a:gd name="connsiteY176" fmla="*/ 43049 h 2198895"/>
                      <a:gd name="connsiteX177" fmla="*/ 816170 w 1924880"/>
                      <a:gd name="connsiteY177" fmla="*/ 16379 h 2198895"/>
                      <a:gd name="connsiteX178" fmla="*/ 819980 w 1924880"/>
                      <a:gd name="connsiteY178" fmla="*/ 4949 h 2198895"/>
                      <a:gd name="connsiteX179" fmla="*/ 816170 w 1924880"/>
                      <a:gd name="connsiteY179" fmla="*/ 4949 h 2198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</a:cxnLst>
                    <a:rect l="l" t="t" r="r" b="b"/>
                    <a:pathLst>
                      <a:path w="1924880" h="2198895">
                        <a:moveTo>
                          <a:pt x="816170" y="4949"/>
                        </a:moveTo>
                        <a:lnTo>
                          <a:pt x="907610" y="8759"/>
                        </a:lnTo>
                        <a:cubicBezTo>
                          <a:pt x="1093240" y="13988"/>
                          <a:pt x="1036852" y="-20650"/>
                          <a:pt x="1098110" y="20189"/>
                        </a:cubicBezTo>
                        <a:cubicBezTo>
                          <a:pt x="1104059" y="55883"/>
                          <a:pt x="1096884" y="32116"/>
                          <a:pt x="1117160" y="65909"/>
                        </a:cubicBezTo>
                        <a:cubicBezTo>
                          <a:pt x="1120082" y="70779"/>
                          <a:pt x="1122504" y="75946"/>
                          <a:pt x="1124780" y="81149"/>
                        </a:cubicBezTo>
                        <a:cubicBezTo>
                          <a:pt x="1131398" y="96275"/>
                          <a:pt x="1134672" y="113132"/>
                          <a:pt x="1143830" y="126869"/>
                        </a:cubicBezTo>
                        <a:cubicBezTo>
                          <a:pt x="1146370" y="130679"/>
                          <a:pt x="1149590" y="134115"/>
                          <a:pt x="1151450" y="138299"/>
                        </a:cubicBezTo>
                        <a:cubicBezTo>
                          <a:pt x="1155671" y="147797"/>
                          <a:pt x="1160417" y="165316"/>
                          <a:pt x="1162880" y="176399"/>
                        </a:cubicBezTo>
                        <a:cubicBezTo>
                          <a:pt x="1164285" y="182721"/>
                          <a:pt x="1164642" y="189306"/>
                          <a:pt x="1166690" y="195449"/>
                        </a:cubicBezTo>
                        <a:cubicBezTo>
                          <a:pt x="1171015" y="208425"/>
                          <a:pt x="1176722" y="220901"/>
                          <a:pt x="1181930" y="233549"/>
                        </a:cubicBezTo>
                        <a:cubicBezTo>
                          <a:pt x="1185613" y="242493"/>
                          <a:pt x="1187318" y="252666"/>
                          <a:pt x="1193360" y="260219"/>
                        </a:cubicBezTo>
                        <a:cubicBezTo>
                          <a:pt x="1209069" y="279856"/>
                          <a:pt x="1208201" y="277027"/>
                          <a:pt x="1220030" y="298319"/>
                        </a:cubicBezTo>
                        <a:cubicBezTo>
                          <a:pt x="1222788" y="303284"/>
                          <a:pt x="1224349" y="308937"/>
                          <a:pt x="1227650" y="313559"/>
                        </a:cubicBezTo>
                        <a:cubicBezTo>
                          <a:pt x="1230782" y="317944"/>
                          <a:pt x="1235573" y="320898"/>
                          <a:pt x="1239080" y="324989"/>
                        </a:cubicBezTo>
                        <a:cubicBezTo>
                          <a:pt x="1243213" y="329810"/>
                          <a:pt x="1246262" y="335509"/>
                          <a:pt x="1250510" y="340229"/>
                        </a:cubicBezTo>
                        <a:cubicBezTo>
                          <a:pt x="1257719" y="348239"/>
                          <a:pt x="1265750" y="355469"/>
                          <a:pt x="1273370" y="363089"/>
                        </a:cubicBezTo>
                        <a:cubicBezTo>
                          <a:pt x="1285413" y="375132"/>
                          <a:pt x="1288345" y="378906"/>
                          <a:pt x="1303850" y="389759"/>
                        </a:cubicBezTo>
                        <a:cubicBezTo>
                          <a:pt x="1309917" y="394006"/>
                          <a:pt x="1317211" y="396448"/>
                          <a:pt x="1322900" y="401189"/>
                        </a:cubicBezTo>
                        <a:cubicBezTo>
                          <a:pt x="1382716" y="451035"/>
                          <a:pt x="1328216" y="413623"/>
                          <a:pt x="1361000" y="435479"/>
                        </a:cubicBezTo>
                        <a:cubicBezTo>
                          <a:pt x="1383694" y="469521"/>
                          <a:pt x="1345270" y="415980"/>
                          <a:pt x="1391480" y="458339"/>
                        </a:cubicBezTo>
                        <a:cubicBezTo>
                          <a:pt x="1400842" y="466921"/>
                          <a:pt x="1405360" y="479839"/>
                          <a:pt x="1414340" y="488819"/>
                        </a:cubicBezTo>
                        <a:cubicBezTo>
                          <a:pt x="1418150" y="492629"/>
                          <a:pt x="1421698" y="496720"/>
                          <a:pt x="1425770" y="500249"/>
                        </a:cubicBezTo>
                        <a:cubicBezTo>
                          <a:pt x="1440761" y="513242"/>
                          <a:pt x="1459097" y="522858"/>
                          <a:pt x="1471490" y="538349"/>
                        </a:cubicBezTo>
                        <a:cubicBezTo>
                          <a:pt x="1476570" y="544699"/>
                          <a:pt x="1480980" y="551649"/>
                          <a:pt x="1486730" y="557399"/>
                        </a:cubicBezTo>
                        <a:cubicBezTo>
                          <a:pt x="1497540" y="568209"/>
                          <a:pt x="1499409" y="563583"/>
                          <a:pt x="1513400" y="568829"/>
                        </a:cubicBezTo>
                        <a:cubicBezTo>
                          <a:pt x="1518718" y="570823"/>
                          <a:pt x="1523914" y="573299"/>
                          <a:pt x="1528640" y="576449"/>
                        </a:cubicBezTo>
                        <a:cubicBezTo>
                          <a:pt x="1535406" y="580960"/>
                          <a:pt x="1541695" y="586194"/>
                          <a:pt x="1547690" y="591689"/>
                        </a:cubicBezTo>
                        <a:cubicBezTo>
                          <a:pt x="1556958" y="600184"/>
                          <a:pt x="1563115" y="612736"/>
                          <a:pt x="1574360" y="618359"/>
                        </a:cubicBezTo>
                        <a:lnTo>
                          <a:pt x="1589600" y="625979"/>
                        </a:lnTo>
                        <a:cubicBezTo>
                          <a:pt x="1593410" y="631059"/>
                          <a:pt x="1596284" y="637000"/>
                          <a:pt x="1601030" y="641219"/>
                        </a:cubicBezTo>
                        <a:cubicBezTo>
                          <a:pt x="1607875" y="647303"/>
                          <a:pt x="1618395" y="649133"/>
                          <a:pt x="1623890" y="656459"/>
                        </a:cubicBezTo>
                        <a:cubicBezTo>
                          <a:pt x="1627700" y="661539"/>
                          <a:pt x="1631138" y="666920"/>
                          <a:pt x="1635320" y="671699"/>
                        </a:cubicBezTo>
                        <a:cubicBezTo>
                          <a:pt x="1640051" y="677106"/>
                          <a:pt x="1646149" y="681268"/>
                          <a:pt x="1650560" y="686939"/>
                        </a:cubicBezTo>
                        <a:cubicBezTo>
                          <a:pt x="1655106" y="692784"/>
                          <a:pt x="1657882" y="699827"/>
                          <a:pt x="1661990" y="705989"/>
                        </a:cubicBezTo>
                        <a:cubicBezTo>
                          <a:pt x="1665512" y="711273"/>
                          <a:pt x="1669610" y="716149"/>
                          <a:pt x="1673420" y="721229"/>
                        </a:cubicBezTo>
                        <a:cubicBezTo>
                          <a:pt x="1681061" y="744152"/>
                          <a:pt x="1671536" y="721257"/>
                          <a:pt x="1688660" y="744089"/>
                        </a:cubicBezTo>
                        <a:cubicBezTo>
                          <a:pt x="1693103" y="750013"/>
                          <a:pt x="1696114" y="756891"/>
                          <a:pt x="1700090" y="763139"/>
                        </a:cubicBezTo>
                        <a:cubicBezTo>
                          <a:pt x="1705007" y="770865"/>
                          <a:pt x="1711234" y="777808"/>
                          <a:pt x="1715330" y="785999"/>
                        </a:cubicBezTo>
                        <a:cubicBezTo>
                          <a:pt x="1717870" y="791079"/>
                          <a:pt x="1719542" y="796695"/>
                          <a:pt x="1722950" y="801239"/>
                        </a:cubicBezTo>
                        <a:cubicBezTo>
                          <a:pt x="1727261" y="806986"/>
                          <a:pt x="1733879" y="810732"/>
                          <a:pt x="1738190" y="816479"/>
                        </a:cubicBezTo>
                        <a:cubicBezTo>
                          <a:pt x="1741598" y="821023"/>
                          <a:pt x="1742992" y="826788"/>
                          <a:pt x="1745810" y="831719"/>
                        </a:cubicBezTo>
                        <a:cubicBezTo>
                          <a:pt x="1748082" y="835695"/>
                          <a:pt x="1750890" y="839339"/>
                          <a:pt x="1753430" y="843149"/>
                        </a:cubicBezTo>
                        <a:cubicBezTo>
                          <a:pt x="1761359" y="874867"/>
                          <a:pt x="1751704" y="843507"/>
                          <a:pt x="1764860" y="869819"/>
                        </a:cubicBezTo>
                        <a:cubicBezTo>
                          <a:pt x="1779292" y="898682"/>
                          <a:pt x="1763854" y="880243"/>
                          <a:pt x="1783910" y="900299"/>
                        </a:cubicBezTo>
                        <a:cubicBezTo>
                          <a:pt x="1790573" y="940278"/>
                          <a:pt x="1781298" y="907550"/>
                          <a:pt x="1802960" y="942209"/>
                        </a:cubicBezTo>
                        <a:cubicBezTo>
                          <a:pt x="1805089" y="945615"/>
                          <a:pt x="1805328" y="949891"/>
                          <a:pt x="1806770" y="953639"/>
                        </a:cubicBezTo>
                        <a:cubicBezTo>
                          <a:pt x="1811680" y="966406"/>
                          <a:pt x="1817207" y="978932"/>
                          <a:pt x="1822010" y="991739"/>
                        </a:cubicBezTo>
                        <a:cubicBezTo>
                          <a:pt x="1835480" y="1027660"/>
                          <a:pt x="1824947" y="1001530"/>
                          <a:pt x="1833440" y="1029839"/>
                        </a:cubicBezTo>
                        <a:cubicBezTo>
                          <a:pt x="1835748" y="1037532"/>
                          <a:pt x="1839112" y="1044907"/>
                          <a:pt x="1841060" y="1052699"/>
                        </a:cubicBezTo>
                        <a:cubicBezTo>
                          <a:pt x="1842330" y="1057779"/>
                          <a:pt x="1843031" y="1063036"/>
                          <a:pt x="1844870" y="1067939"/>
                        </a:cubicBezTo>
                        <a:cubicBezTo>
                          <a:pt x="1846864" y="1073257"/>
                          <a:pt x="1850381" y="1077906"/>
                          <a:pt x="1852490" y="1083179"/>
                        </a:cubicBezTo>
                        <a:cubicBezTo>
                          <a:pt x="1858674" y="1098639"/>
                          <a:pt x="1860178" y="1106309"/>
                          <a:pt x="1863920" y="1121279"/>
                        </a:cubicBezTo>
                        <a:cubicBezTo>
                          <a:pt x="1865190" y="1137789"/>
                          <a:pt x="1865795" y="1154364"/>
                          <a:pt x="1867730" y="1170809"/>
                        </a:cubicBezTo>
                        <a:cubicBezTo>
                          <a:pt x="1868342" y="1176009"/>
                          <a:pt x="1870679" y="1180884"/>
                          <a:pt x="1871540" y="1186049"/>
                        </a:cubicBezTo>
                        <a:cubicBezTo>
                          <a:pt x="1874321" y="1202738"/>
                          <a:pt x="1875781" y="1226304"/>
                          <a:pt x="1879160" y="1243199"/>
                        </a:cubicBezTo>
                        <a:cubicBezTo>
                          <a:pt x="1879948" y="1247137"/>
                          <a:pt x="1881700" y="1250819"/>
                          <a:pt x="1882970" y="1254629"/>
                        </a:cubicBezTo>
                        <a:cubicBezTo>
                          <a:pt x="1885006" y="1268879"/>
                          <a:pt x="1890143" y="1302859"/>
                          <a:pt x="1890590" y="1315589"/>
                        </a:cubicBezTo>
                        <a:cubicBezTo>
                          <a:pt x="1892728" y="1376525"/>
                          <a:pt x="1892011" y="1437543"/>
                          <a:pt x="1894400" y="1498469"/>
                        </a:cubicBezTo>
                        <a:cubicBezTo>
                          <a:pt x="1894557" y="1502482"/>
                          <a:pt x="1895982" y="1506557"/>
                          <a:pt x="1898210" y="1509899"/>
                        </a:cubicBezTo>
                        <a:cubicBezTo>
                          <a:pt x="1901199" y="1514382"/>
                          <a:pt x="1905830" y="1517519"/>
                          <a:pt x="1909640" y="1521329"/>
                        </a:cubicBezTo>
                        <a:cubicBezTo>
                          <a:pt x="1910910" y="1541649"/>
                          <a:pt x="1911520" y="1562021"/>
                          <a:pt x="1913450" y="1582289"/>
                        </a:cubicBezTo>
                        <a:cubicBezTo>
                          <a:pt x="1914064" y="1588736"/>
                          <a:pt x="1916582" y="1594899"/>
                          <a:pt x="1917260" y="1601339"/>
                        </a:cubicBezTo>
                        <a:cubicBezTo>
                          <a:pt x="1924192" y="1667192"/>
                          <a:pt x="1914794" y="1635852"/>
                          <a:pt x="1924880" y="1666109"/>
                        </a:cubicBezTo>
                        <a:cubicBezTo>
                          <a:pt x="1923610" y="1714369"/>
                          <a:pt x="1923366" y="1762667"/>
                          <a:pt x="1921070" y="1810889"/>
                        </a:cubicBezTo>
                        <a:cubicBezTo>
                          <a:pt x="1920821" y="1816119"/>
                          <a:pt x="1918287" y="1820994"/>
                          <a:pt x="1917260" y="1826129"/>
                        </a:cubicBezTo>
                        <a:cubicBezTo>
                          <a:pt x="1915745" y="1833704"/>
                          <a:pt x="1915893" y="1841660"/>
                          <a:pt x="1913450" y="1848989"/>
                        </a:cubicBezTo>
                        <a:cubicBezTo>
                          <a:pt x="1912002" y="1853333"/>
                          <a:pt x="1908370" y="1856609"/>
                          <a:pt x="1905830" y="1860419"/>
                        </a:cubicBezTo>
                        <a:cubicBezTo>
                          <a:pt x="1904560" y="1865499"/>
                          <a:pt x="1904083" y="1870846"/>
                          <a:pt x="1902020" y="1875659"/>
                        </a:cubicBezTo>
                        <a:cubicBezTo>
                          <a:pt x="1900216" y="1879868"/>
                          <a:pt x="1895848" y="1882745"/>
                          <a:pt x="1894400" y="1887089"/>
                        </a:cubicBezTo>
                        <a:cubicBezTo>
                          <a:pt x="1891957" y="1894418"/>
                          <a:pt x="1892105" y="1902374"/>
                          <a:pt x="1890590" y="1909949"/>
                        </a:cubicBezTo>
                        <a:cubicBezTo>
                          <a:pt x="1889563" y="1915084"/>
                          <a:pt x="1888285" y="1920173"/>
                          <a:pt x="1886780" y="1925189"/>
                        </a:cubicBezTo>
                        <a:cubicBezTo>
                          <a:pt x="1884472" y="1932882"/>
                          <a:pt x="1881700" y="1940429"/>
                          <a:pt x="1879160" y="1948049"/>
                        </a:cubicBezTo>
                        <a:cubicBezTo>
                          <a:pt x="1877890" y="1951859"/>
                          <a:pt x="1876324" y="1955583"/>
                          <a:pt x="1875350" y="1959479"/>
                        </a:cubicBezTo>
                        <a:cubicBezTo>
                          <a:pt x="1866619" y="1994401"/>
                          <a:pt x="1876444" y="1984150"/>
                          <a:pt x="1856300" y="1997579"/>
                        </a:cubicBezTo>
                        <a:cubicBezTo>
                          <a:pt x="1853681" y="2010673"/>
                          <a:pt x="1852267" y="2019314"/>
                          <a:pt x="1848680" y="2031869"/>
                        </a:cubicBezTo>
                        <a:cubicBezTo>
                          <a:pt x="1847577" y="2035731"/>
                          <a:pt x="1846666" y="2039707"/>
                          <a:pt x="1844870" y="2043299"/>
                        </a:cubicBezTo>
                        <a:cubicBezTo>
                          <a:pt x="1841558" y="2049923"/>
                          <a:pt x="1837883" y="2056425"/>
                          <a:pt x="1833440" y="2062349"/>
                        </a:cubicBezTo>
                        <a:cubicBezTo>
                          <a:pt x="1830207" y="2066660"/>
                          <a:pt x="1825820" y="2069969"/>
                          <a:pt x="1822010" y="2073779"/>
                        </a:cubicBezTo>
                        <a:cubicBezTo>
                          <a:pt x="1820740" y="2077589"/>
                          <a:pt x="1821040" y="2082369"/>
                          <a:pt x="1818200" y="2085209"/>
                        </a:cubicBezTo>
                        <a:cubicBezTo>
                          <a:pt x="1811724" y="2091685"/>
                          <a:pt x="1795340" y="2100449"/>
                          <a:pt x="1795340" y="2100449"/>
                        </a:cubicBezTo>
                        <a:cubicBezTo>
                          <a:pt x="1783370" y="2118403"/>
                          <a:pt x="1793303" y="2107600"/>
                          <a:pt x="1772480" y="2119499"/>
                        </a:cubicBezTo>
                        <a:cubicBezTo>
                          <a:pt x="1768504" y="2121771"/>
                          <a:pt x="1765337" y="2125511"/>
                          <a:pt x="1761050" y="2127119"/>
                        </a:cubicBezTo>
                        <a:cubicBezTo>
                          <a:pt x="1754987" y="2129393"/>
                          <a:pt x="1748203" y="2129068"/>
                          <a:pt x="1742000" y="2130929"/>
                        </a:cubicBezTo>
                        <a:cubicBezTo>
                          <a:pt x="1726848" y="2135475"/>
                          <a:pt x="1716102" y="2143500"/>
                          <a:pt x="1700090" y="2146169"/>
                        </a:cubicBezTo>
                        <a:cubicBezTo>
                          <a:pt x="1692470" y="2147439"/>
                          <a:pt x="1684895" y="2149021"/>
                          <a:pt x="1677230" y="2149979"/>
                        </a:cubicBezTo>
                        <a:cubicBezTo>
                          <a:pt x="1640133" y="2154616"/>
                          <a:pt x="1613706" y="2155285"/>
                          <a:pt x="1574360" y="2157599"/>
                        </a:cubicBezTo>
                        <a:cubicBezTo>
                          <a:pt x="1513454" y="2177901"/>
                          <a:pt x="1552069" y="2167938"/>
                          <a:pt x="1456250" y="2176649"/>
                        </a:cubicBezTo>
                        <a:cubicBezTo>
                          <a:pt x="1212164" y="2225466"/>
                          <a:pt x="958398" y="2179077"/>
                          <a:pt x="709490" y="2176649"/>
                        </a:cubicBezTo>
                        <a:cubicBezTo>
                          <a:pt x="662215" y="2176188"/>
                          <a:pt x="632680" y="2167794"/>
                          <a:pt x="583760" y="2165219"/>
                        </a:cubicBezTo>
                        <a:cubicBezTo>
                          <a:pt x="494834" y="2160539"/>
                          <a:pt x="535462" y="2163262"/>
                          <a:pt x="461840" y="2157599"/>
                        </a:cubicBezTo>
                        <a:cubicBezTo>
                          <a:pt x="398654" y="2141802"/>
                          <a:pt x="492648" y="2164142"/>
                          <a:pt x="313250" y="2149979"/>
                        </a:cubicBezTo>
                        <a:cubicBezTo>
                          <a:pt x="308685" y="2149619"/>
                          <a:pt x="306072" y="2144060"/>
                          <a:pt x="301820" y="2142359"/>
                        </a:cubicBezTo>
                        <a:cubicBezTo>
                          <a:pt x="293236" y="2138925"/>
                          <a:pt x="284070" y="2137172"/>
                          <a:pt x="275150" y="2134739"/>
                        </a:cubicBezTo>
                        <a:cubicBezTo>
                          <a:pt x="264386" y="2131803"/>
                          <a:pt x="251740" y="2128932"/>
                          <a:pt x="240860" y="2127119"/>
                        </a:cubicBezTo>
                        <a:cubicBezTo>
                          <a:pt x="232002" y="2125643"/>
                          <a:pt x="223048" y="2124785"/>
                          <a:pt x="214190" y="2123309"/>
                        </a:cubicBezTo>
                        <a:cubicBezTo>
                          <a:pt x="207802" y="2122244"/>
                          <a:pt x="201490" y="2120769"/>
                          <a:pt x="195140" y="2119499"/>
                        </a:cubicBezTo>
                        <a:cubicBezTo>
                          <a:pt x="188790" y="2115689"/>
                          <a:pt x="182714" y="2111381"/>
                          <a:pt x="176090" y="2108069"/>
                        </a:cubicBezTo>
                        <a:cubicBezTo>
                          <a:pt x="172498" y="2106273"/>
                          <a:pt x="168002" y="2106487"/>
                          <a:pt x="164660" y="2104259"/>
                        </a:cubicBezTo>
                        <a:cubicBezTo>
                          <a:pt x="160177" y="2101270"/>
                          <a:pt x="157369" y="2096278"/>
                          <a:pt x="153230" y="2092829"/>
                        </a:cubicBezTo>
                        <a:cubicBezTo>
                          <a:pt x="149712" y="2089898"/>
                          <a:pt x="145318" y="2088140"/>
                          <a:pt x="141800" y="2085209"/>
                        </a:cubicBezTo>
                        <a:cubicBezTo>
                          <a:pt x="118631" y="2065901"/>
                          <a:pt x="143330" y="2080259"/>
                          <a:pt x="115130" y="2066159"/>
                        </a:cubicBezTo>
                        <a:cubicBezTo>
                          <a:pt x="100302" y="2043918"/>
                          <a:pt x="116873" y="2063220"/>
                          <a:pt x="92270" y="2050919"/>
                        </a:cubicBezTo>
                        <a:cubicBezTo>
                          <a:pt x="86590" y="2048079"/>
                          <a:pt x="82232" y="2043130"/>
                          <a:pt x="77030" y="2039489"/>
                        </a:cubicBezTo>
                        <a:cubicBezTo>
                          <a:pt x="69527" y="2034237"/>
                          <a:pt x="54170" y="2024249"/>
                          <a:pt x="54170" y="2024249"/>
                        </a:cubicBezTo>
                        <a:cubicBezTo>
                          <a:pt x="51630" y="2020439"/>
                          <a:pt x="49481" y="2016337"/>
                          <a:pt x="46550" y="2012819"/>
                        </a:cubicBezTo>
                        <a:cubicBezTo>
                          <a:pt x="43101" y="2008680"/>
                          <a:pt x="37530" y="2006208"/>
                          <a:pt x="35120" y="2001389"/>
                        </a:cubicBezTo>
                        <a:cubicBezTo>
                          <a:pt x="32224" y="1995597"/>
                          <a:pt x="33171" y="1988542"/>
                          <a:pt x="31310" y="1982339"/>
                        </a:cubicBezTo>
                        <a:cubicBezTo>
                          <a:pt x="29345" y="1975788"/>
                          <a:pt x="25569" y="1969865"/>
                          <a:pt x="23690" y="1963289"/>
                        </a:cubicBezTo>
                        <a:cubicBezTo>
                          <a:pt x="20473" y="1952031"/>
                          <a:pt x="18610" y="1940429"/>
                          <a:pt x="16070" y="1928999"/>
                        </a:cubicBezTo>
                        <a:cubicBezTo>
                          <a:pt x="14800" y="1916299"/>
                          <a:pt x="13239" y="1903625"/>
                          <a:pt x="12260" y="1890899"/>
                        </a:cubicBezTo>
                        <a:cubicBezTo>
                          <a:pt x="6466" y="1815575"/>
                          <a:pt x="12945" y="1852416"/>
                          <a:pt x="4640" y="1810889"/>
                        </a:cubicBezTo>
                        <a:cubicBezTo>
                          <a:pt x="-1626" y="1685578"/>
                          <a:pt x="-1467" y="1724346"/>
                          <a:pt x="4640" y="1544189"/>
                        </a:cubicBezTo>
                        <a:cubicBezTo>
                          <a:pt x="5030" y="1532695"/>
                          <a:pt x="6195" y="1521176"/>
                          <a:pt x="8450" y="1509899"/>
                        </a:cubicBezTo>
                        <a:cubicBezTo>
                          <a:pt x="10025" y="1502023"/>
                          <a:pt x="13762" y="1494732"/>
                          <a:pt x="16070" y="1487039"/>
                        </a:cubicBezTo>
                        <a:cubicBezTo>
                          <a:pt x="17575" y="1482023"/>
                          <a:pt x="18610" y="1476879"/>
                          <a:pt x="19880" y="1471799"/>
                        </a:cubicBezTo>
                        <a:cubicBezTo>
                          <a:pt x="21150" y="1457829"/>
                          <a:pt x="21502" y="1443745"/>
                          <a:pt x="23690" y="1429889"/>
                        </a:cubicBezTo>
                        <a:cubicBezTo>
                          <a:pt x="25323" y="1419544"/>
                          <a:pt x="29829" y="1409776"/>
                          <a:pt x="31310" y="1399409"/>
                        </a:cubicBezTo>
                        <a:cubicBezTo>
                          <a:pt x="33652" y="1383017"/>
                          <a:pt x="33291" y="1366336"/>
                          <a:pt x="35120" y="1349879"/>
                        </a:cubicBezTo>
                        <a:cubicBezTo>
                          <a:pt x="35835" y="1343443"/>
                          <a:pt x="37772" y="1337200"/>
                          <a:pt x="38930" y="1330829"/>
                        </a:cubicBezTo>
                        <a:cubicBezTo>
                          <a:pt x="40312" y="1323228"/>
                          <a:pt x="41887" y="1315647"/>
                          <a:pt x="42740" y="1307969"/>
                        </a:cubicBezTo>
                        <a:cubicBezTo>
                          <a:pt x="44429" y="1292770"/>
                          <a:pt x="44861" y="1277448"/>
                          <a:pt x="46550" y="1262249"/>
                        </a:cubicBezTo>
                        <a:cubicBezTo>
                          <a:pt x="47403" y="1254571"/>
                          <a:pt x="49402" y="1247054"/>
                          <a:pt x="50360" y="1239389"/>
                        </a:cubicBezTo>
                        <a:cubicBezTo>
                          <a:pt x="51943" y="1226724"/>
                          <a:pt x="52679" y="1213965"/>
                          <a:pt x="54170" y="1201289"/>
                        </a:cubicBezTo>
                        <a:cubicBezTo>
                          <a:pt x="55219" y="1192370"/>
                          <a:pt x="56866" y="1183530"/>
                          <a:pt x="57980" y="1174619"/>
                        </a:cubicBezTo>
                        <a:cubicBezTo>
                          <a:pt x="59406" y="1163207"/>
                          <a:pt x="60164" y="1151714"/>
                          <a:pt x="61790" y="1140329"/>
                        </a:cubicBezTo>
                        <a:cubicBezTo>
                          <a:pt x="65503" y="1114338"/>
                          <a:pt x="65626" y="1126262"/>
                          <a:pt x="73220" y="1098419"/>
                        </a:cubicBezTo>
                        <a:cubicBezTo>
                          <a:pt x="74924" y="1092171"/>
                          <a:pt x="75625" y="1085691"/>
                          <a:pt x="77030" y="1079369"/>
                        </a:cubicBezTo>
                        <a:cubicBezTo>
                          <a:pt x="78166" y="1074257"/>
                          <a:pt x="79704" y="1069241"/>
                          <a:pt x="80840" y="1064129"/>
                        </a:cubicBezTo>
                        <a:cubicBezTo>
                          <a:pt x="82245" y="1057807"/>
                          <a:pt x="82946" y="1051327"/>
                          <a:pt x="84650" y="1045079"/>
                        </a:cubicBezTo>
                        <a:cubicBezTo>
                          <a:pt x="86763" y="1037330"/>
                          <a:pt x="90157" y="1029968"/>
                          <a:pt x="92270" y="1022219"/>
                        </a:cubicBezTo>
                        <a:cubicBezTo>
                          <a:pt x="93974" y="1015971"/>
                          <a:pt x="94922" y="1009540"/>
                          <a:pt x="96080" y="1003169"/>
                        </a:cubicBezTo>
                        <a:cubicBezTo>
                          <a:pt x="98345" y="990714"/>
                          <a:pt x="100563" y="973807"/>
                          <a:pt x="103700" y="961259"/>
                        </a:cubicBezTo>
                        <a:cubicBezTo>
                          <a:pt x="118444" y="902284"/>
                          <a:pt x="103005" y="967153"/>
                          <a:pt x="122750" y="907919"/>
                        </a:cubicBezTo>
                        <a:cubicBezTo>
                          <a:pt x="126062" y="897984"/>
                          <a:pt x="127290" y="887449"/>
                          <a:pt x="130370" y="877439"/>
                        </a:cubicBezTo>
                        <a:cubicBezTo>
                          <a:pt x="137112" y="855527"/>
                          <a:pt x="139966" y="858218"/>
                          <a:pt x="149420" y="835529"/>
                        </a:cubicBezTo>
                        <a:cubicBezTo>
                          <a:pt x="152509" y="828115"/>
                          <a:pt x="153876" y="820052"/>
                          <a:pt x="157040" y="812669"/>
                        </a:cubicBezTo>
                        <a:cubicBezTo>
                          <a:pt x="161515" y="802228"/>
                          <a:pt x="167200" y="792349"/>
                          <a:pt x="172280" y="782189"/>
                        </a:cubicBezTo>
                        <a:cubicBezTo>
                          <a:pt x="174820" y="777109"/>
                          <a:pt x="178522" y="772459"/>
                          <a:pt x="179900" y="766949"/>
                        </a:cubicBezTo>
                        <a:cubicBezTo>
                          <a:pt x="181170" y="761869"/>
                          <a:pt x="181696" y="756543"/>
                          <a:pt x="183710" y="751709"/>
                        </a:cubicBezTo>
                        <a:cubicBezTo>
                          <a:pt x="188079" y="741224"/>
                          <a:pt x="196195" y="732249"/>
                          <a:pt x="198950" y="721229"/>
                        </a:cubicBezTo>
                        <a:cubicBezTo>
                          <a:pt x="200220" y="716149"/>
                          <a:pt x="200921" y="710892"/>
                          <a:pt x="202760" y="705989"/>
                        </a:cubicBezTo>
                        <a:cubicBezTo>
                          <a:pt x="208841" y="689773"/>
                          <a:pt x="216315" y="683840"/>
                          <a:pt x="225620" y="667889"/>
                        </a:cubicBezTo>
                        <a:cubicBezTo>
                          <a:pt x="229913" y="660530"/>
                          <a:pt x="232757" y="652388"/>
                          <a:pt x="237050" y="645029"/>
                        </a:cubicBezTo>
                        <a:cubicBezTo>
                          <a:pt x="241665" y="637118"/>
                          <a:pt x="247905" y="630209"/>
                          <a:pt x="252290" y="622169"/>
                        </a:cubicBezTo>
                        <a:cubicBezTo>
                          <a:pt x="255565" y="616165"/>
                          <a:pt x="257080" y="609345"/>
                          <a:pt x="259910" y="603119"/>
                        </a:cubicBezTo>
                        <a:cubicBezTo>
                          <a:pt x="263435" y="595363"/>
                          <a:pt x="267047" y="587618"/>
                          <a:pt x="271340" y="580259"/>
                        </a:cubicBezTo>
                        <a:cubicBezTo>
                          <a:pt x="275955" y="572348"/>
                          <a:pt x="281965" y="565310"/>
                          <a:pt x="286580" y="557399"/>
                        </a:cubicBezTo>
                        <a:cubicBezTo>
                          <a:pt x="290873" y="550040"/>
                          <a:pt x="293124" y="541518"/>
                          <a:pt x="298010" y="534539"/>
                        </a:cubicBezTo>
                        <a:cubicBezTo>
                          <a:pt x="302130" y="528653"/>
                          <a:pt x="308519" y="524706"/>
                          <a:pt x="313250" y="519299"/>
                        </a:cubicBezTo>
                        <a:cubicBezTo>
                          <a:pt x="317432" y="514520"/>
                          <a:pt x="320547" y="508880"/>
                          <a:pt x="324680" y="504059"/>
                        </a:cubicBezTo>
                        <a:cubicBezTo>
                          <a:pt x="328187" y="499968"/>
                          <a:pt x="332661" y="496768"/>
                          <a:pt x="336110" y="492629"/>
                        </a:cubicBezTo>
                        <a:cubicBezTo>
                          <a:pt x="339041" y="489111"/>
                          <a:pt x="340983" y="484862"/>
                          <a:pt x="343730" y="481199"/>
                        </a:cubicBezTo>
                        <a:cubicBezTo>
                          <a:pt x="348609" y="474693"/>
                          <a:pt x="353615" y="468269"/>
                          <a:pt x="358970" y="462149"/>
                        </a:cubicBezTo>
                        <a:cubicBezTo>
                          <a:pt x="362518" y="458094"/>
                          <a:pt x="366951" y="454858"/>
                          <a:pt x="370400" y="450719"/>
                        </a:cubicBezTo>
                        <a:cubicBezTo>
                          <a:pt x="386724" y="431131"/>
                          <a:pt x="367379" y="445948"/>
                          <a:pt x="393260" y="424049"/>
                        </a:cubicBezTo>
                        <a:cubicBezTo>
                          <a:pt x="404314" y="414696"/>
                          <a:pt x="415502" y="405411"/>
                          <a:pt x="427550" y="397379"/>
                        </a:cubicBezTo>
                        <a:cubicBezTo>
                          <a:pt x="431360" y="394839"/>
                          <a:pt x="435462" y="392690"/>
                          <a:pt x="438980" y="389759"/>
                        </a:cubicBezTo>
                        <a:cubicBezTo>
                          <a:pt x="463864" y="369023"/>
                          <a:pt x="436613" y="388316"/>
                          <a:pt x="461840" y="363089"/>
                        </a:cubicBezTo>
                        <a:cubicBezTo>
                          <a:pt x="483542" y="341387"/>
                          <a:pt x="469685" y="360638"/>
                          <a:pt x="492320" y="344039"/>
                        </a:cubicBezTo>
                        <a:cubicBezTo>
                          <a:pt x="506876" y="333365"/>
                          <a:pt x="518752" y="319036"/>
                          <a:pt x="534230" y="309749"/>
                        </a:cubicBezTo>
                        <a:cubicBezTo>
                          <a:pt x="540580" y="305939"/>
                          <a:pt x="547356" y="302762"/>
                          <a:pt x="553280" y="298319"/>
                        </a:cubicBezTo>
                        <a:cubicBezTo>
                          <a:pt x="562647" y="291294"/>
                          <a:pt x="570888" y="282873"/>
                          <a:pt x="579950" y="275459"/>
                        </a:cubicBezTo>
                        <a:cubicBezTo>
                          <a:pt x="584865" y="271438"/>
                          <a:pt x="589409" y="266657"/>
                          <a:pt x="595190" y="264029"/>
                        </a:cubicBezTo>
                        <a:cubicBezTo>
                          <a:pt x="603607" y="260203"/>
                          <a:pt x="612970" y="258949"/>
                          <a:pt x="621860" y="256409"/>
                        </a:cubicBezTo>
                        <a:cubicBezTo>
                          <a:pt x="652683" y="215312"/>
                          <a:pt x="616525" y="257498"/>
                          <a:pt x="644720" y="237359"/>
                        </a:cubicBezTo>
                        <a:cubicBezTo>
                          <a:pt x="650566" y="233183"/>
                          <a:pt x="654531" y="226824"/>
                          <a:pt x="659960" y="222119"/>
                        </a:cubicBezTo>
                        <a:cubicBezTo>
                          <a:pt x="673600" y="210297"/>
                          <a:pt x="691858" y="202848"/>
                          <a:pt x="701870" y="187829"/>
                        </a:cubicBezTo>
                        <a:cubicBezTo>
                          <a:pt x="704410" y="184019"/>
                          <a:pt x="706252" y="179637"/>
                          <a:pt x="709490" y="176399"/>
                        </a:cubicBezTo>
                        <a:cubicBezTo>
                          <a:pt x="712728" y="173161"/>
                          <a:pt x="717194" y="171441"/>
                          <a:pt x="720920" y="168779"/>
                        </a:cubicBezTo>
                        <a:cubicBezTo>
                          <a:pt x="726087" y="165088"/>
                          <a:pt x="731080" y="161159"/>
                          <a:pt x="736160" y="157349"/>
                        </a:cubicBezTo>
                        <a:cubicBezTo>
                          <a:pt x="738700" y="152269"/>
                          <a:pt x="740962" y="147040"/>
                          <a:pt x="743780" y="142109"/>
                        </a:cubicBezTo>
                        <a:cubicBezTo>
                          <a:pt x="746052" y="138133"/>
                          <a:pt x="749540" y="134863"/>
                          <a:pt x="751400" y="130679"/>
                        </a:cubicBezTo>
                        <a:cubicBezTo>
                          <a:pt x="754662" y="123339"/>
                          <a:pt x="754565" y="114502"/>
                          <a:pt x="759020" y="107819"/>
                        </a:cubicBezTo>
                        <a:cubicBezTo>
                          <a:pt x="761560" y="104009"/>
                          <a:pt x="764447" y="100409"/>
                          <a:pt x="766640" y="96389"/>
                        </a:cubicBezTo>
                        <a:cubicBezTo>
                          <a:pt x="772079" y="86417"/>
                          <a:pt x="773848" y="73941"/>
                          <a:pt x="781880" y="65909"/>
                        </a:cubicBezTo>
                        <a:lnTo>
                          <a:pt x="793310" y="54479"/>
                        </a:lnTo>
                        <a:cubicBezTo>
                          <a:pt x="794580" y="50669"/>
                          <a:pt x="795324" y="46641"/>
                          <a:pt x="797120" y="43049"/>
                        </a:cubicBezTo>
                        <a:cubicBezTo>
                          <a:pt x="799906" y="37478"/>
                          <a:pt x="813581" y="19831"/>
                          <a:pt x="816170" y="16379"/>
                        </a:cubicBezTo>
                        <a:cubicBezTo>
                          <a:pt x="817440" y="12569"/>
                          <a:pt x="817987" y="8436"/>
                          <a:pt x="819980" y="4949"/>
                        </a:cubicBezTo>
                        <a:cubicBezTo>
                          <a:pt x="823130" y="-564"/>
                          <a:pt x="801565" y="4314"/>
                          <a:pt x="816170" y="49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1000">
                        <a:srgbClr val="CFE8D0"/>
                      </a:gs>
                      <a:gs pos="49681">
                        <a:srgbClr val="CFE8D0"/>
                      </a:gs>
                      <a:gs pos="26542">
                        <a:srgbClr val="CFE8D0"/>
                      </a:gs>
                      <a:gs pos="100000">
                        <a:srgbClr val="A0B3A2"/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pic>
              <p:nvPicPr>
                <p:cNvPr id="33" name="Picture 32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FB0396AF-E6E6-4958-A4C2-C81A7510F1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backgroundMark x1="36000" y1="43250" x2="36000" y2="43250"/>
                              <a14:backgroundMark x1="39167" y1="40833" x2="31000" y2="62917"/>
                              <a14:backgroundMark x1="31000" y1="62917" x2="30667" y2="68250"/>
                              <a14:backgroundMark x1="35583" y1="39417" x2="26417" y2="67667"/>
                              <a14:backgroundMark x1="26417" y1="67667" x2="26167" y2="77000"/>
                              <a14:backgroundMark x1="33083" y1="44167" x2="24667" y2="65750"/>
                              <a14:backgroundMark x1="24667" y1="65750" x2="24000" y2="85167"/>
                              <a14:backgroundMark x1="40333" y1="46083" x2="42667" y2="86250"/>
                              <a14:backgroundMark x1="42667" y1="86250" x2="42167" y2="86917"/>
                              <a14:backgroundMark x1="62333" y1="40333" x2="62750" y2="66083"/>
                              <a14:backgroundMark x1="62750" y1="66083" x2="69167" y2="87583"/>
                              <a14:backgroundMark x1="69167" y1="87583" x2="70917" y2="90000"/>
                              <a14:backgroundMark x1="61167" y1="40667" x2="61167" y2="40667"/>
                              <a14:backgroundMark x1="61833" y1="37667" x2="61833" y2="37667"/>
                              <a14:backgroundMark x1="58583" y1="37667" x2="58583" y2="37667"/>
                              <a14:backgroundMark x1="59750" y1="56167" x2="59750" y2="56167"/>
                              <a14:backgroundMark x1="69000" y1="52583" x2="69000" y2="52583"/>
                              <a14:backgroundMark x1="61500" y1="38750" x2="77167" y2="57917"/>
                              <a14:backgroundMark x1="77167" y1="57917" x2="81667" y2="74417"/>
                              <a14:backgroundMark x1="37750" y1="37833" x2="25750" y2="59250"/>
                              <a14:backgroundMark x1="25750" y1="59250" x2="25167" y2="74750"/>
                              <a14:backgroundMark x1="21500" y1="56083" x2="21833" y2="76833"/>
                              <a14:backgroundMark x1="59417" y1="64167" x2="60667" y2="8108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838" t="8249" r="43760" b="41263"/>
                <a:stretch/>
              </p:blipFill>
              <p:spPr>
                <a:xfrm>
                  <a:off x="3154680" y="2985075"/>
                  <a:ext cx="285750" cy="1213545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DAE3387-71DF-44CA-967C-0D1052A4CF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762" b="92641" l="52205" r="76956">
                            <a14:foregroundMark x1="55050" y1="91342" x2="55050" y2="91342"/>
                            <a14:foregroundMark x1="76671" y1="92641" x2="76671" y2="92641"/>
                            <a14:foregroundMark x1="77240" y1="78788" x2="77240" y2="78788"/>
                            <a14:foregroundMark x1="65434" y1="8225" x2="65434" y2="8225"/>
                            <a14:foregroundMark x1="65861" y1="4762" x2="65861" y2="4762"/>
                            <a14:backgroundMark x1="68137" y1="53247" x2="68137" y2="53247"/>
                            <a14:backgroundMark x1="66145" y1="53680" x2="66145" y2="53680"/>
                            <a14:backgroundMark x1="66145" y1="48485" x2="66430" y2="55844"/>
                            <a14:backgroundMark x1="65718" y1="31602" x2="65718" y2="31602"/>
                            <a14:backgroundMark x1="64154" y1="13420" x2="64154" y2="13420"/>
                            <a14:backgroundMark x1="67568" y1="14719" x2="67568" y2="14719"/>
                            <a14:backgroundMark x1="76245" y1="71861" x2="76245" y2="718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45" r="20035"/>
              <a:stretch/>
            </p:blipFill>
            <p:spPr>
              <a:xfrm>
                <a:off x="7431574" y="3349276"/>
                <a:ext cx="2523581" cy="2708057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F631542-CB40-4DD7-BE87-FE4437D8F0EE}"/>
                  </a:ext>
                </a:extLst>
              </p:cNvPr>
              <p:cNvGrpSpPr/>
              <p:nvPr/>
            </p:nvGrpSpPr>
            <p:grpSpPr>
              <a:xfrm>
                <a:off x="7879499" y="3742801"/>
                <a:ext cx="1811185" cy="1571405"/>
                <a:chOff x="2480404" y="3562783"/>
                <a:chExt cx="1634302" cy="1421130"/>
              </a:xfrm>
            </p:grpSpPr>
            <p:pic>
              <p:nvPicPr>
                <p:cNvPr id="30" name="Picture 29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B32616F5-C936-4241-8685-8E05F4AC75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>
                  <a:off x="2480404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  <p:pic>
              <p:nvPicPr>
                <p:cNvPr id="31" name="Picture 30" descr="A picture containing text, umbrella, accessory&#10;&#10;Description automatically generated">
                  <a:extLst>
                    <a:ext uri="{FF2B5EF4-FFF2-40B4-BE49-F238E27FC236}">
                      <a16:creationId xmlns:a16="http://schemas.microsoft.com/office/drawing/2014/main" id="{0A3A7D46-8DA9-4C7F-813C-16B55820EE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300" t="32033" r="52298" b="8843"/>
                <a:stretch/>
              </p:blipFill>
              <p:spPr>
                <a:xfrm flipH="1">
                  <a:off x="3345086" y="3562783"/>
                  <a:ext cx="769620" cy="1421130"/>
                </a:xfrm>
                <a:custGeom>
                  <a:avLst/>
                  <a:gdLst>
                    <a:gd name="connsiteX0" fmla="*/ 491572 w 769620"/>
                    <a:gd name="connsiteY0" fmla="*/ 0 h 1421130"/>
                    <a:gd name="connsiteX1" fmla="*/ 519854 w 769620"/>
                    <a:gd name="connsiteY1" fmla="*/ 0 h 1421130"/>
                    <a:gd name="connsiteX2" fmla="*/ 642620 w 769620"/>
                    <a:gd name="connsiteY2" fmla="*/ 19050 h 1421130"/>
                    <a:gd name="connsiteX3" fmla="*/ 701040 w 769620"/>
                    <a:gd name="connsiteY3" fmla="*/ 69850 h 1421130"/>
                    <a:gd name="connsiteX4" fmla="*/ 716280 w 769620"/>
                    <a:gd name="connsiteY4" fmla="*/ 153670 h 1421130"/>
                    <a:gd name="connsiteX5" fmla="*/ 708660 w 769620"/>
                    <a:gd name="connsiteY5" fmla="*/ 237490 h 1421130"/>
                    <a:gd name="connsiteX6" fmla="*/ 708660 w 769620"/>
                    <a:gd name="connsiteY6" fmla="*/ 331470 h 1421130"/>
                    <a:gd name="connsiteX7" fmla="*/ 726440 w 769620"/>
                    <a:gd name="connsiteY7" fmla="*/ 412750 h 1421130"/>
                    <a:gd name="connsiteX8" fmla="*/ 734060 w 769620"/>
                    <a:gd name="connsiteY8" fmla="*/ 488950 h 1421130"/>
                    <a:gd name="connsiteX9" fmla="*/ 751840 w 769620"/>
                    <a:gd name="connsiteY9" fmla="*/ 661670 h 1421130"/>
                    <a:gd name="connsiteX10" fmla="*/ 769620 w 769620"/>
                    <a:gd name="connsiteY10" fmla="*/ 793750 h 1421130"/>
                    <a:gd name="connsiteX11" fmla="*/ 739140 w 769620"/>
                    <a:gd name="connsiteY11" fmla="*/ 958850 h 1421130"/>
                    <a:gd name="connsiteX12" fmla="*/ 698500 w 769620"/>
                    <a:gd name="connsiteY12" fmla="*/ 1205230 h 1421130"/>
                    <a:gd name="connsiteX13" fmla="*/ 675640 w 769620"/>
                    <a:gd name="connsiteY13" fmla="*/ 1339850 h 1421130"/>
                    <a:gd name="connsiteX14" fmla="*/ 617220 w 769620"/>
                    <a:gd name="connsiteY14" fmla="*/ 1405890 h 1421130"/>
                    <a:gd name="connsiteX15" fmla="*/ 0 w 769620"/>
                    <a:gd name="connsiteY15" fmla="*/ 1421130 h 1421130"/>
                    <a:gd name="connsiteX16" fmla="*/ 10160 w 769620"/>
                    <a:gd name="connsiteY16" fmla="*/ 885190 h 1421130"/>
                    <a:gd name="connsiteX17" fmla="*/ 264160 w 769620"/>
                    <a:gd name="connsiteY17" fmla="*/ 232410 h 1421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69620" h="1421130">
                      <a:moveTo>
                        <a:pt x="491572" y="0"/>
                      </a:moveTo>
                      <a:lnTo>
                        <a:pt x="519854" y="0"/>
                      </a:lnTo>
                      <a:lnTo>
                        <a:pt x="642620" y="19050"/>
                      </a:lnTo>
                      <a:lnTo>
                        <a:pt x="701040" y="69850"/>
                      </a:lnTo>
                      <a:lnTo>
                        <a:pt x="716280" y="153670"/>
                      </a:lnTo>
                      <a:lnTo>
                        <a:pt x="708660" y="237490"/>
                      </a:lnTo>
                      <a:lnTo>
                        <a:pt x="708660" y="331470"/>
                      </a:lnTo>
                      <a:lnTo>
                        <a:pt x="726440" y="412750"/>
                      </a:lnTo>
                      <a:lnTo>
                        <a:pt x="734060" y="488950"/>
                      </a:lnTo>
                      <a:lnTo>
                        <a:pt x="751840" y="661670"/>
                      </a:lnTo>
                      <a:lnTo>
                        <a:pt x="769620" y="793750"/>
                      </a:lnTo>
                      <a:lnTo>
                        <a:pt x="739140" y="958850"/>
                      </a:lnTo>
                      <a:lnTo>
                        <a:pt x="698500" y="1205230"/>
                      </a:lnTo>
                      <a:lnTo>
                        <a:pt x="675640" y="1339850"/>
                      </a:lnTo>
                      <a:lnTo>
                        <a:pt x="617220" y="1405890"/>
                      </a:lnTo>
                      <a:lnTo>
                        <a:pt x="0" y="1421130"/>
                      </a:lnTo>
                      <a:lnTo>
                        <a:pt x="10160" y="885190"/>
                      </a:lnTo>
                      <a:lnTo>
                        <a:pt x="264160" y="232410"/>
                      </a:lnTo>
                      <a:close/>
                    </a:path>
                  </a:pathLst>
                </a:custGeom>
              </p:spPr>
            </p:pic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D1D008-526C-476D-BE3D-376C835EF8F6}"/>
                </a:ext>
              </a:extLst>
            </p:cNvPr>
            <p:cNvSpPr txBox="1"/>
            <p:nvPr/>
          </p:nvSpPr>
          <p:spPr>
            <a:xfrm>
              <a:off x="1670820" y="2663857"/>
              <a:ext cx="12909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2D72CAD-7154-4626-AF2D-E84139600AB2}"/>
                </a:ext>
              </a:extLst>
            </p:cNvPr>
            <p:cNvSpPr/>
            <p:nvPr/>
          </p:nvSpPr>
          <p:spPr>
            <a:xfrm>
              <a:off x="2528883" y="3005693"/>
              <a:ext cx="555585" cy="208345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48FFCF5-8108-4D00-B1AA-117E46CE5A89}"/>
                </a:ext>
              </a:extLst>
            </p:cNvPr>
            <p:cNvSpPr/>
            <p:nvPr/>
          </p:nvSpPr>
          <p:spPr>
            <a:xfrm>
              <a:off x="3362260" y="2944800"/>
              <a:ext cx="520861" cy="269238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1D1E657-A3D6-4F19-BCB9-40C87FEE5959}"/>
                </a:ext>
              </a:extLst>
            </p:cNvPr>
            <p:cNvSpPr/>
            <p:nvPr/>
          </p:nvSpPr>
          <p:spPr>
            <a:xfrm>
              <a:off x="3883121" y="3435601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B4FC657-371C-4D98-89A5-DB4124DE52C4}"/>
                </a:ext>
              </a:extLst>
            </p:cNvPr>
            <p:cNvSpPr/>
            <p:nvPr/>
          </p:nvSpPr>
          <p:spPr>
            <a:xfrm>
              <a:off x="3486627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19987E0-9038-4862-B374-486E377BD00E}"/>
                </a:ext>
              </a:extLst>
            </p:cNvPr>
            <p:cNvSpPr/>
            <p:nvPr/>
          </p:nvSpPr>
          <p:spPr>
            <a:xfrm flipH="1">
              <a:off x="3942788" y="4370800"/>
              <a:ext cx="451413" cy="729205"/>
            </a:xfrm>
            <a:custGeom>
              <a:avLst/>
              <a:gdLst>
                <a:gd name="connsiteX0" fmla="*/ 451413 w 451413"/>
                <a:gd name="connsiteY0" fmla="*/ 0 h 729205"/>
                <a:gd name="connsiteX1" fmla="*/ 335666 w 451413"/>
                <a:gd name="connsiteY1" fmla="*/ 497711 h 729205"/>
                <a:gd name="connsiteX2" fmla="*/ 0 w 451413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3" h="729205">
                  <a:moveTo>
                    <a:pt x="451413" y="0"/>
                  </a:moveTo>
                  <a:cubicBezTo>
                    <a:pt x="431157" y="188088"/>
                    <a:pt x="410901" y="376177"/>
                    <a:pt x="335666" y="497711"/>
                  </a:cubicBezTo>
                  <a:cubicBezTo>
                    <a:pt x="260430" y="619245"/>
                    <a:pt x="130215" y="674225"/>
                    <a:pt x="0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A18DFDA-6EB8-4A19-BB78-3B643DD2BE96}"/>
                </a:ext>
              </a:extLst>
            </p:cNvPr>
            <p:cNvSpPr/>
            <p:nvPr/>
          </p:nvSpPr>
          <p:spPr>
            <a:xfrm>
              <a:off x="4982475" y="4305072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C84CD49-2183-49E6-8A76-1F7FB19F9BAA}"/>
                </a:ext>
              </a:extLst>
            </p:cNvPr>
            <p:cNvSpPr/>
            <p:nvPr/>
          </p:nvSpPr>
          <p:spPr>
            <a:xfrm flipH="1">
              <a:off x="2619254" y="4267855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9FE6B1E-1813-4BC8-8CF6-295F787378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4186" y="6020792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44D952A-607D-49B3-890B-AA4C8314DCF7}"/>
                </a:ext>
              </a:extLst>
            </p:cNvPr>
            <p:cNvSpPr txBox="1"/>
            <p:nvPr/>
          </p:nvSpPr>
          <p:spPr>
            <a:xfrm>
              <a:off x="3449042" y="648866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Hít vào</a:t>
              </a:r>
              <a:endParaRPr lang="en-US" b="1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9E8416B-ECCC-4340-937A-D966B07BF3A7}"/>
                </a:ext>
              </a:extLst>
            </p:cNvPr>
            <p:cNvSpPr/>
            <p:nvPr/>
          </p:nvSpPr>
          <p:spPr>
            <a:xfrm rot="19566657" flipH="1">
              <a:off x="7552775" y="2999523"/>
              <a:ext cx="555585" cy="220682"/>
            </a:xfrm>
            <a:custGeom>
              <a:avLst/>
              <a:gdLst>
                <a:gd name="connsiteX0" fmla="*/ 0 w 555585"/>
                <a:gd name="connsiteY0" fmla="*/ 208345 h 208345"/>
                <a:gd name="connsiteX1" fmla="*/ 312517 w 555585"/>
                <a:gd name="connsiteY1" fmla="*/ 173620 h 208345"/>
                <a:gd name="connsiteX2" fmla="*/ 555585 w 555585"/>
                <a:gd name="connsiteY2" fmla="*/ 0 h 20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585" h="208345">
                  <a:moveTo>
                    <a:pt x="0" y="208345"/>
                  </a:moveTo>
                  <a:cubicBezTo>
                    <a:pt x="109960" y="208344"/>
                    <a:pt x="219920" y="208344"/>
                    <a:pt x="312517" y="173620"/>
                  </a:cubicBezTo>
                  <a:cubicBezTo>
                    <a:pt x="405114" y="138896"/>
                    <a:pt x="480349" y="69448"/>
                    <a:pt x="555585" y="0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5DD8017-3E5A-4EEE-AEA5-1B9A26A1A084}"/>
                </a:ext>
              </a:extLst>
            </p:cNvPr>
            <p:cNvSpPr/>
            <p:nvPr/>
          </p:nvSpPr>
          <p:spPr>
            <a:xfrm rot="3078141" flipH="1">
              <a:off x="8536319" y="2929032"/>
              <a:ext cx="520861" cy="269382"/>
            </a:xfrm>
            <a:custGeom>
              <a:avLst/>
              <a:gdLst>
                <a:gd name="connsiteX0" fmla="*/ 0 w 520861"/>
                <a:gd name="connsiteY0" fmla="*/ 3020 h 269238"/>
                <a:gd name="connsiteX1" fmla="*/ 335666 w 520861"/>
                <a:gd name="connsiteY1" fmla="*/ 37744 h 269238"/>
                <a:gd name="connsiteX2" fmla="*/ 520861 w 520861"/>
                <a:gd name="connsiteY2" fmla="*/ 269238 h 26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0861" h="269238">
                  <a:moveTo>
                    <a:pt x="0" y="3020"/>
                  </a:moveTo>
                  <a:cubicBezTo>
                    <a:pt x="124428" y="-1803"/>
                    <a:pt x="248856" y="-6626"/>
                    <a:pt x="335666" y="37744"/>
                  </a:cubicBezTo>
                  <a:cubicBezTo>
                    <a:pt x="422476" y="82114"/>
                    <a:pt x="488066" y="219081"/>
                    <a:pt x="520861" y="269238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8FB198C-8498-4E41-AA09-62EE6003F7EF}"/>
                </a:ext>
              </a:extLst>
            </p:cNvPr>
            <p:cNvSpPr/>
            <p:nvPr/>
          </p:nvSpPr>
          <p:spPr>
            <a:xfrm flipH="1" flipV="1">
              <a:off x="9039043" y="3412722"/>
              <a:ext cx="57874" cy="729205"/>
            </a:xfrm>
            <a:custGeom>
              <a:avLst/>
              <a:gdLst>
                <a:gd name="connsiteX0" fmla="*/ 0 w 57874"/>
                <a:gd name="connsiteY0" fmla="*/ 0 h 729205"/>
                <a:gd name="connsiteX1" fmla="*/ 34724 w 57874"/>
                <a:gd name="connsiteY1" fmla="*/ 544010 h 729205"/>
                <a:gd name="connsiteX2" fmla="*/ 57874 w 57874"/>
                <a:gd name="connsiteY2" fmla="*/ 729205 h 72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74" h="729205">
                  <a:moveTo>
                    <a:pt x="0" y="0"/>
                  </a:moveTo>
                  <a:cubicBezTo>
                    <a:pt x="12539" y="211238"/>
                    <a:pt x="25078" y="422476"/>
                    <a:pt x="34724" y="544010"/>
                  </a:cubicBezTo>
                  <a:cubicBezTo>
                    <a:pt x="44370" y="665544"/>
                    <a:pt x="51122" y="697374"/>
                    <a:pt x="57874" y="729205"/>
                  </a:cubicBezTo>
                </a:path>
              </a:pathLst>
            </a:custGeom>
            <a:noFill/>
            <a:ln w="38100">
              <a:solidFill>
                <a:srgbClr val="066204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E70F7C1-2E86-4DAD-89A7-11583753F67B}"/>
                </a:ext>
              </a:extLst>
            </p:cNvPr>
            <p:cNvGrpSpPr/>
            <p:nvPr/>
          </p:nvGrpSpPr>
          <p:grpSpPr>
            <a:xfrm>
              <a:off x="8616664" y="4344054"/>
              <a:ext cx="889079" cy="729206"/>
              <a:chOff x="8530039" y="3504177"/>
              <a:chExt cx="889079" cy="729206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4438D14-2924-4045-81F5-D2EBA0196B57}"/>
                  </a:ext>
                </a:extLst>
              </p:cNvPr>
              <p:cNvSpPr/>
              <p:nvPr/>
            </p:nvSpPr>
            <p:spPr>
              <a:xfrm flipH="1">
                <a:off x="8967705" y="3504178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B015700-FF29-4274-AD81-51566EB8D3BB}"/>
                  </a:ext>
                </a:extLst>
              </p:cNvPr>
              <p:cNvSpPr/>
              <p:nvPr/>
            </p:nvSpPr>
            <p:spPr>
              <a:xfrm>
                <a:off x="8530039" y="3504177"/>
                <a:ext cx="451413" cy="729205"/>
              </a:xfrm>
              <a:custGeom>
                <a:avLst/>
                <a:gdLst>
                  <a:gd name="connsiteX0" fmla="*/ 451413 w 451413"/>
                  <a:gd name="connsiteY0" fmla="*/ 0 h 729205"/>
                  <a:gd name="connsiteX1" fmla="*/ 335666 w 451413"/>
                  <a:gd name="connsiteY1" fmla="*/ 497711 h 729205"/>
                  <a:gd name="connsiteX2" fmla="*/ 0 w 451413"/>
                  <a:gd name="connsiteY2" fmla="*/ 729205 h 729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413" h="729205">
                    <a:moveTo>
                      <a:pt x="451413" y="0"/>
                    </a:moveTo>
                    <a:cubicBezTo>
                      <a:pt x="431157" y="188088"/>
                      <a:pt x="410901" y="376177"/>
                      <a:pt x="335666" y="497711"/>
                    </a:cubicBezTo>
                    <a:cubicBezTo>
                      <a:pt x="260430" y="619245"/>
                      <a:pt x="130215" y="674225"/>
                      <a:pt x="0" y="729205"/>
                    </a:cubicBezTo>
                  </a:path>
                </a:pathLst>
              </a:custGeom>
              <a:noFill/>
              <a:ln w="38100">
                <a:solidFill>
                  <a:srgbClr val="066204"/>
                </a:solidFill>
                <a:headEnd type="arrow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720E11B-2939-4BFF-B571-F00F6F365BD1}"/>
                </a:ext>
              </a:extLst>
            </p:cNvPr>
            <p:cNvSpPr/>
            <p:nvPr/>
          </p:nvSpPr>
          <p:spPr>
            <a:xfrm rot="16558117">
              <a:off x="7764598" y="424065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B53C234-A820-42F7-B3D2-7E6FB1B15592}"/>
                </a:ext>
              </a:extLst>
            </p:cNvPr>
            <p:cNvSpPr/>
            <p:nvPr/>
          </p:nvSpPr>
          <p:spPr>
            <a:xfrm rot="4654593" flipH="1">
              <a:off x="10016667" y="4218197"/>
              <a:ext cx="304800" cy="352425"/>
            </a:xfrm>
            <a:custGeom>
              <a:avLst/>
              <a:gdLst>
                <a:gd name="connsiteX0" fmla="*/ 0 w 304800"/>
                <a:gd name="connsiteY0" fmla="*/ 352425 h 352425"/>
                <a:gd name="connsiteX1" fmla="*/ 209550 w 304800"/>
                <a:gd name="connsiteY1" fmla="*/ 209550 h 352425"/>
                <a:gd name="connsiteX2" fmla="*/ 304800 w 304800"/>
                <a:gd name="connsiteY2" fmla="*/ 0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352425">
                  <a:moveTo>
                    <a:pt x="0" y="352425"/>
                  </a:moveTo>
                  <a:cubicBezTo>
                    <a:pt x="79375" y="310356"/>
                    <a:pt x="158750" y="268287"/>
                    <a:pt x="209550" y="209550"/>
                  </a:cubicBezTo>
                  <a:cubicBezTo>
                    <a:pt x="260350" y="150813"/>
                    <a:pt x="282575" y="75406"/>
                    <a:pt x="304800" y="0"/>
                  </a:cubicBezTo>
                </a:path>
              </a:pathLst>
            </a:custGeom>
            <a:noFill/>
            <a:ln w="38100">
              <a:solidFill>
                <a:srgbClr val="911210"/>
              </a:solidFill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0FE958-2327-44E9-8E0E-0A6C33014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76963" y="5780941"/>
              <a:ext cx="0" cy="432000"/>
            </a:xfrm>
            <a:prstGeom prst="line">
              <a:avLst/>
            </a:prstGeom>
            <a:ln w="38100">
              <a:solidFill>
                <a:srgbClr val="91121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E928BB-E610-4EF0-9656-64A0AB0296DF}"/>
                </a:ext>
              </a:extLst>
            </p:cNvPr>
            <p:cNvSpPr txBox="1"/>
            <p:nvPr/>
          </p:nvSpPr>
          <p:spPr>
            <a:xfrm>
              <a:off x="8616664" y="6467378"/>
              <a:ext cx="953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b="1" dirty="0"/>
                <a:t>Thở ra</a:t>
              </a:r>
              <a:endParaRPr lang="en-US" b="1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BBC6234-EC7E-48D0-B824-9BF207CF1A3E}"/>
                </a:ext>
              </a:extLst>
            </p:cNvPr>
            <p:cNvSpPr txBox="1"/>
            <p:nvPr/>
          </p:nvSpPr>
          <p:spPr>
            <a:xfrm>
              <a:off x="6145228" y="2996675"/>
              <a:ext cx="13047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Không khí</a:t>
              </a:r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424935-46FD-4FD1-91AF-D68F3F4FBDF0}"/>
                </a:ext>
              </a:extLst>
            </p:cNvPr>
            <p:cNvSpPr txBox="1"/>
            <p:nvPr/>
          </p:nvSpPr>
          <p:spPr>
            <a:xfrm>
              <a:off x="7227977" y="2039256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Mũi </a:t>
              </a:r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6739A04-41BD-4DD9-8C44-A3989A2557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25893" y="2298617"/>
              <a:ext cx="506775" cy="51740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AC8D4A8-B870-450D-9958-28B8A0473DCE}"/>
                </a:ext>
              </a:extLst>
            </p:cNvPr>
            <p:cNvSpPr txBox="1"/>
            <p:nvPr/>
          </p:nvSpPr>
          <p:spPr>
            <a:xfrm>
              <a:off x="10143510" y="2644580"/>
              <a:ext cx="602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Hầu </a:t>
              </a: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0FDE58-9DE6-49CD-9E21-D12182DE80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4330" y="2863374"/>
              <a:ext cx="1047996" cy="200349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AEE2442-7039-4050-86E7-8568F21B7E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76684" y="3417888"/>
              <a:ext cx="1535683" cy="498057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2D7937-BD27-4E43-A130-D8FD29D82DB8}"/>
                </a:ext>
              </a:extLst>
            </p:cNvPr>
            <p:cNvSpPr txBox="1"/>
            <p:nvPr/>
          </p:nvSpPr>
          <p:spPr>
            <a:xfrm>
              <a:off x="5964201" y="3714753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Thanh quản</a:t>
              </a:r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81987F3-E63F-42DD-A437-C90369861A95}"/>
                </a:ext>
              </a:extLst>
            </p:cNvPr>
            <p:cNvSpPr txBox="1"/>
            <p:nvPr/>
          </p:nvSpPr>
          <p:spPr>
            <a:xfrm>
              <a:off x="10313582" y="3626650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Khí quản</a:t>
              </a:r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0BFB20A-36F9-42AC-A800-E08744DD3999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41" y="3774095"/>
              <a:ext cx="1220141" cy="37221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A09F9DB-2DA1-4D23-B986-F6413E689D2E}"/>
                </a:ext>
              </a:extLst>
            </p:cNvPr>
            <p:cNvSpPr txBox="1"/>
            <p:nvPr/>
          </p:nvSpPr>
          <p:spPr>
            <a:xfrm>
              <a:off x="11036576" y="4571499"/>
              <a:ext cx="1759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Phế quản</a:t>
              </a:r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428321C-D4CE-4773-A22B-C1189A20563F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 flipV="1">
              <a:off x="9073438" y="4735403"/>
              <a:ext cx="1963138" cy="20762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DFF7733-19F7-4771-8046-6B22EA93C5F5}"/>
                </a:ext>
              </a:extLst>
            </p:cNvPr>
            <p:cNvSpPr txBox="1"/>
            <p:nvPr/>
          </p:nvSpPr>
          <p:spPr>
            <a:xfrm>
              <a:off x="6120519" y="4872127"/>
              <a:ext cx="782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/>
                <a:t>Phổi</a:t>
              </a:r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746DBC-6DD2-4152-8792-0622EAD67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8033" y="5100005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4C91892-E573-432F-A046-0D3D84737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8271" y="5049581"/>
              <a:ext cx="1515925" cy="23678"/>
            </a:xfrm>
            <a:prstGeom prst="line">
              <a:avLst/>
            </a:prstGeom>
            <a:ln w="19050">
              <a:solidFill>
                <a:srgbClr val="14210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288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815282" y="1085563"/>
            <a:ext cx="6005621" cy="531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300" b="1" dirty="0">
                <a:solidFill>
                  <a:srgbClr val="FF0000"/>
                </a:solidFill>
              </a:rPr>
              <a:t>Vào ban đêm</a:t>
            </a:r>
            <a:r>
              <a:rPr lang="vi-VN" sz="2300" dirty="0"/>
              <a:t>, đa số các </a:t>
            </a:r>
            <a:r>
              <a:rPr lang="vi-VN" sz="2300" b="1" dirty="0"/>
              <a:t>loài cây chỉ hấp thụ khí O</a:t>
            </a:r>
            <a:r>
              <a:rPr lang="vi-VN" sz="2300" b="1" baseline="-25000" dirty="0"/>
              <a:t>2 </a:t>
            </a:r>
            <a:r>
              <a:rPr lang="vi-VN" sz="2300" b="1" dirty="0"/>
              <a:t>và thải ra khí CO</a:t>
            </a:r>
            <a:r>
              <a:rPr lang="vi-VN" sz="2300" b="1" baseline="-25000" dirty="0"/>
              <a:t>2</a:t>
            </a:r>
            <a:r>
              <a:rPr lang="vi-VN" sz="2300" b="1" dirty="0"/>
              <a:t> qua quá trình hô hấp</a:t>
            </a:r>
            <a:r>
              <a:rPr lang="vi-VN" sz="2300" dirty="0"/>
              <a:t>. Tuy nhiên, một số loài cây có khả năng sinh ra khí O</a:t>
            </a:r>
            <a:r>
              <a:rPr lang="vi-VN" sz="2300" baseline="-25000" dirty="0"/>
              <a:t>2</a:t>
            </a:r>
            <a:r>
              <a:rPr lang="vi-VN" sz="2300" dirty="0"/>
              <a:t> và hấp thụ khí CO</a:t>
            </a:r>
            <a:r>
              <a:rPr lang="vi-VN" sz="2300" baseline="-25000" dirty="0"/>
              <a:t>2</a:t>
            </a:r>
            <a:r>
              <a:rPr lang="vi-VN" sz="2300" dirty="0"/>
              <a:t> vào ban đêm như cây lưỡi hổ, cây nha đam, cây phú quý, cây oải hương,... Trong đó, </a:t>
            </a:r>
            <a:r>
              <a:rPr lang="vi-VN" sz="2300" b="1" dirty="0">
                <a:solidFill>
                  <a:srgbClr val="008000"/>
                </a:solidFill>
              </a:rPr>
              <a:t>cây lưỡi hổ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vi-VN" sz="2300" dirty="0"/>
              <a:t>ngoài khả năng hấp thụ CO</a:t>
            </a:r>
            <a:r>
              <a:rPr lang="vi-VN" sz="2300" baseline="-25000" dirty="0"/>
              <a:t>2</a:t>
            </a:r>
            <a:r>
              <a:rPr lang="vi-VN" sz="2300" dirty="0"/>
              <a:t> và thải ra khí O</a:t>
            </a:r>
            <a:r>
              <a:rPr lang="vi-VN" sz="2300" baseline="-25000" dirty="0"/>
              <a:t>2</a:t>
            </a:r>
            <a:r>
              <a:rPr lang="vi-VN" sz="2300" dirty="0"/>
              <a:t> vào ban đêm còn có thể hấp thụ nhiều loại </a:t>
            </a:r>
            <a:r>
              <a:rPr lang="vi-VN" sz="2300" b="1" dirty="0">
                <a:solidFill>
                  <a:srgbClr val="008000"/>
                </a:solidFill>
              </a:rPr>
              <a:t>khí độc 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như</a:t>
            </a:r>
            <a:r>
              <a:rPr lang="vi-VN" sz="23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vi-VN" sz="2300" b="1" dirty="0">
                <a:solidFill>
                  <a:srgbClr val="008000"/>
                </a:solidFill>
              </a:rPr>
              <a:t>formandehyde, nitrogen, khói thuốc lá</a:t>
            </a:r>
            <a:r>
              <a:rPr lang="vi-VN" sz="2300" dirty="0">
                <a:solidFill>
                  <a:srgbClr val="008000"/>
                </a:solidFill>
              </a:rPr>
              <a:t>,</a:t>
            </a:r>
            <a:r>
              <a:rPr lang="vi-VN" sz="2300" dirty="0">
                <a:solidFill>
                  <a:schemeClr val="bg2">
                    <a:lumMod val="25000"/>
                  </a:schemeClr>
                </a:solidFill>
              </a:rPr>
              <a:t>... </a:t>
            </a:r>
            <a:r>
              <a:rPr lang="vi-VN" sz="2300" dirty="0"/>
              <a:t>Do đó, có thể trồng cây lưỡi hổ trong nhà, vừa có tác dụng trang trí và giúp không khí trong sạch hơn.</a:t>
            </a:r>
            <a:endParaRPr lang="en-US" sz="2300" dirty="0"/>
          </a:p>
        </p:txBody>
      </p:sp>
      <p:pic>
        <p:nvPicPr>
          <p:cNvPr id="10" name="Picture 9" descr="A picture containing plant, indoor, agave&#10;&#10;Description automatically generated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" t="722" r="5631" b="722"/>
          <a:stretch/>
        </p:blipFill>
        <p:spPr>
          <a:xfrm>
            <a:off x="6989130" y="675961"/>
            <a:ext cx="5010805" cy="5474318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C16599-E55B-408E-911B-0EAA2F3B6463}"/>
              </a:ext>
            </a:extLst>
          </p:cNvPr>
          <p:cNvSpPr txBox="1"/>
          <p:nvPr/>
        </p:nvSpPr>
        <p:spPr>
          <a:xfrm>
            <a:off x="8920459" y="4880618"/>
            <a:ext cx="1467376" cy="369332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b="1" dirty="0">
                <a:solidFill>
                  <a:srgbClr val="FFFF00"/>
                </a:solidFill>
              </a:rPr>
              <a:t>Cây lưỡi hổ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14FE621F-851A-4801-8AE7-6E0D312B8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8" r="11046"/>
          <a:stretch/>
        </p:blipFill>
        <p:spPr>
          <a:xfrm>
            <a:off x="0" y="0"/>
            <a:ext cx="1259840" cy="1835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EBBA7-E5D4-4267-A2D0-D0DE79CAA7E8}"/>
              </a:ext>
            </a:extLst>
          </p:cNvPr>
          <p:cNvSpPr txBox="1"/>
          <p:nvPr/>
        </p:nvSpPr>
        <p:spPr>
          <a:xfrm>
            <a:off x="930384" y="1032280"/>
            <a:ext cx="5507914" cy="5158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300" b="1">
                <a:solidFill>
                  <a:srgbClr val="FF0000"/>
                </a:solidFill>
              </a:defRPr>
            </a:lvl1pPr>
          </a:lstStyle>
          <a:p>
            <a:r>
              <a:rPr lang="vi-VN" b="0" dirty="0">
                <a:solidFill>
                  <a:schemeClr val="tx1"/>
                </a:solidFill>
              </a:rPr>
              <a:t>Trong thực tế, một số gia đình có thói quen sưởi ấm bằng than vào mùa đông hoặc ủ bếp than tổ ong trong nhà phục vụ cho việc đun nấu. Việc làm đó dẫn đến nguy cơ ngạt khí cho con người do </a:t>
            </a:r>
            <a:r>
              <a:rPr lang="vi-VN" dirty="0"/>
              <a:t>khí than chứa nhiều CO</a:t>
            </a:r>
            <a:r>
              <a:rPr lang="vi-VN" baseline="-25000" dirty="0"/>
              <a:t>2</a:t>
            </a:r>
            <a:r>
              <a:rPr lang="vi-VN" dirty="0"/>
              <a:t> và CO</a:t>
            </a:r>
            <a:r>
              <a:rPr lang="vi-VN" baseline="-25000" dirty="0"/>
              <a:t>2</a:t>
            </a:r>
            <a:r>
              <a:rPr lang="vi-VN" dirty="0"/>
              <a:t> có thể gây nguy hiểm đến tính mạng</a:t>
            </a:r>
            <a:r>
              <a:rPr lang="vi-VN" b="0" dirty="0">
                <a:solidFill>
                  <a:schemeClr val="tx1"/>
                </a:solidFill>
              </a:rPr>
              <a:t>. Vì vậy không nên sưởi ấm bằng cách đốt than, củi trong phòng kín; luôn giữ môi trường sống thông thoáng; trồng nhiều cây xanh để có không khí trong lành, giúp chúng ta có hệ hô hấp khỏe mạnh.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D4C6FE-C322-4582-ACFE-F34662650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4" r="19044"/>
          <a:stretch/>
        </p:blipFill>
        <p:spPr>
          <a:xfrm>
            <a:off x="6620051" y="548640"/>
            <a:ext cx="5378823" cy="5760720"/>
          </a:xfrm>
          <a:custGeom>
            <a:avLst/>
            <a:gdLst>
              <a:gd name="connsiteX0" fmla="*/ 509213 w 5378823"/>
              <a:gd name="connsiteY0" fmla="*/ 0 h 5760720"/>
              <a:gd name="connsiteX1" fmla="*/ 4869610 w 5378823"/>
              <a:gd name="connsiteY1" fmla="*/ 0 h 5760720"/>
              <a:gd name="connsiteX2" fmla="*/ 5378823 w 5378823"/>
              <a:gd name="connsiteY2" fmla="*/ 509213 h 5760720"/>
              <a:gd name="connsiteX3" fmla="*/ 5378823 w 5378823"/>
              <a:gd name="connsiteY3" fmla="*/ 5251507 h 5760720"/>
              <a:gd name="connsiteX4" fmla="*/ 4869610 w 5378823"/>
              <a:gd name="connsiteY4" fmla="*/ 5760720 h 5760720"/>
              <a:gd name="connsiteX5" fmla="*/ 509213 w 5378823"/>
              <a:gd name="connsiteY5" fmla="*/ 5760720 h 5760720"/>
              <a:gd name="connsiteX6" fmla="*/ 0 w 5378823"/>
              <a:gd name="connsiteY6" fmla="*/ 5251507 h 5760720"/>
              <a:gd name="connsiteX7" fmla="*/ 0 w 5378823"/>
              <a:gd name="connsiteY7" fmla="*/ 509213 h 5760720"/>
              <a:gd name="connsiteX8" fmla="*/ 509213 w 5378823"/>
              <a:gd name="connsiteY8" fmla="*/ 0 h 5760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78823" h="5760720">
                <a:moveTo>
                  <a:pt x="509213" y="0"/>
                </a:moveTo>
                <a:lnTo>
                  <a:pt x="4869610" y="0"/>
                </a:lnTo>
                <a:cubicBezTo>
                  <a:pt x="5150841" y="0"/>
                  <a:pt x="5378823" y="227982"/>
                  <a:pt x="5378823" y="509213"/>
                </a:cubicBezTo>
                <a:lnTo>
                  <a:pt x="5378823" y="5251507"/>
                </a:lnTo>
                <a:cubicBezTo>
                  <a:pt x="5378823" y="5532738"/>
                  <a:pt x="5150841" y="5760720"/>
                  <a:pt x="4869610" y="5760720"/>
                </a:cubicBezTo>
                <a:lnTo>
                  <a:pt x="509213" y="5760720"/>
                </a:lnTo>
                <a:cubicBezTo>
                  <a:pt x="227982" y="5760720"/>
                  <a:pt x="0" y="5532738"/>
                  <a:pt x="0" y="5251507"/>
                </a:cubicBezTo>
                <a:lnTo>
                  <a:pt x="0" y="509213"/>
                </a:lnTo>
                <a:cubicBezTo>
                  <a:pt x="0" y="227982"/>
                  <a:pt x="227982" y="0"/>
                  <a:pt x="50921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888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picture containing outdoor, green, plant&#10;&#10;Description automatically generated">
            <a:extLst>
              <a:ext uri="{FF2B5EF4-FFF2-40B4-BE49-F238E27FC236}">
                <a16:creationId xmlns:a16="http://schemas.microsoft.com/office/drawing/2014/main" id="{4D0059F8-91DC-414C-877A-03D4F50300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6" b="57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25D5A-7FF2-4FFA-82B1-C8B82CD88DB0}"/>
              </a:ext>
            </a:extLst>
          </p:cNvPr>
          <p:cNvGrpSpPr/>
          <p:nvPr/>
        </p:nvGrpSpPr>
        <p:grpSpPr>
          <a:xfrm>
            <a:off x="1657109" y="2128937"/>
            <a:ext cx="8877782" cy="2882902"/>
            <a:chOff x="1657109" y="2128937"/>
            <a:chExt cx="8877782" cy="288290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0F44EA2-E30D-4E4D-BCD7-EF5B764262E9}"/>
                </a:ext>
              </a:extLst>
            </p:cNvPr>
            <p:cNvSpPr/>
            <p:nvPr/>
          </p:nvSpPr>
          <p:spPr>
            <a:xfrm>
              <a:off x="1657109" y="2552055"/>
              <a:ext cx="8877782" cy="24597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C3D486-2747-4584-BFC1-A968EA13F286}"/>
                </a:ext>
              </a:extLst>
            </p:cNvPr>
            <p:cNvSpPr txBox="1"/>
            <p:nvPr/>
          </p:nvSpPr>
          <p:spPr>
            <a:xfrm>
              <a:off x="1816274" y="3191614"/>
              <a:ext cx="8381022" cy="1606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dirty="0"/>
                <a:t>Tạo điều kiện cho quá trình trao đổi khí ở thực vật diễn ra thuận lợi bằng cách tưới nước, chiếu sáng, lau bụi cho lá.</a:t>
              </a:r>
              <a:endParaRPr lang="en-US" sz="2800" b="1" dirty="0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3B54319-4A8E-47E1-9995-609F75D59F54}"/>
                </a:ext>
              </a:extLst>
            </p:cNvPr>
            <p:cNvSpPr/>
            <p:nvPr/>
          </p:nvSpPr>
          <p:spPr>
            <a:xfrm>
              <a:off x="3850511" y="2128937"/>
              <a:ext cx="4490978" cy="844952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/>
                <a:t>EM CÓ THỂ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71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B48C48-2C59-4D9E-8FCB-D9BD5564FF96}"/>
              </a:ext>
            </a:extLst>
          </p:cNvPr>
          <p:cNvGrpSpPr/>
          <p:nvPr/>
        </p:nvGrpSpPr>
        <p:grpSpPr>
          <a:xfrm>
            <a:off x="-81024" y="0"/>
            <a:ext cx="12273024" cy="6899142"/>
            <a:chOff x="-81024" y="0"/>
            <a:chExt cx="12273024" cy="6899142"/>
          </a:xfrm>
        </p:grpSpPr>
        <p:pic>
          <p:nvPicPr>
            <p:cNvPr id="3" name="Picture 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7E1468A-BF0A-4C56-ADC5-2C22CC037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t="1519" r="697"/>
            <a:stretch/>
          </p:blipFill>
          <p:spPr>
            <a:xfrm>
              <a:off x="-81024" y="0"/>
              <a:ext cx="12273024" cy="689914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3B140A-C828-481A-9F28-D644CEE15AB5}"/>
                </a:ext>
              </a:extLst>
            </p:cNvPr>
            <p:cNvSpPr/>
            <p:nvPr/>
          </p:nvSpPr>
          <p:spPr>
            <a:xfrm>
              <a:off x="474562" y="277792"/>
              <a:ext cx="10579261" cy="1203767"/>
            </a:xfrm>
            <a:prstGeom prst="rect">
              <a:avLst/>
            </a:prstGeom>
            <a:solidFill>
              <a:srgbClr val="E5F8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325C34-43B1-44A8-AB7A-F3F636F9BB82}"/>
                </a:ext>
              </a:extLst>
            </p:cNvPr>
            <p:cNvSpPr txBox="1"/>
            <p:nvPr/>
          </p:nvSpPr>
          <p:spPr>
            <a:xfrm>
              <a:off x="800582" y="335070"/>
              <a:ext cx="10822329" cy="10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vi-VN" sz="2800" b="1" i="1" dirty="0"/>
                <a:t>Thực hiện được một số biện pháp bảo vệ, chăm sóc cơ quan hô hấp của bản thân</a:t>
              </a:r>
              <a:endParaRPr lang="en-US" sz="28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82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526477-1C48-4228-84E4-A66041A8B4A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7ADFCB2-89EE-49C6-AED0-CF049F3A6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327341" cy="6858000"/>
            </a:xfrm>
            <a:prstGeom prst="rect">
              <a:avLst/>
            </a:prstGeom>
          </p:spPr>
        </p:pic>
        <p:pic>
          <p:nvPicPr>
            <p:cNvPr id="4" name="Picture 3" descr="A picture containing invertebrate, echinoderm, starfish&#10;&#10;Description automatically generated">
              <a:extLst>
                <a:ext uri="{FF2B5EF4-FFF2-40B4-BE49-F238E27FC236}">
                  <a16:creationId xmlns:a16="http://schemas.microsoft.com/office/drawing/2014/main" id="{89B4C450-48B5-44B9-A7BA-98CB5F690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513"/>
            <a:stretch/>
          </p:blipFill>
          <p:spPr>
            <a:xfrm>
              <a:off x="9559894" y="0"/>
              <a:ext cx="2632106" cy="68580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EAD1E0-C770-4341-ACB4-8B8D761EFF59}"/>
              </a:ext>
            </a:extLst>
          </p:cNvPr>
          <p:cNvSpPr txBox="1"/>
          <p:nvPr/>
        </p:nvSpPr>
        <p:spPr>
          <a:xfrm>
            <a:off x="6468363" y="3429000"/>
            <a:ext cx="5462698" cy="1671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solidFill>
                  <a:srgbClr val="911210"/>
                </a:solidFill>
              </a:rPr>
              <a:t>TRAO ĐỔI KHÍ Ở SINH VẬT</a:t>
            </a:r>
            <a:endParaRPr lang="en-US" sz="4800" b="1" dirty="0">
              <a:solidFill>
                <a:srgbClr val="91121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6373F8-E59C-4977-B502-4C1154FDDD51}"/>
              </a:ext>
            </a:extLst>
          </p:cNvPr>
          <p:cNvGrpSpPr/>
          <p:nvPr/>
        </p:nvGrpSpPr>
        <p:grpSpPr>
          <a:xfrm>
            <a:off x="7835729" y="709621"/>
            <a:ext cx="2162996" cy="2162996"/>
            <a:chOff x="7649618" y="552305"/>
            <a:chExt cx="2162996" cy="216299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688BB6-444F-4950-B060-DC895E3AA439}"/>
                </a:ext>
              </a:extLst>
            </p:cNvPr>
            <p:cNvSpPr/>
            <p:nvPr/>
          </p:nvSpPr>
          <p:spPr>
            <a:xfrm>
              <a:off x="7649618" y="552305"/>
              <a:ext cx="2162996" cy="2162996"/>
            </a:xfrm>
            <a:prstGeom prst="ellipse">
              <a:avLst/>
            </a:prstGeom>
            <a:solidFill>
              <a:srgbClr val="911210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b="1">
                <a:solidFill>
                  <a:srgbClr val="008000"/>
                </a:solidFill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0BDD242-D2D7-4140-996A-4A58E176A366}"/>
                </a:ext>
              </a:extLst>
            </p:cNvPr>
            <p:cNvSpPr/>
            <p:nvPr/>
          </p:nvSpPr>
          <p:spPr>
            <a:xfrm>
              <a:off x="7770063" y="672750"/>
              <a:ext cx="1922106" cy="1922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1143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7200" b="1">
                  <a:solidFill>
                    <a:srgbClr val="911210"/>
                  </a:solidFill>
                </a:rPr>
                <a:t>01</a:t>
              </a:r>
              <a:endParaRPr lang="en-US" sz="7200" b="1">
                <a:solidFill>
                  <a:srgbClr val="91121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12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729A30-F429-4967-81E8-45F6757C8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FC137C-7F97-41FA-86A1-2E01C3837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967903" cy="6857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9FBFB9D3-7D34-4948-B4D0-73E7B6E52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4949" y="-54949"/>
            <a:ext cx="6858005" cy="6967903"/>
          </a:xfrm>
          <a:custGeom>
            <a:avLst/>
            <a:gdLst>
              <a:gd name="connsiteX0" fmla="*/ 0 w 2559050"/>
              <a:gd name="connsiteY0" fmla="*/ 0 h 2559050"/>
              <a:gd name="connsiteX1" fmla="*/ 2559050 w 2559050"/>
              <a:gd name="connsiteY1" fmla="*/ 0 h 2559050"/>
              <a:gd name="connsiteX2" fmla="*/ 0 w 2559050"/>
              <a:gd name="connsiteY2" fmla="*/ 2559050 h 255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9050" h="2559050">
                <a:moveTo>
                  <a:pt x="0" y="0"/>
                </a:moveTo>
                <a:lnTo>
                  <a:pt x="2559050" y="0"/>
                </a:lnTo>
                <a:cubicBezTo>
                  <a:pt x="2559050" y="1413324"/>
                  <a:pt x="1413324" y="2559050"/>
                  <a:pt x="0" y="255905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4" name="Picture 3" descr="Open book">
            <a:extLst>
              <a:ext uri="{FF2B5EF4-FFF2-40B4-BE49-F238E27FC236}">
                <a16:creationId xmlns:a16="http://schemas.microsoft.com/office/drawing/2014/main" id="{C42916A3-60C7-1E9A-CD43-4A5F5984F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2" r="25167" b="-2"/>
          <a:stretch/>
        </p:blipFill>
        <p:spPr>
          <a:xfrm>
            <a:off x="6967903" y="-14"/>
            <a:ext cx="523673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391F52-F2CC-8B07-7991-89A1C10E1967}"/>
              </a:ext>
            </a:extLst>
          </p:cNvPr>
          <p:cNvSpPr txBox="1"/>
          <p:nvPr/>
        </p:nvSpPr>
        <p:spPr>
          <a:xfrm>
            <a:off x="350729" y="3281913"/>
            <a:ext cx="5561556" cy="1654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CÁM ƠN CÁC EM ĐÃ LẮNG NGHE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6398A-D0AD-2BA6-08B4-DC6D2A68CD4E}"/>
              </a:ext>
            </a:extLst>
          </p:cNvPr>
          <p:cNvSpPr txBox="1"/>
          <p:nvPr/>
        </p:nvSpPr>
        <p:spPr>
          <a:xfrm>
            <a:off x="1393711" y="5035557"/>
            <a:ext cx="4518574" cy="87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Khoa học tự nhiên 7</a:t>
            </a:r>
          </a:p>
          <a:p>
            <a:pPr algn="r">
              <a:lnSpc>
                <a:spcPct val="110000"/>
              </a:lnSpc>
            </a:pP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Năm học: 2022 – 2023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TLTH - Bộ SGK Lớp 6 - Kết nối tri thức với cuộc sống - Công ty Cổ phần Đầu  tư và Phát triển Giáo dục Phương Nam">
            <a:extLst>
              <a:ext uri="{FF2B5EF4-FFF2-40B4-BE49-F238E27FC236}">
                <a16:creationId xmlns:a16="http://schemas.microsoft.com/office/drawing/2014/main" id="{0AC0255A-4399-C404-B4E9-F20E279B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41" y="4860472"/>
            <a:ext cx="1223486" cy="122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Quan sát hình sau, hãy cho biết trao đổi khí là gì?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3" y="5129631"/>
            <a:ext cx="11045312" cy="1089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ym typeface="Wingdings" panose="05000000000000000000" pitchFamily="2" charset="2"/>
              </a:rPr>
              <a:t></a:t>
            </a:r>
            <a:r>
              <a:rPr lang="vi-VN" sz="2800" b="1" dirty="0"/>
              <a:t>Trao đổi khí </a:t>
            </a:r>
            <a:r>
              <a:rPr lang="vi-VN" sz="2800" dirty="0"/>
              <a:t>là quá trình sinh vật </a:t>
            </a:r>
            <a:r>
              <a:rPr lang="vi-VN" sz="2800" b="1" dirty="0">
                <a:solidFill>
                  <a:srgbClr val="066204"/>
                </a:solidFill>
              </a:rPr>
              <a:t>lấy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từ môi trường vào cơ thể</a:t>
            </a:r>
            <a:r>
              <a:rPr lang="vi-VN" sz="2800" dirty="0"/>
              <a:t>, </a:t>
            </a:r>
            <a:r>
              <a:rPr lang="vi-VN" sz="2800" b="1" dirty="0">
                <a:solidFill>
                  <a:srgbClr val="066204"/>
                </a:solidFill>
              </a:rPr>
              <a:t>đồng thời thải ra môi trường khí </a:t>
            </a:r>
            <a:r>
              <a:rPr lang="vi-VN" sz="2800" b="1" dirty="0">
                <a:solidFill>
                  <a:srgbClr val="FF9900"/>
                </a:solidFill>
              </a:rPr>
              <a:t>CO</a:t>
            </a:r>
            <a:r>
              <a:rPr lang="vi-VN" sz="2800" b="1" baseline="-25000" dirty="0">
                <a:solidFill>
                  <a:srgbClr val="FF9900"/>
                </a:solidFill>
              </a:rPr>
              <a:t>2</a:t>
            </a:r>
            <a:r>
              <a:rPr lang="vi-VN" sz="2800" b="1" dirty="0">
                <a:solidFill>
                  <a:srgbClr val="066204"/>
                </a:solidFill>
              </a:rPr>
              <a:t> hoặc O</a:t>
            </a:r>
            <a:r>
              <a:rPr lang="vi-VN" sz="2800" b="1" baseline="-25000" dirty="0">
                <a:solidFill>
                  <a:srgbClr val="066204"/>
                </a:solidFill>
              </a:rPr>
              <a:t>2</a:t>
            </a:r>
            <a:r>
              <a:rPr lang="vi-VN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4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8" name="Picture 19">
            <a:extLst>
              <a:ext uri="{FF2B5EF4-FFF2-40B4-BE49-F238E27FC236}">
                <a16:creationId xmlns:a16="http://schemas.microsoft.com/office/drawing/2014/main" id="{D395CC91-FE32-4252-A66C-1CEBB9955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50169" y="2124202"/>
            <a:ext cx="2557997" cy="2362950"/>
          </a:xfrm>
          <a:prstGeom prst="rect">
            <a:avLst/>
          </a:prstGeom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677C0A4C-32CA-4BF1-B4BA-AE10DE195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39259" y="3561860"/>
            <a:ext cx="1803104" cy="473091"/>
          </a:xfrm>
          <a:prstGeom prst="rect">
            <a:avLst/>
          </a:prstGeom>
        </p:spPr>
      </p:pic>
      <p:pic>
        <p:nvPicPr>
          <p:cNvPr id="12" name="Picture 30">
            <a:extLst>
              <a:ext uri="{FF2B5EF4-FFF2-40B4-BE49-F238E27FC236}">
                <a16:creationId xmlns:a16="http://schemas.microsoft.com/office/drawing/2014/main" id="{89CF0905-6C2A-4069-A9C2-4A5FDE4F8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6439259" y="2832587"/>
            <a:ext cx="1803104" cy="473091"/>
          </a:xfrm>
          <a:prstGeom prst="rect">
            <a:avLst/>
          </a:prstGeom>
        </p:spPr>
      </p:pic>
      <p:pic>
        <p:nvPicPr>
          <p:cNvPr id="16" name="Picture 26">
            <a:extLst>
              <a:ext uri="{FF2B5EF4-FFF2-40B4-BE49-F238E27FC236}">
                <a16:creationId xmlns:a16="http://schemas.microsoft.com/office/drawing/2014/main" id="{60D2F9A0-D29F-462A-9DF8-B4BBD02A2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5440"/>
          <a:stretch>
            <a:fillRect/>
          </a:stretch>
        </p:blipFill>
        <p:spPr>
          <a:xfrm>
            <a:off x="6901786" y="2203371"/>
            <a:ext cx="878048" cy="53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DDFBCD8C-6FC2-405E-9BC7-920205AF1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4235" y="4196298"/>
            <a:ext cx="1201500" cy="473091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81D12A6-9929-4E23-9C1A-95D8AF0E181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7" r="12133" b="54583"/>
          <a:stretch/>
        </p:blipFill>
        <p:spPr>
          <a:xfrm>
            <a:off x="4296238" y="1377544"/>
            <a:ext cx="2254949" cy="30388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2F620BB-484E-4BB4-9FA7-4F2CE29379A1}"/>
              </a:ext>
            </a:extLst>
          </p:cNvPr>
          <p:cNvGrpSpPr/>
          <p:nvPr/>
        </p:nvGrpSpPr>
        <p:grpSpPr>
          <a:xfrm>
            <a:off x="8463210" y="2773795"/>
            <a:ext cx="2143760" cy="1261156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B53671-5255-40F3-BFC4-025F41777875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AB7E9DF2-82EB-478B-9A69-365A79B75B5F}"/>
                </a:ext>
              </a:extLst>
            </p:cNvPr>
            <p:cNvSpPr txBox="1"/>
            <p:nvPr/>
          </p:nvSpPr>
          <p:spPr>
            <a:xfrm>
              <a:off x="8428308" y="4363003"/>
              <a:ext cx="1853621" cy="502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>
                  <a:solidFill>
                    <a:schemeClr val="bg1"/>
                  </a:solidFill>
                  <a:latin typeface="Arial" pitchFamily="34" charset="0"/>
                </a:rPr>
                <a:t>Môi trường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63D2598-EFB9-5990-D31C-C032D5204012}"/>
              </a:ext>
            </a:extLst>
          </p:cNvPr>
          <p:cNvSpPr txBox="1"/>
          <p:nvPr/>
        </p:nvSpPr>
        <p:spPr>
          <a:xfrm>
            <a:off x="741680" y="1377544"/>
            <a:ext cx="1070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</a:rPr>
              <a:t>Quá trình trao đổi khí giữa cơ thể với môi trường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7BB3C-5CBC-1FDA-8AB6-555DE62D66A7}"/>
              </a:ext>
            </a:extLst>
          </p:cNvPr>
          <p:cNvSpPr txBox="1"/>
          <p:nvPr/>
        </p:nvSpPr>
        <p:spPr>
          <a:xfrm>
            <a:off x="573342" y="5129631"/>
            <a:ext cx="11213649" cy="1126266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Theo em, trao đổi khí được thực hiện theo cơ chế nào?</a:t>
            </a:r>
          </a:p>
          <a:p>
            <a:pPr algn="ctr">
              <a:lnSpc>
                <a:spcPct val="120000"/>
              </a:lnSpc>
            </a:pPr>
            <a:r>
              <a:rPr lang="vi-VN" sz="2600" b="1" dirty="0">
                <a:sym typeface="Wingdings" panose="05000000000000000000" pitchFamily="2" charset="2"/>
              </a:rPr>
              <a:t>Ở động vật và thực vật trao đổi khí thực hiện qua quá trình nào?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9122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C519AE-FC80-48B9-9D40-C6934C5F8A1F}"/>
              </a:ext>
            </a:extLst>
          </p:cNvPr>
          <p:cNvSpPr txBox="1"/>
          <p:nvPr/>
        </p:nvSpPr>
        <p:spPr>
          <a:xfrm>
            <a:off x="812800" y="1210331"/>
            <a:ext cx="10566400" cy="10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/>
              <a:t>Trao đổi khí giữa cơ thể sinh vật với môi trường diễn ra theo </a:t>
            </a:r>
          </a:p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rgbClr val="C00000"/>
                </a:solidFill>
              </a:rPr>
              <a:t>“cơ chế khuếch tán”.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D1CD86-1705-43C6-B831-9637B901018E}"/>
              </a:ext>
            </a:extLst>
          </p:cNvPr>
          <p:cNvGrpSpPr/>
          <p:nvPr/>
        </p:nvGrpSpPr>
        <p:grpSpPr>
          <a:xfrm>
            <a:off x="812800" y="2564234"/>
            <a:ext cx="10566400" cy="1204995"/>
            <a:chOff x="883920" y="2665965"/>
            <a:chExt cx="10566400" cy="120499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A6C0D28-AEAB-4587-9779-8C671D9F76E4}"/>
                </a:ext>
              </a:extLst>
            </p:cNvPr>
            <p:cNvSpPr/>
            <p:nvPr/>
          </p:nvSpPr>
          <p:spPr>
            <a:xfrm>
              <a:off x="883920" y="2665965"/>
              <a:ext cx="10566400" cy="120499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7">
              <a:extLst>
                <a:ext uri="{FF2B5EF4-FFF2-40B4-BE49-F238E27FC236}">
                  <a16:creationId xmlns:a16="http://schemas.microsoft.com/office/drawing/2014/main" id="{21AC60EF-E1C6-4AF8-8B09-26D618D688FD}"/>
                </a:ext>
              </a:extLst>
            </p:cNvPr>
            <p:cNvSpPr txBox="1"/>
            <p:nvPr/>
          </p:nvSpPr>
          <p:spPr>
            <a:xfrm>
              <a:off x="1221740" y="2845654"/>
              <a:ext cx="9954260" cy="8456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vi-VN" sz="2400" b="1" i="1" dirty="0">
                  <a:solidFill>
                    <a:schemeClr val="bg1"/>
                  </a:solidFill>
                  <a:latin typeface="Arial" pitchFamily="34" charset="0"/>
                </a:rPr>
                <a:t>Khuếch tán </a:t>
              </a:r>
              <a:r>
                <a:rPr lang="vi-VN" sz="2400" i="1" dirty="0">
                  <a:solidFill>
                    <a:schemeClr val="bg1"/>
                  </a:solidFill>
                  <a:latin typeface="Arial" pitchFamily="34" charset="0"/>
                </a:rPr>
                <a:t>là hiện tượng các phân tử khí di chuyển từ </a:t>
              </a:r>
              <a:r>
                <a:rPr lang="vi-VN" sz="2400" b="1" i="1" dirty="0">
                  <a:solidFill>
                    <a:srgbClr val="FFFF00"/>
                  </a:solidFill>
                  <a:latin typeface="Arial" pitchFamily="34" charset="0"/>
                </a:rPr>
                <a:t>nơi có nồng độ cao đến nơi có nồng độ thấp</a:t>
              </a:r>
            </a:p>
          </p:txBody>
        </p:sp>
      </p:grpSp>
      <p:sp>
        <p:nvSpPr>
          <p:cNvPr id="60" name="Freeform 30">
            <a:extLst>
              <a:ext uri="{FF2B5EF4-FFF2-40B4-BE49-F238E27FC236}">
                <a16:creationId xmlns:a16="http://schemas.microsoft.com/office/drawing/2014/main" id="{2C15AA3E-8773-43B6-B321-7C17DF0E8060}"/>
              </a:ext>
            </a:extLst>
          </p:cNvPr>
          <p:cNvSpPr/>
          <p:nvPr/>
        </p:nvSpPr>
        <p:spPr>
          <a:xfrm>
            <a:off x="590550" y="4371726"/>
            <a:ext cx="11010900" cy="1375792"/>
          </a:xfrm>
          <a:custGeom>
            <a:avLst/>
            <a:gdLst/>
            <a:ahLst/>
            <a:cxnLst/>
            <a:rect l="l" t="t" r="r" b="b"/>
            <a:pathLst>
              <a:path w="4486263" h="560551">
                <a:moveTo>
                  <a:pt x="0" y="0"/>
                </a:moveTo>
                <a:lnTo>
                  <a:pt x="4486263" y="0"/>
                </a:lnTo>
                <a:lnTo>
                  <a:pt x="4486263" y="560551"/>
                </a:lnTo>
                <a:lnTo>
                  <a:pt x="0" y="560551"/>
                </a:lnTo>
                <a:close/>
              </a:path>
            </a:pathLst>
          </a:custGeom>
          <a:solidFill>
            <a:srgbClr val="CCFF33">
              <a:alpha val="40000"/>
            </a:srgbClr>
          </a:solidFill>
        </p:spPr>
      </p:sp>
      <p:grpSp>
        <p:nvGrpSpPr>
          <p:cNvPr id="28" name="Group 31">
            <a:extLst>
              <a:ext uri="{FF2B5EF4-FFF2-40B4-BE49-F238E27FC236}">
                <a16:creationId xmlns:a16="http://schemas.microsoft.com/office/drawing/2014/main" id="{484AB150-2472-450D-950C-4D4239047068}"/>
              </a:ext>
            </a:extLst>
          </p:cNvPr>
          <p:cNvGrpSpPr/>
          <p:nvPr/>
        </p:nvGrpSpPr>
        <p:grpSpPr>
          <a:xfrm>
            <a:off x="967973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F285E775-8C4C-4393-98BA-45D8472B9E3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3E87CA9B-D85E-4AE1-9904-1D9C10B74FE6}"/>
              </a:ext>
            </a:extLst>
          </p:cNvPr>
          <p:cNvGrpSpPr/>
          <p:nvPr/>
        </p:nvGrpSpPr>
        <p:grpSpPr>
          <a:xfrm>
            <a:off x="1722004" y="4765599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8" name="Freeform 34">
              <a:extLst>
                <a:ext uri="{FF2B5EF4-FFF2-40B4-BE49-F238E27FC236}">
                  <a16:creationId xmlns:a16="http://schemas.microsoft.com/office/drawing/2014/main" id="{02B265A4-B1FF-4C34-AB3E-D38DC7F1BF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id="{A7D0EFBC-18F3-41D8-A047-55DDD1008722}"/>
              </a:ext>
            </a:extLst>
          </p:cNvPr>
          <p:cNvGrpSpPr/>
          <p:nvPr/>
        </p:nvGrpSpPr>
        <p:grpSpPr>
          <a:xfrm>
            <a:off x="1133957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7" name="Freeform 36">
              <a:extLst>
                <a:ext uri="{FF2B5EF4-FFF2-40B4-BE49-F238E27FC236}">
                  <a16:creationId xmlns:a16="http://schemas.microsoft.com/office/drawing/2014/main" id="{503AC465-D2B4-4931-ADFA-42529A187FE4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1" name="Group 37">
            <a:extLst>
              <a:ext uri="{FF2B5EF4-FFF2-40B4-BE49-F238E27FC236}">
                <a16:creationId xmlns:a16="http://schemas.microsoft.com/office/drawing/2014/main" id="{3DDD0CD6-EC87-466B-9BFC-7137A4735FF8}"/>
              </a:ext>
            </a:extLst>
          </p:cNvPr>
          <p:cNvGrpSpPr/>
          <p:nvPr/>
        </p:nvGrpSpPr>
        <p:grpSpPr>
          <a:xfrm>
            <a:off x="309679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id="{81330B05-5B13-4AEE-B433-E473BBCF74F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2" name="Group 39">
            <a:extLst>
              <a:ext uri="{FF2B5EF4-FFF2-40B4-BE49-F238E27FC236}">
                <a16:creationId xmlns:a16="http://schemas.microsoft.com/office/drawing/2014/main" id="{B058D6B4-B642-452E-86F1-DBBA97082539}"/>
              </a:ext>
            </a:extLst>
          </p:cNvPr>
          <p:cNvGrpSpPr/>
          <p:nvPr/>
        </p:nvGrpSpPr>
        <p:grpSpPr>
          <a:xfrm>
            <a:off x="2394296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DABF8B61-B435-4579-B724-6F792F7FE41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3" name="Group 41">
            <a:extLst>
              <a:ext uri="{FF2B5EF4-FFF2-40B4-BE49-F238E27FC236}">
                <a16:creationId xmlns:a16="http://schemas.microsoft.com/office/drawing/2014/main" id="{D8B028D0-2CB3-4921-8CDA-2A3CF3ADAB67}"/>
              </a:ext>
            </a:extLst>
          </p:cNvPr>
          <p:cNvGrpSpPr/>
          <p:nvPr/>
        </p:nvGrpSpPr>
        <p:grpSpPr>
          <a:xfrm>
            <a:off x="2394296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378C63B3-800D-40FE-9D09-4D6751AFBF1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43">
            <a:extLst>
              <a:ext uri="{FF2B5EF4-FFF2-40B4-BE49-F238E27FC236}">
                <a16:creationId xmlns:a16="http://schemas.microsoft.com/office/drawing/2014/main" id="{D2530513-A3CE-46FD-A45B-89814CB69E6E}"/>
              </a:ext>
            </a:extLst>
          </p:cNvPr>
          <p:cNvGrpSpPr/>
          <p:nvPr/>
        </p:nvGrpSpPr>
        <p:grpSpPr>
          <a:xfrm>
            <a:off x="3684838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CF753E55-68C8-4227-B321-F4F0739E3F16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5" name="Group 45">
            <a:extLst>
              <a:ext uri="{FF2B5EF4-FFF2-40B4-BE49-F238E27FC236}">
                <a16:creationId xmlns:a16="http://schemas.microsoft.com/office/drawing/2014/main" id="{6958EB5A-7E75-4CFB-AE94-25E94264F7A5}"/>
              </a:ext>
            </a:extLst>
          </p:cNvPr>
          <p:cNvGrpSpPr/>
          <p:nvPr/>
        </p:nvGrpSpPr>
        <p:grpSpPr>
          <a:xfrm>
            <a:off x="4561101" y="4471575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A4B72C81-D01B-4F11-A284-E8170F006EF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6" name="Group 47">
            <a:extLst>
              <a:ext uri="{FF2B5EF4-FFF2-40B4-BE49-F238E27FC236}">
                <a16:creationId xmlns:a16="http://schemas.microsoft.com/office/drawing/2014/main" id="{2EFFBD87-E2E1-4D17-8A2C-E891AC6092F5}"/>
              </a:ext>
            </a:extLst>
          </p:cNvPr>
          <p:cNvGrpSpPr/>
          <p:nvPr/>
        </p:nvGrpSpPr>
        <p:grpSpPr>
          <a:xfrm>
            <a:off x="5801977" y="4865447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B9B8FC29-4D50-4A0D-A2E3-9AEC21231D9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7" name="Group 49">
            <a:extLst>
              <a:ext uri="{FF2B5EF4-FFF2-40B4-BE49-F238E27FC236}">
                <a16:creationId xmlns:a16="http://schemas.microsoft.com/office/drawing/2014/main" id="{FF856980-3584-4DE6-A3C6-6AAFDFD6979F}"/>
              </a:ext>
            </a:extLst>
          </p:cNvPr>
          <p:cNvGrpSpPr/>
          <p:nvPr/>
        </p:nvGrpSpPr>
        <p:grpSpPr>
          <a:xfrm>
            <a:off x="6721805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3F055326-63E9-4D7B-A499-59B46E30C3D2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8" name="Group 51">
            <a:extLst>
              <a:ext uri="{FF2B5EF4-FFF2-40B4-BE49-F238E27FC236}">
                <a16:creationId xmlns:a16="http://schemas.microsoft.com/office/drawing/2014/main" id="{0A4D7010-D71B-4119-BF85-53F3D00E8436}"/>
              </a:ext>
            </a:extLst>
          </p:cNvPr>
          <p:cNvGrpSpPr/>
          <p:nvPr/>
        </p:nvGrpSpPr>
        <p:grpSpPr>
          <a:xfrm>
            <a:off x="8269407" y="4959773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9" name="Freeform 52">
              <a:extLst>
                <a:ext uri="{FF2B5EF4-FFF2-40B4-BE49-F238E27FC236}">
                  <a16:creationId xmlns:a16="http://schemas.microsoft.com/office/drawing/2014/main" id="{DF09BDFA-27E3-4D13-9A99-1554689DE59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9" name="Group 53">
            <a:extLst>
              <a:ext uri="{FF2B5EF4-FFF2-40B4-BE49-F238E27FC236}">
                <a16:creationId xmlns:a16="http://schemas.microsoft.com/office/drawing/2014/main" id="{ADBC5C3B-A4D0-4D98-B0FF-4072C4AF5E44}"/>
              </a:ext>
            </a:extLst>
          </p:cNvPr>
          <p:cNvGrpSpPr/>
          <p:nvPr/>
        </p:nvGrpSpPr>
        <p:grpSpPr>
          <a:xfrm>
            <a:off x="10084367" y="5059622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A53C26FB-E570-4E97-81E4-EC688A8C903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0" name="Group 55">
            <a:extLst>
              <a:ext uri="{FF2B5EF4-FFF2-40B4-BE49-F238E27FC236}">
                <a16:creationId xmlns:a16="http://schemas.microsoft.com/office/drawing/2014/main" id="{011E7BA8-A848-4D2A-BB58-7E259BFE7DD8}"/>
              </a:ext>
            </a:extLst>
          </p:cNvPr>
          <p:cNvGrpSpPr/>
          <p:nvPr/>
        </p:nvGrpSpPr>
        <p:grpSpPr>
          <a:xfrm>
            <a:off x="9037617" y="4571424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id="{C7DDE178-7D05-449E-BAF4-C8249E30E33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1" name="Group 57">
            <a:extLst>
              <a:ext uri="{FF2B5EF4-FFF2-40B4-BE49-F238E27FC236}">
                <a16:creationId xmlns:a16="http://schemas.microsoft.com/office/drawing/2014/main" id="{40EE740A-9962-4507-83A5-89ABFCC44411}"/>
              </a:ext>
            </a:extLst>
          </p:cNvPr>
          <p:cNvGrpSpPr/>
          <p:nvPr/>
        </p:nvGrpSpPr>
        <p:grpSpPr>
          <a:xfrm>
            <a:off x="4855125" y="5159471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6" name="Freeform 58">
              <a:extLst>
                <a:ext uri="{FF2B5EF4-FFF2-40B4-BE49-F238E27FC236}">
                  <a16:creationId xmlns:a16="http://schemas.microsoft.com/office/drawing/2014/main" id="{55BE80D1-D5BD-4A8A-9FDF-208674A64FD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2" name="Group 59">
            <a:extLst>
              <a:ext uri="{FF2B5EF4-FFF2-40B4-BE49-F238E27FC236}">
                <a16:creationId xmlns:a16="http://schemas.microsoft.com/office/drawing/2014/main" id="{917A5714-E8A0-4F07-B5CD-780924390EFA}"/>
              </a:ext>
            </a:extLst>
          </p:cNvPr>
          <p:cNvGrpSpPr/>
          <p:nvPr/>
        </p:nvGrpSpPr>
        <p:grpSpPr>
          <a:xfrm>
            <a:off x="3804543" y="4371726"/>
            <a:ext cx="588047" cy="588047"/>
            <a:chOff x="0" y="0"/>
            <a:chExt cx="6350000" cy="6350000"/>
          </a:xfrm>
          <a:solidFill>
            <a:srgbClr val="066204"/>
          </a:solidFill>
        </p:grpSpPr>
        <p:sp>
          <p:nvSpPr>
            <p:cNvPr id="45" name="Freeform 60">
              <a:extLst>
                <a:ext uri="{FF2B5EF4-FFF2-40B4-BE49-F238E27FC236}">
                  <a16:creationId xmlns:a16="http://schemas.microsoft.com/office/drawing/2014/main" id="{76BF5940-9E97-4459-BC6C-FC7AD80E464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3" name="AutoShape 61">
            <a:extLst>
              <a:ext uri="{FF2B5EF4-FFF2-40B4-BE49-F238E27FC236}">
                <a16:creationId xmlns:a16="http://schemas.microsoft.com/office/drawing/2014/main" id="{FE8AA948-B761-443A-89C7-AEACC2195EDC}"/>
              </a:ext>
            </a:extLst>
          </p:cNvPr>
          <p:cNvSpPr/>
          <p:nvPr/>
        </p:nvSpPr>
        <p:spPr>
          <a:xfrm>
            <a:off x="590550" y="5963620"/>
            <a:ext cx="11010900" cy="0"/>
          </a:xfrm>
          <a:prstGeom prst="line">
            <a:avLst/>
          </a:prstGeom>
          <a:ln w="63500" cap="rnd">
            <a:solidFill>
              <a:srgbClr val="06620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4" name="TextBox 62">
            <a:extLst>
              <a:ext uri="{FF2B5EF4-FFF2-40B4-BE49-F238E27FC236}">
                <a16:creationId xmlns:a16="http://schemas.microsoft.com/office/drawing/2014/main" id="{9D3EAFAB-2983-42EB-80E2-15C50D227EDD}"/>
              </a:ext>
            </a:extLst>
          </p:cNvPr>
          <p:cNvSpPr txBox="1"/>
          <p:nvPr/>
        </p:nvSpPr>
        <p:spPr>
          <a:xfrm>
            <a:off x="3300657" y="6044639"/>
            <a:ext cx="6178734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2000">
                <a:latin typeface="Arial" pitchFamily="34" charset="0"/>
              </a:rPr>
              <a:t>Chiều di chuyển của các phân tử khí</a:t>
            </a:r>
          </a:p>
        </p:txBody>
      </p:sp>
    </p:spTree>
    <p:extLst>
      <p:ext uri="{BB962C8B-B14F-4D97-AF65-F5344CB8AC3E}">
        <p14:creationId xmlns:p14="http://schemas.microsoft.com/office/powerpoint/2010/main" val="2469479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7 0.00555 L 0.81692 0.00278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86" y="-1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1551 L 0.80625 0.00324 " pathEditMode="relative" ptsTypes="AA">
                                      <p:cBhvr>
                                        <p:cTn id="5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509 L 0.71745 0.00718 " pathEditMode="relative" ptsTypes="AA">
                                      <p:cBhvr>
                                        <p:cTn id="5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047 L 0.68737 -0.00973 " pathEditMode="relative" ptsTypes="AA">
                                      <p:cBhvr>
                                        <p:cTn id="5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024 L 0.66745 -0.01828 " pathEditMode="relative" ptsTypes="AA">
                                      <p:cBhvr>
                                        <p:cTn id="6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09 L 0.55808 0.0331 " pathEditMode="relative" ptsTypes="AA">
                                      <p:cBhvr>
                                        <p:cTn id="6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5806 1.11111E-6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23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57331 0.02755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9" y="136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6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55 0.00324 " pathEditMode="relative" ptsTypes="AA">
                                      <p:cBhvr>
                                        <p:cTn id="7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0599 -0.00764 " pathEditMode="relative" ptsTypes="AA">
                                      <p:cBhvr>
                                        <p:cTn id="7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0.00416 L 0.08594 0.00717 " pathEditMode="relative" ptsTypes="AA">
                                      <p:cBhvr>
                                        <p:cTn id="8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6BD91A-6A8A-49E8-83DC-FD95F44998B9}"/>
              </a:ext>
            </a:extLst>
          </p:cNvPr>
          <p:cNvGrpSpPr/>
          <p:nvPr/>
        </p:nvGrpSpPr>
        <p:grpSpPr>
          <a:xfrm>
            <a:off x="2844800" y="193040"/>
            <a:ext cx="6502400" cy="772160"/>
            <a:chOff x="3108960" y="264160"/>
            <a:chExt cx="6502400" cy="77216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D50D45C-2282-49E7-9EC0-5256532B1625}"/>
                </a:ext>
              </a:extLst>
            </p:cNvPr>
            <p:cNvSpPr/>
            <p:nvPr/>
          </p:nvSpPr>
          <p:spPr>
            <a:xfrm>
              <a:off x="3108960" y="264160"/>
              <a:ext cx="6502400" cy="772160"/>
            </a:xfrm>
            <a:prstGeom prst="roundRect">
              <a:avLst>
                <a:gd name="adj" fmla="val 50000"/>
              </a:avLst>
            </a:prstGeom>
            <a:solidFill>
              <a:srgbClr val="0662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0C387D-4531-4F4D-AE52-CBFF770DD8FC}"/>
                </a:ext>
              </a:extLst>
            </p:cNvPr>
            <p:cNvSpPr txBox="1"/>
            <p:nvPr/>
          </p:nvSpPr>
          <p:spPr>
            <a:xfrm>
              <a:off x="3627120" y="357852"/>
              <a:ext cx="54660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FF00"/>
                  </a:solidFill>
                </a:rPr>
                <a:t>TRAO ĐỔI KHÍ Ở SINH VẬT</a:t>
              </a:r>
              <a:endParaRPr lang="en-US" sz="3200" b="1">
                <a:solidFill>
                  <a:srgbClr val="FFFF00"/>
                </a:solidFill>
              </a:endParaRPr>
            </a:p>
          </p:txBody>
        </p:sp>
      </p:grpSp>
      <p:pic>
        <p:nvPicPr>
          <p:cNvPr id="1026" name="Picture 2" descr="New Gas Exchange in Fish OCR, AQA, Edexcel | Teaching Resources">
            <a:extLst>
              <a:ext uri="{FF2B5EF4-FFF2-40B4-BE49-F238E27FC236}">
                <a16:creationId xmlns:a16="http://schemas.microsoft.com/office/drawing/2014/main" id="{15A53F64-9251-C664-B3D6-B1E37C0D1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4" b="14767"/>
          <a:stretch/>
        </p:blipFill>
        <p:spPr bwMode="auto">
          <a:xfrm>
            <a:off x="2214908" y="1097254"/>
            <a:ext cx="7762183" cy="43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E3368B-DE74-8DBE-610E-9C59B39138D9}"/>
              </a:ext>
            </a:extLst>
          </p:cNvPr>
          <p:cNvGrpSpPr/>
          <p:nvPr/>
        </p:nvGrpSpPr>
        <p:grpSpPr>
          <a:xfrm>
            <a:off x="282113" y="5375666"/>
            <a:ext cx="11627771" cy="1195602"/>
            <a:chOff x="1232406" y="4771331"/>
            <a:chExt cx="3446652" cy="246037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FF541AB-7A19-B4E9-31F5-BA41BF8FE6BC}"/>
                </a:ext>
              </a:extLst>
            </p:cNvPr>
            <p:cNvSpPr/>
            <p:nvPr/>
          </p:nvSpPr>
          <p:spPr>
            <a:xfrm>
              <a:off x="1232406" y="4771331"/>
              <a:ext cx="3446652" cy="24603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20F569-224E-7863-8B26-DF27FD78ACF5}"/>
                </a:ext>
              </a:extLst>
            </p:cNvPr>
            <p:cNvSpPr txBox="1"/>
            <p:nvPr/>
          </p:nvSpPr>
          <p:spPr>
            <a:xfrm>
              <a:off x="1283666" y="5463162"/>
              <a:ext cx="3381924" cy="10767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C00000"/>
                  </a:solidFill>
                </a:rPr>
                <a:t>Ở cơ thể động vật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vi-VN" sz="2800" dirty="0"/>
                <a:t>trao đổi khí được thực hiện qua </a:t>
              </a:r>
              <a:r>
                <a:rPr lang="vi-VN" sz="2800" b="1" dirty="0">
                  <a:solidFill>
                    <a:srgbClr val="002060"/>
                  </a:solidFill>
                </a:rPr>
                <a:t>quá trình hô hấp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7" name="TextBox 23">
            <a:extLst>
              <a:ext uri="{FF2B5EF4-FFF2-40B4-BE49-F238E27FC236}">
                <a16:creationId xmlns:a16="http://schemas.microsoft.com/office/drawing/2014/main" id="{377BF857-A2C2-A7F0-5187-E440EFB15472}"/>
              </a:ext>
            </a:extLst>
          </p:cNvPr>
          <p:cNvSpPr txBox="1"/>
          <p:nvPr/>
        </p:nvSpPr>
        <p:spPr>
          <a:xfrm>
            <a:off x="746098" y="2972317"/>
            <a:ext cx="1816150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Dòng nước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0DB8ADE4-B3E4-F275-FE05-ECD9BB3C18AC}"/>
              </a:ext>
            </a:extLst>
          </p:cNvPr>
          <p:cNvSpPr txBox="1"/>
          <p:nvPr/>
        </p:nvSpPr>
        <p:spPr>
          <a:xfrm>
            <a:off x="6744553" y="1207698"/>
            <a:ext cx="2084487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giàu O</a:t>
            </a:r>
            <a:r>
              <a:rPr lang="vi-VN" sz="2000" b="1" baseline="-25000" dirty="0">
                <a:latin typeface="Arial" pitchFamily="34" charset="0"/>
              </a:rPr>
              <a:t>2</a:t>
            </a: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DD583353-1C04-8927-3BD5-8F9BBB4D5637}"/>
              </a:ext>
            </a:extLst>
          </p:cNvPr>
          <p:cNvSpPr txBox="1"/>
          <p:nvPr/>
        </p:nvSpPr>
        <p:spPr>
          <a:xfrm>
            <a:off x="5551621" y="1715996"/>
            <a:ext cx="2385864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Máu nghèo O</a:t>
            </a:r>
            <a:r>
              <a:rPr lang="vi-VN" sz="2000" b="1" baseline="-25000" dirty="0">
                <a:latin typeface="Arial" pitchFamily="34" charset="0"/>
              </a:rPr>
              <a:t>2</a:t>
            </a:r>
            <a:endParaRPr lang="vi-VN" sz="2000" b="1" dirty="0">
              <a:latin typeface="Arial" pitchFamily="34" charset="0"/>
            </a:endParaRPr>
          </a:p>
        </p:txBody>
      </p:sp>
      <p:sp>
        <p:nvSpPr>
          <p:cNvPr id="20" name="TextBox 26">
            <a:extLst>
              <a:ext uri="{FF2B5EF4-FFF2-40B4-BE49-F238E27FC236}">
                <a16:creationId xmlns:a16="http://schemas.microsoft.com/office/drawing/2014/main" id="{34688520-7941-C1EE-D6A9-8E36FAF535AC}"/>
              </a:ext>
            </a:extLst>
          </p:cNvPr>
          <p:cNvSpPr txBox="1"/>
          <p:nvPr/>
        </p:nvSpPr>
        <p:spPr>
          <a:xfrm>
            <a:off x="3526752" y="3742436"/>
            <a:ext cx="1394222" cy="44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vi-VN" sz="2000" b="1" dirty="0">
                <a:latin typeface="Arial" pitchFamily="34" charset="0"/>
              </a:rPr>
              <a:t>Mang cá</a:t>
            </a:r>
          </a:p>
        </p:txBody>
      </p:sp>
    </p:spTree>
    <p:extLst>
      <p:ext uri="{BB962C8B-B14F-4D97-AF65-F5344CB8AC3E}">
        <p14:creationId xmlns:p14="http://schemas.microsoft.com/office/powerpoint/2010/main" val="34599941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ocksVTI">
  <a:themeElements>
    <a:clrScheme name="AnalogousFromLightSeedRightStep">
      <a:dk1>
        <a:srgbClr val="000000"/>
      </a:dk1>
      <a:lt1>
        <a:srgbClr val="FFFFFF"/>
      </a:lt1>
      <a:dk2>
        <a:srgbClr val="413024"/>
      </a:dk2>
      <a:lt2>
        <a:srgbClr val="E2E7E8"/>
      </a:lt2>
      <a:accent1>
        <a:srgbClr val="C1988C"/>
      </a:accent1>
      <a:accent2>
        <a:srgbClr val="B5A17C"/>
      </a:accent2>
      <a:accent3>
        <a:srgbClr val="A3A67E"/>
      </a:accent3>
      <a:accent4>
        <a:srgbClr val="8FAA74"/>
      </a:accent4>
      <a:accent5>
        <a:srgbClr val="86AB82"/>
      </a:accent5>
      <a:accent6>
        <a:srgbClr val="77AF89"/>
      </a:accent6>
      <a:hlink>
        <a:srgbClr val="5C8A9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sVTI" id="{31656FE6-20D8-4105-85EA-706EC9332BE9}" vid="{039DFFC9-9B25-4063-9235-B287A446F5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2065</Words>
  <Application>Microsoft Office PowerPoint</Application>
  <PresentationFormat>Widescreen</PresentationFormat>
  <Paragraphs>238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Avenir Next LT Pro</vt:lpstr>
      <vt:lpstr>Avenir Next LT Pro Light</vt:lpstr>
      <vt:lpstr>Calibri</vt:lpstr>
      <vt:lpstr>Calibri Light</vt:lpstr>
      <vt:lpstr>Courier New</vt:lpstr>
      <vt:lpstr>Wingdings</vt:lpstr>
      <vt:lpstr>Office Theme</vt:lpstr>
      <vt:lpstr>BlocksVTI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HQV</dc:creator>
  <cp:lastModifiedBy>DELL</cp:lastModifiedBy>
  <cp:revision>82</cp:revision>
  <dcterms:created xsi:type="dcterms:W3CDTF">2022-06-02T03:06:48Z</dcterms:created>
  <dcterms:modified xsi:type="dcterms:W3CDTF">2022-06-12T07:23:17Z</dcterms:modified>
</cp:coreProperties>
</file>