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49"/>
  </p:notesMasterIdLst>
  <p:sldIdLst>
    <p:sldId id="262" r:id="rId3"/>
    <p:sldId id="416" r:id="rId4"/>
    <p:sldId id="333" r:id="rId5"/>
    <p:sldId id="505" r:id="rId6"/>
    <p:sldId id="507" r:id="rId7"/>
    <p:sldId id="506" r:id="rId8"/>
    <p:sldId id="523" r:id="rId9"/>
    <p:sldId id="521" r:id="rId10"/>
    <p:sldId id="522" r:id="rId11"/>
    <p:sldId id="504" r:id="rId12"/>
    <p:sldId id="456" r:id="rId13"/>
    <p:sldId id="457" r:id="rId14"/>
    <p:sldId id="525" r:id="rId15"/>
    <p:sldId id="509" r:id="rId16"/>
    <p:sldId id="526" r:id="rId17"/>
    <p:sldId id="460" r:id="rId18"/>
    <p:sldId id="461" r:id="rId19"/>
    <p:sldId id="529" r:id="rId20"/>
    <p:sldId id="532" r:id="rId21"/>
    <p:sldId id="534" r:id="rId22"/>
    <p:sldId id="463" r:id="rId23"/>
    <p:sldId id="464" r:id="rId24"/>
    <p:sldId id="465" r:id="rId25"/>
    <p:sldId id="466" r:id="rId26"/>
    <p:sldId id="467" r:id="rId27"/>
    <p:sldId id="468" r:id="rId28"/>
    <p:sldId id="537" r:id="rId29"/>
    <p:sldId id="469" r:id="rId30"/>
    <p:sldId id="536" r:id="rId31"/>
    <p:sldId id="540" r:id="rId32"/>
    <p:sldId id="539" r:id="rId33"/>
    <p:sldId id="471" r:id="rId34"/>
    <p:sldId id="541" r:id="rId35"/>
    <p:sldId id="543" r:id="rId36"/>
    <p:sldId id="544" r:id="rId37"/>
    <p:sldId id="473" r:id="rId38"/>
    <p:sldId id="551" r:id="rId39"/>
    <p:sldId id="535" r:id="rId40"/>
    <p:sldId id="542" r:id="rId41"/>
    <p:sldId id="545" r:id="rId42"/>
    <p:sldId id="474" r:id="rId43"/>
    <p:sldId id="548" r:id="rId44"/>
    <p:sldId id="549" r:id="rId45"/>
    <p:sldId id="477" r:id="rId46"/>
    <p:sldId id="550" r:id="rId47"/>
    <p:sldId id="503" r:id="rId48"/>
  </p:sldIdLst>
  <p:sldSz cx="9144000" cy="5145088"/>
  <p:notesSz cx="6858000" cy="9144000"/>
  <p:custDataLst>
    <p:tags r:id="rId50"/>
  </p:custDataLst>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baohoa1102@outlook.com" initials="p" lastIdx="1" clrIdx="0">
    <p:extLst>
      <p:ext uri="{19B8F6BF-5375-455C-9EA6-DF929625EA0E}">
        <p15:presenceInfo xmlns:p15="http://schemas.microsoft.com/office/powerpoint/2012/main" userId="9a543ab8eafd08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F19"/>
    <a:srgbClr val="117D5C"/>
    <a:srgbClr val="FF66CC"/>
    <a:srgbClr val="71C3E3"/>
    <a:srgbClr val="62AB71"/>
    <a:srgbClr val="81BC8B"/>
    <a:srgbClr val="EAD88A"/>
    <a:srgbClr val="C59E28"/>
    <a:srgbClr val="E9CC57"/>
    <a:srgbClr val="EA9C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4364" autoAdjust="0"/>
  </p:normalViewPr>
  <p:slideViewPr>
    <p:cSldViewPr snapToGrid="0">
      <p:cViewPr varScale="1">
        <p:scale>
          <a:sx n="80" d="100"/>
          <a:sy n="80" d="100"/>
        </p:scale>
        <p:origin x="972" y="6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1T16:31:31.48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F4C1A-99EE-491F-A4EE-D78D4CA66620}" type="datetimeFigureOut">
              <a:rPr lang="zh-CN" altLang="en-US" smtClean="0"/>
              <a:t>2024/4/6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54530-C16A-4B22-8B39-4DA203C271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400300" algn="l" defTabSz="685165" rtl="0" eaLnBrk="1" latinLnBrk="0" hangingPunct="1">
      <a:defRPr sz="900" kern="1200">
        <a:solidFill>
          <a:schemeClr val="tx1"/>
        </a:solidFill>
        <a:latin typeface="+mn-lt"/>
        <a:ea typeface="+mn-ea"/>
        <a:cs typeface="+mn-cs"/>
      </a:defRPr>
    </a:lvl8pPr>
    <a:lvl9pPr marL="2743200"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602041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19</a:t>
            </a:fld>
            <a:endParaRPr lang="zh-CN" altLang="en-US"/>
          </a:p>
        </p:txBody>
      </p:sp>
    </p:spTree>
    <p:extLst>
      <p:ext uri="{BB962C8B-B14F-4D97-AF65-F5344CB8AC3E}">
        <p14:creationId xmlns:p14="http://schemas.microsoft.com/office/powerpoint/2010/main" val="986986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21</a:t>
            </a:fld>
            <a:endParaRPr lang="zh-CN" altLang="en-US"/>
          </a:p>
        </p:txBody>
      </p:sp>
    </p:spTree>
    <p:extLst>
      <p:ext uri="{BB962C8B-B14F-4D97-AF65-F5344CB8AC3E}">
        <p14:creationId xmlns:p14="http://schemas.microsoft.com/office/powerpoint/2010/main" val="1739036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22</a:t>
            </a:fld>
            <a:endParaRPr lang="zh-CN" altLang="en-US"/>
          </a:p>
        </p:txBody>
      </p:sp>
    </p:spTree>
    <p:extLst>
      <p:ext uri="{BB962C8B-B14F-4D97-AF65-F5344CB8AC3E}">
        <p14:creationId xmlns:p14="http://schemas.microsoft.com/office/powerpoint/2010/main" val="42028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24</a:t>
            </a:fld>
            <a:endParaRPr lang="zh-CN" altLang="en-US"/>
          </a:p>
        </p:txBody>
      </p:sp>
    </p:spTree>
    <p:extLst>
      <p:ext uri="{BB962C8B-B14F-4D97-AF65-F5344CB8AC3E}">
        <p14:creationId xmlns:p14="http://schemas.microsoft.com/office/powerpoint/2010/main" val="119004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26</a:t>
            </a:fld>
            <a:endParaRPr lang="vi-VN"/>
          </a:p>
        </p:txBody>
      </p:sp>
    </p:spTree>
    <p:extLst>
      <p:ext uri="{BB962C8B-B14F-4D97-AF65-F5344CB8AC3E}">
        <p14:creationId xmlns:p14="http://schemas.microsoft.com/office/powerpoint/2010/main" val="3566775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27</a:t>
            </a:fld>
            <a:endParaRPr lang="zh-CN" altLang="en-US"/>
          </a:p>
        </p:txBody>
      </p:sp>
    </p:spTree>
    <p:extLst>
      <p:ext uri="{BB962C8B-B14F-4D97-AF65-F5344CB8AC3E}">
        <p14:creationId xmlns:p14="http://schemas.microsoft.com/office/powerpoint/2010/main" val="21176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37</a:t>
            </a:fld>
            <a:endParaRPr lang="zh-CN" altLang="en-US"/>
          </a:p>
        </p:txBody>
      </p:sp>
    </p:spTree>
    <p:extLst>
      <p:ext uri="{BB962C8B-B14F-4D97-AF65-F5344CB8AC3E}">
        <p14:creationId xmlns:p14="http://schemas.microsoft.com/office/powerpoint/2010/main" val="2394100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41</a:t>
            </a:fld>
            <a:endParaRPr lang="zh-CN" altLang="en-US"/>
          </a:p>
        </p:txBody>
      </p:sp>
    </p:spTree>
    <p:extLst>
      <p:ext uri="{BB962C8B-B14F-4D97-AF65-F5344CB8AC3E}">
        <p14:creationId xmlns:p14="http://schemas.microsoft.com/office/powerpoint/2010/main" val="397960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44</a:t>
            </a:fld>
            <a:endParaRPr lang="zh-CN" altLang="en-US"/>
          </a:p>
        </p:txBody>
      </p:sp>
    </p:spTree>
    <p:extLst>
      <p:ext uri="{BB962C8B-B14F-4D97-AF65-F5344CB8AC3E}">
        <p14:creationId xmlns:p14="http://schemas.microsoft.com/office/powerpoint/2010/main" val="400873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a:t>
            </a:fld>
            <a:endParaRPr lang="zh-CN" altLang="en-US"/>
          </a:p>
        </p:txBody>
      </p:sp>
    </p:spTree>
    <p:extLst>
      <p:ext uri="{BB962C8B-B14F-4D97-AF65-F5344CB8AC3E}">
        <p14:creationId xmlns:p14="http://schemas.microsoft.com/office/powerpoint/2010/main" val="152805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a:t>
            </a:fld>
            <a:endParaRPr lang="zh-CN" altLang="en-US"/>
          </a:p>
        </p:txBody>
      </p:sp>
    </p:spTree>
    <p:extLst>
      <p:ext uri="{BB962C8B-B14F-4D97-AF65-F5344CB8AC3E}">
        <p14:creationId xmlns:p14="http://schemas.microsoft.com/office/powerpoint/2010/main" val="396852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5</a:t>
            </a:fld>
            <a:endParaRPr lang="zh-CN" altLang="en-US"/>
          </a:p>
        </p:txBody>
      </p:sp>
    </p:spTree>
    <p:extLst>
      <p:ext uri="{BB962C8B-B14F-4D97-AF65-F5344CB8AC3E}">
        <p14:creationId xmlns:p14="http://schemas.microsoft.com/office/powerpoint/2010/main" val="339275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9</a:t>
            </a:fld>
            <a:endParaRPr lang="zh-CN" altLang="en-US"/>
          </a:p>
        </p:txBody>
      </p:sp>
    </p:spTree>
    <p:extLst>
      <p:ext uri="{BB962C8B-B14F-4D97-AF65-F5344CB8AC3E}">
        <p14:creationId xmlns:p14="http://schemas.microsoft.com/office/powerpoint/2010/main" val="369069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14</a:t>
            </a:fld>
            <a:endParaRPr lang="zh-CN" altLang="en-US"/>
          </a:p>
        </p:txBody>
      </p:sp>
    </p:spTree>
    <p:extLst>
      <p:ext uri="{BB962C8B-B14F-4D97-AF65-F5344CB8AC3E}">
        <p14:creationId xmlns:p14="http://schemas.microsoft.com/office/powerpoint/2010/main" val="338619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16</a:t>
            </a:fld>
            <a:endParaRPr lang="vi-VN"/>
          </a:p>
        </p:txBody>
      </p:sp>
    </p:spTree>
    <p:extLst>
      <p:ext uri="{BB962C8B-B14F-4D97-AF65-F5344CB8AC3E}">
        <p14:creationId xmlns:p14="http://schemas.microsoft.com/office/powerpoint/2010/main" val="3752387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4530-C16A-4B22-8B39-4DA203C2713A}" type="slidenum">
              <a:rPr lang="zh-CN" altLang="en-US" smtClean="0"/>
              <a:t>17</a:t>
            </a:fld>
            <a:endParaRPr lang="zh-CN" altLang="en-US"/>
          </a:p>
        </p:txBody>
      </p:sp>
    </p:spTree>
    <p:extLst>
      <p:ext uri="{BB962C8B-B14F-4D97-AF65-F5344CB8AC3E}">
        <p14:creationId xmlns:p14="http://schemas.microsoft.com/office/powerpoint/2010/main" val="407249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18</a:t>
            </a:fld>
            <a:endParaRPr lang="vi-VN"/>
          </a:p>
        </p:txBody>
      </p:sp>
    </p:spTree>
    <p:extLst>
      <p:ext uri="{BB962C8B-B14F-4D97-AF65-F5344CB8AC3E}">
        <p14:creationId xmlns:p14="http://schemas.microsoft.com/office/powerpoint/2010/main" val="873846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2363"/>
            <a:ext cx="6858000" cy="1242205"/>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642"/>
            <a:ext cx="7886700" cy="326451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928"/>
            <a:ext cx="5800725" cy="43602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2 This bundle includes">
  <p:cSld name="002 This bundle includes">
    <p:spTree>
      <p:nvGrpSpPr>
        <p:cNvPr id="1" name="Shape 910"/>
        <p:cNvGrpSpPr/>
        <p:nvPr/>
      </p:nvGrpSpPr>
      <p:grpSpPr>
        <a:xfrm>
          <a:off x="0" y="0"/>
          <a:ext cx="0" cy="0"/>
          <a:chOff x="0" y="0"/>
          <a:chExt cx="0" cy="0"/>
        </a:xfrm>
      </p:grpSpPr>
    </p:spTree>
    <p:extLst>
      <p:ext uri="{BB962C8B-B14F-4D97-AF65-F5344CB8AC3E}">
        <p14:creationId xmlns:p14="http://schemas.microsoft.com/office/powerpoint/2010/main" val="187356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83B3-B201-A3F8-AA96-340280F8132F}"/>
              </a:ext>
            </a:extLst>
          </p:cNvPr>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483638-6436-9458-70AE-D9914D4C906D}"/>
              </a:ext>
            </a:extLst>
          </p:cNvPr>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F3D56E-EFA5-7797-DF38-BFB30025379C}"/>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5" name="Footer Placeholder 4">
            <a:extLst>
              <a:ext uri="{FF2B5EF4-FFF2-40B4-BE49-F238E27FC236}">
                <a16:creationId xmlns:a16="http://schemas.microsoft.com/office/drawing/2014/main" id="{1A8D13D4-4A48-55F2-CF29-16F1D06D1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4ADD9-390B-8653-B4A0-36093B95CDA1}"/>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2713025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64F4-6A61-A30F-75DF-B7C0E1BD18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A4F6-EB26-FE19-7C4F-76AA819AA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89EE8-802B-49B3-3CA0-F1905569E175}"/>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5" name="Footer Placeholder 4">
            <a:extLst>
              <a:ext uri="{FF2B5EF4-FFF2-40B4-BE49-F238E27FC236}">
                <a16:creationId xmlns:a16="http://schemas.microsoft.com/office/drawing/2014/main" id="{7FF74697-8407-3D3A-BE17-3D2663F40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4A282-A164-410A-E543-073068780F97}"/>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3694565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845A-1599-CB37-05EB-F207D45604A3}"/>
              </a:ext>
            </a:extLst>
          </p:cNvPr>
          <p:cNvSpPr>
            <a:spLocks noGrp="1"/>
          </p:cNvSpPr>
          <p:nvPr>
            <p:ph type="title"/>
          </p:nvPr>
        </p:nvSpPr>
        <p:spPr>
          <a:xfrm>
            <a:off x="623888" y="1282700"/>
            <a:ext cx="7886700" cy="214021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E11D51D-982D-D2E3-8B0B-416CD22F99CD}"/>
              </a:ext>
            </a:extLst>
          </p:cNvPr>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3E61E7-24A4-CF29-A62D-AA283375F349}"/>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5" name="Footer Placeholder 4">
            <a:extLst>
              <a:ext uri="{FF2B5EF4-FFF2-40B4-BE49-F238E27FC236}">
                <a16:creationId xmlns:a16="http://schemas.microsoft.com/office/drawing/2014/main" id="{3C3F06A9-E6F6-3112-5946-1C287A58C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72CB4-DE8C-B6FC-DF23-8316B78CD555}"/>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770035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8834-9E07-0052-DC41-E4AA0E23F4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BCAC9-2053-D9E9-4AA7-BCEE9F4ABD85}"/>
              </a:ext>
            </a:extLst>
          </p:cNvPr>
          <p:cNvSpPr>
            <a:spLocks noGrp="1"/>
          </p:cNvSpPr>
          <p:nvPr>
            <p:ph sz="half" idx="1"/>
          </p:nvPr>
        </p:nvSpPr>
        <p:spPr>
          <a:xfrm>
            <a:off x="6286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3488C9-559E-910E-89B3-BE068CEDE75F}"/>
              </a:ext>
            </a:extLst>
          </p:cNvPr>
          <p:cNvSpPr>
            <a:spLocks noGrp="1"/>
          </p:cNvSpPr>
          <p:nvPr>
            <p:ph sz="half" idx="2"/>
          </p:nvPr>
        </p:nvSpPr>
        <p:spPr>
          <a:xfrm>
            <a:off x="46291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F85145-F3D8-C1C4-2815-FC9C8FCE382C}"/>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6" name="Footer Placeholder 5">
            <a:extLst>
              <a:ext uri="{FF2B5EF4-FFF2-40B4-BE49-F238E27FC236}">
                <a16:creationId xmlns:a16="http://schemas.microsoft.com/office/drawing/2014/main" id="{F4F28FC4-34DA-D461-A0D3-278511ABD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9F1BA-83C0-F479-39A8-9E80FC97E432}"/>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8086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2238-0EDA-950E-F6DA-F250A7696FCB}"/>
              </a:ext>
            </a:extLst>
          </p:cNvPr>
          <p:cNvSpPr>
            <a:spLocks noGrp="1"/>
          </p:cNvSpPr>
          <p:nvPr>
            <p:ph type="title"/>
          </p:nvPr>
        </p:nvSpPr>
        <p:spPr>
          <a:xfrm>
            <a:off x="629841" y="273929"/>
            <a:ext cx="7886700" cy="99447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3E9CF-0D96-F026-E6C8-7993D8802143}"/>
              </a:ext>
            </a:extLst>
          </p:cNvPr>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8FC95-DA87-447E-3208-C8C7D2980668}"/>
              </a:ext>
            </a:extLst>
          </p:cNvPr>
          <p:cNvSpPr>
            <a:spLocks noGrp="1"/>
          </p:cNvSpPr>
          <p:nvPr>
            <p:ph sz="half" idx="2"/>
          </p:nvPr>
        </p:nvSpPr>
        <p:spPr>
          <a:xfrm>
            <a:off x="629842" y="1879386"/>
            <a:ext cx="3868340"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FB871E-09BF-68BD-47A8-1FA951E86B99}"/>
              </a:ext>
            </a:extLst>
          </p:cNvPr>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9D0FE0-1442-B62E-0209-E89C8D223B94}"/>
              </a:ext>
            </a:extLst>
          </p:cNvPr>
          <p:cNvSpPr>
            <a:spLocks noGrp="1"/>
          </p:cNvSpPr>
          <p:nvPr>
            <p:ph sz="quarter" idx="4"/>
          </p:nvPr>
        </p:nvSpPr>
        <p:spPr>
          <a:xfrm>
            <a:off x="4629150" y="1879386"/>
            <a:ext cx="3887391"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1F4A33-1D57-FC3F-4BA8-8E2315630D3D}"/>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8" name="Footer Placeholder 7">
            <a:extLst>
              <a:ext uri="{FF2B5EF4-FFF2-40B4-BE49-F238E27FC236}">
                <a16:creationId xmlns:a16="http://schemas.microsoft.com/office/drawing/2014/main" id="{3F78BEC8-9BE5-8BDA-B8EA-FFD5216D8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836375-A465-01EE-33C7-CC787901B979}"/>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330727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49B5-C143-E50D-BF40-6158661ED5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81775A-0205-2852-D916-33614F302FDA}"/>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4" name="Footer Placeholder 3">
            <a:extLst>
              <a:ext uri="{FF2B5EF4-FFF2-40B4-BE49-F238E27FC236}">
                <a16:creationId xmlns:a16="http://schemas.microsoft.com/office/drawing/2014/main" id="{DDFFB09F-9AB0-B46E-B573-8A880C626D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BF43BA-A9B0-026A-616B-5316B8DF99DB}"/>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171915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ECEF15-E255-1944-4BF9-4A889FAC88BD}"/>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3" name="Footer Placeholder 2">
            <a:extLst>
              <a:ext uri="{FF2B5EF4-FFF2-40B4-BE49-F238E27FC236}">
                <a16:creationId xmlns:a16="http://schemas.microsoft.com/office/drawing/2014/main" id="{AED7B4D1-3B99-A132-33EF-5FE06ACA3A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403BC2-92DC-C194-5F09-AA1D13EAE389}"/>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89664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642"/>
            <a:ext cx="78867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5128-74B6-5E63-A3ED-B3335E389ABC}"/>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3FE82E-FA14-E155-9C14-41F7C38E6EC9}"/>
              </a:ext>
            </a:extLst>
          </p:cNvPr>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277D3B-B907-3CDF-37C0-2BD488E5553A}"/>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E5A3D2-AC29-CF36-C054-39F2F764918B}"/>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6" name="Footer Placeholder 5">
            <a:extLst>
              <a:ext uri="{FF2B5EF4-FFF2-40B4-BE49-F238E27FC236}">
                <a16:creationId xmlns:a16="http://schemas.microsoft.com/office/drawing/2014/main" id="{8BE490B0-E878-AE21-27FB-9CE029FC8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73CD3-82E7-322F-D13D-A1515783A254}"/>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976682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5090-BD73-C493-6C72-7E14D828CFFF}"/>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8578CD2-42F7-DABF-1D1F-A1CC4A64798F}"/>
              </a:ext>
            </a:extLst>
          </p:cNvPr>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FDE5FCA-048B-D817-7D44-CB43F1384437}"/>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B41A17-BFDB-8AAE-B97A-710D31FD0C18}"/>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6" name="Footer Placeholder 5">
            <a:extLst>
              <a:ext uri="{FF2B5EF4-FFF2-40B4-BE49-F238E27FC236}">
                <a16:creationId xmlns:a16="http://schemas.microsoft.com/office/drawing/2014/main" id="{0E711B9E-A481-184A-6D05-AB85830D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73AFC-E4DE-AB20-67FB-B6F2128911C1}"/>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179163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BC14-53B4-FDEE-9F53-67EA64A7D2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A68A6-8B66-C479-E5F8-B295D02F1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EE0D0-8228-910F-F595-A7584421F96B}"/>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5" name="Footer Placeholder 4">
            <a:extLst>
              <a:ext uri="{FF2B5EF4-FFF2-40B4-BE49-F238E27FC236}">
                <a16:creationId xmlns:a16="http://schemas.microsoft.com/office/drawing/2014/main" id="{A2B46B24-E6E3-A2F8-121E-708F1DE50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44BA6-D609-56B7-9E07-0948776F901B}"/>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1838140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780ED-3A61-DE64-E525-2AB0E1AEB82D}"/>
              </a:ext>
            </a:extLst>
          </p:cNvPr>
          <p:cNvSpPr>
            <a:spLocks noGrp="1"/>
          </p:cNvSpPr>
          <p:nvPr>
            <p:ph type="title" orient="vert"/>
          </p:nvPr>
        </p:nvSpPr>
        <p:spPr>
          <a:xfrm>
            <a:off x="6543675" y="273928"/>
            <a:ext cx="1971675" cy="436022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3B74D-3653-454F-2DF3-D8312CB4AF81}"/>
              </a:ext>
            </a:extLst>
          </p:cNvPr>
          <p:cNvSpPr>
            <a:spLocks noGrp="1"/>
          </p:cNvSpPr>
          <p:nvPr>
            <p:ph type="body" orient="vert" idx="1"/>
          </p:nvPr>
        </p:nvSpPr>
        <p:spPr>
          <a:xfrm>
            <a:off x="628650" y="273928"/>
            <a:ext cx="5800725" cy="4360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BC401-1F9B-66E0-4A6E-47088A3DFB51}"/>
              </a:ext>
            </a:extLst>
          </p:cNvPr>
          <p:cNvSpPr>
            <a:spLocks noGrp="1"/>
          </p:cNvSpPr>
          <p:nvPr>
            <p:ph type="dt" sz="half" idx="10"/>
          </p:nvPr>
        </p:nvSpPr>
        <p:spPr/>
        <p:txBody>
          <a:bodyPr/>
          <a:lstStyle/>
          <a:p>
            <a:fld id="{29740B98-7921-4DF7-BBF9-7532377C1688}" type="datetimeFigureOut">
              <a:rPr lang="en-US" smtClean="0"/>
              <a:t>6/4/2024</a:t>
            </a:fld>
            <a:endParaRPr lang="en-US"/>
          </a:p>
        </p:txBody>
      </p:sp>
      <p:sp>
        <p:nvSpPr>
          <p:cNvPr id="5" name="Footer Placeholder 4">
            <a:extLst>
              <a:ext uri="{FF2B5EF4-FFF2-40B4-BE49-F238E27FC236}">
                <a16:creationId xmlns:a16="http://schemas.microsoft.com/office/drawing/2014/main" id="{90D843C9-EF01-1B9E-5EEE-7D32DF1D6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9455D-E356-0AB6-C8D5-26436AEEE3F4}"/>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208736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3160"/>
            <a:ext cx="788670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1261"/>
            <a:ext cx="3868340"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9386"/>
            <a:ext cx="3868340"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1261"/>
            <a:ext cx="3887391"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9386"/>
            <a:ext cx="3887391"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8" name="Footer Placeholder 7"/>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4" name="Footer Placeholder 3"/>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3" name="Footer Placeholder 2"/>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798"/>
            <a:ext cx="4629150"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2024/4/6</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9525" y="0"/>
            <a:ext cx="9153525" cy="5143501"/>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15" cstate="print">
            <a:extLst>
              <a:ext uri="{28A0092B-C50C-407E-A947-70E740481C1C}">
                <a14:useLocalDpi xmlns:a14="http://schemas.microsoft.com/office/drawing/2010/main" val="0"/>
              </a:ext>
            </a:extLst>
          </a:blip>
          <a:srcRect l="39809" r="1" b="7017"/>
          <a:stretch>
            <a:fillRect/>
          </a:stretch>
        </p:blipFill>
        <p:spPr>
          <a:xfrm>
            <a:off x="-9525" y="1029089"/>
            <a:ext cx="6085341" cy="4114412"/>
          </a:xfrm>
          <a:prstGeom prst="rect">
            <a:avLst/>
          </a:prstGeom>
        </p:spPr>
      </p:pic>
      <p:pic>
        <p:nvPicPr>
          <p:cNvPr id="9" name="图片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27098" y="4219575"/>
            <a:ext cx="4616902" cy="10609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6B5D-27C6-F1A4-E46C-2B8C62CFC25E}"/>
              </a:ext>
            </a:extLst>
          </p:cNvPr>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755B3-0C38-49AB-09EA-CA863700902A}"/>
              </a:ext>
            </a:extLst>
          </p:cNvPr>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71D32-CC7B-D0FD-A4DC-336458514027}"/>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29740B98-7921-4DF7-BBF9-7532377C1688}" type="datetimeFigureOut">
              <a:rPr lang="en-US" smtClean="0"/>
              <a:t>6/4/2024</a:t>
            </a:fld>
            <a:endParaRPr lang="en-US"/>
          </a:p>
        </p:txBody>
      </p:sp>
      <p:sp>
        <p:nvSpPr>
          <p:cNvPr id="5" name="Footer Placeholder 4">
            <a:extLst>
              <a:ext uri="{FF2B5EF4-FFF2-40B4-BE49-F238E27FC236}">
                <a16:creationId xmlns:a16="http://schemas.microsoft.com/office/drawing/2014/main" id="{82E7BC0E-DCD2-E537-955C-64FA05DAA1BE}"/>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2C072B-023C-530F-4691-0CAC57B0CC5F}"/>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47D509A6-8F87-48E4-9222-0F41CD97D073}" type="slidenum">
              <a:rPr lang="en-US" smtClean="0"/>
              <a:t>‹#›</a:t>
            </a:fld>
            <a:endParaRPr lang="en-US"/>
          </a:p>
        </p:txBody>
      </p:sp>
    </p:spTree>
    <p:extLst>
      <p:ext uri="{BB962C8B-B14F-4D97-AF65-F5344CB8AC3E}">
        <p14:creationId xmlns:p14="http://schemas.microsoft.com/office/powerpoint/2010/main" val="16757656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emf"/><Relationship Id="rId1" Type="http://schemas.openxmlformats.org/officeDocument/2006/relationships/audio" Target="NULL" TargetMode="Externa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comments" Target="../comments/comment1.xml"/><Relationship Id="rId4" Type="http://schemas.openxmlformats.org/officeDocument/2006/relationships/notesSlide" Target="../notesSlides/notesSlide1.xml"/><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77.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29.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5.jpeg"/><Relationship Id="rId7"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50.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5"/>
          <a:stretch>
            <a:fillRect/>
          </a:stretch>
        </p:blipFill>
        <p:spPr>
          <a:xfrm>
            <a:off x="376499" y="400541"/>
            <a:ext cx="8391005" cy="2694726"/>
          </a:xfrm>
          <a:prstGeom prst="rect">
            <a:avLst/>
          </a:prstGeom>
        </p:spPr>
      </p:pic>
      <p:pic>
        <p:nvPicPr>
          <p:cNvPr id="4" name="图片 3"/>
          <p:cNvPicPr>
            <a:picLocks noChangeAspect="1"/>
          </p:cNvPicPr>
          <p:nvPr/>
        </p:nvPicPr>
        <p:blipFill>
          <a:blip r:embed="rId6"/>
          <a:stretch>
            <a:fillRect/>
          </a:stretch>
        </p:blipFill>
        <p:spPr>
          <a:xfrm>
            <a:off x="21054" y="4336025"/>
            <a:ext cx="9122946" cy="802090"/>
          </a:xfrm>
          <a:prstGeom prst="rect">
            <a:avLst/>
          </a:prstGeom>
        </p:spPr>
      </p:pic>
      <p:pic>
        <p:nvPicPr>
          <p:cNvPr id="5" name="图片 4"/>
          <p:cNvPicPr>
            <a:picLocks noChangeAspect="1"/>
          </p:cNvPicPr>
          <p:nvPr/>
        </p:nvPicPr>
        <p:blipFill>
          <a:blip r:embed="rId7"/>
          <a:stretch>
            <a:fillRect/>
          </a:stretch>
        </p:blipFill>
        <p:spPr>
          <a:xfrm>
            <a:off x="-234720" y="3713141"/>
            <a:ext cx="9122946" cy="986926"/>
          </a:xfrm>
          <a:prstGeom prst="rect">
            <a:avLst/>
          </a:prstGeom>
        </p:spPr>
      </p:pic>
      <p:pic>
        <p:nvPicPr>
          <p:cNvPr id="11" name="图片 10"/>
          <p:cNvPicPr>
            <a:picLocks noChangeAspect="1"/>
          </p:cNvPicPr>
          <p:nvPr/>
        </p:nvPicPr>
        <p:blipFill>
          <a:blip r:embed="rId8"/>
          <a:stretch>
            <a:fillRect/>
          </a:stretch>
        </p:blipFill>
        <p:spPr>
          <a:xfrm>
            <a:off x="4077848" y="4603381"/>
            <a:ext cx="497813" cy="185625"/>
          </a:xfrm>
          <a:prstGeom prst="rect">
            <a:avLst/>
          </a:prstGeom>
        </p:spPr>
      </p:pic>
      <p:pic>
        <p:nvPicPr>
          <p:cNvPr id="13" name="图片 12"/>
          <p:cNvPicPr>
            <a:picLocks noChangeAspect="1"/>
          </p:cNvPicPr>
          <p:nvPr/>
        </p:nvPicPr>
        <p:blipFill>
          <a:blip r:embed="rId9"/>
          <a:stretch>
            <a:fillRect/>
          </a:stretch>
        </p:blipFill>
        <p:spPr>
          <a:xfrm>
            <a:off x="4978777" y="4709833"/>
            <a:ext cx="312188" cy="118125"/>
          </a:xfrm>
          <a:prstGeom prst="rect">
            <a:avLst/>
          </a:prstGeom>
        </p:spPr>
      </p:pic>
      <p:pic>
        <p:nvPicPr>
          <p:cNvPr id="17" name="图片 16"/>
          <p:cNvPicPr>
            <a:picLocks noChangeAspect="1"/>
          </p:cNvPicPr>
          <p:nvPr/>
        </p:nvPicPr>
        <p:blipFill>
          <a:blip r:embed="rId10"/>
          <a:stretch>
            <a:fillRect/>
          </a:stretch>
        </p:blipFill>
        <p:spPr>
          <a:xfrm>
            <a:off x="2887116" y="755867"/>
            <a:ext cx="405000" cy="278438"/>
          </a:xfrm>
          <a:prstGeom prst="rect">
            <a:avLst/>
          </a:prstGeom>
        </p:spPr>
      </p:pic>
      <p:pic>
        <p:nvPicPr>
          <p:cNvPr id="18" name="图片 17"/>
          <p:cNvPicPr>
            <a:picLocks noChangeAspect="1"/>
          </p:cNvPicPr>
          <p:nvPr/>
        </p:nvPicPr>
        <p:blipFill>
          <a:blip r:embed="rId11"/>
          <a:stretch>
            <a:fillRect/>
          </a:stretch>
        </p:blipFill>
        <p:spPr>
          <a:xfrm>
            <a:off x="444321" y="190672"/>
            <a:ext cx="596291" cy="314709"/>
          </a:xfrm>
          <a:prstGeom prst="rect">
            <a:avLst/>
          </a:prstGeom>
        </p:spPr>
      </p:pic>
      <p:pic>
        <p:nvPicPr>
          <p:cNvPr id="19" name="图片 18"/>
          <p:cNvPicPr>
            <a:picLocks noChangeAspect="1"/>
          </p:cNvPicPr>
          <p:nvPr/>
        </p:nvPicPr>
        <p:blipFill>
          <a:blip r:embed="rId12"/>
          <a:stretch>
            <a:fillRect/>
          </a:stretch>
        </p:blipFill>
        <p:spPr>
          <a:xfrm>
            <a:off x="8054301" y="88932"/>
            <a:ext cx="967350" cy="716090"/>
          </a:xfrm>
          <a:prstGeom prst="rect">
            <a:avLst/>
          </a:prstGeom>
        </p:spPr>
      </p:pic>
      <p:pic>
        <p:nvPicPr>
          <p:cNvPr id="21" name="图片 20"/>
          <p:cNvPicPr>
            <a:picLocks noChangeAspect="1"/>
          </p:cNvPicPr>
          <p:nvPr/>
        </p:nvPicPr>
        <p:blipFill>
          <a:blip r:embed="rId13"/>
          <a:stretch>
            <a:fillRect/>
          </a:stretch>
        </p:blipFill>
        <p:spPr>
          <a:xfrm>
            <a:off x="957942" y="4491639"/>
            <a:ext cx="2005608" cy="493183"/>
          </a:xfrm>
          <a:prstGeom prst="rect">
            <a:avLst/>
          </a:prstGeom>
        </p:spPr>
      </p:pic>
      <p:pic>
        <p:nvPicPr>
          <p:cNvPr id="10" name="图片 9"/>
          <p:cNvPicPr>
            <a:picLocks noChangeAspect="1"/>
          </p:cNvPicPr>
          <p:nvPr/>
        </p:nvPicPr>
        <p:blipFill>
          <a:blip r:embed="rId14"/>
          <a:stretch>
            <a:fillRect/>
          </a:stretch>
        </p:blipFill>
        <p:spPr>
          <a:xfrm>
            <a:off x="4057663" y="4139713"/>
            <a:ext cx="269091" cy="585669"/>
          </a:xfrm>
          <a:prstGeom prst="rect">
            <a:avLst/>
          </a:prstGeom>
        </p:spPr>
      </p:pic>
      <p:pic>
        <p:nvPicPr>
          <p:cNvPr id="9" name="图片 8"/>
          <p:cNvPicPr>
            <a:picLocks noChangeAspect="1"/>
          </p:cNvPicPr>
          <p:nvPr/>
        </p:nvPicPr>
        <p:blipFill>
          <a:blip r:embed="rId15"/>
          <a:stretch>
            <a:fillRect/>
          </a:stretch>
        </p:blipFill>
        <p:spPr>
          <a:xfrm>
            <a:off x="4300833" y="4115596"/>
            <a:ext cx="300749" cy="648983"/>
          </a:xfrm>
          <a:prstGeom prst="rect">
            <a:avLst/>
          </a:prstGeom>
        </p:spPr>
      </p:pic>
      <p:pic>
        <p:nvPicPr>
          <p:cNvPr id="12" name="图片 11"/>
          <p:cNvPicPr>
            <a:picLocks noChangeAspect="1"/>
          </p:cNvPicPr>
          <p:nvPr/>
        </p:nvPicPr>
        <p:blipFill>
          <a:blip r:embed="rId16"/>
          <a:stretch>
            <a:fillRect/>
          </a:stretch>
        </p:blipFill>
        <p:spPr>
          <a:xfrm>
            <a:off x="4937010" y="4210872"/>
            <a:ext cx="395722" cy="601497"/>
          </a:xfrm>
          <a:prstGeom prst="rect">
            <a:avLst/>
          </a:prstGeom>
        </p:spPr>
      </p:pic>
      <p:pic>
        <p:nvPicPr>
          <p:cNvPr id="2" name="Lenka-The Show">
            <a:hlinkClick r:id="" action="ppaction://media"/>
          </p:cNvPr>
          <p:cNvPicPr>
            <a:picLocks noChangeAspect="1"/>
          </p:cNvPicPr>
          <p:nvPr>
            <a:audioFile r:link="rId1"/>
            <p:extLst>
              <p:ext uri="{DAA4B4D4-6D71-4841-9C94-3DE7FCFB9230}">
                <p14:media xmlns:p14="http://schemas.microsoft.com/office/powerpoint/2010/main" r:embed="rId2">
                  <p14:trim st="1000" end="4032"/>
                </p14:media>
              </p:ext>
            </p:extLst>
          </p:nvPr>
        </p:nvPicPr>
        <p:blipFill>
          <a:blip r:embed="rId17"/>
          <a:stretch>
            <a:fillRect/>
          </a:stretch>
        </p:blipFill>
        <p:spPr>
          <a:xfrm>
            <a:off x="5134870" y="-674146"/>
            <a:ext cx="457200" cy="457200"/>
          </a:xfrm>
          <a:prstGeom prst="rect">
            <a:avLst/>
          </a:prstGeom>
        </p:spPr>
      </p:pic>
      <p:pic>
        <p:nvPicPr>
          <p:cNvPr id="16" name="Picture 6">
            <a:extLst>
              <a:ext uri="{FF2B5EF4-FFF2-40B4-BE49-F238E27FC236}">
                <a16:creationId xmlns:a16="http://schemas.microsoft.com/office/drawing/2014/main" id="{F763F469-2914-9C23-8C0E-AFF922B835C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70122" y="5032"/>
            <a:ext cx="608375" cy="6083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31AA6D-59AA-000A-760F-7C96E32DB9DB}"/>
              </a:ext>
            </a:extLst>
          </p:cNvPr>
          <p:cNvSpPr txBox="1"/>
          <p:nvPr/>
        </p:nvSpPr>
        <p:spPr>
          <a:xfrm>
            <a:off x="1268890" y="36115"/>
            <a:ext cx="6764483" cy="646331"/>
          </a:xfrm>
          <a:prstGeom prst="rect">
            <a:avLst/>
          </a:prstGeom>
          <a:noFill/>
        </p:spPr>
        <p:txBody>
          <a:bodyPr wrap="square" rtlCol="0">
            <a:spAutoFit/>
          </a:bodyPr>
          <a:lstStyle/>
          <a:p>
            <a:pPr algn="ctr" defTabSz="685800"/>
            <a:r>
              <a:rPr lang="en-US" sz="1800" b="1" dirty="0">
                <a:solidFill>
                  <a:prstClr val="black"/>
                </a:solidFill>
                <a:latin typeface="Times New Roman" panose="02020603050405020304" pitchFamily="18" charset="0"/>
                <a:cs typeface="Times New Roman" panose="02020603050405020304" pitchFamily="18" charset="0"/>
              </a:rPr>
              <a:t>ỦY BAN NHÂN DÂN HUYỆN THANH TRÌ</a:t>
            </a:r>
          </a:p>
          <a:p>
            <a:pPr algn="ctr" defTabSz="685800"/>
            <a:r>
              <a:rPr lang="en-US" sz="1800" b="1" dirty="0">
                <a:solidFill>
                  <a:prstClr val="black"/>
                </a:solidFill>
                <a:latin typeface="Times New Roman" panose="02020603050405020304" pitchFamily="18" charset="0"/>
                <a:cs typeface="Times New Roman" panose="02020603050405020304" pitchFamily="18" charset="0"/>
              </a:rPr>
              <a:t>TRƯỜNG THCS NGŨ HIỆP</a:t>
            </a:r>
            <a:endParaRPr lang="vi-VN" sz="1800" b="1" dirty="0">
              <a:solidFill>
                <a:prstClr val="black"/>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51C2450-65E7-9D30-C561-420A88DC3823}"/>
              </a:ext>
            </a:extLst>
          </p:cNvPr>
          <p:cNvSpPr txBox="1"/>
          <p:nvPr/>
        </p:nvSpPr>
        <p:spPr>
          <a:xfrm>
            <a:off x="2362828" y="2556426"/>
            <a:ext cx="4286191" cy="415498"/>
          </a:xfrm>
          <a:prstGeom prst="rect">
            <a:avLst/>
          </a:prstGeom>
          <a:noFill/>
        </p:spPr>
        <p:txBody>
          <a:bodyPr wrap="square">
            <a:spAutoFit/>
          </a:bodyPr>
          <a:lstStyle/>
          <a:p>
            <a:pPr algn="ctr" defTabSz="685800"/>
            <a:r>
              <a:rPr lang="en-US" sz="2100" b="1" dirty="0">
                <a:solidFill>
                  <a:srgbClr val="7030A0"/>
                </a:solidFill>
                <a:latin typeface="Times New Roman" panose="02020603050405020304" pitchFamily="18" charset="0"/>
                <a:cs typeface="Times New Roman" panose="02020603050405020304" pitchFamily="18" charset="0"/>
                <a:sym typeface="+mn-ea"/>
              </a:rPr>
              <a:t>MÔN HÓA HỌC</a:t>
            </a:r>
            <a:endParaRPr lang="en-US" sz="2100" dirty="0">
              <a:solidFill>
                <a:srgbClr val="7030A0"/>
              </a:solidFill>
              <a:latin typeface="Calibri" panose="020F0502020204030204"/>
            </a:endParaRPr>
          </a:p>
        </p:txBody>
      </p:sp>
      <p:sp>
        <p:nvSpPr>
          <p:cNvPr id="34" name="TextBox 33">
            <a:extLst>
              <a:ext uri="{FF2B5EF4-FFF2-40B4-BE49-F238E27FC236}">
                <a16:creationId xmlns:a16="http://schemas.microsoft.com/office/drawing/2014/main" id="{C96D6BFB-033B-A3FA-88A5-88AD6AD56847}"/>
              </a:ext>
            </a:extLst>
          </p:cNvPr>
          <p:cNvSpPr txBox="1"/>
          <p:nvPr/>
        </p:nvSpPr>
        <p:spPr>
          <a:xfrm>
            <a:off x="3768530" y="2857894"/>
            <a:ext cx="4620126" cy="651140"/>
          </a:xfrm>
          <a:prstGeom prst="rect">
            <a:avLst/>
          </a:prstGeom>
          <a:noFill/>
        </p:spPr>
        <p:txBody>
          <a:bodyPr wrap="square">
            <a:spAutoFit/>
          </a:bodyPr>
          <a:lstStyle/>
          <a:p>
            <a:pPr defTabSz="685800">
              <a:lnSpc>
                <a:spcPct val="150000"/>
              </a:lnSpc>
            </a:pPr>
            <a:r>
              <a:rPr lang="en-US" sz="2700" b="1" i="1" dirty="0" err="1">
                <a:solidFill>
                  <a:srgbClr val="FF0000"/>
                </a:solidFill>
                <a:latin typeface="UVF Funkydori" panose="02000503000000020003" pitchFamily="2" charset="0"/>
                <a:cs typeface="Times New Roman" panose="02020603050405020304" pitchFamily="18" charset="0"/>
              </a:rPr>
              <a:t>Lớp</a:t>
            </a:r>
            <a:r>
              <a:rPr lang="en-US" sz="2700" b="1" i="1" dirty="0">
                <a:solidFill>
                  <a:srgbClr val="FF0000"/>
                </a:solidFill>
                <a:latin typeface="UVF Funkydori" panose="02000503000000020003" pitchFamily="2" charset="0"/>
                <a:cs typeface="Times New Roman" panose="02020603050405020304" pitchFamily="18" charset="0"/>
              </a:rPr>
              <a:t> : 9A1</a:t>
            </a:r>
            <a:endParaRPr lang="en-US" sz="2400" b="1" i="1" dirty="0">
              <a:solidFill>
                <a:srgbClr val="FF0000"/>
              </a:solidFill>
              <a:latin typeface="UTM Swiss Condensed" panose="02000500000000000000" pitchFamily="2" charset="0"/>
              <a:cs typeface="Times New Roman" panose="02020603050405020304" pitchFamily="18" charset="0"/>
            </a:endParaRPr>
          </a:p>
        </p:txBody>
      </p:sp>
      <p:sp>
        <p:nvSpPr>
          <p:cNvPr id="6" name="Rectangle 5">
            <a:extLst>
              <a:ext uri="{FF2B5EF4-FFF2-40B4-BE49-F238E27FC236}">
                <a16:creationId xmlns:a16="http://schemas.microsoft.com/office/drawing/2014/main" id="{764B4287-CCEB-4966-E4A4-A95F9C4CEC9B}"/>
              </a:ext>
            </a:extLst>
          </p:cNvPr>
          <p:cNvSpPr/>
          <p:nvPr/>
        </p:nvSpPr>
        <p:spPr>
          <a:xfrm>
            <a:off x="343157" y="1183295"/>
            <a:ext cx="8491023" cy="3510948"/>
          </a:xfrm>
          <a:prstGeom prst="rect">
            <a:avLst/>
          </a:prstGeom>
          <a:noFill/>
          <a:ln>
            <a:noFill/>
          </a:ln>
        </p:spPr>
        <p:txBody>
          <a:bodyPr spcFirstLastPara="1" wrap="none">
            <a:prstTxWarp prst="textArchUp">
              <a:avLst>
                <a:gd name="adj" fmla="val 10062990"/>
              </a:avLst>
            </a:prstTxWarp>
            <a:spAutoFit/>
          </a:bodyPr>
          <a:lstStyle/>
          <a:p>
            <a:pPr algn="ctr" defTabSz="685800">
              <a:defRPr/>
            </a:pPr>
            <a:r>
              <a:rPr lang="en-US" sz="3600" b="1" dirty="0">
                <a:ln w="12700">
                  <a:solidFill>
                    <a:srgbClr val="FF0000"/>
                  </a:solidFill>
                  <a:prstDash val="solid"/>
                </a:ln>
                <a:solidFill>
                  <a:srgbClr val="F42C49"/>
                </a:solidFill>
                <a:effectLst>
                  <a:outerShdw blurRad="41275" dist="20320" dir="1800000" algn="tl" rotWithShape="0">
                    <a:srgbClr val="000000">
                      <a:alpha val="40000"/>
                    </a:srgbClr>
                  </a:outerShdw>
                </a:effectLst>
                <a:latin typeface="Calibri" panose="020F0502020204030204"/>
              </a:rPr>
              <a:t> CHÀO MỪNG QUÍ THẦY CÔ GIÁO</a:t>
            </a:r>
          </a:p>
        </p:txBody>
      </p:sp>
      <p:sp>
        <p:nvSpPr>
          <p:cNvPr id="3" name="TextBox 2">
            <a:extLst>
              <a:ext uri="{FF2B5EF4-FFF2-40B4-BE49-F238E27FC236}">
                <a16:creationId xmlns:a16="http://schemas.microsoft.com/office/drawing/2014/main" id="{AFDE0218-0955-24B6-F6CE-C75F47C712D8}"/>
              </a:ext>
            </a:extLst>
          </p:cNvPr>
          <p:cNvSpPr txBox="1"/>
          <p:nvPr/>
        </p:nvSpPr>
        <p:spPr>
          <a:xfrm>
            <a:off x="2018005" y="1837677"/>
            <a:ext cx="5237036" cy="646331"/>
          </a:xfrm>
          <a:prstGeom prst="rect">
            <a:avLst/>
          </a:prstGeom>
          <a:noFill/>
          <a:ln>
            <a:noFill/>
          </a:ln>
          <a:effectLst>
            <a:innerShdw blurRad="63500" dist="50800" dir="16200000">
              <a:schemeClr val="tx1">
                <a:alpha val="50000"/>
              </a:schemeClr>
            </a:innerShdw>
          </a:effectLst>
          <a:scene3d>
            <a:camera prst="perspectiveBelow"/>
            <a:lightRig rig="threePt" dir="t"/>
          </a:scene3d>
          <a:sp3d>
            <a:bevelT w="152400" h="50800" prst="softRound"/>
          </a:sp3d>
        </p:spPr>
        <p:txBody>
          <a:bodyPr wrap="square" rtlCol="0">
            <a:spAutoFit/>
          </a:bodyPr>
          <a:lstStyle/>
          <a:p>
            <a:pPr defTabSz="685800"/>
            <a:r>
              <a:rPr lang="en-US" sz="3600" dirty="0">
                <a:solidFill>
                  <a:srgbClr val="002060"/>
                </a:solidFill>
                <a:latin typeface="Times New Roman" panose="02020603050405020304" pitchFamily="18" charset="0"/>
                <a:cs typeface="Times New Roman" panose="02020603050405020304" pitchFamily="18" charset="0"/>
              </a:rPr>
              <a:t>VỀ DỰ HỘI GIẢNG HK1</a:t>
            </a:r>
          </a:p>
        </p:txBody>
      </p:sp>
    </p:spTree>
    <p:extLst>
      <p:ext uri="{BB962C8B-B14F-4D97-AF65-F5344CB8AC3E}">
        <p14:creationId xmlns:p14="http://schemas.microsoft.com/office/powerpoint/2010/main" val="2451589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723"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976" mute="1" showWhenStopped="0">
                <p:cTn id="30" repeatCount="indefinite" fill="hold" display="0">
                  <p:stCondLst>
                    <p:cond delay="indefinite"/>
                  </p:stCondLst>
                  <p:endCondLst>
                    <p:cond evt="onStopAudio" delay="0">
                      <p:tgtEl>
                        <p:sldTgt/>
                      </p:tgtEl>
                    </p:cond>
                  </p:endCondLst>
                </p:cTn>
                <p:tgtEl>
                  <p:spTgt spid="2"/>
                </p:tgtEl>
              </p:cMediaNode>
            </p:audio>
          </p:childTnLst>
        </p:cTn>
      </p:par>
    </p:tnLst>
    <p:bldLst>
      <p:bldP spid="31"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9596AB-1FA3-44C2-85AB-CBED31410BB1}"/>
              </a:ext>
            </a:extLst>
          </p:cNvPr>
          <p:cNvSpPr>
            <a:spLocks noGrp="1"/>
          </p:cNvSpPr>
          <p:nvPr>
            <p:ph type="title"/>
          </p:nvPr>
        </p:nvSpPr>
        <p:spPr/>
        <p:txBody>
          <a:bodyPr>
            <a:normAutofit fontScale="90000"/>
          </a:bodyPr>
          <a:lstStyle/>
          <a:p>
            <a:pPr algn="ctr">
              <a:spcBef>
                <a:spcPts val="0"/>
              </a:spcBef>
            </a:pPr>
            <a:r>
              <a:rPr lang="en-US" sz="3200">
                <a:solidFill>
                  <a:schemeClr val="dk1"/>
                </a:solidFill>
              </a:rPr>
              <a:t>CHÀO MỪNG CÁC EM HỌC SINH </a:t>
            </a:r>
          </a:p>
          <a:p>
            <a:pPr algn="ctr">
              <a:spcBef>
                <a:spcPts val="0"/>
              </a:spcBef>
            </a:pPr>
            <a:r>
              <a:rPr lang="en-US" sz="9800">
                <a:solidFill>
                  <a:schemeClr val="accent2"/>
                </a:solidFill>
              </a:rPr>
              <a:t>HÓA HỌC</a:t>
            </a:r>
            <a:endParaRPr lang="en-US" sz="9800" dirty="0">
              <a:solidFill>
                <a:schemeClr val="accent2"/>
              </a:solidFill>
            </a:endParaRP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4149" y="688917"/>
            <a:ext cx="2100950" cy="1785807"/>
          </a:xfrm>
          <a:prstGeom prst="rect">
            <a:avLst/>
          </a:prstGeom>
        </p:spPr>
      </p:pic>
      <p:sp>
        <p:nvSpPr>
          <p:cNvPr id="5" name="Rectangle 4"/>
          <p:cNvSpPr/>
          <p:nvPr/>
        </p:nvSpPr>
        <p:spPr>
          <a:xfrm>
            <a:off x="4380612" y="500524"/>
            <a:ext cx="4231760" cy="829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Phân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tử</a:t>
            </a:r>
            <a:r>
              <a:rPr lang="en-US" sz="2800" dirty="0">
                <a:solidFill>
                  <a:schemeClr val="tx1"/>
                </a:solidFill>
                <a:latin typeface="Times New Roman" pitchFamily="18" charset="0"/>
                <a:cs typeface="Times New Roman" pitchFamily="18" charset="0"/>
              </a:rPr>
              <a:t> O (O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hóa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trị</a:t>
            </a:r>
            <a:r>
              <a:rPr lang="en-US" sz="2800" dirty="0">
                <a:solidFill>
                  <a:schemeClr val="tx1"/>
                </a:solidFill>
                <a:latin typeface="Times New Roman" pitchFamily="18" charset="0"/>
                <a:cs typeface="Times New Roman" pitchFamily="18" charset="0"/>
              </a:rPr>
              <a:t> II)</a:t>
            </a:r>
          </a:p>
        </p:txBody>
      </p:sp>
      <p:cxnSp>
        <p:nvCxnSpPr>
          <p:cNvPr id="7" name="Straight Arrow Connector 6"/>
          <p:cNvCxnSpPr/>
          <p:nvPr/>
        </p:nvCxnSpPr>
        <p:spPr>
          <a:xfrm flipV="1">
            <a:off x="2934587" y="766339"/>
            <a:ext cx="1286539" cy="861239"/>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a:off x="2934587" y="1627576"/>
            <a:ext cx="1286539" cy="244549"/>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439480" y="2570329"/>
            <a:ext cx="3519377" cy="531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Mô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r>
              <a:rPr lang="en-US" sz="2800" dirty="0">
                <a:solidFill>
                  <a:schemeClr val="tx1"/>
                </a:solidFill>
                <a:latin typeface="Times New Roman" pitchFamily="18" charset="0"/>
                <a:cs typeface="Times New Roman" pitchFamily="18" charset="0"/>
              </a:rPr>
              <a:t> </a:t>
            </a:r>
          </a:p>
        </p:txBody>
      </p:sp>
      <p:sp>
        <p:nvSpPr>
          <p:cNvPr id="13" name="Rectangle 12"/>
          <p:cNvSpPr/>
          <p:nvPr/>
        </p:nvSpPr>
        <p:spPr>
          <a:xfrm>
            <a:off x="4380614" y="1627577"/>
            <a:ext cx="3519377" cy="850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tử</a:t>
            </a:r>
            <a:r>
              <a:rPr lang="en-US" sz="2800" dirty="0">
                <a:solidFill>
                  <a:schemeClr val="tx1"/>
                </a:solidFill>
                <a:latin typeface="Times New Roman" pitchFamily="18" charset="0"/>
                <a:cs typeface="Times New Roman" pitchFamily="18" charset="0"/>
              </a:rPr>
              <a:t> H (I)</a:t>
            </a:r>
          </a:p>
        </p:txBody>
      </p:sp>
      <p:sp>
        <p:nvSpPr>
          <p:cNvPr id="18" name="Rectangle 17"/>
          <p:cNvSpPr/>
          <p:nvPr/>
        </p:nvSpPr>
        <p:spPr>
          <a:xfrm>
            <a:off x="439478" y="3902943"/>
            <a:ext cx="8332382" cy="531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Vậy</a:t>
            </a:r>
            <a:r>
              <a:rPr lang="en-US" sz="2800" dirty="0">
                <a:solidFill>
                  <a:schemeClr val="tx1"/>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trị</a:t>
            </a:r>
            <a:r>
              <a:rPr lang="en-US" sz="2800" b="1" dirty="0">
                <a:solidFill>
                  <a:srgbClr val="FF0000"/>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hệ</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a:t>
            </a:r>
          </a:p>
        </p:txBody>
      </p:sp>
      <p:sp>
        <p:nvSpPr>
          <p:cNvPr id="10" name="Rectangle 9"/>
          <p:cNvSpPr/>
          <p:nvPr/>
        </p:nvSpPr>
        <p:spPr>
          <a:xfrm>
            <a:off x="35047" y="84952"/>
            <a:ext cx="1184273" cy="416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Cách 2</a:t>
            </a:r>
          </a:p>
        </p:txBody>
      </p:sp>
    </p:spTree>
    <p:extLst>
      <p:ext uri="{BB962C8B-B14F-4D97-AF65-F5344CB8AC3E}">
        <p14:creationId xmlns:p14="http://schemas.microsoft.com/office/powerpoint/2010/main" val="126576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969043" y="921"/>
            <a:ext cx="3175000" cy="2054225"/>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1800"/>
          </a:p>
        </p:txBody>
      </p:sp>
      <p:grpSp>
        <p:nvGrpSpPr>
          <p:cNvPr id="5" name="object 5"/>
          <p:cNvGrpSpPr/>
          <p:nvPr/>
        </p:nvGrpSpPr>
        <p:grpSpPr>
          <a:xfrm>
            <a:off x="1042416" y="351289"/>
            <a:ext cx="7106411" cy="4271772"/>
            <a:chOff x="1042415" y="350494"/>
            <a:chExt cx="7106411" cy="4271772"/>
          </a:xfrm>
        </p:grpSpPr>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18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1800"/>
            </a:p>
          </p:txBody>
        </p:sp>
      </p:grpSp>
      <p:grpSp>
        <p:nvGrpSpPr>
          <p:cNvPr id="10" name="object 10"/>
          <p:cNvGrpSpPr/>
          <p:nvPr/>
        </p:nvGrpSpPr>
        <p:grpSpPr>
          <a:xfrm>
            <a:off x="826009" y="244596"/>
            <a:ext cx="7719059" cy="4319270"/>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18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18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18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18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18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18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18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18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18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18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18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18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18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18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18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18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18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18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18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18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18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18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18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18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18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18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18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18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18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18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18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18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18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18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18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18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18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18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18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18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18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18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18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18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18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18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18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18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18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18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18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1800"/>
            </a:p>
          </p:txBody>
        </p:sp>
      </p:grpSp>
      <p:sp>
        <p:nvSpPr>
          <p:cNvPr id="9" name="TextBox 8"/>
          <p:cNvSpPr txBox="1"/>
          <p:nvPr/>
        </p:nvSpPr>
        <p:spPr>
          <a:xfrm>
            <a:off x="1633678" y="1517373"/>
            <a:ext cx="6052759" cy="1323439"/>
          </a:xfrm>
          <a:prstGeom prst="rect">
            <a:avLst/>
          </a:prstGeom>
          <a:noFill/>
        </p:spPr>
        <p:txBody>
          <a:bodyPr wrap="square" rtlCol="0">
            <a:spAutoFit/>
          </a:bodyPr>
          <a:lstStyle/>
          <a:p>
            <a:pPr algn="ctr"/>
            <a:r>
              <a:rPr lang="en-US" sz="4000" b="1">
                <a:latin typeface="Segoe UI Black" panose="020B0A02040204020203" pitchFamily="34" charset="0"/>
                <a:ea typeface="Segoe UI Black" panose="020B0A02040204020203" pitchFamily="34" charset="0"/>
              </a:rPr>
              <a:t>BÀI 7: HÓA TRỊ VÀ CÔNG THỨC HÓA HỌC</a:t>
            </a:r>
          </a:p>
        </p:txBody>
      </p:sp>
    </p:spTree>
    <p:extLst>
      <p:ext uri="{BB962C8B-B14F-4D97-AF65-F5344CB8AC3E}">
        <p14:creationId xmlns:p14="http://schemas.microsoft.com/office/powerpoint/2010/main" val="1983229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18160" y="-2699"/>
            <a:ext cx="8625840" cy="2150745"/>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18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18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1800"/>
            </a:p>
          </p:txBody>
        </p:sp>
      </p:grpSp>
      <p:sp>
        <p:nvSpPr>
          <p:cNvPr id="6" name="object 6"/>
          <p:cNvSpPr/>
          <p:nvPr/>
        </p:nvSpPr>
        <p:spPr>
          <a:xfrm>
            <a:off x="8774684" y="2376964"/>
            <a:ext cx="306705" cy="306705"/>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1800"/>
          </a:p>
        </p:txBody>
      </p:sp>
      <p:sp>
        <p:nvSpPr>
          <p:cNvPr id="22" name="object 22"/>
          <p:cNvSpPr txBox="1">
            <a:spLocks noGrp="1"/>
          </p:cNvSpPr>
          <p:nvPr>
            <p:ph type="title"/>
          </p:nvPr>
        </p:nvSpPr>
        <p:spPr>
          <a:xfrm>
            <a:off x="2860294" y="510336"/>
            <a:ext cx="3424554" cy="521297"/>
          </a:xfrm>
          <a:prstGeom prst="rect">
            <a:avLst/>
          </a:prstGeom>
        </p:spPr>
        <p:txBody>
          <a:bodyPr vert="horz" wrap="square" lIns="0" tIns="13335" rIns="0" bIns="0" rtlCol="0" anchor="ctr">
            <a:spAutoFit/>
          </a:bodyPr>
          <a:lstStyle/>
          <a:p>
            <a:pPr marL="12700">
              <a:lnSpc>
                <a:spcPct val="100000"/>
              </a:lnSpc>
              <a:spcBef>
                <a:spcPts val="105"/>
              </a:spcBef>
            </a:pPr>
            <a:r>
              <a:rPr lang="en-US" b="1" spc="-290" dirty="0">
                <a:latin typeface="Verdana"/>
                <a:cs typeface="Verdana"/>
              </a:rPr>
              <a:t>MỤC TIÊU</a:t>
            </a:r>
            <a:endParaRPr b="1" spc="-105" dirty="0">
              <a:latin typeface="Verdana"/>
              <a:cs typeface="Verdana"/>
            </a:endParaRPr>
          </a:p>
        </p:txBody>
      </p:sp>
      <p:grpSp>
        <p:nvGrpSpPr>
          <p:cNvPr id="23" name="object 23"/>
          <p:cNvGrpSpPr/>
          <p:nvPr/>
        </p:nvGrpSpPr>
        <p:grpSpPr>
          <a:xfrm>
            <a:off x="1520952" y="398558"/>
            <a:ext cx="7272502" cy="4389170"/>
            <a:chOff x="1520951" y="397763"/>
            <a:chExt cx="7272502" cy="4389170"/>
          </a:xfrm>
        </p:grpSpPr>
        <p:sp>
          <p:nvSpPr>
            <p:cNvPr id="27" name="object 27"/>
            <p:cNvSpPr/>
            <p:nvPr/>
          </p:nvSpPr>
          <p:spPr>
            <a:xfrm>
              <a:off x="6644639" y="397763"/>
              <a:ext cx="565378" cy="955548"/>
            </a:xfrm>
            <a:prstGeom prst="rect">
              <a:avLst/>
            </a:prstGeom>
            <a:blipFill>
              <a:blip r:embed="rId3" cstate="print"/>
              <a:stretch>
                <a:fillRect/>
              </a:stretch>
            </a:blipFill>
          </p:spPr>
          <p:txBody>
            <a:bodyPr wrap="square" lIns="0" tIns="0" rIns="0" bIns="0" rtlCol="0"/>
            <a:lstStyle/>
            <a:p>
              <a:endParaRPr sz="1800"/>
            </a:p>
          </p:txBody>
        </p:sp>
        <p:sp>
          <p:nvSpPr>
            <p:cNvPr id="28" name="object 28"/>
            <p:cNvSpPr/>
            <p:nvPr/>
          </p:nvSpPr>
          <p:spPr>
            <a:xfrm>
              <a:off x="6704762" y="437387"/>
              <a:ext cx="451941" cy="842772"/>
            </a:xfrm>
            <a:prstGeom prst="rect">
              <a:avLst/>
            </a:prstGeom>
            <a:blipFill>
              <a:blip r:embed="rId4" cstate="print"/>
              <a:stretch>
                <a:fillRect/>
              </a:stretch>
            </a:blipFill>
          </p:spPr>
          <p:txBody>
            <a:bodyPr wrap="square" lIns="0" tIns="0" rIns="0" bIns="0" rtlCol="0"/>
            <a:lstStyle/>
            <a:p>
              <a:endParaRPr sz="1800"/>
            </a:p>
          </p:txBody>
        </p:sp>
        <p:sp>
          <p:nvSpPr>
            <p:cNvPr id="29" name="object 29"/>
            <p:cNvSpPr/>
            <p:nvPr/>
          </p:nvSpPr>
          <p:spPr>
            <a:xfrm>
              <a:off x="8328660" y="4402835"/>
              <a:ext cx="316966" cy="384098"/>
            </a:xfrm>
            <a:prstGeom prst="rect">
              <a:avLst/>
            </a:prstGeom>
            <a:blipFill>
              <a:blip r:embed="rId5" cstate="print"/>
              <a:stretch>
                <a:fillRect/>
              </a:stretch>
            </a:blipFill>
          </p:spPr>
          <p:txBody>
            <a:bodyPr wrap="square" lIns="0" tIns="0" rIns="0" bIns="0" rtlCol="0"/>
            <a:lstStyle/>
            <a:p>
              <a:endParaRPr sz="1800"/>
            </a:p>
          </p:txBody>
        </p:sp>
        <p:sp>
          <p:nvSpPr>
            <p:cNvPr id="30" name="object 30"/>
            <p:cNvSpPr/>
            <p:nvPr/>
          </p:nvSpPr>
          <p:spPr>
            <a:xfrm>
              <a:off x="8412987" y="4480560"/>
              <a:ext cx="153923" cy="195072"/>
            </a:xfrm>
            <a:prstGeom prst="rect">
              <a:avLst/>
            </a:prstGeom>
            <a:blipFill>
              <a:blip r:embed="rId6" cstate="print"/>
              <a:stretch>
                <a:fillRect/>
              </a:stretch>
            </a:blipFill>
          </p:spPr>
          <p:txBody>
            <a:bodyPr wrap="square" lIns="0" tIns="0" rIns="0" bIns="0" rtlCol="0"/>
            <a:lstStyle/>
            <a:p>
              <a:endParaRPr sz="18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18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18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1800"/>
            </a:p>
          </p:txBody>
        </p:sp>
        <p:sp>
          <p:nvSpPr>
            <p:cNvPr id="34" name="object 34"/>
            <p:cNvSpPr/>
            <p:nvPr/>
          </p:nvSpPr>
          <p:spPr>
            <a:xfrm>
              <a:off x="8476487" y="4206240"/>
              <a:ext cx="316966" cy="385610"/>
            </a:xfrm>
            <a:prstGeom prst="rect">
              <a:avLst/>
            </a:prstGeom>
            <a:blipFill>
              <a:blip r:embed="rId7" cstate="print"/>
              <a:stretch>
                <a:fillRect/>
              </a:stretch>
            </a:blipFill>
          </p:spPr>
          <p:txBody>
            <a:bodyPr wrap="square" lIns="0" tIns="0" rIns="0" bIns="0" rtlCol="0"/>
            <a:lstStyle/>
            <a:p>
              <a:endParaRPr sz="18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18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1800"/>
            </a:p>
          </p:txBody>
        </p:sp>
        <p:sp>
          <p:nvSpPr>
            <p:cNvPr id="37" name="object 37"/>
            <p:cNvSpPr/>
            <p:nvPr/>
          </p:nvSpPr>
          <p:spPr>
            <a:xfrm>
              <a:off x="8572499" y="4283963"/>
              <a:ext cx="129540" cy="196596"/>
            </a:xfrm>
            <a:prstGeom prst="rect">
              <a:avLst/>
            </a:prstGeom>
            <a:blipFill>
              <a:blip r:embed="rId8" cstate="print"/>
              <a:stretch>
                <a:fillRect/>
              </a:stretch>
            </a:blipFill>
          </p:spPr>
          <p:txBody>
            <a:bodyPr wrap="square" lIns="0" tIns="0" rIns="0" bIns="0" rtlCol="0"/>
            <a:lstStyle/>
            <a:p>
              <a:endParaRPr sz="1800"/>
            </a:p>
          </p:txBody>
        </p:sp>
        <p:sp>
          <p:nvSpPr>
            <p:cNvPr id="38" name="object 38"/>
            <p:cNvSpPr/>
            <p:nvPr/>
          </p:nvSpPr>
          <p:spPr>
            <a:xfrm>
              <a:off x="1566671" y="672109"/>
              <a:ext cx="344398" cy="326110"/>
            </a:xfrm>
            <a:prstGeom prst="rect">
              <a:avLst/>
            </a:prstGeom>
            <a:blipFill>
              <a:blip r:embed="rId9" cstate="print"/>
              <a:stretch>
                <a:fillRect/>
              </a:stretch>
            </a:blipFill>
          </p:spPr>
          <p:txBody>
            <a:bodyPr wrap="square" lIns="0" tIns="0" rIns="0" bIns="0" rtlCol="0"/>
            <a:lstStyle/>
            <a:p>
              <a:endParaRPr sz="18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18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1800"/>
            </a:p>
          </p:txBody>
        </p:sp>
        <p:sp>
          <p:nvSpPr>
            <p:cNvPr id="41" name="object 41"/>
            <p:cNvSpPr/>
            <p:nvPr/>
          </p:nvSpPr>
          <p:spPr>
            <a:xfrm>
              <a:off x="1825751" y="1018006"/>
              <a:ext cx="307822" cy="304825"/>
            </a:xfrm>
            <a:prstGeom prst="rect">
              <a:avLst/>
            </a:prstGeom>
            <a:blipFill>
              <a:blip r:embed="rId10" cstate="print"/>
              <a:stretch>
                <a:fillRect/>
              </a:stretch>
            </a:blipFill>
          </p:spPr>
          <p:txBody>
            <a:bodyPr wrap="square" lIns="0" tIns="0" rIns="0" bIns="0" rtlCol="0"/>
            <a:lstStyle/>
            <a:p>
              <a:endParaRPr sz="18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18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1800"/>
            </a:p>
          </p:txBody>
        </p:sp>
        <p:sp>
          <p:nvSpPr>
            <p:cNvPr id="44" name="object 44"/>
            <p:cNvSpPr/>
            <p:nvPr/>
          </p:nvSpPr>
          <p:spPr>
            <a:xfrm>
              <a:off x="1520951" y="1053122"/>
              <a:ext cx="310959" cy="318477"/>
            </a:xfrm>
            <a:prstGeom prst="rect">
              <a:avLst/>
            </a:prstGeom>
            <a:blipFill>
              <a:blip r:embed="rId11" cstate="print"/>
              <a:stretch>
                <a:fillRect/>
              </a:stretch>
            </a:blipFill>
          </p:spPr>
          <p:txBody>
            <a:bodyPr wrap="square" lIns="0" tIns="0" rIns="0" bIns="0" rtlCol="0"/>
            <a:lstStyle/>
            <a:p>
              <a:endParaRPr sz="18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18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18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18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18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18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18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18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1800"/>
            </a:p>
          </p:txBody>
        </p:sp>
      </p:grpSp>
      <p:sp>
        <p:nvSpPr>
          <p:cNvPr id="12" name="Rectangle 11"/>
          <p:cNvSpPr/>
          <p:nvPr/>
        </p:nvSpPr>
        <p:spPr>
          <a:xfrm>
            <a:off x="1021385" y="1595707"/>
            <a:ext cx="6840786" cy="2901051"/>
          </a:xfrm>
          <a:prstGeom prst="rect">
            <a:avLst/>
          </a:prstGeom>
        </p:spPr>
        <p:txBody>
          <a:bodyPr wrap="square">
            <a:spAutoFit/>
          </a:bodyPr>
          <a:lstStyle/>
          <a:p>
            <a:pPr marL="337661">
              <a:lnSpc>
                <a:spcPct val="107000"/>
              </a:lnSpc>
            </a:pP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37661" indent="-118586" algn="just">
              <a:tabLst>
                <a:tab pos="364808" algn="l"/>
              </a:tabLst>
            </a:pPr>
            <a:r>
              <a:rPr lang="en-US" sz="1800" dirty="0">
                <a:solidFill>
                  <a:srgbClr val="000000"/>
                </a:solidFill>
                <a:latin typeface="Times New Roman" panose="02020603050405020304" pitchFamily="18" charset="0"/>
                <a:ea typeface="Times New Roman" panose="02020603050405020304" pitchFamily="18" charset="0"/>
              </a:rPr>
              <a:t>   - </a:t>
            </a:r>
            <a:r>
              <a:rPr lang="vi-VN" sz="18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1800" dirty="0">
              <a:latin typeface="Times New Roman" panose="02020603050405020304" pitchFamily="18" charset="0"/>
              <a:ea typeface="Times New Roman" panose="02020603050405020304" pitchFamily="18" charset="0"/>
            </a:endParaRPr>
          </a:p>
          <a:p>
            <a:pPr marL="337661" indent="-337661" algn="just">
              <a:tabLst>
                <a:tab pos="364808" algn="l"/>
              </a:tabLst>
            </a:pPr>
            <a:r>
              <a:rPr lang="en-US" sz="1800" dirty="0">
                <a:solidFill>
                  <a:srgbClr val="000000"/>
                </a:solidFill>
                <a:latin typeface="Times New Roman" panose="02020603050405020304" pitchFamily="18" charset="0"/>
                <a:ea typeface="Times New Roman" panose="02020603050405020304" pitchFamily="18" charset="0"/>
              </a:rPr>
              <a:t>        - </a:t>
            </a:r>
            <a:r>
              <a:rPr lang="vi-VN" sz="18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1800" dirty="0">
              <a:latin typeface="Times New Roman" panose="02020603050405020304" pitchFamily="18" charset="0"/>
              <a:ea typeface="Times New Roman" panose="02020603050405020304" pitchFamily="18" charset="0"/>
            </a:endParaRPr>
          </a:p>
          <a:p>
            <a:pPr marL="337661" indent="-337661" algn="just">
              <a:tabLst>
                <a:tab pos="364808" algn="l"/>
              </a:tabLst>
            </a:pPr>
            <a:r>
              <a:rPr lang="en-US" sz="1800" dirty="0">
                <a:solidFill>
                  <a:srgbClr val="000000"/>
                </a:solidFill>
                <a:latin typeface="Times New Roman" panose="02020603050405020304" pitchFamily="18" charset="0"/>
                <a:ea typeface="Times New Roman" panose="02020603050405020304" pitchFamily="18" charset="0"/>
              </a:rPr>
              <a:t>         - </a:t>
            </a:r>
            <a:r>
              <a:rPr lang="vi-VN" sz="1800" dirty="0">
                <a:solidFill>
                  <a:srgbClr val="000000"/>
                </a:solidFill>
                <a:latin typeface="Times New Roman" panose="02020603050405020304" pitchFamily="18" charset="0"/>
                <a:ea typeface="Times New Roman" panose="02020603050405020304" pitchFamily="18" charset="0"/>
              </a:rPr>
              <a:t>Tính được phẩn trăm nguyên tố trong hợp chất khi biết công thức hoá học c</a:t>
            </a:r>
            <a:r>
              <a:rPr lang="en-US" sz="1800" dirty="0">
                <a:solidFill>
                  <a:srgbClr val="000000"/>
                </a:solidFill>
                <a:latin typeface="Times New Roman" panose="02020603050405020304" pitchFamily="18" charset="0"/>
                <a:ea typeface="Times New Roman" panose="02020603050405020304" pitchFamily="18" charset="0"/>
              </a:rPr>
              <a:t>ủ</a:t>
            </a:r>
            <a:r>
              <a:rPr lang="vi-VN" sz="1800" dirty="0">
                <a:solidFill>
                  <a:srgbClr val="000000"/>
                </a:solidFill>
                <a:latin typeface="Times New Roman" panose="02020603050405020304" pitchFamily="18" charset="0"/>
                <a:ea typeface="Times New Roman" panose="02020603050405020304" pitchFamily="18" charset="0"/>
              </a:rPr>
              <a:t>a nó.</a:t>
            </a:r>
            <a:endParaRPr lang="en-US" sz="1800" dirty="0">
              <a:latin typeface="Times New Roman" panose="02020603050405020304" pitchFamily="18" charset="0"/>
              <a:ea typeface="Times New Roman" panose="02020603050405020304" pitchFamily="18" charset="0"/>
            </a:endParaRPr>
          </a:p>
          <a:p>
            <a:pPr marL="337661" indent="-118586" algn="just">
              <a:tabLst>
                <a:tab pos="367189" algn="l"/>
              </a:tabLst>
            </a:pPr>
            <a:r>
              <a:rPr lang="en-US" sz="1800" dirty="0">
                <a:solidFill>
                  <a:srgbClr val="000000"/>
                </a:solidFill>
                <a:latin typeface="Times New Roman" panose="02020603050405020304" pitchFamily="18" charset="0"/>
                <a:ea typeface="Times New Roman" panose="02020603050405020304" pitchFamily="18" charset="0"/>
              </a:rPr>
              <a:t>     - </a:t>
            </a:r>
            <a:r>
              <a:rPr lang="vi-VN" sz="18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1800" dirty="0" err="1">
                <a:solidFill>
                  <a:srgbClr val="000000"/>
                </a:solidFill>
                <a:latin typeface="Times New Roman" panose="02020603050405020304" pitchFamily="18" charset="0"/>
                <a:ea typeface="Times New Roman" panose="02020603050405020304" pitchFamily="18" charset="0"/>
              </a:rPr>
              <a:t>trăm</a:t>
            </a:r>
            <a:r>
              <a:rPr lang="en-US" sz="1800" dirty="0">
                <a:solidFill>
                  <a:srgbClr val="000000"/>
                </a:solidFill>
                <a:latin typeface="Times New Roman" panose="02020603050405020304" pitchFamily="18" charset="0"/>
                <a:ea typeface="Times New Roman" panose="02020603050405020304" pitchFamily="18" charset="0"/>
              </a:rPr>
              <a:t> </a:t>
            </a:r>
            <a:r>
              <a:rPr lang="vi-VN" sz="18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1500" dirty="0">
                <a:solidFill>
                  <a:srgbClr val="000000"/>
                </a:solidFill>
                <a:latin typeface="Times New Roman" panose="02020603050405020304" pitchFamily="18" charset="0"/>
                <a:ea typeface="Times New Roman" panose="02020603050405020304" pitchFamily="18" charset="0"/>
              </a:rPr>
              <a:t>.</a:t>
            </a:r>
            <a:endParaRPr lang="en-US" sz="1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637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304371" y="1239838"/>
            <a:ext cx="2707353" cy="3636962"/>
            <a:chOff x="457200" y="1239996"/>
            <a:chExt cx="2177144" cy="2804886"/>
          </a:xfrm>
        </p:grpSpPr>
        <p:sp>
          <p:nvSpPr>
            <p:cNvPr id="6" name="Rectangle 5"/>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6"/>
          <p:cNvGrpSpPr>
            <a:grpSpLocks/>
          </p:cNvGrpSpPr>
          <p:nvPr/>
        </p:nvGrpSpPr>
        <p:grpSpPr bwMode="auto">
          <a:xfrm flipV="1">
            <a:off x="177371" y="1412875"/>
            <a:ext cx="2101850" cy="1058476"/>
            <a:chOff x="4763053" y="2429435"/>
            <a:chExt cx="2840865" cy="833718"/>
          </a:xfrm>
        </p:grpSpPr>
        <p:sp>
          <p:nvSpPr>
            <p:cNvPr id="9" name="Freeform 8"/>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rgbClr val="FF0000"/>
            </a:soli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0" name="Pie 9"/>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11" name="Group 57"/>
          <p:cNvGrpSpPr>
            <a:grpSpLocks/>
          </p:cNvGrpSpPr>
          <p:nvPr/>
        </p:nvGrpSpPr>
        <p:grpSpPr bwMode="auto">
          <a:xfrm>
            <a:off x="3290459" y="1239838"/>
            <a:ext cx="2701034" cy="3636962"/>
            <a:chOff x="457200" y="1239996"/>
            <a:chExt cx="2177144" cy="2804886"/>
          </a:xfrm>
        </p:grpSpPr>
        <p:sp>
          <p:nvSpPr>
            <p:cNvPr id="12" name="Rectangle 11"/>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60"/>
          <p:cNvGrpSpPr>
            <a:grpSpLocks/>
          </p:cNvGrpSpPr>
          <p:nvPr/>
        </p:nvGrpSpPr>
        <p:grpSpPr bwMode="auto">
          <a:xfrm flipV="1">
            <a:off x="3177746" y="1412875"/>
            <a:ext cx="2101850" cy="1058476"/>
            <a:chOff x="4782670" y="2429435"/>
            <a:chExt cx="2840865" cy="833718"/>
          </a:xfrm>
        </p:grpSpPr>
        <p:sp>
          <p:nvSpPr>
            <p:cNvPr id="15" name="Freeform 14"/>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6" name="Pie 15"/>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17" name="Group 71"/>
          <p:cNvGrpSpPr>
            <a:grpSpLocks/>
          </p:cNvGrpSpPr>
          <p:nvPr/>
        </p:nvGrpSpPr>
        <p:grpSpPr bwMode="auto">
          <a:xfrm>
            <a:off x="6262259" y="1239838"/>
            <a:ext cx="2745817" cy="3636962"/>
            <a:chOff x="457200" y="1239996"/>
            <a:chExt cx="2177144" cy="2804886"/>
          </a:xfrm>
        </p:grpSpPr>
        <p:sp>
          <p:nvSpPr>
            <p:cNvPr id="18" name="Rectangle 17"/>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75"/>
          <p:cNvGrpSpPr>
            <a:grpSpLocks/>
          </p:cNvGrpSpPr>
          <p:nvPr/>
        </p:nvGrpSpPr>
        <p:grpSpPr bwMode="auto">
          <a:xfrm flipV="1">
            <a:off x="6149546" y="1412875"/>
            <a:ext cx="2141838" cy="1058476"/>
            <a:chOff x="4782670" y="2429435"/>
            <a:chExt cx="2840865" cy="833718"/>
          </a:xfrm>
        </p:grpSpPr>
        <p:sp>
          <p:nvSpPr>
            <p:cNvPr id="21" name="Freeform 20"/>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2" name="Pie 21"/>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6" name="TextBox 25"/>
          <p:cNvSpPr txBox="1"/>
          <p:nvPr/>
        </p:nvSpPr>
        <p:spPr>
          <a:xfrm>
            <a:off x="145921" y="1609081"/>
            <a:ext cx="1973938" cy="830997"/>
          </a:xfrm>
          <a:prstGeom prst="rect">
            <a:avLst/>
          </a:prstGeom>
          <a:noFill/>
        </p:spPr>
        <p:txBody>
          <a:bodyPr wrap="none" anchor="ctr">
            <a:spAutoFit/>
          </a:bodyPr>
          <a:lstStyle/>
          <a:p>
            <a:pPr marL="457200" marR="46196" indent="-457200" algn="ctr">
              <a:lnSpc>
                <a:spcPct val="100000"/>
              </a:lnSpc>
              <a:buAutoNum type="arabicPeriod"/>
            </a:pPr>
            <a:r>
              <a:rPr lang="en-US" sz="2400" b="1" spc="-75">
                <a:solidFill>
                  <a:schemeClr val="bg1"/>
                </a:solidFill>
              </a:rPr>
              <a:t>Công thức </a:t>
            </a:r>
          </a:p>
          <a:p>
            <a:pPr marR="46196" algn="ctr">
              <a:lnSpc>
                <a:spcPct val="100000"/>
              </a:lnSpc>
            </a:pPr>
            <a:r>
              <a:rPr lang="en-US" sz="2400" b="1" spc="-75">
                <a:solidFill>
                  <a:schemeClr val="bg1"/>
                </a:solidFill>
              </a:rPr>
              <a:t>hoá học</a:t>
            </a:r>
            <a:endParaRPr lang="en-US" sz="2400" b="1" spc="26" dirty="0">
              <a:solidFill>
                <a:schemeClr val="bg1"/>
              </a:solidFill>
            </a:endParaRPr>
          </a:p>
        </p:txBody>
      </p:sp>
      <p:sp>
        <p:nvSpPr>
          <p:cNvPr id="27" name="TextBox 26"/>
          <p:cNvSpPr txBox="1"/>
          <p:nvPr/>
        </p:nvSpPr>
        <p:spPr>
          <a:xfrm>
            <a:off x="3432622" y="1784615"/>
            <a:ext cx="1515479" cy="523220"/>
          </a:xfrm>
          <a:prstGeom prst="rect">
            <a:avLst/>
          </a:prstGeom>
          <a:noFill/>
        </p:spPr>
        <p:txBody>
          <a:bodyPr wrap="none" anchor="ctr">
            <a:spAutoFit/>
          </a:bodyPr>
          <a:lstStyle/>
          <a:p>
            <a:pPr marR="46196" algn="ctr">
              <a:lnSpc>
                <a:spcPct val="100000"/>
              </a:lnSpc>
            </a:pPr>
            <a:r>
              <a:rPr lang="en-US" sz="2800" b="1" spc="-75">
                <a:solidFill>
                  <a:schemeClr val="bg1"/>
                </a:solidFill>
              </a:rPr>
              <a:t>2. Hoá trị</a:t>
            </a:r>
            <a:endParaRPr lang="en-US" sz="2800" b="1" spc="26" dirty="0">
              <a:solidFill>
                <a:schemeClr val="bg1"/>
              </a:solidFill>
            </a:endParaRPr>
          </a:p>
        </p:txBody>
      </p:sp>
      <p:sp>
        <p:nvSpPr>
          <p:cNvPr id="28" name="TextBox 27"/>
          <p:cNvSpPr txBox="1"/>
          <p:nvPr/>
        </p:nvSpPr>
        <p:spPr>
          <a:xfrm>
            <a:off x="6054939" y="1685684"/>
            <a:ext cx="2236445" cy="707886"/>
          </a:xfrm>
          <a:prstGeom prst="rect">
            <a:avLst/>
          </a:prstGeom>
          <a:noFill/>
        </p:spPr>
        <p:txBody>
          <a:bodyPr wrap="square" anchor="ctr">
            <a:spAutoFit/>
          </a:bodyPr>
          <a:lstStyle/>
          <a:p>
            <a:pPr marR="46196" algn="ctr">
              <a:lnSpc>
                <a:spcPct val="100000"/>
              </a:lnSpc>
            </a:pPr>
            <a:r>
              <a:rPr lang="en-US" sz="2000" b="1" spc="-75"/>
              <a:t>3.Lập Công thức hoá </a:t>
            </a:r>
          </a:p>
          <a:p>
            <a:pPr marR="46196" algn="ctr">
              <a:lnSpc>
                <a:spcPct val="100000"/>
              </a:lnSpc>
            </a:pPr>
            <a:r>
              <a:rPr lang="en-US" sz="2000" b="1" spc="-75"/>
              <a:t>học của hợp chất</a:t>
            </a:r>
            <a:endParaRPr lang="en-US" sz="2000" b="1" spc="26" dirty="0"/>
          </a:p>
        </p:txBody>
      </p:sp>
      <p:sp>
        <p:nvSpPr>
          <p:cNvPr id="30" name="object 53"/>
          <p:cNvSpPr txBox="1">
            <a:spLocks noGrp="1"/>
          </p:cNvSpPr>
          <p:nvPr>
            <p:ph sz="half" idx="2"/>
          </p:nvPr>
        </p:nvSpPr>
        <p:spPr>
          <a:xfrm>
            <a:off x="341904" y="2646703"/>
            <a:ext cx="2669820" cy="1964480"/>
          </a:xfrm>
          <a:prstGeom prst="rect">
            <a:avLst/>
          </a:prstGeom>
        </p:spPr>
        <p:txBody>
          <a:bodyPr vert="horz" wrap="square" lIns="0" tIns="10001" rIns="0" bIns="0" rtlCol="0">
            <a:spAutoFit/>
          </a:bodyPr>
          <a:lstStyle/>
          <a:p>
            <a:pPr marL="240983" indent="-215265">
              <a:lnSpc>
                <a:spcPct val="100000"/>
              </a:lnSpc>
              <a:spcBef>
                <a:spcPts val="221"/>
              </a:spcBef>
              <a:buSzPct val="112500"/>
              <a:buFont typeface="Wingdings"/>
              <a:buChar char=""/>
              <a:tabLst>
                <a:tab pos="241459" algn="l"/>
              </a:tabLst>
            </a:pPr>
            <a:r>
              <a:rPr lang="en-US" sz="1600" spc="-26">
                <a:solidFill>
                  <a:srgbClr val="006FC0"/>
                </a:solidFill>
              </a:rPr>
              <a:t>Công </a:t>
            </a:r>
            <a:r>
              <a:rPr lang="en-US" sz="1600" spc="-26" dirty="0" err="1">
                <a:solidFill>
                  <a:srgbClr val="006FC0"/>
                </a:solidFill>
              </a:rPr>
              <a:t>thức</a:t>
            </a:r>
            <a:r>
              <a:rPr lang="en-US" sz="1600" spc="-26" dirty="0">
                <a:solidFill>
                  <a:srgbClr val="006FC0"/>
                </a:solidFill>
              </a:rPr>
              <a:t> </a:t>
            </a:r>
            <a:r>
              <a:rPr lang="en-US" sz="1600" spc="-26" dirty="0" err="1">
                <a:solidFill>
                  <a:srgbClr val="006FC0"/>
                </a:solidFill>
              </a:rPr>
              <a:t>hoá</a:t>
            </a:r>
            <a:r>
              <a:rPr lang="en-US" sz="1600" spc="-26" dirty="0">
                <a:solidFill>
                  <a:srgbClr val="006FC0"/>
                </a:solidFill>
              </a:rPr>
              <a:t> </a:t>
            </a:r>
            <a:r>
              <a:rPr lang="en-US" sz="1600" spc="-26" dirty="0" err="1">
                <a:solidFill>
                  <a:srgbClr val="006FC0"/>
                </a:solidFill>
              </a:rPr>
              <a:t>học</a:t>
            </a:r>
            <a:r>
              <a:rPr lang="en-US" sz="1600" spc="-26" dirty="0">
                <a:solidFill>
                  <a:srgbClr val="006FC0"/>
                </a:solidFill>
              </a:rPr>
              <a:t> </a:t>
            </a:r>
            <a:r>
              <a:rPr lang="en-US" sz="1600" spc="-26" dirty="0" err="1">
                <a:solidFill>
                  <a:srgbClr val="006FC0"/>
                </a:solidFill>
              </a:rPr>
              <a:t>của</a:t>
            </a:r>
            <a:r>
              <a:rPr lang="en-US" sz="1600" spc="-26" dirty="0">
                <a:solidFill>
                  <a:srgbClr val="006FC0"/>
                </a:solidFill>
              </a:rPr>
              <a:t> </a:t>
            </a:r>
            <a:r>
              <a:rPr lang="en-US" sz="1600" spc="-26" dirty="0" err="1">
                <a:solidFill>
                  <a:srgbClr val="006FC0"/>
                </a:solidFill>
              </a:rPr>
              <a:t>đơn</a:t>
            </a:r>
            <a:r>
              <a:rPr lang="en-US" sz="1600" spc="-26" dirty="0">
                <a:solidFill>
                  <a:srgbClr val="006FC0"/>
                </a:solidFill>
              </a:rPr>
              <a:t> </a:t>
            </a:r>
            <a:r>
              <a:rPr lang="en-US" sz="1600" spc="-26" dirty="0" err="1">
                <a:solidFill>
                  <a:srgbClr val="006FC0"/>
                </a:solidFill>
              </a:rPr>
              <a:t>chất</a:t>
            </a:r>
            <a:endParaRPr lang="en-US" sz="1600" spc="-26" dirty="0">
              <a:solidFill>
                <a:srgbClr val="006FC0"/>
              </a:solidFill>
            </a:endParaRPr>
          </a:p>
          <a:p>
            <a:pPr marL="240983" indent="-215265">
              <a:lnSpc>
                <a:spcPct val="100000"/>
              </a:lnSpc>
              <a:spcBef>
                <a:spcPts val="221"/>
              </a:spcBef>
              <a:buSzPct val="112500"/>
              <a:buFont typeface="Wingdings"/>
              <a:buChar char=""/>
              <a:tabLst>
                <a:tab pos="241459" algn="l"/>
              </a:tabLst>
            </a:pPr>
            <a:r>
              <a:rPr lang="en-US" sz="1600" spc="-26" dirty="0" err="1">
                <a:solidFill>
                  <a:srgbClr val="006FC0"/>
                </a:solidFill>
              </a:rPr>
              <a:t>Công</a:t>
            </a:r>
            <a:r>
              <a:rPr lang="en-US" sz="1600" spc="-26" dirty="0">
                <a:solidFill>
                  <a:srgbClr val="006FC0"/>
                </a:solidFill>
              </a:rPr>
              <a:t> </a:t>
            </a:r>
            <a:r>
              <a:rPr lang="en-US" sz="1600" spc="-26" dirty="0" err="1">
                <a:solidFill>
                  <a:srgbClr val="006FC0"/>
                </a:solidFill>
              </a:rPr>
              <a:t>thức</a:t>
            </a:r>
            <a:r>
              <a:rPr lang="en-US" sz="1600" spc="-26" dirty="0">
                <a:solidFill>
                  <a:srgbClr val="006FC0"/>
                </a:solidFill>
              </a:rPr>
              <a:t> </a:t>
            </a:r>
            <a:r>
              <a:rPr lang="en-US" sz="1600" spc="-26" dirty="0" err="1">
                <a:solidFill>
                  <a:srgbClr val="006FC0"/>
                </a:solidFill>
              </a:rPr>
              <a:t>hoá</a:t>
            </a:r>
            <a:r>
              <a:rPr lang="en-US" sz="1600" spc="-26" dirty="0">
                <a:solidFill>
                  <a:srgbClr val="006FC0"/>
                </a:solidFill>
              </a:rPr>
              <a:t> </a:t>
            </a:r>
            <a:r>
              <a:rPr lang="en-US" sz="1600" spc="-26" dirty="0" err="1">
                <a:solidFill>
                  <a:srgbClr val="006FC0"/>
                </a:solidFill>
              </a:rPr>
              <a:t>học</a:t>
            </a:r>
            <a:r>
              <a:rPr lang="en-US" sz="1600" spc="-26" dirty="0">
                <a:solidFill>
                  <a:srgbClr val="006FC0"/>
                </a:solidFill>
              </a:rPr>
              <a:t> </a:t>
            </a:r>
            <a:r>
              <a:rPr lang="en-US" sz="1600" spc="-26" dirty="0" err="1">
                <a:solidFill>
                  <a:srgbClr val="006FC0"/>
                </a:solidFill>
              </a:rPr>
              <a:t>của</a:t>
            </a:r>
            <a:r>
              <a:rPr lang="en-US" sz="1600" spc="-26" dirty="0">
                <a:solidFill>
                  <a:srgbClr val="006FC0"/>
                </a:solidFill>
              </a:rPr>
              <a:t> </a:t>
            </a:r>
            <a:r>
              <a:rPr lang="en-US" sz="1600" spc="-26" dirty="0" err="1">
                <a:solidFill>
                  <a:srgbClr val="006FC0"/>
                </a:solidFill>
              </a:rPr>
              <a:t>hợp</a:t>
            </a:r>
            <a:r>
              <a:rPr lang="en-US" sz="1600" spc="-26" dirty="0">
                <a:solidFill>
                  <a:srgbClr val="006FC0"/>
                </a:solidFill>
              </a:rPr>
              <a:t> </a:t>
            </a:r>
            <a:r>
              <a:rPr lang="en-US" sz="1600" spc="-26" dirty="0" err="1">
                <a:solidFill>
                  <a:srgbClr val="006FC0"/>
                </a:solidFill>
              </a:rPr>
              <a:t>chất</a:t>
            </a:r>
            <a:endParaRPr sz="1600" dirty="0"/>
          </a:p>
          <a:p>
            <a:pPr marL="240983" indent="-215265">
              <a:lnSpc>
                <a:spcPct val="100000"/>
              </a:lnSpc>
              <a:buSzPct val="112500"/>
              <a:buFont typeface="Wingdings"/>
              <a:buChar char=""/>
              <a:tabLst>
                <a:tab pos="241459" algn="l"/>
              </a:tabLst>
            </a:pPr>
            <a:r>
              <a:rPr lang="en-US" sz="1600" spc="-45" dirty="0">
                <a:solidFill>
                  <a:srgbClr val="006FC0"/>
                </a:solidFill>
              </a:rPr>
              <a:t>Ý </a:t>
            </a:r>
            <a:r>
              <a:rPr lang="en-US" sz="1600" spc="-45" dirty="0" err="1">
                <a:solidFill>
                  <a:srgbClr val="006FC0"/>
                </a:solidFill>
              </a:rPr>
              <a:t>nghĩa</a:t>
            </a:r>
            <a:r>
              <a:rPr lang="en-US" sz="1600" spc="-45" dirty="0">
                <a:solidFill>
                  <a:srgbClr val="006FC0"/>
                </a:solidFill>
              </a:rPr>
              <a:t> </a:t>
            </a:r>
            <a:r>
              <a:rPr lang="en-US" sz="1600" spc="-45" dirty="0" err="1">
                <a:solidFill>
                  <a:srgbClr val="006FC0"/>
                </a:solidFill>
              </a:rPr>
              <a:t>công</a:t>
            </a:r>
            <a:r>
              <a:rPr lang="en-US" sz="1600" spc="-45" dirty="0">
                <a:solidFill>
                  <a:srgbClr val="006FC0"/>
                </a:solidFill>
              </a:rPr>
              <a:t> </a:t>
            </a:r>
            <a:r>
              <a:rPr lang="en-US" sz="1600" spc="-45" dirty="0" err="1">
                <a:solidFill>
                  <a:srgbClr val="006FC0"/>
                </a:solidFill>
              </a:rPr>
              <a:t>thức</a:t>
            </a:r>
            <a:r>
              <a:rPr lang="en-US" sz="1600" spc="-45" dirty="0">
                <a:solidFill>
                  <a:srgbClr val="006FC0"/>
                </a:solidFill>
              </a:rPr>
              <a:t> </a:t>
            </a:r>
            <a:r>
              <a:rPr lang="en-US" sz="1600" spc="-45" dirty="0" err="1">
                <a:solidFill>
                  <a:srgbClr val="006FC0"/>
                </a:solidFill>
              </a:rPr>
              <a:t>hoá</a:t>
            </a:r>
            <a:r>
              <a:rPr lang="en-US" sz="1600" spc="-45" dirty="0">
                <a:solidFill>
                  <a:srgbClr val="006FC0"/>
                </a:solidFill>
              </a:rPr>
              <a:t> </a:t>
            </a:r>
            <a:r>
              <a:rPr lang="en-US" sz="1600" spc="-45" dirty="0" err="1">
                <a:solidFill>
                  <a:srgbClr val="006FC0"/>
                </a:solidFill>
              </a:rPr>
              <a:t>học</a:t>
            </a:r>
            <a:endParaRPr lang="en-US" sz="1600" spc="-45" dirty="0">
              <a:solidFill>
                <a:srgbClr val="006FC0"/>
              </a:solidFill>
            </a:endParaRPr>
          </a:p>
          <a:p>
            <a:pPr marL="240983" indent="-215265">
              <a:lnSpc>
                <a:spcPct val="100000"/>
              </a:lnSpc>
              <a:buSzPct val="112500"/>
              <a:buFont typeface="Wingdings"/>
              <a:buChar char=""/>
              <a:tabLst>
                <a:tab pos="241459" algn="l"/>
              </a:tabLst>
            </a:pPr>
            <a:r>
              <a:rPr lang="en-US" sz="1600" spc="-45" dirty="0" err="1">
                <a:solidFill>
                  <a:srgbClr val="006FC0"/>
                </a:solidFill>
              </a:rPr>
              <a:t>Tính</a:t>
            </a:r>
            <a:r>
              <a:rPr lang="en-US" sz="1600" spc="-45" dirty="0">
                <a:solidFill>
                  <a:srgbClr val="006FC0"/>
                </a:solidFill>
              </a:rPr>
              <a:t> </a:t>
            </a:r>
            <a:r>
              <a:rPr lang="en-US" sz="1600" spc="-45" dirty="0" err="1">
                <a:solidFill>
                  <a:srgbClr val="006FC0"/>
                </a:solidFill>
              </a:rPr>
              <a:t>phần</a:t>
            </a:r>
            <a:r>
              <a:rPr lang="en-US" sz="1600" spc="-45" dirty="0">
                <a:solidFill>
                  <a:srgbClr val="006FC0"/>
                </a:solidFill>
              </a:rPr>
              <a:t> </a:t>
            </a:r>
            <a:r>
              <a:rPr lang="en-US" sz="1600" spc="-45" dirty="0" err="1">
                <a:solidFill>
                  <a:srgbClr val="006FC0"/>
                </a:solidFill>
              </a:rPr>
              <a:t>trăm</a:t>
            </a:r>
            <a:r>
              <a:rPr lang="en-US" sz="1600" spc="-45" dirty="0">
                <a:solidFill>
                  <a:srgbClr val="006FC0"/>
                </a:solidFill>
              </a:rPr>
              <a:t> </a:t>
            </a:r>
            <a:r>
              <a:rPr lang="en-US" sz="1600" spc="-45" dirty="0" err="1">
                <a:solidFill>
                  <a:srgbClr val="006FC0"/>
                </a:solidFill>
              </a:rPr>
              <a:t>khối</a:t>
            </a:r>
            <a:r>
              <a:rPr lang="en-US" sz="1600" spc="-45" dirty="0">
                <a:solidFill>
                  <a:srgbClr val="006FC0"/>
                </a:solidFill>
              </a:rPr>
              <a:t> </a:t>
            </a:r>
            <a:r>
              <a:rPr lang="en-US" sz="1600" spc="-45" dirty="0" err="1">
                <a:solidFill>
                  <a:srgbClr val="006FC0"/>
                </a:solidFill>
              </a:rPr>
              <a:t>lượng</a:t>
            </a:r>
            <a:r>
              <a:rPr lang="en-US" sz="1600" spc="-45" dirty="0">
                <a:solidFill>
                  <a:srgbClr val="006FC0"/>
                </a:solidFill>
              </a:rPr>
              <a:t> </a:t>
            </a:r>
            <a:r>
              <a:rPr lang="en-US" sz="1600" spc="-45" dirty="0" err="1">
                <a:solidFill>
                  <a:srgbClr val="006FC0"/>
                </a:solidFill>
              </a:rPr>
              <a:t>các</a:t>
            </a:r>
            <a:r>
              <a:rPr lang="en-US" sz="1600" spc="-45" dirty="0">
                <a:solidFill>
                  <a:srgbClr val="006FC0"/>
                </a:solidFill>
              </a:rPr>
              <a:t> </a:t>
            </a:r>
            <a:r>
              <a:rPr lang="en-US" sz="1600" spc="-45" dirty="0" err="1">
                <a:solidFill>
                  <a:srgbClr val="006FC0"/>
                </a:solidFill>
              </a:rPr>
              <a:t>nguyên</a:t>
            </a:r>
            <a:r>
              <a:rPr lang="en-US" sz="1600" spc="-45" dirty="0">
                <a:solidFill>
                  <a:srgbClr val="006FC0"/>
                </a:solidFill>
              </a:rPr>
              <a:t> </a:t>
            </a:r>
            <a:r>
              <a:rPr lang="en-US" sz="1600" spc="-45" dirty="0" err="1">
                <a:solidFill>
                  <a:srgbClr val="006FC0"/>
                </a:solidFill>
              </a:rPr>
              <a:t>tố</a:t>
            </a:r>
            <a:r>
              <a:rPr lang="en-US" sz="1600" spc="-45" dirty="0">
                <a:solidFill>
                  <a:srgbClr val="006FC0"/>
                </a:solidFill>
              </a:rPr>
              <a:t> </a:t>
            </a:r>
            <a:r>
              <a:rPr lang="en-US" sz="1600" spc="-45" dirty="0" err="1">
                <a:solidFill>
                  <a:srgbClr val="006FC0"/>
                </a:solidFill>
              </a:rPr>
              <a:t>trong</a:t>
            </a:r>
            <a:r>
              <a:rPr lang="en-US" sz="1600" spc="-45" dirty="0">
                <a:solidFill>
                  <a:srgbClr val="006FC0"/>
                </a:solidFill>
              </a:rPr>
              <a:t> </a:t>
            </a:r>
            <a:r>
              <a:rPr lang="en-US" sz="1600" spc="-45" dirty="0" err="1">
                <a:solidFill>
                  <a:srgbClr val="006FC0"/>
                </a:solidFill>
              </a:rPr>
              <a:t>hợp</a:t>
            </a:r>
            <a:r>
              <a:rPr lang="en-US" sz="1600" spc="-45" dirty="0">
                <a:solidFill>
                  <a:srgbClr val="006FC0"/>
                </a:solidFill>
              </a:rPr>
              <a:t> </a:t>
            </a:r>
            <a:r>
              <a:rPr lang="en-US" sz="1600" spc="-45" dirty="0" err="1">
                <a:solidFill>
                  <a:srgbClr val="006FC0"/>
                </a:solidFill>
              </a:rPr>
              <a:t>chất</a:t>
            </a:r>
            <a:endParaRPr sz="1600" dirty="0"/>
          </a:p>
        </p:txBody>
      </p:sp>
      <p:sp>
        <p:nvSpPr>
          <p:cNvPr id="31" name="object 53"/>
          <p:cNvSpPr txBox="1">
            <a:spLocks noGrp="1"/>
          </p:cNvSpPr>
          <p:nvPr>
            <p:ph sz="half" idx="2"/>
          </p:nvPr>
        </p:nvSpPr>
        <p:spPr>
          <a:xfrm>
            <a:off x="3581558" y="2766376"/>
            <a:ext cx="2118836" cy="877003"/>
          </a:xfrm>
          <a:prstGeom prst="rect">
            <a:avLst/>
          </a:prstGeom>
        </p:spPr>
        <p:txBody>
          <a:bodyPr vert="horz" wrap="square" lIns="0" tIns="10001" rIns="0" bIns="0" rtlCol="0">
            <a:spAutoFit/>
          </a:bodyPr>
          <a:lstStyle/>
          <a:p>
            <a:pPr marL="240983" indent="-215265">
              <a:lnSpc>
                <a:spcPct val="100000"/>
              </a:lnSpc>
              <a:spcBef>
                <a:spcPts val="221"/>
              </a:spcBef>
              <a:buSzPct val="112500"/>
              <a:buFont typeface="Wingdings"/>
              <a:buChar char=""/>
              <a:tabLst>
                <a:tab pos="241459" algn="l"/>
              </a:tabLst>
            </a:pPr>
            <a:r>
              <a:rPr lang="en-US" sz="1600" spc="41">
                <a:solidFill>
                  <a:srgbClr val="006FC0"/>
                </a:solidFill>
              </a:rPr>
              <a:t>Khái niệm hóa trị</a:t>
            </a:r>
          </a:p>
          <a:p>
            <a:pPr marL="240983" indent="-215265">
              <a:lnSpc>
                <a:spcPct val="100000"/>
              </a:lnSpc>
              <a:spcBef>
                <a:spcPts val="221"/>
              </a:spcBef>
              <a:buSzPct val="112500"/>
              <a:buFont typeface="Wingdings"/>
              <a:buChar char=""/>
              <a:tabLst>
                <a:tab pos="241459" algn="l"/>
              </a:tabLst>
            </a:pPr>
            <a:r>
              <a:rPr lang="en-US" sz="1600" spc="41">
                <a:solidFill>
                  <a:srgbClr val="006FC0"/>
                </a:solidFill>
              </a:rPr>
              <a:t>Cách xác định</a:t>
            </a:r>
            <a:endParaRPr sz="1600" dirty="0"/>
          </a:p>
          <a:p>
            <a:pPr marL="240983" indent="-215265">
              <a:lnSpc>
                <a:spcPct val="100000"/>
              </a:lnSpc>
              <a:buSzPct val="112500"/>
              <a:buFont typeface="Wingdings"/>
              <a:buChar char=""/>
              <a:tabLst>
                <a:tab pos="241459" algn="l"/>
              </a:tabLst>
            </a:pPr>
            <a:r>
              <a:rPr lang="en-US" sz="1600" spc="-45" dirty="0" err="1">
                <a:solidFill>
                  <a:srgbClr val="006FC0"/>
                </a:solidFill>
              </a:rPr>
              <a:t>Quy</a:t>
            </a:r>
            <a:r>
              <a:rPr lang="en-US" sz="1600" spc="-45" dirty="0">
                <a:solidFill>
                  <a:srgbClr val="006FC0"/>
                </a:solidFill>
              </a:rPr>
              <a:t> </a:t>
            </a:r>
            <a:r>
              <a:rPr lang="en-US" sz="1600" spc="-45" dirty="0" err="1">
                <a:solidFill>
                  <a:srgbClr val="006FC0"/>
                </a:solidFill>
              </a:rPr>
              <a:t>tắc</a:t>
            </a:r>
            <a:r>
              <a:rPr lang="en-US" sz="1600" spc="-45" dirty="0">
                <a:solidFill>
                  <a:srgbClr val="006FC0"/>
                </a:solidFill>
              </a:rPr>
              <a:t> </a:t>
            </a:r>
            <a:r>
              <a:rPr lang="en-US" sz="1600" spc="-45" dirty="0" err="1">
                <a:solidFill>
                  <a:srgbClr val="006FC0"/>
                </a:solidFill>
              </a:rPr>
              <a:t>hoá</a:t>
            </a:r>
            <a:r>
              <a:rPr lang="en-US" sz="1600" spc="-45" dirty="0">
                <a:solidFill>
                  <a:srgbClr val="006FC0"/>
                </a:solidFill>
              </a:rPr>
              <a:t> </a:t>
            </a:r>
            <a:r>
              <a:rPr lang="en-US" sz="1600" spc="-45" dirty="0" err="1">
                <a:solidFill>
                  <a:srgbClr val="006FC0"/>
                </a:solidFill>
              </a:rPr>
              <a:t>trị</a:t>
            </a:r>
            <a:endParaRPr sz="1600" dirty="0"/>
          </a:p>
        </p:txBody>
      </p:sp>
      <p:sp>
        <p:nvSpPr>
          <p:cNvPr id="32" name="object 53"/>
          <p:cNvSpPr txBox="1">
            <a:spLocks noGrp="1"/>
          </p:cNvSpPr>
          <p:nvPr>
            <p:ph sz="half" idx="2"/>
          </p:nvPr>
        </p:nvSpPr>
        <p:spPr>
          <a:xfrm>
            <a:off x="6423135" y="2743915"/>
            <a:ext cx="2424064" cy="1343797"/>
          </a:xfrm>
          <a:prstGeom prst="rect">
            <a:avLst/>
          </a:prstGeom>
        </p:spPr>
        <p:txBody>
          <a:bodyPr vert="horz" wrap="square" lIns="0" tIns="10001" rIns="0" bIns="0" rtlCol="0">
            <a:spAutoFit/>
          </a:bodyPr>
          <a:lstStyle/>
          <a:p>
            <a:pPr marL="240983" indent="-215265">
              <a:lnSpc>
                <a:spcPct val="100000"/>
              </a:lnSpc>
              <a:spcBef>
                <a:spcPts val="221"/>
              </a:spcBef>
              <a:buSzPct val="112500"/>
              <a:buFont typeface="Wingdings"/>
              <a:buChar char=""/>
              <a:tabLst>
                <a:tab pos="241459" algn="l"/>
              </a:tabLst>
            </a:pPr>
            <a:r>
              <a:rPr lang="en-US" sz="1600" spc="41">
                <a:solidFill>
                  <a:srgbClr val="006FC0"/>
                </a:solidFill>
              </a:rPr>
              <a:t>Lập </a:t>
            </a:r>
            <a:r>
              <a:rPr lang="en-US" sz="1600" spc="41" dirty="0">
                <a:solidFill>
                  <a:srgbClr val="006FC0"/>
                </a:solidFill>
              </a:rPr>
              <a:t>CTHH </a:t>
            </a:r>
            <a:r>
              <a:rPr lang="en-US" sz="1600" spc="41" dirty="0" err="1">
                <a:solidFill>
                  <a:srgbClr val="006FC0"/>
                </a:solidFill>
              </a:rPr>
              <a:t>của</a:t>
            </a:r>
            <a:r>
              <a:rPr lang="en-US" sz="1600" spc="41" dirty="0">
                <a:solidFill>
                  <a:srgbClr val="006FC0"/>
                </a:solidFill>
              </a:rPr>
              <a:t> </a:t>
            </a:r>
            <a:r>
              <a:rPr lang="en-US" sz="1600" spc="41" dirty="0" err="1">
                <a:solidFill>
                  <a:srgbClr val="006FC0"/>
                </a:solidFill>
              </a:rPr>
              <a:t>hợp</a:t>
            </a:r>
            <a:r>
              <a:rPr lang="en-US" sz="1600" spc="41" dirty="0">
                <a:solidFill>
                  <a:srgbClr val="006FC0"/>
                </a:solidFill>
              </a:rPr>
              <a:t> </a:t>
            </a:r>
            <a:r>
              <a:rPr lang="en-US" sz="1600" spc="41" dirty="0" err="1">
                <a:solidFill>
                  <a:srgbClr val="006FC0"/>
                </a:solidFill>
              </a:rPr>
              <a:t>chất</a:t>
            </a:r>
            <a:r>
              <a:rPr lang="en-US" sz="1600" spc="41" dirty="0">
                <a:solidFill>
                  <a:srgbClr val="006FC0"/>
                </a:solidFill>
              </a:rPr>
              <a:t> </a:t>
            </a:r>
            <a:r>
              <a:rPr lang="en-US" sz="1600" spc="41" dirty="0" err="1">
                <a:solidFill>
                  <a:srgbClr val="006FC0"/>
                </a:solidFill>
              </a:rPr>
              <a:t>khi</a:t>
            </a:r>
            <a:r>
              <a:rPr lang="en-US" sz="1600" spc="41" dirty="0">
                <a:solidFill>
                  <a:srgbClr val="006FC0"/>
                </a:solidFill>
              </a:rPr>
              <a:t> </a:t>
            </a:r>
            <a:r>
              <a:rPr lang="en-US" sz="1600" spc="41" dirty="0" err="1">
                <a:solidFill>
                  <a:srgbClr val="006FC0"/>
                </a:solidFill>
              </a:rPr>
              <a:t>biết</a:t>
            </a:r>
            <a:r>
              <a:rPr lang="en-US" sz="1600" spc="41" dirty="0">
                <a:solidFill>
                  <a:srgbClr val="006FC0"/>
                </a:solidFill>
              </a:rPr>
              <a:t> </a:t>
            </a:r>
            <a:r>
              <a:rPr lang="en-US" sz="1600" spc="41" dirty="0" err="1">
                <a:solidFill>
                  <a:srgbClr val="006FC0"/>
                </a:solidFill>
              </a:rPr>
              <a:t>hoá</a:t>
            </a:r>
            <a:r>
              <a:rPr lang="en-US" sz="1600" spc="41" dirty="0">
                <a:solidFill>
                  <a:srgbClr val="006FC0"/>
                </a:solidFill>
              </a:rPr>
              <a:t> </a:t>
            </a:r>
            <a:r>
              <a:rPr lang="en-US" sz="1600" spc="41" dirty="0" err="1">
                <a:solidFill>
                  <a:srgbClr val="006FC0"/>
                </a:solidFill>
              </a:rPr>
              <a:t>trị</a:t>
            </a:r>
            <a:endParaRPr sz="1600" dirty="0"/>
          </a:p>
          <a:p>
            <a:pPr marL="240983" indent="-215265">
              <a:lnSpc>
                <a:spcPct val="100000"/>
              </a:lnSpc>
              <a:buSzPct val="112500"/>
              <a:buFont typeface="Wingdings"/>
              <a:buChar char=""/>
              <a:tabLst>
                <a:tab pos="241459" algn="l"/>
              </a:tabLst>
            </a:pPr>
            <a:r>
              <a:rPr lang="en-US" sz="1600" spc="-45" dirty="0" err="1">
                <a:solidFill>
                  <a:srgbClr val="006FC0"/>
                </a:solidFill>
              </a:rPr>
              <a:t>Lập</a:t>
            </a:r>
            <a:r>
              <a:rPr lang="en-US" sz="1600" spc="-45" dirty="0">
                <a:solidFill>
                  <a:srgbClr val="006FC0"/>
                </a:solidFill>
              </a:rPr>
              <a:t> CTHH </a:t>
            </a:r>
            <a:r>
              <a:rPr lang="en-US" sz="1600" spc="-45" dirty="0" err="1">
                <a:solidFill>
                  <a:srgbClr val="006FC0"/>
                </a:solidFill>
              </a:rPr>
              <a:t>của</a:t>
            </a:r>
            <a:r>
              <a:rPr lang="en-US" sz="1600" spc="-45" dirty="0">
                <a:solidFill>
                  <a:srgbClr val="006FC0"/>
                </a:solidFill>
              </a:rPr>
              <a:t> </a:t>
            </a:r>
            <a:r>
              <a:rPr lang="en-US" sz="1600" spc="-45" dirty="0" err="1">
                <a:solidFill>
                  <a:srgbClr val="006FC0"/>
                </a:solidFill>
              </a:rPr>
              <a:t>hợp</a:t>
            </a:r>
            <a:r>
              <a:rPr lang="en-US" sz="1600" spc="-45" dirty="0">
                <a:solidFill>
                  <a:srgbClr val="006FC0"/>
                </a:solidFill>
              </a:rPr>
              <a:t> </a:t>
            </a:r>
            <a:r>
              <a:rPr lang="en-US" sz="1600" spc="-45" dirty="0" err="1">
                <a:solidFill>
                  <a:srgbClr val="006FC0"/>
                </a:solidFill>
              </a:rPr>
              <a:t>chất</a:t>
            </a:r>
            <a:r>
              <a:rPr lang="en-US" sz="1600" spc="-45" dirty="0">
                <a:solidFill>
                  <a:srgbClr val="006FC0"/>
                </a:solidFill>
              </a:rPr>
              <a:t> </a:t>
            </a:r>
            <a:r>
              <a:rPr lang="en-US" sz="1600" spc="-45" dirty="0" err="1">
                <a:solidFill>
                  <a:srgbClr val="006FC0"/>
                </a:solidFill>
              </a:rPr>
              <a:t>theo</a:t>
            </a:r>
            <a:r>
              <a:rPr lang="en-US" sz="1600" spc="-45" dirty="0">
                <a:solidFill>
                  <a:srgbClr val="006FC0"/>
                </a:solidFill>
              </a:rPr>
              <a:t> </a:t>
            </a:r>
            <a:r>
              <a:rPr lang="en-US" sz="1600" spc="-45" dirty="0" err="1">
                <a:solidFill>
                  <a:srgbClr val="006FC0"/>
                </a:solidFill>
              </a:rPr>
              <a:t>phần</a:t>
            </a:r>
            <a:r>
              <a:rPr lang="en-US" sz="1600" spc="-45" dirty="0">
                <a:solidFill>
                  <a:srgbClr val="006FC0"/>
                </a:solidFill>
              </a:rPr>
              <a:t> </a:t>
            </a:r>
            <a:r>
              <a:rPr lang="en-US" sz="1600" spc="-45" dirty="0" err="1">
                <a:solidFill>
                  <a:srgbClr val="006FC0"/>
                </a:solidFill>
              </a:rPr>
              <a:t>trăm</a:t>
            </a:r>
            <a:r>
              <a:rPr lang="en-US" sz="1600" spc="-45" dirty="0">
                <a:solidFill>
                  <a:srgbClr val="006FC0"/>
                </a:solidFill>
              </a:rPr>
              <a:t> </a:t>
            </a:r>
            <a:r>
              <a:rPr lang="en-US" sz="1600" spc="-45" dirty="0" err="1">
                <a:solidFill>
                  <a:srgbClr val="006FC0"/>
                </a:solidFill>
              </a:rPr>
              <a:t>các</a:t>
            </a:r>
            <a:r>
              <a:rPr lang="en-US" sz="1600" spc="-45" dirty="0">
                <a:solidFill>
                  <a:srgbClr val="006FC0"/>
                </a:solidFill>
              </a:rPr>
              <a:t> </a:t>
            </a:r>
            <a:r>
              <a:rPr lang="en-US" sz="1600" spc="-45" dirty="0" err="1">
                <a:solidFill>
                  <a:srgbClr val="006FC0"/>
                </a:solidFill>
              </a:rPr>
              <a:t>nguyên</a:t>
            </a:r>
            <a:r>
              <a:rPr lang="en-US" sz="1600" spc="-45" dirty="0">
                <a:solidFill>
                  <a:srgbClr val="006FC0"/>
                </a:solidFill>
              </a:rPr>
              <a:t> </a:t>
            </a:r>
            <a:r>
              <a:rPr lang="en-US" sz="1600" spc="-45" dirty="0" err="1">
                <a:solidFill>
                  <a:srgbClr val="006FC0"/>
                </a:solidFill>
              </a:rPr>
              <a:t>tố</a:t>
            </a:r>
            <a:endParaRPr sz="1600" dirty="0"/>
          </a:p>
        </p:txBody>
      </p:sp>
      <p:grpSp>
        <p:nvGrpSpPr>
          <p:cNvPr id="37" name="object 2"/>
          <p:cNvGrpSpPr/>
          <p:nvPr/>
        </p:nvGrpSpPr>
        <p:grpSpPr>
          <a:xfrm>
            <a:off x="518160" y="300387"/>
            <a:ext cx="8109204" cy="1024191"/>
            <a:chOff x="518159" y="303212"/>
            <a:chExt cx="8109204" cy="1024191"/>
          </a:xfrm>
        </p:grpSpPr>
        <p:sp>
          <p:nvSpPr>
            <p:cNvPr id="38"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1800"/>
            </a:p>
          </p:txBody>
        </p:sp>
        <p:sp>
          <p:nvSpPr>
            <p:cNvPr id="39"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1800"/>
            </a:p>
          </p:txBody>
        </p:sp>
      </p:grpSp>
      <p:sp>
        <p:nvSpPr>
          <p:cNvPr id="40" name="object 22"/>
          <p:cNvSpPr txBox="1">
            <a:spLocks noGrp="1"/>
          </p:cNvSpPr>
          <p:nvPr>
            <p:ph type="title"/>
          </p:nvPr>
        </p:nvSpPr>
        <p:spPr>
          <a:xfrm>
            <a:off x="2860294" y="510336"/>
            <a:ext cx="3424554" cy="521297"/>
          </a:xfrm>
          <a:prstGeom prst="rect">
            <a:avLst/>
          </a:prstGeom>
        </p:spPr>
        <p:txBody>
          <a:bodyPr vert="horz" wrap="square" lIns="0" tIns="13335" rIns="0" bIns="0" rtlCol="0" anchor="ctr">
            <a:spAutoFit/>
          </a:bodyPr>
          <a:lstStyle/>
          <a:p>
            <a:pPr marL="12700">
              <a:lnSpc>
                <a:spcPct val="100000"/>
              </a:lnSpc>
              <a:spcBef>
                <a:spcPts val="105"/>
              </a:spcBef>
            </a:pPr>
            <a:r>
              <a:rPr lang="en-US" b="1" spc="-290">
                <a:latin typeface="Verdana"/>
                <a:cs typeface="Verdana"/>
              </a:rPr>
              <a:t>Nội dung bài học</a:t>
            </a:r>
            <a:endParaRPr b="1" spc="-105" dirty="0">
              <a:latin typeface="Verdana"/>
              <a:cs typeface="Verdana"/>
            </a:endParaRPr>
          </a:p>
        </p:txBody>
      </p:sp>
      <p:sp>
        <p:nvSpPr>
          <p:cNvPr id="45" name="object 27"/>
          <p:cNvSpPr/>
          <p:nvPr/>
        </p:nvSpPr>
        <p:spPr>
          <a:xfrm>
            <a:off x="6630698" y="160878"/>
            <a:ext cx="565378" cy="955548"/>
          </a:xfrm>
          <a:prstGeom prst="rect">
            <a:avLst/>
          </a:prstGeom>
          <a:blipFill>
            <a:blip r:embed="rId3" cstate="print"/>
            <a:stretch>
              <a:fillRect/>
            </a:stretch>
          </a:blipFill>
        </p:spPr>
        <p:txBody>
          <a:bodyPr wrap="square" lIns="0" tIns="0" rIns="0" bIns="0" rtlCol="0"/>
          <a:lstStyle/>
          <a:p>
            <a:endParaRPr sz="1800"/>
          </a:p>
        </p:txBody>
      </p:sp>
      <p:sp>
        <p:nvSpPr>
          <p:cNvPr id="46" name="object 28"/>
          <p:cNvSpPr/>
          <p:nvPr/>
        </p:nvSpPr>
        <p:spPr>
          <a:xfrm>
            <a:off x="6690821" y="200502"/>
            <a:ext cx="451941" cy="842772"/>
          </a:xfrm>
          <a:prstGeom prst="rect">
            <a:avLst/>
          </a:prstGeom>
          <a:blipFill>
            <a:blip r:embed="rId4" cstate="print"/>
            <a:stretch>
              <a:fillRect/>
            </a:stretch>
          </a:blipFill>
        </p:spPr>
        <p:txBody>
          <a:bodyPr wrap="square" lIns="0" tIns="0" rIns="0" bIns="0" rtlCol="0"/>
          <a:lstStyle/>
          <a:p>
            <a:endParaRPr sz="1800"/>
          </a:p>
        </p:txBody>
      </p:sp>
      <p:sp>
        <p:nvSpPr>
          <p:cNvPr id="47" name="object 29"/>
          <p:cNvSpPr/>
          <p:nvPr/>
        </p:nvSpPr>
        <p:spPr>
          <a:xfrm>
            <a:off x="8314719" y="4165950"/>
            <a:ext cx="316966" cy="384098"/>
          </a:xfrm>
          <a:prstGeom prst="rect">
            <a:avLst/>
          </a:prstGeom>
          <a:blipFill>
            <a:blip r:embed="rId5" cstate="print"/>
            <a:stretch>
              <a:fillRect/>
            </a:stretch>
          </a:blipFill>
        </p:spPr>
        <p:txBody>
          <a:bodyPr wrap="square" lIns="0" tIns="0" rIns="0" bIns="0" rtlCol="0"/>
          <a:lstStyle/>
          <a:p>
            <a:endParaRPr sz="1800"/>
          </a:p>
        </p:txBody>
      </p:sp>
      <p:sp>
        <p:nvSpPr>
          <p:cNvPr id="48" name="object 30"/>
          <p:cNvSpPr/>
          <p:nvPr/>
        </p:nvSpPr>
        <p:spPr>
          <a:xfrm>
            <a:off x="8399046" y="4243675"/>
            <a:ext cx="153923" cy="195072"/>
          </a:xfrm>
          <a:prstGeom prst="rect">
            <a:avLst/>
          </a:prstGeom>
          <a:blipFill>
            <a:blip r:embed="rId6" cstate="print"/>
            <a:stretch>
              <a:fillRect/>
            </a:stretch>
          </a:blipFill>
        </p:spPr>
        <p:txBody>
          <a:bodyPr wrap="square" lIns="0" tIns="0" rIns="0" bIns="0" rtlCol="0"/>
          <a:lstStyle/>
          <a:p>
            <a:endParaRPr sz="1800"/>
          </a:p>
        </p:txBody>
      </p:sp>
      <p:sp>
        <p:nvSpPr>
          <p:cNvPr id="49" name="object 31"/>
          <p:cNvSpPr/>
          <p:nvPr/>
        </p:nvSpPr>
        <p:spPr>
          <a:xfrm>
            <a:off x="8410731" y="4243675"/>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1800"/>
          </a:p>
        </p:txBody>
      </p:sp>
      <p:sp>
        <p:nvSpPr>
          <p:cNvPr id="50" name="object 32"/>
          <p:cNvSpPr/>
          <p:nvPr/>
        </p:nvSpPr>
        <p:spPr>
          <a:xfrm>
            <a:off x="8410731" y="4243675"/>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1800"/>
          </a:p>
        </p:txBody>
      </p:sp>
      <p:sp>
        <p:nvSpPr>
          <p:cNvPr id="51" name="object 33"/>
          <p:cNvSpPr/>
          <p:nvPr/>
        </p:nvSpPr>
        <p:spPr>
          <a:xfrm>
            <a:off x="8436638" y="4295503"/>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1800"/>
          </a:p>
        </p:txBody>
      </p:sp>
      <p:sp>
        <p:nvSpPr>
          <p:cNvPr id="52" name="object 34"/>
          <p:cNvSpPr/>
          <p:nvPr/>
        </p:nvSpPr>
        <p:spPr>
          <a:xfrm>
            <a:off x="8462546" y="3969355"/>
            <a:ext cx="316966" cy="385610"/>
          </a:xfrm>
          <a:prstGeom prst="rect">
            <a:avLst/>
          </a:prstGeom>
          <a:blipFill>
            <a:blip r:embed="rId7" cstate="print"/>
            <a:stretch>
              <a:fillRect/>
            </a:stretch>
          </a:blipFill>
        </p:spPr>
        <p:txBody>
          <a:bodyPr wrap="square" lIns="0" tIns="0" rIns="0" bIns="0" rtlCol="0"/>
          <a:lstStyle/>
          <a:p>
            <a:endParaRPr sz="1800"/>
          </a:p>
        </p:txBody>
      </p:sp>
      <p:sp>
        <p:nvSpPr>
          <p:cNvPr id="53" name="object 35"/>
          <p:cNvSpPr/>
          <p:nvPr/>
        </p:nvSpPr>
        <p:spPr>
          <a:xfrm>
            <a:off x="8558558" y="4047078"/>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1800"/>
          </a:p>
        </p:txBody>
      </p:sp>
      <p:sp>
        <p:nvSpPr>
          <p:cNvPr id="54" name="object 36"/>
          <p:cNvSpPr/>
          <p:nvPr/>
        </p:nvSpPr>
        <p:spPr>
          <a:xfrm>
            <a:off x="8558558" y="4047078"/>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1800"/>
          </a:p>
        </p:txBody>
      </p:sp>
      <p:sp>
        <p:nvSpPr>
          <p:cNvPr id="55" name="object 37"/>
          <p:cNvSpPr/>
          <p:nvPr/>
        </p:nvSpPr>
        <p:spPr>
          <a:xfrm>
            <a:off x="8558558" y="4047078"/>
            <a:ext cx="129540" cy="196596"/>
          </a:xfrm>
          <a:prstGeom prst="rect">
            <a:avLst/>
          </a:prstGeom>
          <a:blipFill>
            <a:blip r:embed="rId8" cstate="print"/>
            <a:stretch>
              <a:fillRect/>
            </a:stretch>
          </a:blipFill>
        </p:spPr>
        <p:txBody>
          <a:bodyPr wrap="square" lIns="0" tIns="0" rIns="0" bIns="0" rtlCol="0"/>
          <a:lstStyle/>
          <a:p>
            <a:endParaRPr sz="1800"/>
          </a:p>
        </p:txBody>
      </p:sp>
      <p:sp>
        <p:nvSpPr>
          <p:cNvPr id="56" name="object 38"/>
          <p:cNvSpPr/>
          <p:nvPr/>
        </p:nvSpPr>
        <p:spPr>
          <a:xfrm>
            <a:off x="1552730" y="435224"/>
            <a:ext cx="344398" cy="326110"/>
          </a:xfrm>
          <a:prstGeom prst="rect">
            <a:avLst/>
          </a:prstGeom>
          <a:blipFill>
            <a:blip r:embed="rId9" cstate="print"/>
            <a:stretch>
              <a:fillRect/>
            </a:stretch>
          </a:blipFill>
        </p:spPr>
        <p:txBody>
          <a:bodyPr wrap="square" lIns="0" tIns="0" rIns="0" bIns="0" rtlCol="0"/>
          <a:lstStyle/>
          <a:p>
            <a:endParaRPr sz="1800"/>
          </a:p>
        </p:txBody>
      </p:sp>
      <p:sp>
        <p:nvSpPr>
          <p:cNvPr id="57" name="object 39"/>
          <p:cNvSpPr/>
          <p:nvPr/>
        </p:nvSpPr>
        <p:spPr>
          <a:xfrm>
            <a:off x="1649840" y="512922"/>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1800"/>
          </a:p>
        </p:txBody>
      </p:sp>
      <p:sp>
        <p:nvSpPr>
          <p:cNvPr id="58" name="object 40"/>
          <p:cNvSpPr/>
          <p:nvPr/>
        </p:nvSpPr>
        <p:spPr>
          <a:xfrm>
            <a:off x="1649758" y="512922"/>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1800"/>
          </a:p>
        </p:txBody>
      </p:sp>
      <p:sp>
        <p:nvSpPr>
          <p:cNvPr id="59" name="object 41"/>
          <p:cNvSpPr/>
          <p:nvPr/>
        </p:nvSpPr>
        <p:spPr>
          <a:xfrm>
            <a:off x="1811810" y="781121"/>
            <a:ext cx="307822" cy="304825"/>
          </a:xfrm>
          <a:prstGeom prst="rect">
            <a:avLst/>
          </a:prstGeom>
          <a:blipFill>
            <a:blip r:embed="rId10" cstate="print"/>
            <a:stretch>
              <a:fillRect/>
            </a:stretch>
          </a:blipFill>
        </p:spPr>
        <p:txBody>
          <a:bodyPr wrap="square" lIns="0" tIns="0" rIns="0" bIns="0" rtlCol="0"/>
          <a:lstStyle/>
          <a:p>
            <a:endParaRPr sz="1800"/>
          </a:p>
        </p:txBody>
      </p:sp>
      <p:sp>
        <p:nvSpPr>
          <p:cNvPr id="60" name="object 42"/>
          <p:cNvSpPr/>
          <p:nvPr/>
        </p:nvSpPr>
        <p:spPr>
          <a:xfrm>
            <a:off x="1909727" y="859505"/>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1800"/>
          </a:p>
        </p:txBody>
      </p:sp>
      <p:sp>
        <p:nvSpPr>
          <p:cNvPr id="61" name="object 43"/>
          <p:cNvSpPr/>
          <p:nvPr/>
        </p:nvSpPr>
        <p:spPr>
          <a:xfrm>
            <a:off x="1909628" y="859505"/>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1800"/>
          </a:p>
        </p:txBody>
      </p:sp>
      <p:sp>
        <p:nvSpPr>
          <p:cNvPr id="62" name="object 44"/>
          <p:cNvSpPr/>
          <p:nvPr/>
        </p:nvSpPr>
        <p:spPr>
          <a:xfrm>
            <a:off x="1507010" y="816237"/>
            <a:ext cx="310959" cy="318477"/>
          </a:xfrm>
          <a:prstGeom prst="rect">
            <a:avLst/>
          </a:prstGeom>
          <a:blipFill>
            <a:blip r:embed="rId11" cstate="print"/>
            <a:stretch>
              <a:fillRect/>
            </a:stretch>
          </a:blipFill>
        </p:spPr>
        <p:txBody>
          <a:bodyPr wrap="square" lIns="0" tIns="0" rIns="0" bIns="0" rtlCol="0"/>
          <a:lstStyle/>
          <a:p>
            <a:endParaRPr sz="1800"/>
          </a:p>
        </p:txBody>
      </p:sp>
      <p:sp>
        <p:nvSpPr>
          <p:cNvPr id="63" name="object 45"/>
          <p:cNvSpPr/>
          <p:nvPr/>
        </p:nvSpPr>
        <p:spPr>
          <a:xfrm>
            <a:off x="1604927" y="894748"/>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1800"/>
          </a:p>
        </p:txBody>
      </p:sp>
      <p:sp>
        <p:nvSpPr>
          <p:cNvPr id="64" name="object 46"/>
          <p:cNvSpPr/>
          <p:nvPr/>
        </p:nvSpPr>
        <p:spPr>
          <a:xfrm>
            <a:off x="1604927" y="894748"/>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1800"/>
          </a:p>
        </p:txBody>
      </p:sp>
      <p:sp>
        <p:nvSpPr>
          <p:cNvPr id="65" name="object 47"/>
          <p:cNvSpPr/>
          <p:nvPr/>
        </p:nvSpPr>
        <p:spPr>
          <a:xfrm>
            <a:off x="1649840" y="512922"/>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1800"/>
          </a:p>
        </p:txBody>
      </p:sp>
      <p:sp>
        <p:nvSpPr>
          <p:cNvPr id="66" name="object 48"/>
          <p:cNvSpPr/>
          <p:nvPr/>
        </p:nvSpPr>
        <p:spPr>
          <a:xfrm>
            <a:off x="1680493" y="543895"/>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1800"/>
          </a:p>
        </p:txBody>
      </p:sp>
      <p:sp>
        <p:nvSpPr>
          <p:cNvPr id="67" name="object 49"/>
          <p:cNvSpPr/>
          <p:nvPr/>
        </p:nvSpPr>
        <p:spPr>
          <a:xfrm>
            <a:off x="1909727" y="859505"/>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1800"/>
          </a:p>
        </p:txBody>
      </p:sp>
      <p:sp>
        <p:nvSpPr>
          <p:cNvPr id="68" name="object 50"/>
          <p:cNvSpPr/>
          <p:nvPr/>
        </p:nvSpPr>
        <p:spPr>
          <a:xfrm>
            <a:off x="1934874" y="890748"/>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1800"/>
          </a:p>
        </p:txBody>
      </p:sp>
      <p:sp>
        <p:nvSpPr>
          <p:cNvPr id="69" name="object 51"/>
          <p:cNvSpPr/>
          <p:nvPr/>
        </p:nvSpPr>
        <p:spPr>
          <a:xfrm>
            <a:off x="1604927" y="894748"/>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1800"/>
          </a:p>
        </p:txBody>
      </p:sp>
      <p:sp>
        <p:nvSpPr>
          <p:cNvPr id="70" name="object 52"/>
          <p:cNvSpPr/>
          <p:nvPr/>
        </p:nvSpPr>
        <p:spPr>
          <a:xfrm>
            <a:off x="1634010" y="925149"/>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1800"/>
          </a:p>
        </p:txBody>
      </p:sp>
    </p:spTree>
    <p:extLst>
      <p:ext uri="{BB962C8B-B14F-4D97-AF65-F5344CB8AC3E}">
        <p14:creationId xmlns:p14="http://schemas.microsoft.com/office/powerpoint/2010/main" val="90362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down)">
                                      <p:cBhvr>
                                        <p:cTn id="15" dur="500"/>
                                        <p:tgtEl>
                                          <p:spTgt spid="30">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wipe(down)">
                                      <p:cBhvr>
                                        <p:cTn id="18" dur="500"/>
                                        <p:tgtEl>
                                          <p:spTgt spid="30">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wipe(down)">
                                      <p:cBhvr>
                                        <p:cTn id="21" dur="500"/>
                                        <p:tgtEl>
                                          <p:spTgt spid="30">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0">
                                            <p:txEl>
                                              <p:pRg st="3" end="3"/>
                                            </p:txEl>
                                          </p:spTgt>
                                        </p:tgtEl>
                                        <p:attrNameLst>
                                          <p:attrName>style.visibility</p:attrName>
                                        </p:attrNameLst>
                                      </p:cBhvr>
                                      <p:to>
                                        <p:strVal val="visible"/>
                                      </p:to>
                                    </p:set>
                                    <p:animEffect transition="in" filter="wipe(down)">
                                      <p:cBhvr>
                                        <p:cTn id="24" dur="500"/>
                                        <p:tgtEl>
                                          <p:spTgt spid="3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animEffect transition="in" filter="wipe(down)">
                                      <p:cBhvr>
                                        <p:cTn id="37" dur="500"/>
                                        <p:tgtEl>
                                          <p:spTgt spid="31">
                                            <p:txEl>
                                              <p:pRg st="0" end="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wipe(down)">
                                      <p:cBhvr>
                                        <p:cTn id="40" dur="500"/>
                                        <p:tgtEl>
                                          <p:spTgt spid="31">
                                            <p:txEl>
                                              <p:pRg st="1" end="1"/>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xEl>
                                              <p:pRg st="2" end="2"/>
                                            </p:txEl>
                                          </p:spTgt>
                                        </p:tgtEl>
                                        <p:attrNameLst>
                                          <p:attrName>style.visibility</p:attrName>
                                        </p:attrNameLst>
                                      </p:cBhvr>
                                      <p:to>
                                        <p:strVal val="visible"/>
                                      </p:to>
                                    </p:set>
                                    <p:animEffect transition="in" filter="wipe(down)">
                                      <p:cBhvr>
                                        <p:cTn id="43" dur="500"/>
                                        <p:tgtEl>
                                          <p:spTgt spid="3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2">
                                            <p:txEl>
                                              <p:pRg st="0" end="0"/>
                                            </p:txEl>
                                          </p:spTgt>
                                        </p:tgtEl>
                                        <p:attrNameLst>
                                          <p:attrName>style.visibility</p:attrName>
                                        </p:attrNameLst>
                                      </p:cBhvr>
                                      <p:to>
                                        <p:strVal val="visible"/>
                                      </p:to>
                                    </p:set>
                                    <p:animEffect transition="in" filter="wipe(down)">
                                      <p:cBhvr>
                                        <p:cTn id="56" dur="500"/>
                                        <p:tgtEl>
                                          <p:spTgt spid="32">
                                            <p:txEl>
                                              <p:pRg st="0" end="0"/>
                                            </p:txEl>
                                          </p:spTgt>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2">
                                            <p:txEl>
                                              <p:pRg st="1" end="1"/>
                                            </p:txEl>
                                          </p:spTgt>
                                        </p:tgtEl>
                                        <p:attrNameLst>
                                          <p:attrName>style.visibility</p:attrName>
                                        </p:attrNameLst>
                                      </p:cBhvr>
                                      <p:to>
                                        <p:strVal val="visible"/>
                                      </p:to>
                                    </p:set>
                                    <p:animEffect transition="in" filter="wipe(down)">
                                      <p:cBhvr>
                                        <p:cTn id="5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uiExpand="1" build="allAtOnce"/>
      <p:bldP spid="31" grpId="0" build="allAtOnce"/>
      <p:bldP spid="32"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o.remove.bg/downloads/f6a43007-e47b-49de-b71e-3ede159389ba/image-removebg-preview.png"/>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b="5183"/>
          <a:stretch/>
        </p:blipFill>
        <p:spPr bwMode="auto">
          <a:xfrm>
            <a:off x="5370190" y="1225424"/>
            <a:ext cx="4216472" cy="37953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o.remove.bg/downloads/f6a43007-e47b-49de-b71e-3ede159389ba/image-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5183"/>
          <a:stretch/>
        </p:blipFill>
        <p:spPr bwMode="auto">
          <a:xfrm>
            <a:off x="-66516" y="1286376"/>
            <a:ext cx="4216472" cy="379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4235" y="2644442"/>
            <a:ext cx="2601433" cy="531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itchFamily="18" charset="0"/>
                <a:cs typeface="Times New Roman" pitchFamily="18" charset="0"/>
              </a:rPr>
              <a:t>Đơn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chất</a:t>
            </a:r>
            <a:endParaRPr lang="en-US" sz="2800" b="1" dirty="0">
              <a:solidFill>
                <a:schemeClr val="tx1"/>
              </a:solidFill>
              <a:latin typeface="Times New Roman" pitchFamily="18" charset="0"/>
              <a:cs typeface="Times New Roman" pitchFamily="18" charset="0"/>
            </a:endParaRPr>
          </a:p>
        </p:txBody>
      </p:sp>
      <p:sp>
        <p:nvSpPr>
          <p:cNvPr id="5" name="Rectangle 4"/>
          <p:cNvSpPr/>
          <p:nvPr/>
        </p:nvSpPr>
        <p:spPr>
          <a:xfrm>
            <a:off x="5975306" y="2760136"/>
            <a:ext cx="2601433" cy="531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itchFamily="18" charset="0"/>
                <a:cs typeface="Times New Roman" pitchFamily="18" charset="0"/>
              </a:rPr>
              <a:t>Hợp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chất</a:t>
            </a:r>
            <a:endParaRPr lang="en-US" sz="2800" b="1" dirty="0">
              <a:solidFill>
                <a:schemeClr val="tx1"/>
              </a:solidFill>
              <a:latin typeface="Times New Roman" pitchFamily="18" charset="0"/>
              <a:cs typeface="Times New Roman" pitchFamily="18" charset="0"/>
            </a:endParaRPr>
          </a:p>
        </p:txBody>
      </p:sp>
      <p:grpSp>
        <p:nvGrpSpPr>
          <p:cNvPr id="11" name="Group 10"/>
          <p:cNvGrpSpPr/>
          <p:nvPr/>
        </p:nvGrpSpPr>
        <p:grpSpPr>
          <a:xfrm>
            <a:off x="4647632" y="116031"/>
            <a:ext cx="1740302" cy="1411929"/>
            <a:chOff x="291108" y="705545"/>
            <a:chExt cx="1740302" cy="1411929"/>
          </a:xfrm>
        </p:grpSpPr>
        <p:sp>
          <p:nvSpPr>
            <p:cNvPr id="12" name="TextBox 11"/>
            <p:cNvSpPr txBox="1"/>
            <p:nvPr/>
          </p:nvSpPr>
          <p:spPr>
            <a:xfrm>
              <a:off x="291108" y="705545"/>
              <a:ext cx="1740302" cy="1323439"/>
            </a:xfrm>
            <a:prstGeom prst="rect">
              <a:avLst/>
            </a:prstGeom>
            <a:solidFill>
              <a:schemeClr val="bg1"/>
            </a:solidFill>
          </p:spPr>
          <p:txBody>
            <a:bodyPr wrap="square" rtlCol="0">
              <a:spAutoFit/>
            </a:bodyPr>
            <a:lstStyle/>
            <a:p>
              <a:r>
                <a:rPr lang="en-US" sz="1600"/>
                <a:t>Nước</a:t>
              </a:r>
            </a:p>
            <a:p>
              <a:endParaRPr lang="en-US" sz="1600"/>
            </a:p>
            <a:p>
              <a:endParaRPr lang="en-US" sz="1600"/>
            </a:p>
            <a:p>
              <a:endParaRPr lang="en-US" sz="1600"/>
            </a:p>
            <a:p>
              <a:endParaRPr lang="en-US" sz="1600"/>
            </a:p>
          </p:txBody>
        </p:sp>
        <p:pic>
          <p:nvPicPr>
            <p:cNvPr id="13" name="Picture 12"/>
            <p:cNvPicPr>
              <a:picLocks noChangeAspect="1"/>
            </p:cNvPicPr>
            <p:nvPr/>
          </p:nvPicPr>
          <p:blipFill>
            <a:blip r:embed="rId4">
              <a:clrChange>
                <a:clrFrom>
                  <a:srgbClr val="000000">
                    <a:alpha val="0"/>
                  </a:srgbClr>
                </a:clrFrom>
                <a:clrTo>
                  <a:srgbClr val="000000">
                    <a:alpha val="0"/>
                  </a:srgbClr>
                </a:clrTo>
              </a:clrChange>
            </a:blip>
            <a:stretch>
              <a:fillRect/>
            </a:stretch>
          </p:blipFill>
          <p:spPr>
            <a:xfrm rot="10800000">
              <a:off x="291109" y="874823"/>
              <a:ext cx="1740301" cy="1242651"/>
            </a:xfrm>
            <a:prstGeom prst="rect">
              <a:avLst/>
            </a:prstGeom>
          </p:spPr>
        </p:pic>
      </p:grpSp>
      <p:grpSp>
        <p:nvGrpSpPr>
          <p:cNvPr id="14" name="Group 13"/>
          <p:cNvGrpSpPr/>
          <p:nvPr/>
        </p:nvGrpSpPr>
        <p:grpSpPr>
          <a:xfrm>
            <a:off x="6799568" y="156879"/>
            <a:ext cx="1956017" cy="1241741"/>
            <a:chOff x="3321106" y="3044238"/>
            <a:chExt cx="1956017" cy="1241741"/>
          </a:xfrm>
        </p:grpSpPr>
        <p:sp>
          <p:nvSpPr>
            <p:cNvPr id="15" name="TextBox 14"/>
            <p:cNvSpPr txBox="1"/>
            <p:nvPr/>
          </p:nvSpPr>
          <p:spPr>
            <a:xfrm>
              <a:off x="3428964" y="3141761"/>
              <a:ext cx="1740302" cy="1077218"/>
            </a:xfrm>
            <a:prstGeom prst="rect">
              <a:avLst/>
            </a:prstGeom>
            <a:solidFill>
              <a:schemeClr val="bg1"/>
            </a:solidFill>
          </p:spPr>
          <p:txBody>
            <a:bodyPr wrap="square" rtlCol="0">
              <a:spAutoFit/>
            </a:bodyPr>
            <a:lstStyle/>
            <a:p>
              <a:r>
                <a:rPr lang="en-US" sz="1600">
                  <a:latin typeface="Times New Roman" pitchFamily="18" charset="0"/>
                  <a:cs typeface="Times New Roman" pitchFamily="18" charset="0"/>
                </a:rPr>
                <a:t>Oxygen</a:t>
              </a:r>
            </a:p>
            <a:p>
              <a:endParaRPr lang="en-US" sz="1600">
                <a:latin typeface="Times New Roman" pitchFamily="18" charset="0"/>
                <a:cs typeface="Times New Roman" pitchFamily="18" charset="0"/>
              </a:endParaRPr>
            </a:p>
            <a:p>
              <a:endParaRPr lang="en-US" sz="1600">
                <a:latin typeface="Times New Roman" pitchFamily="18" charset="0"/>
                <a:cs typeface="Times New Roman" pitchFamily="18" charset="0"/>
              </a:endParaRPr>
            </a:p>
            <a:p>
              <a:endParaRPr lang="en-US" sz="1600"/>
            </a:p>
          </p:txBody>
        </p:sp>
        <p:pic>
          <p:nvPicPr>
            <p:cNvPr id="16" name="Picture 12" descr="Vector Ballandstick Model Model Of Chemical Substance Icon Of Oxygen  Molecule O2 With One Double Bond Structural Formula Of Oxygen Is Suitable  For Education Isolated On A White Background Stock Illustration -"/>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27191"/>
            <a:stretch/>
          </p:blipFill>
          <p:spPr bwMode="auto">
            <a:xfrm>
              <a:off x="3321106" y="3044238"/>
              <a:ext cx="1956017" cy="1241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2708730" y="116031"/>
            <a:ext cx="1757405" cy="1510828"/>
            <a:chOff x="5167528" y="1210661"/>
            <a:chExt cx="1856049" cy="1977378"/>
          </a:xfrm>
        </p:grpSpPr>
        <p:sp>
          <p:nvSpPr>
            <p:cNvPr id="19" name="TextBox 18"/>
            <p:cNvSpPr txBox="1"/>
            <p:nvPr/>
          </p:nvSpPr>
          <p:spPr>
            <a:xfrm>
              <a:off x="5167528" y="1210661"/>
              <a:ext cx="1856049" cy="1933533"/>
            </a:xfrm>
            <a:prstGeom prst="rect">
              <a:avLst/>
            </a:prstGeom>
            <a:solidFill>
              <a:schemeClr val="bg1"/>
            </a:solidFill>
          </p:spPr>
          <p:txBody>
            <a:bodyPr wrap="square" rtlCol="0">
              <a:spAutoFit/>
            </a:bodyPr>
            <a:lstStyle/>
            <a:p>
              <a:r>
                <a:rPr lang="en-US" sz="1800">
                  <a:latin typeface="Times New Roman" pitchFamily="18" charset="0"/>
                  <a:cs typeface="Times New Roman" pitchFamily="18" charset="0"/>
                </a:rPr>
                <a:t>Cooper</a:t>
              </a:r>
            </a:p>
            <a:p>
              <a:endParaRPr lang="en-US" sz="1800" b="1"/>
            </a:p>
            <a:p>
              <a:endParaRPr lang="en-US" sz="1800" b="1"/>
            </a:p>
            <a:p>
              <a:endParaRPr lang="en-US" sz="1800" b="1"/>
            </a:p>
            <a:p>
              <a:endParaRPr lang="en-US" sz="1800" b="1"/>
            </a:p>
          </p:txBody>
        </p:sp>
        <p:pic>
          <p:nvPicPr>
            <p:cNvPr id="18" name="Picture 17"/>
            <p:cNvPicPr>
              <a:picLocks noChangeAspect="1"/>
            </p:cNvPicPr>
            <p:nvPr/>
          </p:nvPicPr>
          <p:blipFill>
            <a:blip r:embed="rId6">
              <a:clrChange>
                <a:clrFrom>
                  <a:srgbClr val="FFFFFF"/>
                </a:clrFrom>
                <a:clrTo>
                  <a:srgbClr val="FFFFFF">
                    <a:alpha val="0"/>
                  </a:srgbClr>
                </a:clrTo>
              </a:clrChange>
            </a:blip>
            <a:stretch>
              <a:fillRect/>
            </a:stretch>
          </p:blipFill>
          <p:spPr>
            <a:xfrm>
              <a:off x="5268378" y="1550912"/>
              <a:ext cx="1672410" cy="1637127"/>
            </a:xfrm>
            <a:prstGeom prst="rect">
              <a:avLst/>
            </a:prstGeom>
          </p:spPr>
        </p:pic>
      </p:grpSp>
      <p:grpSp>
        <p:nvGrpSpPr>
          <p:cNvPr id="20" name="Group 19"/>
          <p:cNvGrpSpPr/>
          <p:nvPr/>
        </p:nvGrpSpPr>
        <p:grpSpPr>
          <a:xfrm>
            <a:off x="536439" y="208508"/>
            <a:ext cx="1815894" cy="1092479"/>
            <a:chOff x="253312" y="2587891"/>
            <a:chExt cx="1815894" cy="1092479"/>
          </a:xfrm>
        </p:grpSpPr>
        <p:sp>
          <p:nvSpPr>
            <p:cNvPr id="21" name="TextBox 20"/>
            <p:cNvSpPr txBox="1"/>
            <p:nvPr/>
          </p:nvSpPr>
          <p:spPr>
            <a:xfrm>
              <a:off x="291108" y="2587891"/>
              <a:ext cx="1740302" cy="1077218"/>
            </a:xfrm>
            <a:prstGeom prst="rect">
              <a:avLst/>
            </a:prstGeom>
            <a:solidFill>
              <a:schemeClr val="bg1"/>
            </a:solidFill>
          </p:spPr>
          <p:txBody>
            <a:bodyPr wrap="square" rtlCol="0">
              <a:spAutoFit/>
            </a:bodyPr>
            <a:lstStyle/>
            <a:p>
              <a:r>
                <a:rPr lang="en-US" sz="1600">
                  <a:latin typeface="Times New Roman" pitchFamily="18" charset="0"/>
                  <a:cs typeface="Times New Roman" pitchFamily="18" charset="0"/>
                </a:rPr>
                <a:t>Carbon dioxide</a:t>
              </a:r>
              <a:endParaRPr lang="en-US" sz="1600"/>
            </a:p>
            <a:p>
              <a:endParaRPr lang="en-US" sz="1600"/>
            </a:p>
            <a:p>
              <a:endParaRPr lang="en-US" sz="1600"/>
            </a:p>
            <a:p>
              <a:endParaRPr lang="en-US" sz="1600"/>
            </a:p>
          </p:txBody>
        </p:sp>
        <p:pic>
          <p:nvPicPr>
            <p:cNvPr id="22" name="Picture 21"/>
            <p:cNvPicPr>
              <a:picLocks noChangeAspect="1"/>
            </p:cNvPicPr>
            <p:nvPr/>
          </p:nvPicPr>
          <p:blipFill>
            <a:blip r:embed="rId7">
              <a:clrChange>
                <a:clrFrom>
                  <a:srgbClr val="FFFFFF"/>
                </a:clrFrom>
                <a:clrTo>
                  <a:srgbClr val="FFFFFF">
                    <a:alpha val="0"/>
                  </a:srgbClr>
                </a:clrTo>
              </a:clrChange>
            </a:blip>
            <a:stretch>
              <a:fillRect/>
            </a:stretch>
          </p:blipFill>
          <p:spPr>
            <a:xfrm>
              <a:off x="253312" y="2763344"/>
              <a:ext cx="1815894" cy="917026"/>
            </a:xfrm>
            <a:prstGeom prst="rect">
              <a:avLst/>
            </a:prstGeom>
          </p:spPr>
        </p:pic>
      </p:grpSp>
      <p:pic>
        <p:nvPicPr>
          <p:cNvPr id="23" name="Picture 6" descr="2 KG CO2 Fire Extinguisher - ElectroMed"/>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013" y="2033053"/>
            <a:ext cx="2564243" cy="327267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241952" y="3220139"/>
            <a:ext cx="766119" cy="462176"/>
          </a:xfrm>
          <a:prstGeom prst="rect">
            <a:avLst/>
          </a:prstGeom>
          <a:noFill/>
          <a:ln w="571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78048" y="3447068"/>
            <a:ext cx="1429378" cy="3905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095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fade">
                                      <p:cBhvr>
                                        <p:cTn id="10" dur="500"/>
                                        <p:tgtEl>
                                          <p:spTgt spid="163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2.16291E-6 L -0.29219 0.66399 " pathEditMode="relative" rAng="0" ptsTypes="AA">
                                      <p:cBhvr>
                                        <p:cTn id="20" dur="2000" fill="hold"/>
                                        <p:tgtEl>
                                          <p:spTgt spid="17"/>
                                        </p:tgtEl>
                                        <p:attrNameLst>
                                          <p:attrName>ppt_x</p:attrName>
                                          <p:attrName>ppt_y</p:attrName>
                                        </p:attrNameLst>
                                      </p:cBhvr>
                                      <p:rCtr x="-14618" y="33200"/>
                                    </p:animMotion>
                                  </p:childTnLst>
                                </p:cTn>
                              </p:par>
                              <p:par>
                                <p:cTn id="21" presetID="42" presetClass="path" presetSubtype="0" accel="50000" decel="50000" fill="hold" nodeType="withEffect">
                                  <p:stCondLst>
                                    <p:cond delay="0"/>
                                  </p:stCondLst>
                                  <p:childTnLst>
                                    <p:animMotion origin="layout" path="M -8.33333E-7 2.09503E-6 L -0.55434 0.68466 " pathEditMode="relative" rAng="0" ptsTypes="AA">
                                      <p:cBhvr>
                                        <p:cTn id="22" dur="2000" fill="hold"/>
                                        <p:tgtEl>
                                          <p:spTgt spid="14"/>
                                        </p:tgtEl>
                                        <p:attrNameLst>
                                          <p:attrName>ppt_x</p:attrName>
                                          <p:attrName>ppt_y</p:attrName>
                                        </p:attrNameLst>
                                      </p:cBhvr>
                                      <p:rCtr x="-27726" y="3421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88889E-6 2.96205E-7 L 0.52847 0.62913 " pathEditMode="relative" rAng="0" ptsTypes="AA">
                                      <p:cBhvr>
                                        <p:cTn id="26" dur="2000" fill="hold"/>
                                        <p:tgtEl>
                                          <p:spTgt spid="20"/>
                                        </p:tgtEl>
                                        <p:attrNameLst>
                                          <p:attrName>ppt_x</p:attrName>
                                          <p:attrName>ppt_y</p:attrName>
                                        </p:attrNameLst>
                                      </p:cBhvr>
                                      <p:rCtr x="26424" y="31441"/>
                                    </p:animMotion>
                                  </p:childTnLst>
                                </p:cTn>
                              </p:par>
                              <p:par>
                                <p:cTn id="27" presetID="42" presetClass="path" presetSubtype="0" accel="50000" decel="50000" fill="hold" nodeType="withEffect">
                                  <p:stCondLst>
                                    <p:cond delay="0"/>
                                  </p:stCondLst>
                                  <p:childTnLst>
                                    <p:animMotion origin="layout" path="M -2.22222E-6 1.33292E-6 L 0.27483 0.62573 " pathEditMode="relative" rAng="0" ptsTypes="AA">
                                      <p:cBhvr>
                                        <p:cTn id="28" dur="2000" fill="hold"/>
                                        <p:tgtEl>
                                          <p:spTgt spid="11"/>
                                        </p:tgtEl>
                                        <p:attrNameLst>
                                          <p:attrName>ppt_x</p:attrName>
                                          <p:attrName>ppt_y</p:attrName>
                                        </p:attrNameLst>
                                      </p:cBhvr>
                                      <p:rCtr x="13733" y="31287"/>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4" repeatCount="indefinite" fill="hold" grpId="0" nodeType="clickEffect">
                                  <p:stCondLst>
                                    <p:cond delay="0"/>
                                  </p:stCondLst>
                                  <p:endCondLst>
                                    <p:cond evt="onNext" delay="0">
                                      <p:tgtEl>
                                        <p:sldTgt/>
                                      </p:tgtEl>
                                    </p:cond>
                                  </p:end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repeatCount="indefinite"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969043" y="921"/>
            <a:ext cx="3175000" cy="2054225"/>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1800"/>
          </a:p>
        </p:txBody>
      </p:sp>
      <p:grpSp>
        <p:nvGrpSpPr>
          <p:cNvPr id="5" name="object 5"/>
          <p:cNvGrpSpPr/>
          <p:nvPr/>
        </p:nvGrpSpPr>
        <p:grpSpPr>
          <a:xfrm>
            <a:off x="1042416" y="351289"/>
            <a:ext cx="7106411" cy="4271772"/>
            <a:chOff x="1042415" y="350494"/>
            <a:chExt cx="7106411" cy="4271772"/>
          </a:xfrm>
        </p:grpSpPr>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18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1800"/>
            </a:p>
          </p:txBody>
        </p:sp>
      </p:grpSp>
      <p:grpSp>
        <p:nvGrpSpPr>
          <p:cNvPr id="10" name="object 10"/>
          <p:cNvGrpSpPr/>
          <p:nvPr/>
        </p:nvGrpSpPr>
        <p:grpSpPr>
          <a:xfrm>
            <a:off x="826009" y="244596"/>
            <a:ext cx="7719059" cy="4319270"/>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18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18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18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18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18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18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18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18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18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18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18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18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18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18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18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18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18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18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18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18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18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18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18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18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18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18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18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18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18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18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18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18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18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18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18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18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18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18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18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18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18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18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18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18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18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18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18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18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18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18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18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1800"/>
            </a:p>
          </p:txBody>
        </p:sp>
      </p:grpSp>
      <p:sp>
        <p:nvSpPr>
          <p:cNvPr id="63" name="object 63"/>
          <p:cNvSpPr txBox="1"/>
          <p:nvPr/>
        </p:nvSpPr>
        <p:spPr>
          <a:xfrm>
            <a:off x="1305624" y="1971975"/>
            <a:ext cx="6305739" cy="979755"/>
          </a:xfrm>
          <a:prstGeom prst="rect">
            <a:avLst/>
          </a:prstGeom>
        </p:spPr>
        <p:txBody>
          <a:bodyPr vert="horz" wrap="square" lIns="0" tIns="12700" rIns="0" bIns="0" rtlCol="0">
            <a:spAutoFit/>
          </a:bodyPr>
          <a:lstStyle/>
          <a:p>
            <a:pPr marL="642938" indent="-642938" algn="ctr">
              <a:spcBef>
                <a:spcPts val="100"/>
              </a:spcBef>
              <a:buAutoNum type="romanUcPeriod"/>
            </a:pPr>
            <a:r>
              <a:rPr lang="en-US" sz="3200" b="1" spc="-300" dirty="0">
                <a:solidFill>
                  <a:srgbClr val="FF0000"/>
                </a:solidFill>
                <a:latin typeface="Verdana"/>
                <a:cs typeface="Verdana"/>
              </a:rPr>
              <a:t>CÔNG THỨC HOÁ HỌC</a:t>
            </a:r>
            <a:endParaRPr lang="en-US" sz="3200" dirty="0">
              <a:solidFill>
                <a:srgbClr val="FF0000"/>
              </a:solidFill>
              <a:latin typeface="Verdana"/>
              <a:cs typeface="Verdana"/>
            </a:endParaRPr>
          </a:p>
          <a:p>
            <a:pPr algn="ctr">
              <a:spcBef>
                <a:spcPts val="100"/>
              </a:spcBef>
            </a:pPr>
            <a:r>
              <a:rPr lang="en-US" sz="3000" b="1" spc="-300" dirty="0">
                <a:solidFill>
                  <a:srgbClr val="253D68"/>
                </a:solidFill>
                <a:latin typeface="Verdana"/>
                <a:cs typeface="Verdana"/>
              </a:rPr>
              <a:t>1. </a:t>
            </a:r>
            <a:r>
              <a:rPr lang="en-US" sz="3000" b="1" spc="-300" dirty="0" err="1">
                <a:solidFill>
                  <a:srgbClr val="253D68"/>
                </a:solidFill>
                <a:latin typeface="Verdana"/>
                <a:cs typeface="Verdana"/>
              </a:rPr>
              <a:t>Công</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thức</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hoá</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học</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của</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đơn</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chất</a:t>
            </a:r>
            <a:endParaRPr lang="en-US" sz="3000" b="1" spc="-300" dirty="0">
              <a:solidFill>
                <a:srgbClr val="253D68"/>
              </a:solidFill>
              <a:latin typeface="Verdana"/>
              <a:cs typeface="Verdana"/>
            </a:endParaRPr>
          </a:p>
        </p:txBody>
      </p:sp>
      <p:sp>
        <p:nvSpPr>
          <p:cNvPr id="64" name="object 16"/>
          <p:cNvSpPr/>
          <p:nvPr/>
        </p:nvSpPr>
        <p:spPr>
          <a:xfrm>
            <a:off x="2632631" y="997236"/>
            <a:ext cx="3311368" cy="689229"/>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50" dirty="0" err="1">
                <a:solidFill>
                  <a:schemeClr val="bg1"/>
                </a:solidFill>
              </a:rPr>
              <a:t>Tiết</a:t>
            </a:r>
            <a:r>
              <a:rPr lang="en-US" sz="4050" dirty="0">
                <a:solidFill>
                  <a:schemeClr val="bg1"/>
                </a:solidFill>
              </a:rPr>
              <a:t> 1</a:t>
            </a:r>
            <a:endParaRPr sz="4050" dirty="0">
              <a:solidFill>
                <a:schemeClr val="bg1"/>
              </a:solidFill>
            </a:endParaRPr>
          </a:p>
        </p:txBody>
      </p:sp>
    </p:spTree>
    <p:extLst>
      <p:ext uri="{BB962C8B-B14F-4D97-AF65-F5344CB8AC3E}">
        <p14:creationId xmlns:p14="http://schemas.microsoft.com/office/powerpoint/2010/main" val="224545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b="18390"/>
          <a:stretch/>
        </p:blipFill>
        <p:spPr>
          <a:xfrm>
            <a:off x="7236488" y="2692607"/>
            <a:ext cx="1900363" cy="1339566"/>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356" y="120538"/>
            <a:ext cx="3274841" cy="1406718"/>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954" y="232395"/>
            <a:ext cx="3361962" cy="13642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48" y="2930478"/>
            <a:ext cx="3346496" cy="135704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5270" y="115846"/>
            <a:ext cx="1664494" cy="154305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b="32091"/>
          <a:stretch/>
        </p:blipFill>
        <p:spPr>
          <a:xfrm>
            <a:off x="4347415" y="2688008"/>
            <a:ext cx="2102474" cy="1112811"/>
          </a:xfrm>
          <a:prstGeom prst="rect">
            <a:avLst/>
          </a:prstGeom>
        </p:spPr>
      </p:pic>
      <p:cxnSp>
        <p:nvCxnSpPr>
          <p:cNvPr id="16" name="Straight Connector 15"/>
          <p:cNvCxnSpPr/>
          <p:nvPr/>
        </p:nvCxnSpPr>
        <p:spPr>
          <a:xfrm flipH="1">
            <a:off x="3513812" y="794"/>
            <a:ext cx="2826"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66407" y="794"/>
            <a:ext cx="2826"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60" y="2297680"/>
            <a:ext cx="914696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90955" y="1767637"/>
            <a:ext cx="978153" cy="415498"/>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Copper</a:t>
            </a:r>
          </a:p>
        </p:txBody>
      </p:sp>
      <p:sp>
        <p:nvSpPr>
          <p:cNvPr id="23" name="TextBox 22"/>
          <p:cNvSpPr txBox="1"/>
          <p:nvPr/>
        </p:nvSpPr>
        <p:spPr>
          <a:xfrm>
            <a:off x="4922912" y="1717216"/>
            <a:ext cx="978153" cy="415498"/>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Carbon</a:t>
            </a:r>
          </a:p>
        </p:txBody>
      </p:sp>
      <p:sp>
        <p:nvSpPr>
          <p:cNvPr id="24" name="TextBox 23"/>
          <p:cNvSpPr txBox="1"/>
          <p:nvPr/>
        </p:nvSpPr>
        <p:spPr>
          <a:xfrm>
            <a:off x="7913276" y="4343843"/>
            <a:ext cx="955711" cy="415498"/>
          </a:xfrm>
          <a:prstGeom prst="rect">
            <a:avLst/>
          </a:prstGeom>
          <a:noFill/>
        </p:spPr>
        <p:txBody>
          <a:bodyPr wrap="none" rtlCol="0">
            <a:spAutoFit/>
          </a:bodyPr>
          <a:lstStyle/>
          <a:p>
            <a:r>
              <a:rPr lang="en-US" sz="2100">
                <a:latin typeface="Times New Roman" panose="02020603050405020304" pitchFamily="18" charset="0"/>
                <a:cs typeface="Times New Roman" panose="02020603050405020304" pitchFamily="18" charset="0"/>
              </a:rPr>
              <a:t>Ozone </a:t>
            </a:r>
            <a:endParaRPr lang="en-US" sz="21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909476" y="4272272"/>
            <a:ext cx="723275" cy="415498"/>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Gold</a:t>
            </a:r>
          </a:p>
        </p:txBody>
      </p:sp>
      <p:sp>
        <p:nvSpPr>
          <p:cNvPr id="26" name="TextBox 25"/>
          <p:cNvSpPr txBox="1"/>
          <p:nvPr/>
        </p:nvSpPr>
        <p:spPr>
          <a:xfrm>
            <a:off x="4876496" y="4311953"/>
            <a:ext cx="1037463" cy="415498"/>
          </a:xfrm>
          <a:prstGeom prst="rect">
            <a:avLst/>
          </a:prstGeom>
          <a:noFill/>
        </p:spPr>
        <p:txBody>
          <a:bodyPr wrap="none" rtlCol="0">
            <a:spAutoFit/>
          </a:bodyPr>
          <a:lstStyle/>
          <a:p>
            <a:r>
              <a:rPr lang="en-US" sz="2100">
                <a:latin typeface="Times New Roman" panose="02020603050405020304" pitchFamily="18" charset="0"/>
                <a:cs typeface="Times New Roman" panose="02020603050405020304" pitchFamily="18" charset="0"/>
              </a:rPr>
              <a:t>Oxygen</a:t>
            </a:r>
            <a:endParaRPr lang="en-US" sz="21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752712" y="1823170"/>
            <a:ext cx="1143262" cy="415498"/>
          </a:xfrm>
          <a:prstGeom prst="rect">
            <a:avLst/>
          </a:prstGeom>
          <a:noFill/>
        </p:spPr>
        <p:txBody>
          <a:bodyPr wrap="none" rtlCol="0">
            <a:spAutoFit/>
          </a:bodyPr>
          <a:lstStyle/>
          <a:p>
            <a:pPr algn="ctr"/>
            <a:r>
              <a:rPr lang="en-US" sz="2100">
                <a:latin typeface="Times New Roman" panose="02020603050405020304" pitchFamily="18" charset="0"/>
                <a:cs typeface="Times New Roman" panose="02020603050405020304" pitchFamily="18" charset="0"/>
              </a:rPr>
              <a:t>Nitrogen</a:t>
            </a:r>
            <a:endParaRPr lang="en-US" sz="21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90744" y="4773281"/>
            <a:ext cx="5959552" cy="369332"/>
          </a:xfrm>
          <a:prstGeom prst="rect">
            <a:avLst/>
          </a:prstGeom>
          <a:solidFill>
            <a:srgbClr val="FFC000"/>
          </a:solidFill>
        </p:spPr>
        <p:txBody>
          <a:bodyPr wrap="square" rtlCol="0">
            <a:spAutoFit/>
          </a:bodyPr>
          <a:lstStyle/>
          <a:p>
            <a:pPr algn="ctr"/>
            <a:r>
              <a:rPr lang="en-US" sz="1800" b="1"/>
              <a:t>Một số đơn chất và hình mô phỏng phân tử đơn chất</a:t>
            </a:r>
          </a:p>
        </p:txBody>
      </p:sp>
      <p:sp>
        <p:nvSpPr>
          <p:cNvPr id="19" name="TextBox 18"/>
          <p:cNvSpPr txBox="1"/>
          <p:nvPr/>
        </p:nvSpPr>
        <p:spPr>
          <a:xfrm>
            <a:off x="92356" y="1907353"/>
            <a:ext cx="733909" cy="369332"/>
          </a:xfrm>
          <a:prstGeom prst="rect">
            <a:avLst/>
          </a:prstGeom>
          <a:solidFill>
            <a:srgbClr val="92D050"/>
          </a:solidFill>
        </p:spPr>
        <p:txBody>
          <a:bodyPr wrap="square" rtlCol="0">
            <a:spAutoFit/>
          </a:bodyPr>
          <a:lstStyle/>
          <a:p>
            <a:pPr algn="ctr"/>
            <a:r>
              <a:rPr lang="en-US" sz="1800" b="1"/>
              <a:t>Rắn</a:t>
            </a:r>
          </a:p>
        </p:txBody>
      </p:sp>
      <p:sp>
        <p:nvSpPr>
          <p:cNvPr id="22" name="TextBox 21"/>
          <p:cNvSpPr txBox="1"/>
          <p:nvPr/>
        </p:nvSpPr>
        <p:spPr>
          <a:xfrm>
            <a:off x="40877" y="4364632"/>
            <a:ext cx="733909" cy="369332"/>
          </a:xfrm>
          <a:prstGeom prst="rect">
            <a:avLst/>
          </a:prstGeom>
          <a:solidFill>
            <a:srgbClr val="92D050"/>
          </a:solidFill>
        </p:spPr>
        <p:txBody>
          <a:bodyPr wrap="square" rtlCol="0">
            <a:spAutoFit/>
          </a:bodyPr>
          <a:lstStyle/>
          <a:p>
            <a:pPr algn="ctr"/>
            <a:r>
              <a:rPr lang="en-US" sz="1800" b="1"/>
              <a:t>Rắn</a:t>
            </a:r>
          </a:p>
        </p:txBody>
      </p:sp>
      <p:sp>
        <p:nvSpPr>
          <p:cNvPr id="28" name="TextBox 27"/>
          <p:cNvSpPr txBox="1"/>
          <p:nvPr/>
        </p:nvSpPr>
        <p:spPr>
          <a:xfrm>
            <a:off x="3775803" y="1917692"/>
            <a:ext cx="733909" cy="369332"/>
          </a:xfrm>
          <a:prstGeom prst="rect">
            <a:avLst/>
          </a:prstGeom>
          <a:solidFill>
            <a:srgbClr val="92D050"/>
          </a:solidFill>
        </p:spPr>
        <p:txBody>
          <a:bodyPr wrap="square" rtlCol="0">
            <a:spAutoFit/>
          </a:bodyPr>
          <a:lstStyle/>
          <a:p>
            <a:pPr algn="ctr"/>
            <a:r>
              <a:rPr lang="en-US" sz="1800" b="1"/>
              <a:t>Rắn</a:t>
            </a:r>
          </a:p>
        </p:txBody>
      </p:sp>
      <p:sp>
        <p:nvSpPr>
          <p:cNvPr id="29" name="TextBox 28"/>
          <p:cNvSpPr txBox="1"/>
          <p:nvPr/>
        </p:nvSpPr>
        <p:spPr>
          <a:xfrm>
            <a:off x="7124300" y="1866903"/>
            <a:ext cx="733909" cy="369332"/>
          </a:xfrm>
          <a:prstGeom prst="rect">
            <a:avLst/>
          </a:prstGeom>
          <a:solidFill>
            <a:srgbClr val="92D050"/>
          </a:solidFill>
        </p:spPr>
        <p:txBody>
          <a:bodyPr wrap="square" rtlCol="0">
            <a:spAutoFit/>
          </a:bodyPr>
          <a:lstStyle/>
          <a:p>
            <a:pPr algn="ctr"/>
            <a:r>
              <a:rPr lang="en-US" sz="1800" b="1"/>
              <a:t>Khí</a:t>
            </a:r>
          </a:p>
        </p:txBody>
      </p:sp>
      <p:sp>
        <p:nvSpPr>
          <p:cNvPr id="30" name="TextBox 29"/>
          <p:cNvSpPr txBox="1"/>
          <p:nvPr/>
        </p:nvSpPr>
        <p:spPr>
          <a:xfrm>
            <a:off x="3699486" y="4318438"/>
            <a:ext cx="733909" cy="369332"/>
          </a:xfrm>
          <a:prstGeom prst="rect">
            <a:avLst/>
          </a:prstGeom>
          <a:solidFill>
            <a:srgbClr val="92D050"/>
          </a:solidFill>
        </p:spPr>
        <p:txBody>
          <a:bodyPr wrap="square" rtlCol="0">
            <a:spAutoFit/>
          </a:bodyPr>
          <a:lstStyle/>
          <a:p>
            <a:pPr algn="ctr"/>
            <a:r>
              <a:rPr lang="en-US" sz="1800" b="1"/>
              <a:t>Khí</a:t>
            </a:r>
          </a:p>
        </p:txBody>
      </p:sp>
      <p:sp>
        <p:nvSpPr>
          <p:cNvPr id="31" name="TextBox 30"/>
          <p:cNvSpPr txBox="1"/>
          <p:nvPr/>
        </p:nvSpPr>
        <p:spPr>
          <a:xfrm>
            <a:off x="7161724" y="4363742"/>
            <a:ext cx="733909" cy="369332"/>
          </a:xfrm>
          <a:prstGeom prst="rect">
            <a:avLst/>
          </a:prstGeom>
          <a:solidFill>
            <a:srgbClr val="92D050"/>
          </a:solidFill>
        </p:spPr>
        <p:txBody>
          <a:bodyPr wrap="square" rtlCol="0">
            <a:spAutoFit/>
          </a:bodyPr>
          <a:lstStyle/>
          <a:p>
            <a:pPr algn="ctr"/>
            <a:r>
              <a:rPr lang="en-US" sz="1800" b="1"/>
              <a:t>Khí</a:t>
            </a:r>
          </a:p>
        </p:txBody>
      </p:sp>
    </p:spTree>
    <p:extLst>
      <p:ext uri="{BB962C8B-B14F-4D97-AF65-F5344CB8AC3E}">
        <p14:creationId xmlns:p14="http://schemas.microsoft.com/office/powerpoint/2010/main" val="16928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8522"/>
          <a:stretch/>
        </p:blipFill>
        <p:spPr>
          <a:xfrm>
            <a:off x="7985509" y="161436"/>
            <a:ext cx="1063816" cy="826866"/>
          </a:xfrm>
          <a:prstGeom prst="rect">
            <a:avLst/>
          </a:prstGeom>
        </p:spPr>
      </p:pic>
      <p:pic>
        <p:nvPicPr>
          <p:cNvPr id="11"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357" y="120538"/>
            <a:ext cx="1666035" cy="882580"/>
          </a:xfr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273" y="133635"/>
            <a:ext cx="1438857" cy="87743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026" y="128353"/>
            <a:ext cx="1933391" cy="78401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9262" y="156455"/>
            <a:ext cx="1160189" cy="853586"/>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14725" r="12497" b="31219"/>
          <a:stretch/>
        </p:blipFill>
        <p:spPr>
          <a:xfrm>
            <a:off x="5476771" y="150108"/>
            <a:ext cx="936434" cy="803874"/>
          </a:xfrm>
          <a:prstGeom prst="rect">
            <a:avLst/>
          </a:prstGeom>
        </p:spPr>
      </p:pic>
      <p:sp>
        <p:nvSpPr>
          <p:cNvPr id="22" name="TextBox 21"/>
          <p:cNvSpPr txBox="1"/>
          <p:nvPr/>
        </p:nvSpPr>
        <p:spPr>
          <a:xfrm>
            <a:off x="1334654" y="1291442"/>
            <a:ext cx="6723968" cy="461665"/>
          </a:xfrm>
          <a:prstGeom prst="rect">
            <a:avLst/>
          </a:prstGeom>
          <a:noFill/>
        </p:spPr>
        <p:txBody>
          <a:bodyPr wrap="square" rtlCol="0">
            <a:spAutoFit/>
          </a:bodyPr>
          <a:lstStyle/>
          <a:p>
            <a:pPr algn="ctr"/>
            <a:r>
              <a:rPr lang="en-US" sz="2400" i="1" dirty="0" err="1"/>
              <a:t>Bảng</a:t>
            </a:r>
            <a:r>
              <a:rPr lang="en-US" sz="2400" i="1" dirty="0"/>
              <a:t> 1: </a:t>
            </a:r>
            <a:r>
              <a:rPr lang="en-US" sz="2400" i="1" dirty="0" err="1"/>
              <a:t>Tìm</a:t>
            </a:r>
            <a:r>
              <a:rPr lang="en-US" sz="2400" i="1" dirty="0"/>
              <a:t> </a:t>
            </a:r>
            <a:r>
              <a:rPr lang="en-US" sz="2400" i="1" dirty="0" err="1"/>
              <a:t>hiểu</a:t>
            </a:r>
            <a:r>
              <a:rPr lang="en-US" sz="2400" i="1" dirty="0"/>
              <a:t> </a:t>
            </a:r>
            <a:r>
              <a:rPr lang="en-US" sz="2400" i="1" dirty="0" err="1"/>
              <a:t>về</a:t>
            </a:r>
            <a:r>
              <a:rPr lang="en-US" sz="2400" i="1" dirty="0"/>
              <a:t> </a:t>
            </a:r>
            <a:r>
              <a:rPr lang="en-US" sz="2400" i="1" dirty="0" err="1"/>
              <a:t>công</a:t>
            </a:r>
            <a:r>
              <a:rPr lang="en-US" sz="2400" i="1" dirty="0"/>
              <a:t> </a:t>
            </a:r>
            <a:r>
              <a:rPr lang="en-US" sz="2400" i="1" dirty="0" err="1"/>
              <a:t>thức</a:t>
            </a:r>
            <a:r>
              <a:rPr lang="en-US" sz="2400" i="1" dirty="0"/>
              <a:t> </a:t>
            </a:r>
            <a:r>
              <a:rPr lang="en-US" sz="2400" i="1" dirty="0" err="1"/>
              <a:t>hóa</a:t>
            </a:r>
            <a:r>
              <a:rPr lang="en-US" sz="2400" i="1" dirty="0"/>
              <a:t> </a:t>
            </a:r>
            <a:r>
              <a:rPr lang="en-US" sz="2400" i="1" dirty="0" err="1"/>
              <a:t>học</a:t>
            </a:r>
            <a:r>
              <a:rPr lang="en-US" sz="2400" i="1" dirty="0"/>
              <a:t> </a:t>
            </a:r>
            <a:r>
              <a:rPr lang="en-US" sz="2400" i="1" dirty="0" err="1"/>
              <a:t>của</a:t>
            </a:r>
            <a:r>
              <a:rPr lang="en-US" sz="2400" i="1" dirty="0"/>
              <a:t> </a:t>
            </a:r>
            <a:r>
              <a:rPr lang="en-US" sz="2400" i="1" dirty="0" err="1"/>
              <a:t>đơn</a:t>
            </a:r>
            <a:r>
              <a:rPr lang="en-US" sz="2400" i="1" dirty="0"/>
              <a:t> </a:t>
            </a:r>
            <a:r>
              <a:rPr lang="en-US" sz="2400" i="1" dirty="0" err="1"/>
              <a:t>chất</a:t>
            </a:r>
            <a:endParaRPr lang="vi-VN" sz="2400" i="1" dirty="0"/>
          </a:p>
        </p:txBody>
      </p:sp>
      <p:graphicFrame>
        <p:nvGraphicFramePr>
          <p:cNvPr id="23" name="Table 22"/>
          <p:cNvGraphicFramePr>
            <a:graphicFrameLocks noGrp="1"/>
          </p:cNvGraphicFramePr>
          <p:nvPr>
            <p:extLst>
              <p:ext uri="{D42A27DB-BD31-4B8C-83A1-F6EECF244321}">
                <p14:modId xmlns:p14="http://schemas.microsoft.com/office/powerpoint/2010/main" val="2917033555"/>
              </p:ext>
            </p:extLst>
          </p:nvPr>
        </p:nvGraphicFramePr>
        <p:xfrm>
          <a:off x="932127" y="1831293"/>
          <a:ext cx="5845629" cy="3108687"/>
        </p:xfrm>
        <a:graphic>
          <a:graphicData uri="http://schemas.openxmlformats.org/drawingml/2006/table">
            <a:tbl>
              <a:tblPr firstRow="1" bandRow="1">
                <a:tableStyleId>{00A15C55-8517-42AA-B614-E9B94910E393}</a:tableStyleId>
              </a:tblPr>
              <a:tblGrid>
                <a:gridCol w="936351">
                  <a:extLst>
                    <a:ext uri="{9D8B030D-6E8A-4147-A177-3AD203B41FA5}">
                      <a16:colId xmlns:a16="http://schemas.microsoft.com/office/drawing/2014/main" val="20000"/>
                    </a:ext>
                  </a:extLst>
                </a:gridCol>
                <a:gridCol w="908096">
                  <a:extLst>
                    <a:ext uri="{9D8B030D-6E8A-4147-A177-3AD203B41FA5}">
                      <a16:colId xmlns:a16="http://schemas.microsoft.com/office/drawing/2014/main" val="20001"/>
                    </a:ext>
                  </a:extLst>
                </a:gridCol>
                <a:gridCol w="1113788">
                  <a:extLst>
                    <a:ext uri="{9D8B030D-6E8A-4147-A177-3AD203B41FA5}">
                      <a16:colId xmlns:a16="http://schemas.microsoft.com/office/drawing/2014/main" val="20002"/>
                    </a:ext>
                  </a:extLst>
                </a:gridCol>
                <a:gridCol w="1940772">
                  <a:extLst>
                    <a:ext uri="{9D8B030D-6E8A-4147-A177-3AD203B41FA5}">
                      <a16:colId xmlns:a16="http://schemas.microsoft.com/office/drawing/2014/main" val="20003"/>
                    </a:ext>
                  </a:extLst>
                </a:gridCol>
                <a:gridCol w="946622">
                  <a:extLst>
                    <a:ext uri="{9D8B030D-6E8A-4147-A177-3AD203B41FA5}">
                      <a16:colId xmlns:a16="http://schemas.microsoft.com/office/drawing/2014/main" val="20004"/>
                    </a:ext>
                  </a:extLst>
                </a:gridCol>
              </a:tblGrid>
              <a:tr h="525780">
                <a:tc gridSpan="2">
                  <a:txBody>
                    <a:bodyPr/>
                    <a:lstStyle/>
                    <a:p>
                      <a:pPr algn="ctr"/>
                      <a:r>
                        <a:rPr lang="en-US" sz="1500" b="0">
                          <a:solidFill>
                            <a:schemeClr val="tx1"/>
                          </a:solidFill>
                          <a:latin typeface="Times New Roman" panose="02020603050405020304" pitchFamily="18" charset="0"/>
                          <a:cs typeface="Times New Roman" panose="02020603050405020304" pitchFamily="18" charset="0"/>
                        </a:rPr>
                        <a:t>Đơn</a:t>
                      </a:r>
                      <a:r>
                        <a:rPr lang="en-US" sz="1500" b="0" baseline="0">
                          <a:solidFill>
                            <a:schemeClr val="tx1"/>
                          </a:solidFill>
                          <a:latin typeface="Times New Roman" panose="02020603050405020304" pitchFamily="18" charset="0"/>
                          <a:cs typeface="Times New Roman" panose="02020603050405020304" pitchFamily="18" charset="0"/>
                        </a:rPr>
                        <a:t> chất</a:t>
                      </a: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500" b="0" dirty="0">
                          <a:solidFill>
                            <a:schemeClr val="tx1"/>
                          </a:solidFill>
                          <a:latin typeface="Times New Roman" panose="02020603050405020304" pitchFamily="18" charset="0"/>
                          <a:cs typeface="Times New Roman" panose="02020603050405020304" pitchFamily="18" charset="0"/>
                        </a:rPr>
                        <a:t>Số</a:t>
                      </a:r>
                      <a:r>
                        <a:rPr lang="en-US" sz="1500" b="0" baseline="0" dirty="0">
                          <a:solidFill>
                            <a:schemeClr val="tx1"/>
                          </a:solidFill>
                          <a:latin typeface="Times New Roman" panose="02020603050405020304" pitchFamily="18" charset="0"/>
                          <a:cs typeface="Times New Roman" panose="02020603050405020304" pitchFamily="18" charset="0"/>
                        </a:rPr>
                        <a:t> nguyên tố</a:t>
                      </a: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1500" b="0" dirty="0">
                          <a:solidFill>
                            <a:schemeClr val="tx1"/>
                          </a:solidFill>
                          <a:latin typeface="Times New Roman" panose="02020603050405020304" pitchFamily="18" charset="0"/>
                          <a:cs typeface="Times New Roman" panose="02020603050405020304" pitchFamily="18" charset="0"/>
                        </a:rPr>
                        <a:t>Số</a:t>
                      </a:r>
                      <a:r>
                        <a:rPr lang="en-US" sz="1500" b="0" baseline="0" dirty="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1500" b="0">
                          <a:solidFill>
                            <a:schemeClr val="tx1"/>
                          </a:solidFill>
                          <a:latin typeface="Times New Roman" panose="02020603050405020304" pitchFamily="18" charset="0"/>
                          <a:cs typeface="Times New Roman" panose="02020603050405020304" pitchFamily="18" charset="0"/>
                        </a:rPr>
                        <a:t>Nguyên</a:t>
                      </a:r>
                      <a:r>
                        <a:rPr lang="en-US" sz="1500" b="0" baseline="0">
                          <a:solidFill>
                            <a:schemeClr val="tx1"/>
                          </a:solidFill>
                          <a:latin typeface="Times New Roman" panose="02020603050405020304" pitchFamily="18" charset="0"/>
                          <a:cs typeface="Times New Roman" panose="02020603050405020304" pitchFamily="18" charset="0"/>
                        </a:rPr>
                        <a:t> tố tạo chất</a:t>
                      </a: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0"/>
                  </a:ext>
                </a:extLst>
              </a:tr>
              <a:tr h="391864">
                <a:tc rowSpan="2">
                  <a:txBody>
                    <a:bodyPr/>
                    <a:lstStyle/>
                    <a:p>
                      <a:r>
                        <a:rPr lang="en-US" sz="1500" b="1" dirty="0">
                          <a:solidFill>
                            <a:schemeClr val="tx1"/>
                          </a:solidFill>
                          <a:latin typeface="Times New Roman" panose="02020603050405020304" pitchFamily="18" charset="0"/>
                          <a:cs typeface="Times New Roman" panose="02020603050405020304" pitchFamily="18" charset="0"/>
                        </a:rPr>
                        <a:t>Kim loại</a:t>
                      </a:r>
                    </a:p>
                  </a:txBody>
                  <a:tcPr marL="68580" marR="68580" marT="34290" marB="34290" anchor="ctr"/>
                </a:tc>
                <a:tc>
                  <a:txBody>
                    <a:bodyPr/>
                    <a:lstStyle/>
                    <a:p>
                      <a:r>
                        <a:rPr lang="en-US" sz="1500" b="0" dirty="0">
                          <a:solidFill>
                            <a:schemeClr val="tx1"/>
                          </a:solidFill>
                          <a:latin typeface="Times New Roman" panose="02020603050405020304" pitchFamily="18" charset="0"/>
                          <a:cs typeface="Times New Roman" panose="02020603050405020304" pitchFamily="18" charset="0"/>
                        </a:rPr>
                        <a:t>Copper</a:t>
                      </a: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1"/>
                  </a:ext>
                </a:extLst>
              </a:tr>
              <a:tr h="390379">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500" b="0" dirty="0">
                          <a:solidFill>
                            <a:schemeClr val="tx1"/>
                          </a:solidFill>
                          <a:latin typeface="Times New Roman" panose="02020603050405020304" pitchFamily="18" charset="0"/>
                          <a:cs typeface="Times New Roman" panose="02020603050405020304" pitchFamily="18" charset="0"/>
                        </a:rPr>
                        <a:t>Gold</a:t>
                      </a: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2"/>
                  </a:ext>
                </a:extLst>
              </a:tr>
              <a:tr h="400929">
                <a:tc rowSpan="4">
                  <a:txBody>
                    <a:bodyPr/>
                    <a:lstStyle/>
                    <a:p>
                      <a:r>
                        <a:rPr lang="en-US" sz="1500" b="0" dirty="0">
                          <a:solidFill>
                            <a:schemeClr val="tx1"/>
                          </a:solidFill>
                          <a:latin typeface="Times New Roman" panose="02020603050405020304" pitchFamily="18" charset="0"/>
                          <a:cs typeface="Times New Roman" panose="02020603050405020304" pitchFamily="18" charset="0"/>
                        </a:rPr>
                        <a:t>Phi kim </a:t>
                      </a:r>
                    </a:p>
                  </a:txBody>
                  <a:tcPr marL="68580" marR="68580" marT="34290" marB="34290" anchor="ctr"/>
                </a:tc>
                <a:tc>
                  <a:txBody>
                    <a:bodyPr/>
                    <a:lstStyle/>
                    <a:p>
                      <a:r>
                        <a:rPr lang="en-US" sz="1500" b="0" dirty="0">
                          <a:solidFill>
                            <a:schemeClr val="tx1"/>
                          </a:solidFill>
                          <a:latin typeface="Times New Roman" panose="02020603050405020304" pitchFamily="18" charset="0"/>
                          <a:cs typeface="Times New Roman" panose="02020603050405020304" pitchFamily="18" charset="0"/>
                        </a:rPr>
                        <a:t>Cacbon</a:t>
                      </a: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3"/>
                  </a:ext>
                </a:extLst>
              </a:tr>
              <a:tr h="52578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500" b="0" dirty="0" err="1">
                          <a:solidFill>
                            <a:schemeClr val="tx1"/>
                          </a:solidFill>
                          <a:latin typeface="Times New Roman" panose="02020603050405020304" pitchFamily="18" charset="0"/>
                          <a:cs typeface="Times New Roman" panose="02020603050405020304" pitchFamily="18" charset="0"/>
                        </a:rPr>
                        <a:t>Khi</a:t>
                      </a:r>
                      <a:r>
                        <a:rPr lang="en-US" sz="1500" b="0" dirty="0">
                          <a:solidFill>
                            <a:schemeClr val="tx1"/>
                          </a:solidFill>
                          <a:latin typeface="Times New Roman" panose="02020603050405020304" pitchFamily="18" charset="0"/>
                          <a:cs typeface="Times New Roman" panose="02020603050405020304" pitchFamily="18" charset="0"/>
                        </a:rPr>
                        <a:t>́</a:t>
                      </a:r>
                      <a:r>
                        <a:rPr lang="en-US" sz="1500" b="0" baseline="0" dirty="0">
                          <a:solidFill>
                            <a:schemeClr val="tx1"/>
                          </a:solidFill>
                          <a:latin typeface="Times New Roman" panose="02020603050405020304" pitchFamily="18" charset="0"/>
                          <a:cs typeface="Times New Roman" panose="02020603050405020304" pitchFamily="18" charset="0"/>
                        </a:rPr>
                        <a:t> Oxygen </a:t>
                      </a: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4"/>
                  </a:ext>
                </a:extLst>
              </a:tr>
              <a:tr h="52578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500" b="0" dirty="0" err="1">
                          <a:solidFill>
                            <a:schemeClr val="tx1"/>
                          </a:solidFill>
                          <a:latin typeface="Times New Roman" panose="02020603050405020304" pitchFamily="18" charset="0"/>
                          <a:cs typeface="Times New Roman" panose="02020603050405020304" pitchFamily="18" charset="0"/>
                        </a:rPr>
                        <a:t>Khi</a:t>
                      </a:r>
                      <a:r>
                        <a:rPr lang="en-US" sz="1500" b="0" dirty="0">
                          <a:solidFill>
                            <a:schemeClr val="tx1"/>
                          </a:solidFill>
                          <a:latin typeface="Times New Roman" panose="02020603050405020304" pitchFamily="18" charset="0"/>
                          <a:cs typeface="Times New Roman" panose="02020603050405020304" pitchFamily="18" charset="0"/>
                        </a:rPr>
                        <a:t>́</a:t>
                      </a:r>
                      <a:r>
                        <a:rPr lang="en-US" sz="1500" b="0" baseline="0" dirty="0">
                          <a:solidFill>
                            <a:schemeClr val="tx1"/>
                          </a:solidFill>
                          <a:latin typeface="Times New Roman" panose="02020603050405020304" pitchFamily="18" charset="0"/>
                          <a:cs typeface="Times New Roman" panose="02020603050405020304" pitchFamily="18" charset="0"/>
                        </a:rPr>
                        <a:t> Nitrogen</a:t>
                      </a: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5"/>
                  </a:ext>
                </a:extLst>
              </a:tr>
              <a:tr h="34817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500" b="0" dirty="0">
                          <a:solidFill>
                            <a:schemeClr val="tx1"/>
                          </a:solidFill>
                          <a:latin typeface="Times New Roman" panose="02020603050405020304" pitchFamily="18" charset="0"/>
                          <a:cs typeface="Times New Roman" panose="02020603050405020304" pitchFamily="18" charset="0"/>
                        </a:rPr>
                        <a:t>Khí</a:t>
                      </a:r>
                      <a:r>
                        <a:rPr lang="en-US" sz="1500" b="0" baseline="0" dirty="0">
                          <a:solidFill>
                            <a:schemeClr val="tx1"/>
                          </a:solidFill>
                          <a:latin typeface="Times New Roman" panose="02020603050405020304" pitchFamily="18" charset="0"/>
                          <a:cs typeface="Times New Roman" panose="02020603050405020304" pitchFamily="18" charset="0"/>
                        </a:rPr>
                        <a:t> Ozon</a:t>
                      </a: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5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6"/>
                  </a:ext>
                </a:extLst>
              </a:tr>
            </a:tbl>
          </a:graphicData>
        </a:graphic>
      </p:graphicFrame>
      <p:sp>
        <p:nvSpPr>
          <p:cNvPr id="2" name="Rectangle 1"/>
          <p:cNvSpPr/>
          <p:nvPr/>
        </p:nvSpPr>
        <p:spPr>
          <a:xfrm>
            <a:off x="727697" y="941790"/>
            <a:ext cx="788999" cy="338554"/>
          </a:xfrm>
          <a:prstGeom prst="rect">
            <a:avLst/>
          </a:prstGeom>
        </p:spPr>
        <p:txBody>
          <a:bodyPr wrap="none">
            <a:spAutoFit/>
          </a:bodyPr>
          <a:lstStyle/>
          <a:p>
            <a:r>
              <a:rPr lang="en-US" sz="1600">
                <a:latin typeface="Times New Roman" panose="02020603050405020304" pitchFamily="18" charset="0"/>
                <a:cs typeface="Times New Roman" panose="02020603050405020304" pitchFamily="18" charset="0"/>
              </a:rPr>
              <a:t>Copper</a:t>
            </a:r>
            <a:endParaRPr lang="en-US"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76694" y="941790"/>
            <a:ext cx="788999"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Carbon</a:t>
            </a:r>
          </a:p>
        </p:txBody>
      </p:sp>
      <p:sp>
        <p:nvSpPr>
          <p:cNvPr id="25" name="TextBox 24"/>
          <p:cNvSpPr txBox="1"/>
          <p:nvPr/>
        </p:nvSpPr>
        <p:spPr>
          <a:xfrm>
            <a:off x="6545559" y="941790"/>
            <a:ext cx="1274708" cy="338554"/>
          </a:xfrm>
          <a:prstGeom prst="rect">
            <a:avLst/>
          </a:prstGeom>
          <a:noFill/>
        </p:spPr>
        <p:txBody>
          <a:bodyPr wrap="none" rtlCol="0">
            <a:spAutoFit/>
          </a:bodyPr>
          <a:lstStyle/>
          <a:p>
            <a:r>
              <a:rPr lang="en-US" sz="1600" dirty="0" err="1">
                <a:latin typeface="Times New Roman" panose="02020603050405020304" pitchFamily="18" charset="0"/>
                <a:cs typeface="Times New Roman" panose="02020603050405020304" pitchFamily="18" charset="0"/>
              </a:rPr>
              <a:t>Khí</a:t>
            </a:r>
            <a:r>
              <a:rPr lang="en-US" sz="1600" dirty="0">
                <a:latin typeface="Times New Roman" panose="02020603050405020304" pitchFamily="18" charset="0"/>
                <a:cs typeface="Times New Roman" panose="02020603050405020304" pitchFamily="18" charset="0"/>
              </a:rPr>
              <a:t> Nitrogen</a:t>
            </a:r>
          </a:p>
        </p:txBody>
      </p:sp>
      <p:sp>
        <p:nvSpPr>
          <p:cNvPr id="26" name="TextBox 25"/>
          <p:cNvSpPr txBox="1"/>
          <p:nvPr/>
        </p:nvSpPr>
        <p:spPr>
          <a:xfrm>
            <a:off x="8131734" y="941790"/>
            <a:ext cx="771365"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Ozone </a:t>
            </a:r>
            <a:endParaRPr lang="en-US" sz="16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4025191" y="941790"/>
            <a:ext cx="595035"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Gold</a:t>
            </a:r>
          </a:p>
        </p:txBody>
      </p:sp>
      <p:sp>
        <p:nvSpPr>
          <p:cNvPr id="28" name="TextBox 27"/>
          <p:cNvSpPr txBox="1"/>
          <p:nvPr/>
        </p:nvSpPr>
        <p:spPr>
          <a:xfrm>
            <a:off x="5370952" y="941790"/>
            <a:ext cx="1148071" cy="338554"/>
          </a:xfrm>
          <a:prstGeom prst="rect">
            <a:avLst/>
          </a:prstGeom>
          <a:noFill/>
        </p:spPr>
        <p:txBody>
          <a:bodyPr wrap="none" rtlCol="0">
            <a:spAutoFit/>
          </a:bodyPr>
          <a:lstStyle/>
          <a:p>
            <a:r>
              <a:rPr lang="en-US" sz="1600" dirty="0" err="1">
                <a:latin typeface="Times New Roman" panose="02020603050405020304" pitchFamily="18" charset="0"/>
                <a:cs typeface="Times New Roman" panose="02020603050405020304" pitchFamily="18" charset="0"/>
              </a:rPr>
              <a:t>Khí</a:t>
            </a:r>
            <a:r>
              <a:rPr lang="en-US" sz="1600" dirty="0">
                <a:latin typeface="Times New Roman" panose="02020603050405020304" pitchFamily="18" charset="0"/>
                <a:cs typeface="Times New Roman" panose="02020603050405020304" pitchFamily="18" charset="0"/>
              </a:rPr>
              <a:t> oxygen</a:t>
            </a:r>
          </a:p>
        </p:txBody>
      </p:sp>
      <p:sp>
        <p:nvSpPr>
          <p:cNvPr id="3" name="TextBox 2"/>
          <p:cNvSpPr txBox="1"/>
          <p:nvPr/>
        </p:nvSpPr>
        <p:spPr>
          <a:xfrm>
            <a:off x="3166459" y="2392019"/>
            <a:ext cx="517793" cy="300082"/>
          </a:xfrm>
          <a:prstGeom prst="rect">
            <a:avLst/>
          </a:prstGeom>
          <a:noFill/>
        </p:spPr>
        <p:txBody>
          <a:bodyPr wrap="square" rtlCol="0">
            <a:spAutoFit/>
          </a:bodyPr>
          <a:lstStyle/>
          <a:p>
            <a:r>
              <a:rPr lang="en-US"/>
              <a:t>1</a:t>
            </a:r>
          </a:p>
        </p:txBody>
      </p:sp>
      <p:sp>
        <p:nvSpPr>
          <p:cNvPr id="30" name="TextBox 29"/>
          <p:cNvSpPr txBox="1"/>
          <p:nvPr/>
        </p:nvSpPr>
        <p:spPr>
          <a:xfrm>
            <a:off x="3166458" y="4639898"/>
            <a:ext cx="517793" cy="300082"/>
          </a:xfrm>
          <a:prstGeom prst="rect">
            <a:avLst/>
          </a:prstGeom>
          <a:noFill/>
        </p:spPr>
        <p:txBody>
          <a:bodyPr wrap="square" rtlCol="0">
            <a:spAutoFit/>
          </a:bodyPr>
          <a:lstStyle/>
          <a:p>
            <a:r>
              <a:rPr lang="en-US"/>
              <a:t>1</a:t>
            </a:r>
          </a:p>
        </p:txBody>
      </p:sp>
      <p:sp>
        <p:nvSpPr>
          <p:cNvPr id="31" name="TextBox 30"/>
          <p:cNvSpPr txBox="1"/>
          <p:nvPr/>
        </p:nvSpPr>
        <p:spPr>
          <a:xfrm>
            <a:off x="3159476" y="4191140"/>
            <a:ext cx="517793" cy="300082"/>
          </a:xfrm>
          <a:prstGeom prst="rect">
            <a:avLst/>
          </a:prstGeom>
          <a:noFill/>
        </p:spPr>
        <p:txBody>
          <a:bodyPr wrap="square" rtlCol="0">
            <a:spAutoFit/>
          </a:bodyPr>
          <a:lstStyle/>
          <a:p>
            <a:r>
              <a:rPr lang="en-US"/>
              <a:t>1</a:t>
            </a:r>
          </a:p>
        </p:txBody>
      </p:sp>
      <p:sp>
        <p:nvSpPr>
          <p:cNvPr id="32" name="TextBox 31"/>
          <p:cNvSpPr txBox="1"/>
          <p:nvPr/>
        </p:nvSpPr>
        <p:spPr>
          <a:xfrm>
            <a:off x="3159475" y="3731366"/>
            <a:ext cx="517793" cy="300082"/>
          </a:xfrm>
          <a:prstGeom prst="rect">
            <a:avLst/>
          </a:prstGeom>
          <a:noFill/>
        </p:spPr>
        <p:txBody>
          <a:bodyPr wrap="square" rtlCol="0">
            <a:spAutoFit/>
          </a:bodyPr>
          <a:lstStyle/>
          <a:p>
            <a:r>
              <a:rPr lang="en-US"/>
              <a:t>1</a:t>
            </a:r>
          </a:p>
        </p:txBody>
      </p:sp>
      <p:sp>
        <p:nvSpPr>
          <p:cNvPr id="33" name="TextBox 32"/>
          <p:cNvSpPr txBox="1"/>
          <p:nvPr/>
        </p:nvSpPr>
        <p:spPr>
          <a:xfrm>
            <a:off x="3166457" y="3188597"/>
            <a:ext cx="517793" cy="300082"/>
          </a:xfrm>
          <a:prstGeom prst="rect">
            <a:avLst/>
          </a:prstGeom>
          <a:noFill/>
        </p:spPr>
        <p:txBody>
          <a:bodyPr wrap="square" rtlCol="0">
            <a:spAutoFit/>
          </a:bodyPr>
          <a:lstStyle/>
          <a:p>
            <a:r>
              <a:rPr lang="en-US"/>
              <a:t>1</a:t>
            </a:r>
          </a:p>
        </p:txBody>
      </p:sp>
      <p:sp>
        <p:nvSpPr>
          <p:cNvPr id="34" name="TextBox 33"/>
          <p:cNvSpPr txBox="1"/>
          <p:nvPr/>
        </p:nvSpPr>
        <p:spPr>
          <a:xfrm>
            <a:off x="3166456" y="2777491"/>
            <a:ext cx="517793" cy="300082"/>
          </a:xfrm>
          <a:prstGeom prst="rect">
            <a:avLst/>
          </a:prstGeom>
          <a:noFill/>
        </p:spPr>
        <p:txBody>
          <a:bodyPr wrap="square" rtlCol="0">
            <a:spAutoFit/>
          </a:bodyPr>
          <a:lstStyle/>
          <a:p>
            <a:r>
              <a:rPr lang="en-US"/>
              <a:t>1</a:t>
            </a:r>
          </a:p>
        </p:txBody>
      </p:sp>
      <p:sp>
        <p:nvSpPr>
          <p:cNvPr id="35" name="TextBox 34"/>
          <p:cNvSpPr txBox="1"/>
          <p:nvPr/>
        </p:nvSpPr>
        <p:spPr>
          <a:xfrm>
            <a:off x="4645004" y="2392019"/>
            <a:ext cx="517793" cy="300082"/>
          </a:xfrm>
          <a:prstGeom prst="rect">
            <a:avLst/>
          </a:prstGeom>
          <a:noFill/>
        </p:spPr>
        <p:txBody>
          <a:bodyPr wrap="square" rtlCol="0">
            <a:spAutoFit/>
          </a:bodyPr>
          <a:lstStyle/>
          <a:p>
            <a:pPr algn="ctr"/>
            <a:r>
              <a:rPr lang="en-US"/>
              <a:t>1</a:t>
            </a:r>
          </a:p>
        </p:txBody>
      </p:sp>
      <p:sp>
        <p:nvSpPr>
          <p:cNvPr id="36" name="TextBox 35"/>
          <p:cNvSpPr txBox="1"/>
          <p:nvPr/>
        </p:nvSpPr>
        <p:spPr>
          <a:xfrm>
            <a:off x="4645004" y="2777491"/>
            <a:ext cx="517793" cy="300082"/>
          </a:xfrm>
          <a:prstGeom prst="rect">
            <a:avLst/>
          </a:prstGeom>
          <a:noFill/>
        </p:spPr>
        <p:txBody>
          <a:bodyPr wrap="square" rtlCol="0">
            <a:spAutoFit/>
          </a:bodyPr>
          <a:lstStyle/>
          <a:p>
            <a:pPr algn="ctr"/>
            <a:r>
              <a:rPr lang="en-US"/>
              <a:t>1</a:t>
            </a:r>
          </a:p>
        </p:txBody>
      </p:sp>
      <p:sp>
        <p:nvSpPr>
          <p:cNvPr id="37" name="TextBox 36"/>
          <p:cNvSpPr txBox="1"/>
          <p:nvPr/>
        </p:nvSpPr>
        <p:spPr>
          <a:xfrm>
            <a:off x="4645004" y="3188597"/>
            <a:ext cx="517793" cy="300082"/>
          </a:xfrm>
          <a:prstGeom prst="rect">
            <a:avLst/>
          </a:prstGeom>
          <a:noFill/>
        </p:spPr>
        <p:txBody>
          <a:bodyPr wrap="square" rtlCol="0">
            <a:spAutoFit/>
          </a:bodyPr>
          <a:lstStyle/>
          <a:p>
            <a:pPr algn="ctr"/>
            <a:r>
              <a:rPr lang="en-US"/>
              <a:t>1</a:t>
            </a:r>
          </a:p>
        </p:txBody>
      </p:sp>
      <p:sp>
        <p:nvSpPr>
          <p:cNvPr id="38" name="TextBox 37"/>
          <p:cNvSpPr txBox="1"/>
          <p:nvPr/>
        </p:nvSpPr>
        <p:spPr>
          <a:xfrm>
            <a:off x="4645004" y="3660004"/>
            <a:ext cx="517793" cy="300082"/>
          </a:xfrm>
          <a:prstGeom prst="rect">
            <a:avLst/>
          </a:prstGeom>
          <a:noFill/>
        </p:spPr>
        <p:txBody>
          <a:bodyPr wrap="square" rtlCol="0">
            <a:spAutoFit/>
          </a:bodyPr>
          <a:lstStyle/>
          <a:p>
            <a:pPr algn="ctr"/>
            <a:r>
              <a:rPr lang="en-US"/>
              <a:t>2</a:t>
            </a:r>
          </a:p>
        </p:txBody>
      </p:sp>
      <p:sp>
        <p:nvSpPr>
          <p:cNvPr id="39" name="TextBox 38"/>
          <p:cNvSpPr txBox="1"/>
          <p:nvPr/>
        </p:nvSpPr>
        <p:spPr>
          <a:xfrm>
            <a:off x="4645004" y="4220730"/>
            <a:ext cx="517793" cy="300082"/>
          </a:xfrm>
          <a:prstGeom prst="rect">
            <a:avLst/>
          </a:prstGeom>
          <a:noFill/>
        </p:spPr>
        <p:txBody>
          <a:bodyPr wrap="square" rtlCol="0">
            <a:spAutoFit/>
          </a:bodyPr>
          <a:lstStyle/>
          <a:p>
            <a:pPr algn="ctr"/>
            <a:r>
              <a:rPr lang="en-US"/>
              <a:t>2</a:t>
            </a:r>
          </a:p>
        </p:txBody>
      </p:sp>
      <p:sp>
        <p:nvSpPr>
          <p:cNvPr id="40" name="TextBox 39"/>
          <p:cNvSpPr txBox="1"/>
          <p:nvPr/>
        </p:nvSpPr>
        <p:spPr>
          <a:xfrm>
            <a:off x="4645004" y="4606202"/>
            <a:ext cx="517793" cy="300082"/>
          </a:xfrm>
          <a:prstGeom prst="rect">
            <a:avLst/>
          </a:prstGeom>
          <a:noFill/>
        </p:spPr>
        <p:txBody>
          <a:bodyPr wrap="square" rtlCol="0">
            <a:spAutoFit/>
          </a:bodyPr>
          <a:lstStyle/>
          <a:p>
            <a:pPr algn="ctr"/>
            <a:r>
              <a:rPr lang="en-US"/>
              <a:t>3</a:t>
            </a:r>
          </a:p>
        </p:txBody>
      </p:sp>
      <p:sp>
        <p:nvSpPr>
          <p:cNvPr id="41" name="TextBox 40"/>
          <p:cNvSpPr txBox="1"/>
          <p:nvPr/>
        </p:nvSpPr>
        <p:spPr>
          <a:xfrm>
            <a:off x="6085346" y="2392019"/>
            <a:ext cx="517793" cy="300082"/>
          </a:xfrm>
          <a:prstGeom prst="rect">
            <a:avLst/>
          </a:prstGeom>
          <a:noFill/>
        </p:spPr>
        <p:txBody>
          <a:bodyPr wrap="square" rtlCol="0">
            <a:spAutoFit/>
          </a:bodyPr>
          <a:lstStyle/>
          <a:p>
            <a:pPr algn="ctr"/>
            <a:r>
              <a:rPr lang="en-US" b="1"/>
              <a:t>Cu</a:t>
            </a:r>
          </a:p>
        </p:txBody>
      </p:sp>
      <p:graphicFrame>
        <p:nvGraphicFramePr>
          <p:cNvPr id="4" name="Table 3"/>
          <p:cNvGraphicFramePr>
            <a:graphicFrameLocks noGrp="1"/>
          </p:cNvGraphicFramePr>
          <p:nvPr>
            <p:extLst>
              <p:ext uri="{D42A27DB-BD31-4B8C-83A1-F6EECF244321}">
                <p14:modId xmlns:p14="http://schemas.microsoft.com/office/powerpoint/2010/main" val="4054123802"/>
              </p:ext>
            </p:extLst>
          </p:nvPr>
        </p:nvGraphicFramePr>
        <p:xfrm>
          <a:off x="6823811" y="1850833"/>
          <a:ext cx="1493924" cy="3089146"/>
        </p:xfrm>
        <a:graphic>
          <a:graphicData uri="http://schemas.openxmlformats.org/drawingml/2006/table">
            <a:tbl>
              <a:tblPr firstRow="1" bandRow="1">
                <a:tableStyleId>{5C22544A-7EE6-4342-B048-85BDC9FD1C3A}</a:tableStyleId>
              </a:tblPr>
              <a:tblGrid>
                <a:gridCol w="1493924">
                  <a:extLst>
                    <a:ext uri="{9D8B030D-6E8A-4147-A177-3AD203B41FA5}">
                      <a16:colId xmlns:a16="http://schemas.microsoft.com/office/drawing/2014/main" val="3246974734"/>
                    </a:ext>
                  </a:extLst>
                </a:gridCol>
              </a:tblGrid>
              <a:tr h="473498">
                <a:tc>
                  <a:txBody>
                    <a:bodyPr/>
                    <a:lstStyle/>
                    <a:p>
                      <a:pPr algn="ctr"/>
                      <a:r>
                        <a:rPr lang="en-US"/>
                        <a:t>CTHH</a:t>
                      </a:r>
                    </a:p>
                  </a:txBody>
                  <a:tcPr/>
                </a:tc>
                <a:extLst>
                  <a:ext uri="{0D108BD9-81ED-4DB2-BD59-A6C34878D82A}">
                    <a16:rowId xmlns:a16="http://schemas.microsoft.com/office/drawing/2014/main" val="2299568485"/>
                  </a:ext>
                </a:extLst>
              </a:tr>
              <a:tr h="411933">
                <a:tc>
                  <a:txBody>
                    <a:bodyPr/>
                    <a:lstStyle/>
                    <a:p>
                      <a:pPr algn="ctr"/>
                      <a:endParaRPr lang="en-US"/>
                    </a:p>
                  </a:txBody>
                  <a:tcPr/>
                </a:tc>
                <a:extLst>
                  <a:ext uri="{0D108BD9-81ED-4DB2-BD59-A6C34878D82A}">
                    <a16:rowId xmlns:a16="http://schemas.microsoft.com/office/drawing/2014/main" val="3703293710"/>
                  </a:ext>
                </a:extLst>
              </a:tr>
              <a:tr h="362294">
                <a:tc>
                  <a:txBody>
                    <a:bodyPr/>
                    <a:lstStyle/>
                    <a:p>
                      <a:pPr algn="ctr"/>
                      <a:endParaRPr lang="en-US"/>
                    </a:p>
                  </a:txBody>
                  <a:tcPr/>
                </a:tc>
                <a:extLst>
                  <a:ext uri="{0D108BD9-81ED-4DB2-BD59-A6C34878D82A}">
                    <a16:rowId xmlns:a16="http://schemas.microsoft.com/office/drawing/2014/main" val="3819253282"/>
                  </a:ext>
                </a:extLst>
              </a:tr>
              <a:tr h="393953">
                <a:tc>
                  <a:txBody>
                    <a:bodyPr/>
                    <a:lstStyle/>
                    <a:p>
                      <a:pPr algn="ctr"/>
                      <a:endParaRPr lang="en-US"/>
                    </a:p>
                  </a:txBody>
                  <a:tcPr/>
                </a:tc>
                <a:extLst>
                  <a:ext uri="{0D108BD9-81ED-4DB2-BD59-A6C34878D82A}">
                    <a16:rowId xmlns:a16="http://schemas.microsoft.com/office/drawing/2014/main" val="2768262966"/>
                  </a:ext>
                </a:extLst>
              </a:tr>
              <a:tr h="518568">
                <a:tc>
                  <a:txBody>
                    <a:bodyPr/>
                    <a:lstStyle/>
                    <a:p>
                      <a:pPr algn="ctr"/>
                      <a:endParaRPr lang="en-US"/>
                    </a:p>
                  </a:txBody>
                  <a:tcPr/>
                </a:tc>
                <a:extLst>
                  <a:ext uri="{0D108BD9-81ED-4DB2-BD59-A6C34878D82A}">
                    <a16:rowId xmlns:a16="http://schemas.microsoft.com/office/drawing/2014/main" val="2933631028"/>
                  </a:ext>
                </a:extLst>
              </a:tr>
              <a:tr h="496962">
                <a:tc>
                  <a:txBody>
                    <a:bodyPr/>
                    <a:lstStyle/>
                    <a:p>
                      <a:pPr algn="ctr"/>
                      <a:endParaRPr lang="en-US"/>
                    </a:p>
                  </a:txBody>
                  <a:tcPr/>
                </a:tc>
                <a:extLst>
                  <a:ext uri="{0D108BD9-81ED-4DB2-BD59-A6C34878D82A}">
                    <a16:rowId xmlns:a16="http://schemas.microsoft.com/office/drawing/2014/main" val="242065986"/>
                  </a:ext>
                </a:extLst>
              </a:tr>
              <a:tr h="431938">
                <a:tc>
                  <a:txBody>
                    <a:bodyPr/>
                    <a:lstStyle/>
                    <a:p>
                      <a:pPr algn="ctr"/>
                      <a:endParaRPr lang="en-US"/>
                    </a:p>
                  </a:txBody>
                  <a:tcPr/>
                </a:tc>
                <a:extLst>
                  <a:ext uri="{0D108BD9-81ED-4DB2-BD59-A6C34878D82A}">
                    <a16:rowId xmlns:a16="http://schemas.microsoft.com/office/drawing/2014/main" val="3573536640"/>
                  </a:ext>
                </a:extLst>
              </a:tr>
            </a:tbl>
          </a:graphicData>
        </a:graphic>
      </p:graphicFrame>
      <p:sp>
        <p:nvSpPr>
          <p:cNvPr id="45" name="TextBox 44"/>
          <p:cNvSpPr txBox="1"/>
          <p:nvPr/>
        </p:nvSpPr>
        <p:spPr>
          <a:xfrm>
            <a:off x="6072454" y="2777491"/>
            <a:ext cx="517793" cy="300082"/>
          </a:xfrm>
          <a:prstGeom prst="rect">
            <a:avLst/>
          </a:prstGeom>
          <a:noFill/>
        </p:spPr>
        <p:txBody>
          <a:bodyPr wrap="square" rtlCol="0">
            <a:spAutoFit/>
          </a:bodyPr>
          <a:lstStyle/>
          <a:p>
            <a:pPr algn="ctr"/>
            <a:r>
              <a:rPr lang="en-US" b="1"/>
              <a:t>Au</a:t>
            </a:r>
          </a:p>
        </p:txBody>
      </p:sp>
      <p:sp>
        <p:nvSpPr>
          <p:cNvPr id="46" name="TextBox 45"/>
          <p:cNvSpPr txBox="1"/>
          <p:nvPr/>
        </p:nvSpPr>
        <p:spPr>
          <a:xfrm>
            <a:off x="6081708" y="3173181"/>
            <a:ext cx="517793" cy="300082"/>
          </a:xfrm>
          <a:prstGeom prst="rect">
            <a:avLst/>
          </a:prstGeom>
          <a:noFill/>
        </p:spPr>
        <p:txBody>
          <a:bodyPr wrap="square" rtlCol="0">
            <a:spAutoFit/>
          </a:bodyPr>
          <a:lstStyle/>
          <a:p>
            <a:pPr algn="ctr"/>
            <a:r>
              <a:rPr lang="en-US" b="1"/>
              <a:t>C</a:t>
            </a:r>
          </a:p>
        </p:txBody>
      </p:sp>
      <p:sp>
        <p:nvSpPr>
          <p:cNvPr id="47" name="TextBox 46"/>
          <p:cNvSpPr txBox="1"/>
          <p:nvPr/>
        </p:nvSpPr>
        <p:spPr>
          <a:xfrm>
            <a:off x="6072454" y="3638299"/>
            <a:ext cx="517793" cy="300082"/>
          </a:xfrm>
          <a:prstGeom prst="rect">
            <a:avLst/>
          </a:prstGeom>
          <a:noFill/>
        </p:spPr>
        <p:txBody>
          <a:bodyPr wrap="square" rtlCol="0">
            <a:spAutoFit/>
          </a:bodyPr>
          <a:lstStyle/>
          <a:p>
            <a:pPr algn="ctr"/>
            <a:r>
              <a:rPr lang="en-US" b="1"/>
              <a:t>O</a:t>
            </a:r>
            <a:endParaRPr lang="en-US" b="1" baseline="-25000"/>
          </a:p>
        </p:txBody>
      </p:sp>
      <p:sp>
        <p:nvSpPr>
          <p:cNvPr id="48" name="TextBox 47"/>
          <p:cNvSpPr txBox="1"/>
          <p:nvPr/>
        </p:nvSpPr>
        <p:spPr>
          <a:xfrm>
            <a:off x="6072453" y="4220730"/>
            <a:ext cx="517793" cy="300082"/>
          </a:xfrm>
          <a:prstGeom prst="rect">
            <a:avLst/>
          </a:prstGeom>
          <a:noFill/>
        </p:spPr>
        <p:txBody>
          <a:bodyPr wrap="square" rtlCol="0">
            <a:spAutoFit/>
          </a:bodyPr>
          <a:lstStyle/>
          <a:p>
            <a:pPr algn="ctr"/>
            <a:r>
              <a:rPr lang="en-US" b="1"/>
              <a:t>N</a:t>
            </a:r>
            <a:endParaRPr lang="en-US" b="1" baseline="-25000"/>
          </a:p>
        </p:txBody>
      </p:sp>
      <p:sp>
        <p:nvSpPr>
          <p:cNvPr id="49" name="TextBox 48"/>
          <p:cNvSpPr txBox="1"/>
          <p:nvPr/>
        </p:nvSpPr>
        <p:spPr>
          <a:xfrm>
            <a:off x="6081708" y="4606202"/>
            <a:ext cx="517793" cy="300082"/>
          </a:xfrm>
          <a:prstGeom prst="rect">
            <a:avLst/>
          </a:prstGeom>
          <a:noFill/>
        </p:spPr>
        <p:txBody>
          <a:bodyPr wrap="square" rtlCol="0">
            <a:spAutoFit/>
          </a:bodyPr>
          <a:lstStyle/>
          <a:p>
            <a:pPr algn="ctr"/>
            <a:r>
              <a:rPr lang="en-US" b="1"/>
              <a:t>O</a:t>
            </a:r>
            <a:endParaRPr lang="en-US" b="1" baseline="-25000"/>
          </a:p>
        </p:txBody>
      </p:sp>
      <p:sp>
        <p:nvSpPr>
          <p:cNvPr id="50" name="TextBox 49"/>
          <p:cNvSpPr txBox="1"/>
          <p:nvPr/>
        </p:nvSpPr>
        <p:spPr>
          <a:xfrm>
            <a:off x="7259515" y="2392019"/>
            <a:ext cx="517793" cy="300082"/>
          </a:xfrm>
          <a:prstGeom prst="rect">
            <a:avLst/>
          </a:prstGeom>
          <a:noFill/>
        </p:spPr>
        <p:txBody>
          <a:bodyPr wrap="square" rtlCol="0">
            <a:spAutoFit/>
          </a:bodyPr>
          <a:lstStyle/>
          <a:p>
            <a:pPr algn="ctr"/>
            <a:r>
              <a:rPr lang="en-US" b="1"/>
              <a:t>Cu</a:t>
            </a:r>
          </a:p>
        </p:txBody>
      </p:sp>
      <p:sp>
        <p:nvSpPr>
          <p:cNvPr id="51" name="TextBox 50"/>
          <p:cNvSpPr txBox="1"/>
          <p:nvPr/>
        </p:nvSpPr>
        <p:spPr>
          <a:xfrm>
            <a:off x="7246623" y="2777491"/>
            <a:ext cx="517793" cy="300082"/>
          </a:xfrm>
          <a:prstGeom prst="rect">
            <a:avLst/>
          </a:prstGeom>
          <a:noFill/>
        </p:spPr>
        <p:txBody>
          <a:bodyPr wrap="square" rtlCol="0">
            <a:spAutoFit/>
          </a:bodyPr>
          <a:lstStyle/>
          <a:p>
            <a:pPr algn="ctr"/>
            <a:r>
              <a:rPr lang="en-US" b="1"/>
              <a:t>Au</a:t>
            </a:r>
          </a:p>
        </p:txBody>
      </p:sp>
      <p:sp>
        <p:nvSpPr>
          <p:cNvPr id="52" name="TextBox 51"/>
          <p:cNvSpPr txBox="1"/>
          <p:nvPr/>
        </p:nvSpPr>
        <p:spPr>
          <a:xfrm>
            <a:off x="7255877" y="3173181"/>
            <a:ext cx="517793" cy="300082"/>
          </a:xfrm>
          <a:prstGeom prst="rect">
            <a:avLst/>
          </a:prstGeom>
          <a:noFill/>
        </p:spPr>
        <p:txBody>
          <a:bodyPr wrap="square" rtlCol="0">
            <a:spAutoFit/>
          </a:bodyPr>
          <a:lstStyle/>
          <a:p>
            <a:pPr algn="ctr"/>
            <a:r>
              <a:rPr lang="en-US" b="1"/>
              <a:t>C</a:t>
            </a:r>
          </a:p>
        </p:txBody>
      </p:sp>
      <p:sp>
        <p:nvSpPr>
          <p:cNvPr id="53" name="TextBox 52"/>
          <p:cNvSpPr txBox="1"/>
          <p:nvPr/>
        </p:nvSpPr>
        <p:spPr>
          <a:xfrm>
            <a:off x="7246623" y="3638299"/>
            <a:ext cx="517793" cy="300082"/>
          </a:xfrm>
          <a:prstGeom prst="rect">
            <a:avLst/>
          </a:prstGeom>
          <a:noFill/>
        </p:spPr>
        <p:txBody>
          <a:bodyPr wrap="square" rtlCol="0">
            <a:spAutoFit/>
          </a:bodyPr>
          <a:lstStyle/>
          <a:p>
            <a:pPr algn="ctr"/>
            <a:r>
              <a:rPr lang="en-US" b="1"/>
              <a:t>O</a:t>
            </a:r>
            <a:r>
              <a:rPr lang="en-US" b="1" baseline="-25000"/>
              <a:t>2</a:t>
            </a:r>
          </a:p>
        </p:txBody>
      </p:sp>
      <p:sp>
        <p:nvSpPr>
          <p:cNvPr id="54" name="TextBox 53"/>
          <p:cNvSpPr txBox="1"/>
          <p:nvPr/>
        </p:nvSpPr>
        <p:spPr>
          <a:xfrm>
            <a:off x="7246622" y="4220730"/>
            <a:ext cx="517793" cy="300082"/>
          </a:xfrm>
          <a:prstGeom prst="rect">
            <a:avLst/>
          </a:prstGeom>
          <a:noFill/>
        </p:spPr>
        <p:txBody>
          <a:bodyPr wrap="square" rtlCol="0">
            <a:spAutoFit/>
          </a:bodyPr>
          <a:lstStyle/>
          <a:p>
            <a:pPr algn="ctr"/>
            <a:r>
              <a:rPr lang="en-US" b="1"/>
              <a:t>N</a:t>
            </a:r>
            <a:r>
              <a:rPr lang="en-US" b="1" baseline="-25000"/>
              <a:t>2</a:t>
            </a:r>
          </a:p>
        </p:txBody>
      </p:sp>
      <p:sp>
        <p:nvSpPr>
          <p:cNvPr id="55" name="TextBox 54"/>
          <p:cNvSpPr txBox="1"/>
          <p:nvPr/>
        </p:nvSpPr>
        <p:spPr>
          <a:xfrm>
            <a:off x="7255877" y="4606202"/>
            <a:ext cx="517793" cy="300082"/>
          </a:xfrm>
          <a:prstGeom prst="rect">
            <a:avLst/>
          </a:prstGeom>
          <a:noFill/>
        </p:spPr>
        <p:txBody>
          <a:bodyPr wrap="square" rtlCol="0">
            <a:spAutoFit/>
          </a:bodyPr>
          <a:lstStyle/>
          <a:p>
            <a:pPr algn="ctr"/>
            <a:r>
              <a:rPr lang="en-US" b="1"/>
              <a:t>O</a:t>
            </a:r>
            <a:r>
              <a:rPr lang="en-US" b="1" baseline="-25000"/>
              <a:t>3</a:t>
            </a:r>
          </a:p>
        </p:txBody>
      </p:sp>
    </p:spTree>
    <p:extLst>
      <p:ext uri="{BB962C8B-B14F-4D97-AF65-F5344CB8AC3E}">
        <p14:creationId xmlns:p14="http://schemas.microsoft.com/office/powerpoint/2010/main" val="350232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35"/>
                                        </p:tgtEl>
                                        <p:attrNameLst>
                                          <p:attrName>fillcolor</p:attrName>
                                        </p:attrNameLst>
                                      </p:cBhvr>
                                      <p:to>
                                        <a:srgbClr val="FFFF00"/>
                                      </p:to>
                                    </p:animClr>
                                    <p:set>
                                      <p:cBhvr>
                                        <p:cTn id="77" dur="2000" fill="hold"/>
                                        <p:tgtEl>
                                          <p:spTgt spid="35"/>
                                        </p:tgtEl>
                                        <p:attrNameLst>
                                          <p:attrName>fill.type</p:attrName>
                                        </p:attrNameLst>
                                      </p:cBhvr>
                                      <p:to>
                                        <p:strVal val="solid"/>
                                      </p:to>
                                    </p:set>
                                    <p:set>
                                      <p:cBhvr>
                                        <p:cTn id="78" dur="2000" fill="hold"/>
                                        <p:tgtEl>
                                          <p:spTgt spid="35"/>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2000" fill="hold"/>
                                        <p:tgtEl>
                                          <p:spTgt spid="36"/>
                                        </p:tgtEl>
                                        <p:attrNameLst>
                                          <p:attrName>fillcolor</p:attrName>
                                        </p:attrNameLst>
                                      </p:cBhvr>
                                      <p:to>
                                        <a:srgbClr val="FFFF00"/>
                                      </p:to>
                                    </p:animClr>
                                    <p:set>
                                      <p:cBhvr>
                                        <p:cTn id="81" dur="2000" fill="hold"/>
                                        <p:tgtEl>
                                          <p:spTgt spid="36"/>
                                        </p:tgtEl>
                                        <p:attrNameLst>
                                          <p:attrName>fill.type</p:attrName>
                                        </p:attrNameLst>
                                      </p:cBhvr>
                                      <p:to>
                                        <p:strVal val="solid"/>
                                      </p:to>
                                    </p:set>
                                    <p:set>
                                      <p:cBhvr>
                                        <p:cTn id="82" dur="2000" fill="hold"/>
                                        <p:tgtEl>
                                          <p:spTgt spid="36"/>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2000" fill="hold"/>
                                        <p:tgtEl>
                                          <p:spTgt spid="37"/>
                                        </p:tgtEl>
                                        <p:attrNameLst>
                                          <p:attrName>fillcolor</p:attrName>
                                        </p:attrNameLst>
                                      </p:cBhvr>
                                      <p:to>
                                        <a:srgbClr val="FFFF00"/>
                                      </p:to>
                                    </p:animClr>
                                    <p:set>
                                      <p:cBhvr>
                                        <p:cTn id="85" dur="2000" fill="hold"/>
                                        <p:tgtEl>
                                          <p:spTgt spid="37"/>
                                        </p:tgtEl>
                                        <p:attrNameLst>
                                          <p:attrName>fill.type</p:attrName>
                                        </p:attrNameLst>
                                      </p:cBhvr>
                                      <p:to>
                                        <p:strVal val="solid"/>
                                      </p:to>
                                    </p:set>
                                    <p:set>
                                      <p:cBhvr>
                                        <p:cTn id="86" dur="2000" fill="hold"/>
                                        <p:tgtEl>
                                          <p:spTgt spid="37"/>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1" grpId="0"/>
      <p:bldP spid="32" grpId="0"/>
      <p:bldP spid="33" grpId="0"/>
      <p:bldP spid="34" grpId="0"/>
      <p:bldP spid="35" grpId="0"/>
      <p:bldP spid="36" grpId="0"/>
      <p:bldP spid="37" grpId="0"/>
      <p:bldP spid="38" grpId="0"/>
      <p:bldP spid="39" grpId="0"/>
      <p:bldP spid="40" grpId="0"/>
      <p:bldP spid="41" grpId="0"/>
      <p:bldP spid="45" grpId="0"/>
      <p:bldP spid="46" grpId="0"/>
      <p:bldP spid="47" grpId="0"/>
      <p:bldP spid="48" grpId="0"/>
      <p:bldP spid="49" grpId="0"/>
      <p:bldP spid="50" grpId="0"/>
      <p:bldP spid="51" grpId="0"/>
      <p:bldP spid="52" grpId="0"/>
      <p:bldP spid="53" grpId="0"/>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b="18390"/>
          <a:stretch/>
        </p:blipFill>
        <p:spPr>
          <a:xfrm>
            <a:off x="7236488" y="2692607"/>
            <a:ext cx="1900363" cy="1339566"/>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356" y="120538"/>
            <a:ext cx="3274841" cy="1406718"/>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954" y="232395"/>
            <a:ext cx="3361962" cy="13642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48" y="2930478"/>
            <a:ext cx="3346496" cy="135704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5270" y="115846"/>
            <a:ext cx="1664494" cy="154305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b="32091"/>
          <a:stretch/>
        </p:blipFill>
        <p:spPr>
          <a:xfrm>
            <a:off x="4347415" y="2688008"/>
            <a:ext cx="2102474" cy="1112811"/>
          </a:xfrm>
          <a:prstGeom prst="rect">
            <a:avLst/>
          </a:prstGeom>
        </p:spPr>
      </p:pic>
      <p:cxnSp>
        <p:nvCxnSpPr>
          <p:cNvPr id="16" name="Straight Connector 15"/>
          <p:cNvCxnSpPr/>
          <p:nvPr/>
        </p:nvCxnSpPr>
        <p:spPr>
          <a:xfrm flipH="1">
            <a:off x="3513812" y="794"/>
            <a:ext cx="2826"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66407" y="794"/>
            <a:ext cx="2826"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60" y="2297680"/>
            <a:ext cx="914696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90955" y="1767637"/>
            <a:ext cx="978153" cy="415498"/>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Copper</a:t>
            </a:r>
          </a:p>
        </p:txBody>
      </p:sp>
      <p:sp>
        <p:nvSpPr>
          <p:cNvPr id="23" name="TextBox 22"/>
          <p:cNvSpPr txBox="1"/>
          <p:nvPr/>
        </p:nvSpPr>
        <p:spPr>
          <a:xfrm>
            <a:off x="4922912" y="1717216"/>
            <a:ext cx="978153" cy="415498"/>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Carbon</a:t>
            </a:r>
          </a:p>
        </p:txBody>
      </p:sp>
      <p:sp>
        <p:nvSpPr>
          <p:cNvPr id="24" name="TextBox 23"/>
          <p:cNvSpPr txBox="1"/>
          <p:nvPr/>
        </p:nvSpPr>
        <p:spPr>
          <a:xfrm>
            <a:off x="7913276" y="4343843"/>
            <a:ext cx="955711" cy="415498"/>
          </a:xfrm>
          <a:prstGeom prst="rect">
            <a:avLst/>
          </a:prstGeom>
          <a:noFill/>
        </p:spPr>
        <p:txBody>
          <a:bodyPr wrap="none" rtlCol="0">
            <a:spAutoFit/>
          </a:bodyPr>
          <a:lstStyle/>
          <a:p>
            <a:r>
              <a:rPr lang="en-US" sz="2100">
                <a:latin typeface="Times New Roman" panose="02020603050405020304" pitchFamily="18" charset="0"/>
                <a:cs typeface="Times New Roman" panose="02020603050405020304" pitchFamily="18" charset="0"/>
              </a:rPr>
              <a:t>Ozone </a:t>
            </a:r>
            <a:endParaRPr lang="en-US" sz="21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909476" y="4272272"/>
            <a:ext cx="723275" cy="415498"/>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Gold</a:t>
            </a:r>
          </a:p>
        </p:txBody>
      </p:sp>
      <p:sp>
        <p:nvSpPr>
          <p:cNvPr id="26" name="TextBox 25"/>
          <p:cNvSpPr txBox="1"/>
          <p:nvPr/>
        </p:nvSpPr>
        <p:spPr>
          <a:xfrm>
            <a:off x="4876496" y="4311953"/>
            <a:ext cx="1037463" cy="415498"/>
          </a:xfrm>
          <a:prstGeom prst="rect">
            <a:avLst/>
          </a:prstGeom>
          <a:noFill/>
        </p:spPr>
        <p:txBody>
          <a:bodyPr wrap="none" rtlCol="0">
            <a:spAutoFit/>
          </a:bodyPr>
          <a:lstStyle/>
          <a:p>
            <a:r>
              <a:rPr lang="en-US" sz="2100">
                <a:latin typeface="Times New Roman" panose="02020603050405020304" pitchFamily="18" charset="0"/>
                <a:cs typeface="Times New Roman" panose="02020603050405020304" pitchFamily="18" charset="0"/>
              </a:rPr>
              <a:t>Oxygen</a:t>
            </a:r>
            <a:endParaRPr lang="en-US" sz="21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752712" y="1823170"/>
            <a:ext cx="1143262" cy="415498"/>
          </a:xfrm>
          <a:prstGeom prst="rect">
            <a:avLst/>
          </a:prstGeom>
          <a:noFill/>
        </p:spPr>
        <p:txBody>
          <a:bodyPr wrap="none" rtlCol="0">
            <a:spAutoFit/>
          </a:bodyPr>
          <a:lstStyle/>
          <a:p>
            <a:pPr algn="ctr"/>
            <a:r>
              <a:rPr lang="en-US" sz="2100">
                <a:latin typeface="Times New Roman" panose="02020603050405020304" pitchFamily="18" charset="0"/>
                <a:cs typeface="Times New Roman" panose="02020603050405020304" pitchFamily="18" charset="0"/>
              </a:rPr>
              <a:t>Nitrogen</a:t>
            </a:r>
            <a:endParaRPr lang="en-US" sz="21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90744" y="4773281"/>
            <a:ext cx="5959552" cy="369332"/>
          </a:xfrm>
          <a:prstGeom prst="rect">
            <a:avLst/>
          </a:prstGeom>
          <a:solidFill>
            <a:srgbClr val="FFC000"/>
          </a:solidFill>
        </p:spPr>
        <p:txBody>
          <a:bodyPr wrap="square" rtlCol="0">
            <a:spAutoFit/>
          </a:bodyPr>
          <a:lstStyle/>
          <a:p>
            <a:pPr algn="ctr"/>
            <a:r>
              <a:rPr lang="en-US" sz="1800" b="1"/>
              <a:t>Một số đơn chất và hình mô phỏng phân tử đơn chất</a:t>
            </a:r>
          </a:p>
        </p:txBody>
      </p:sp>
      <p:sp>
        <p:nvSpPr>
          <p:cNvPr id="19" name="TextBox 18"/>
          <p:cNvSpPr txBox="1"/>
          <p:nvPr/>
        </p:nvSpPr>
        <p:spPr>
          <a:xfrm>
            <a:off x="92356" y="1907353"/>
            <a:ext cx="733909" cy="369332"/>
          </a:xfrm>
          <a:prstGeom prst="rect">
            <a:avLst/>
          </a:prstGeom>
          <a:solidFill>
            <a:srgbClr val="92D050"/>
          </a:solidFill>
        </p:spPr>
        <p:txBody>
          <a:bodyPr wrap="square" rtlCol="0">
            <a:spAutoFit/>
          </a:bodyPr>
          <a:lstStyle/>
          <a:p>
            <a:pPr algn="ctr"/>
            <a:r>
              <a:rPr lang="en-US" sz="1800" b="1"/>
              <a:t>Rắn</a:t>
            </a:r>
          </a:p>
        </p:txBody>
      </p:sp>
      <p:sp>
        <p:nvSpPr>
          <p:cNvPr id="22" name="TextBox 21"/>
          <p:cNvSpPr txBox="1"/>
          <p:nvPr/>
        </p:nvSpPr>
        <p:spPr>
          <a:xfrm>
            <a:off x="40877" y="4364632"/>
            <a:ext cx="733909" cy="369332"/>
          </a:xfrm>
          <a:prstGeom prst="rect">
            <a:avLst/>
          </a:prstGeom>
          <a:solidFill>
            <a:srgbClr val="92D050"/>
          </a:solidFill>
        </p:spPr>
        <p:txBody>
          <a:bodyPr wrap="square" rtlCol="0">
            <a:spAutoFit/>
          </a:bodyPr>
          <a:lstStyle/>
          <a:p>
            <a:pPr algn="ctr"/>
            <a:r>
              <a:rPr lang="en-US" sz="1800" b="1"/>
              <a:t>Rắn</a:t>
            </a:r>
          </a:p>
        </p:txBody>
      </p:sp>
      <p:sp>
        <p:nvSpPr>
          <p:cNvPr id="28" name="TextBox 27"/>
          <p:cNvSpPr txBox="1"/>
          <p:nvPr/>
        </p:nvSpPr>
        <p:spPr>
          <a:xfrm>
            <a:off x="3775803" y="1917692"/>
            <a:ext cx="733909" cy="369332"/>
          </a:xfrm>
          <a:prstGeom prst="rect">
            <a:avLst/>
          </a:prstGeom>
          <a:solidFill>
            <a:srgbClr val="92D050"/>
          </a:solidFill>
        </p:spPr>
        <p:txBody>
          <a:bodyPr wrap="square" rtlCol="0">
            <a:spAutoFit/>
          </a:bodyPr>
          <a:lstStyle/>
          <a:p>
            <a:pPr algn="ctr"/>
            <a:r>
              <a:rPr lang="en-US" sz="1800" b="1"/>
              <a:t>Rắn</a:t>
            </a:r>
          </a:p>
        </p:txBody>
      </p:sp>
      <p:sp>
        <p:nvSpPr>
          <p:cNvPr id="29" name="TextBox 28"/>
          <p:cNvSpPr txBox="1"/>
          <p:nvPr/>
        </p:nvSpPr>
        <p:spPr>
          <a:xfrm>
            <a:off x="7124300" y="1866903"/>
            <a:ext cx="733909" cy="369332"/>
          </a:xfrm>
          <a:prstGeom prst="rect">
            <a:avLst/>
          </a:prstGeom>
          <a:solidFill>
            <a:srgbClr val="92D050"/>
          </a:solidFill>
        </p:spPr>
        <p:txBody>
          <a:bodyPr wrap="square" rtlCol="0">
            <a:spAutoFit/>
          </a:bodyPr>
          <a:lstStyle/>
          <a:p>
            <a:pPr algn="ctr"/>
            <a:r>
              <a:rPr lang="en-US" sz="1800" b="1"/>
              <a:t>Khí</a:t>
            </a:r>
          </a:p>
        </p:txBody>
      </p:sp>
      <p:sp>
        <p:nvSpPr>
          <p:cNvPr id="30" name="TextBox 29"/>
          <p:cNvSpPr txBox="1"/>
          <p:nvPr/>
        </p:nvSpPr>
        <p:spPr>
          <a:xfrm>
            <a:off x="3699486" y="4318438"/>
            <a:ext cx="733909" cy="369332"/>
          </a:xfrm>
          <a:prstGeom prst="rect">
            <a:avLst/>
          </a:prstGeom>
          <a:solidFill>
            <a:srgbClr val="92D050"/>
          </a:solidFill>
        </p:spPr>
        <p:txBody>
          <a:bodyPr wrap="square" rtlCol="0">
            <a:spAutoFit/>
          </a:bodyPr>
          <a:lstStyle/>
          <a:p>
            <a:pPr algn="ctr"/>
            <a:r>
              <a:rPr lang="en-US" sz="1800" b="1"/>
              <a:t>Khí</a:t>
            </a:r>
          </a:p>
        </p:txBody>
      </p:sp>
      <p:sp>
        <p:nvSpPr>
          <p:cNvPr id="31" name="TextBox 30"/>
          <p:cNvSpPr txBox="1"/>
          <p:nvPr/>
        </p:nvSpPr>
        <p:spPr>
          <a:xfrm>
            <a:off x="7161724" y="4363742"/>
            <a:ext cx="733909" cy="369332"/>
          </a:xfrm>
          <a:prstGeom prst="rect">
            <a:avLst/>
          </a:prstGeom>
          <a:solidFill>
            <a:srgbClr val="92D050"/>
          </a:solidFill>
        </p:spPr>
        <p:txBody>
          <a:bodyPr wrap="square" rtlCol="0">
            <a:spAutoFit/>
          </a:bodyPr>
          <a:lstStyle/>
          <a:p>
            <a:pPr algn="ctr"/>
            <a:r>
              <a:rPr lang="en-US" sz="1800" b="1"/>
              <a:t>Khí</a:t>
            </a:r>
          </a:p>
        </p:txBody>
      </p:sp>
      <p:sp>
        <p:nvSpPr>
          <p:cNvPr id="32" name="Oval 31"/>
          <p:cNvSpPr/>
          <p:nvPr/>
        </p:nvSpPr>
        <p:spPr>
          <a:xfrm>
            <a:off x="2377631" y="1684660"/>
            <a:ext cx="826997" cy="4925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Cu</a:t>
            </a:r>
          </a:p>
        </p:txBody>
      </p:sp>
      <p:sp>
        <p:nvSpPr>
          <p:cNvPr id="33" name="Oval 32"/>
          <p:cNvSpPr/>
          <p:nvPr/>
        </p:nvSpPr>
        <p:spPr>
          <a:xfrm>
            <a:off x="6073333" y="1689912"/>
            <a:ext cx="771722" cy="4925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C</a:t>
            </a:r>
          </a:p>
        </p:txBody>
      </p:sp>
      <p:sp>
        <p:nvSpPr>
          <p:cNvPr id="35" name="Oval 34"/>
          <p:cNvSpPr/>
          <p:nvPr/>
        </p:nvSpPr>
        <p:spPr>
          <a:xfrm>
            <a:off x="2409726" y="2462647"/>
            <a:ext cx="876836" cy="4925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Au</a:t>
            </a:r>
          </a:p>
        </p:txBody>
      </p:sp>
      <p:sp>
        <p:nvSpPr>
          <p:cNvPr id="36" name="Oval 35"/>
          <p:cNvSpPr/>
          <p:nvPr/>
        </p:nvSpPr>
        <p:spPr>
          <a:xfrm>
            <a:off x="7190741" y="1362516"/>
            <a:ext cx="700502" cy="3897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N</a:t>
            </a:r>
            <a:r>
              <a:rPr lang="en-US" sz="2100" baseline="-25000" dirty="0"/>
              <a:t>2</a:t>
            </a:r>
            <a:endParaRPr lang="en-US" sz="2100" baseline="30000" dirty="0">
              <a:latin typeface="Times New Roman" panose="02020603050405020304" pitchFamily="18" charset="0"/>
              <a:cs typeface="Times New Roman" panose="02020603050405020304" pitchFamily="18" charset="0"/>
            </a:endParaRPr>
          </a:p>
        </p:txBody>
      </p:sp>
      <p:sp>
        <p:nvSpPr>
          <p:cNvPr id="37" name="Oval 36"/>
          <p:cNvSpPr/>
          <p:nvPr/>
        </p:nvSpPr>
        <p:spPr>
          <a:xfrm>
            <a:off x="8428629" y="2407883"/>
            <a:ext cx="642988" cy="47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O</a:t>
            </a:r>
            <a:r>
              <a:rPr lang="en-US" sz="2100" baseline="-25000" dirty="0"/>
              <a:t>3</a:t>
            </a:r>
            <a:endParaRPr lang="en-US" sz="2100" baseline="30000" dirty="0">
              <a:latin typeface="Times New Roman" panose="02020603050405020304" pitchFamily="18" charset="0"/>
              <a:cs typeface="Times New Roman" panose="02020603050405020304" pitchFamily="18" charset="0"/>
            </a:endParaRPr>
          </a:p>
        </p:txBody>
      </p:sp>
      <p:sp>
        <p:nvSpPr>
          <p:cNvPr id="38" name="Oval 37"/>
          <p:cNvSpPr/>
          <p:nvPr/>
        </p:nvSpPr>
        <p:spPr>
          <a:xfrm>
            <a:off x="6158395" y="2566124"/>
            <a:ext cx="823221" cy="47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O</a:t>
            </a:r>
            <a:r>
              <a:rPr lang="en-US" sz="2100" baseline="-25000" dirty="0"/>
              <a:t>2</a:t>
            </a:r>
            <a:endParaRPr lang="en-US" sz="21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91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0738" y="1185837"/>
            <a:ext cx="1883884" cy="201987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6809" y="1477210"/>
            <a:ext cx="1497746" cy="1200329"/>
          </a:xfrm>
          <a:prstGeom prst="rect">
            <a:avLst/>
          </a:prstGeom>
          <a:noFill/>
        </p:spPr>
        <p:txBody>
          <a:bodyPr wrap="square" rtlCol="0">
            <a:spAutoFit/>
          </a:bodyPr>
          <a:lstStyle/>
          <a:p>
            <a:r>
              <a:rPr lang="en-US" sz="7200">
                <a:solidFill>
                  <a:schemeClr val="bg1"/>
                </a:solidFill>
                <a:latin typeface="Arial Black" panose="020B0A04020102020204" pitchFamily="34" charset="0"/>
              </a:rPr>
              <a:t>O</a:t>
            </a:r>
            <a:r>
              <a:rPr lang="en-US" sz="7200" baseline="-25000">
                <a:solidFill>
                  <a:schemeClr val="bg1"/>
                </a:solidFill>
                <a:latin typeface="Arial Black" panose="020B0A04020102020204" pitchFamily="34" charset="0"/>
              </a:rPr>
              <a:t>2</a:t>
            </a:r>
          </a:p>
        </p:txBody>
      </p:sp>
      <p:sp>
        <p:nvSpPr>
          <p:cNvPr id="9" name="TextBox 8"/>
          <p:cNvSpPr txBox="1"/>
          <p:nvPr/>
        </p:nvSpPr>
        <p:spPr>
          <a:xfrm>
            <a:off x="620761" y="2735537"/>
            <a:ext cx="1476261" cy="400110"/>
          </a:xfrm>
          <a:prstGeom prst="rect">
            <a:avLst/>
          </a:prstGeom>
          <a:noFill/>
        </p:spPr>
        <p:txBody>
          <a:bodyPr wrap="square" rtlCol="0">
            <a:spAutoFit/>
          </a:bodyPr>
          <a:lstStyle/>
          <a:p>
            <a:pPr algn="ctr"/>
            <a:r>
              <a:rPr lang="en-US" sz="2000" b="1">
                <a:solidFill>
                  <a:schemeClr val="bg1"/>
                </a:solidFill>
              </a:rPr>
              <a:t>Oxygen</a:t>
            </a:r>
          </a:p>
        </p:txBody>
      </p:sp>
      <p:sp>
        <p:nvSpPr>
          <p:cNvPr id="15" name="TextBox 14">
            <a:extLst>
              <a:ext uri="{FF2B5EF4-FFF2-40B4-BE49-F238E27FC236}">
                <a16:creationId xmlns:a16="http://schemas.microsoft.com/office/drawing/2014/main" id="{FEA2EEEB-C44D-4CCF-BF65-301B95F3A2E6}"/>
              </a:ext>
            </a:extLst>
          </p:cNvPr>
          <p:cNvSpPr txBox="1"/>
          <p:nvPr/>
        </p:nvSpPr>
        <p:spPr>
          <a:xfrm>
            <a:off x="2940799" y="1158533"/>
            <a:ext cx="1369248" cy="461665"/>
          </a:xfrm>
          <a:prstGeom prst="rect">
            <a:avLst/>
          </a:prstGeom>
          <a:solidFill>
            <a:srgbClr val="FFFF00"/>
          </a:solid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Phần chữ</a:t>
            </a:r>
          </a:p>
        </p:txBody>
      </p:sp>
      <p:sp>
        <p:nvSpPr>
          <p:cNvPr id="16" name="TextBox 15">
            <a:extLst>
              <a:ext uri="{FF2B5EF4-FFF2-40B4-BE49-F238E27FC236}">
                <a16:creationId xmlns:a16="http://schemas.microsoft.com/office/drawing/2014/main" id="{6501E9EE-9872-4A77-B9B5-7A7C1FCC8AB1}"/>
              </a:ext>
            </a:extLst>
          </p:cNvPr>
          <p:cNvSpPr txBox="1"/>
          <p:nvPr/>
        </p:nvSpPr>
        <p:spPr>
          <a:xfrm>
            <a:off x="2940799" y="3449440"/>
            <a:ext cx="1369248" cy="461665"/>
          </a:xfrm>
          <a:prstGeom prst="rect">
            <a:avLst/>
          </a:prstGeom>
          <a:solidFill>
            <a:srgbClr val="FFC000"/>
          </a:solid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Phần số</a:t>
            </a:r>
          </a:p>
        </p:txBody>
      </p:sp>
      <p:cxnSp>
        <p:nvCxnSpPr>
          <p:cNvPr id="18" name="Straight Arrow Connector 17">
            <a:extLst>
              <a:ext uri="{FF2B5EF4-FFF2-40B4-BE49-F238E27FC236}">
                <a16:creationId xmlns:a16="http://schemas.microsoft.com/office/drawing/2014/main" id="{B46AB575-AE92-411A-8C6E-14709D5861F5}"/>
              </a:ext>
            </a:extLst>
          </p:cNvPr>
          <p:cNvCxnSpPr>
            <a:cxnSpLocks/>
            <a:stCxn id="15" idx="1"/>
          </p:cNvCxnSpPr>
          <p:nvPr/>
        </p:nvCxnSpPr>
        <p:spPr>
          <a:xfrm flipH="1">
            <a:off x="1597446" y="1389366"/>
            <a:ext cx="1343353" cy="522205"/>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4694CC-3530-4C91-A174-D26CEE0FB07E}"/>
              </a:ext>
            </a:extLst>
          </p:cNvPr>
          <p:cNvCxnSpPr>
            <a:cxnSpLocks/>
          </p:cNvCxnSpPr>
          <p:nvPr/>
        </p:nvCxnSpPr>
        <p:spPr>
          <a:xfrm flipH="1" flipV="1">
            <a:off x="1967702" y="2701777"/>
            <a:ext cx="973097" cy="938297"/>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C669317-A54B-441B-B25C-799A251AADA7}"/>
              </a:ext>
            </a:extLst>
          </p:cNvPr>
          <p:cNvSpPr txBox="1"/>
          <p:nvPr/>
        </p:nvSpPr>
        <p:spPr>
          <a:xfrm>
            <a:off x="4307427" y="982314"/>
            <a:ext cx="3713356" cy="830997"/>
          </a:xfrm>
          <a:prstGeom prst="rect">
            <a:avLst/>
          </a:prstGeom>
          <a:noFill/>
        </p:spPr>
        <p:txBody>
          <a:bodyPr wrap="square" rtlCol="0">
            <a:spAutoFit/>
          </a:bodyPr>
          <a:lstStyle/>
          <a:p>
            <a:pPr algn="just"/>
            <a:r>
              <a:rPr lang="en-US" sz="2400">
                <a:solidFill>
                  <a:srgbClr val="434E7C"/>
                </a:solidFill>
                <a:latin typeface="Times New Roman" panose="02020603050405020304" pitchFamily="18" charset="0"/>
                <a:cs typeface="Times New Roman" panose="02020603050405020304" pitchFamily="18" charset="0"/>
              </a:rPr>
              <a:t>gồm kí hiệu hoá học của các nguyên tố tạo thành chất.</a:t>
            </a:r>
          </a:p>
        </p:txBody>
      </p:sp>
      <p:sp>
        <p:nvSpPr>
          <p:cNvPr id="17" name="TextBox 16">
            <a:extLst>
              <a:ext uri="{FF2B5EF4-FFF2-40B4-BE49-F238E27FC236}">
                <a16:creationId xmlns:a16="http://schemas.microsoft.com/office/drawing/2014/main" id="{9D78B60E-B75E-42D2-B06D-7311CF7AC8C6}"/>
              </a:ext>
            </a:extLst>
          </p:cNvPr>
          <p:cNvSpPr txBox="1"/>
          <p:nvPr/>
        </p:nvSpPr>
        <p:spPr>
          <a:xfrm>
            <a:off x="4287740" y="2733860"/>
            <a:ext cx="3952329" cy="1938992"/>
          </a:xfrm>
          <a:prstGeom prst="rect">
            <a:avLst/>
          </a:prstGeom>
          <a:noFill/>
        </p:spPr>
        <p:txBody>
          <a:bodyPr wrap="square" rtlCol="0">
            <a:spAutoFit/>
          </a:bodyPr>
          <a:lstStyle/>
          <a:p>
            <a:pPr algn="just"/>
            <a:r>
              <a:rPr lang="vi-VN" sz="2400">
                <a:solidFill>
                  <a:srgbClr val="434E7C"/>
                </a:solidFill>
                <a:latin typeface="Times New Roman" panose="02020603050405020304" pitchFamily="18" charset="0"/>
                <a:cs typeface="Times New Roman" panose="02020603050405020304" pitchFamily="18" charset="0"/>
              </a:rPr>
              <a:t>gồm các số được ghi dưới chân kí hiệu hoá học, ứng với số nguyên tử của nguyên tố trong một phân tử</a:t>
            </a:r>
            <a:r>
              <a:rPr lang="en-US" sz="2400">
                <a:solidFill>
                  <a:srgbClr val="434E7C"/>
                </a:solidFill>
                <a:latin typeface="Times New Roman" panose="02020603050405020304" pitchFamily="18" charset="0"/>
                <a:cs typeface="Times New Roman" panose="02020603050405020304" pitchFamily="18" charset="0"/>
              </a:rPr>
              <a:t>.</a:t>
            </a:r>
            <a:r>
              <a:rPr lang="vi-VN" sz="2400">
                <a:solidFill>
                  <a:srgbClr val="434E7C"/>
                </a:solidFill>
                <a:latin typeface="Times New Roman" panose="02020603050405020304" pitchFamily="18" charset="0"/>
                <a:cs typeface="Times New Roman" panose="02020603050405020304" pitchFamily="18" charset="0"/>
              </a:rPr>
              <a:t>Các số này được gọi là </a:t>
            </a:r>
            <a:r>
              <a:rPr lang="vi-VN" sz="2400" b="1" i="1">
                <a:solidFill>
                  <a:srgbClr val="434E7C"/>
                </a:solidFill>
                <a:latin typeface="Times New Roman" panose="02020603050405020304" pitchFamily="18" charset="0"/>
                <a:cs typeface="Times New Roman" panose="02020603050405020304" pitchFamily="18" charset="0"/>
              </a:rPr>
              <a:t>chỉ số</a:t>
            </a:r>
            <a:r>
              <a:rPr lang="vi-VN" sz="2400">
                <a:solidFill>
                  <a:srgbClr val="434E7C"/>
                </a:solidFill>
                <a:latin typeface="Times New Roman" panose="02020603050405020304" pitchFamily="18" charset="0"/>
                <a:cs typeface="Times New Roman" panose="02020603050405020304" pitchFamily="18" charset="0"/>
              </a:rPr>
              <a:t>.</a:t>
            </a:r>
            <a:endParaRPr lang="en-US" sz="2400">
              <a:solidFill>
                <a:srgbClr val="434E7C"/>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A61236C-D3FD-406A-9CE2-C1A75769B0FC}"/>
              </a:ext>
            </a:extLst>
          </p:cNvPr>
          <p:cNvSpPr txBox="1"/>
          <p:nvPr/>
        </p:nvSpPr>
        <p:spPr>
          <a:xfrm>
            <a:off x="951800" y="138370"/>
            <a:ext cx="6936277" cy="646331"/>
          </a:xfrm>
          <a:prstGeom prst="rect">
            <a:avLst/>
          </a:prstGeom>
          <a:noFill/>
        </p:spPr>
        <p:txBody>
          <a:bodyPr wrap="square" rtlCol="0">
            <a:spAutoFit/>
          </a:bodyPr>
          <a:lstStyle/>
          <a:p>
            <a:pPr algn="ctr"/>
            <a:r>
              <a:rPr lang="en-US" sz="3600" b="1">
                <a:solidFill>
                  <a:srgbClr val="434E7C"/>
                </a:solidFill>
                <a:latin typeface="Times New Roman" panose="02020603050405020304" pitchFamily="18" charset="0"/>
                <a:cs typeface="Times New Roman" panose="02020603050405020304" pitchFamily="18" charset="0"/>
              </a:rPr>
              <a:t>CTHH dùng để biểu diễn chất</a:t>
            </a:r>
          </a:p>
        </p:txBody>
      </p:sp>
      <p:sp>
        <p:nvSpPr>
          <p:cNvPr id="28" name="Rectangle 27"/>
          <p:cNvSpPr/>
          <p:nvPr/>
        </p:nvSpPr>
        <p:spPr>
          <a:xfrm>
            <a:off x="1298792" y="4706612"/>
            <a:ext cx="6941277" cy="400110"/>
          </a:xfrm>
          <a:prstGeom prst="rect">
            <a:avLst/>
          </a:prstGeom>
          <a:solidFill>
            <a:srgbClr val="7030A0"/>
          </a:solidFill>
        </p:spPr>
        <p:txBody>
          <a:bodyPr wrap="square">
            <a:spAutoFit/>
          </a:bodyPr>
          <a:lstStyle/>
          <a:p>
            <a:r>
              <a:rPr lang="en-US" sz="20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a:solidFill>
                  <a:schemeClr val="bg1"/>
                </a:solidFill>
                <a:latin typeface="Times New Roman" panose="02020603050405020304" pitchFamily="18" charset="0"/>
                <a:cs typeface="Times New Roman" panose="02020603050405020304" pitchFamily="18" charset="0"/>
              </a:rPr>
              <a:t>CTHH dùng để biểu diễn chất </a:t>
            </a:r>
            <a:r>
              <a:rPr lang="en-US" sz="2000">
                <a:solidFill>
                  <a:schemeClr val="bg1"/>
                </a:solidFill>
                <a:latin typeface="Times New Roman" panose="02020603050405020304" pitchFamily="18" charset="0"/>
                <a:cs typeface="Times New Roman" panose="02020603050405020304" pitchFamily="18" charset="0"/>
              </a:rPr>
              <a:t>gồm 2 phần: chữ và số</a:t>
            </a:r>
          </a:p>
        </p:txBody>
      </p:sp>
    </p:spTree>
    <p:extLst>
      <p:ext uri="{BB962C8B-B14F-4D97-AF65-F5344CB8AC3E}">
        <p14:creationId xmlns:p14="http://schemas.microsoft.com/office/powerpoint/2010/main" val="17553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5" grpId="0" animBg="1"/>
      <p:bldP spid="16" grpId="0" animBg="1"/>
      <p:bldP spid="6" grpId="0"/>
      <p:bldP spid="17" grpId="0"/>
      <p:bldP spid="27" grpId="0"/>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矩形 5"/>
          <p:cNvSpPr/>
          <p:nvPr/>
        </p:nvSpPr>
        <p:spPr>
          <a:xfrm>
            <a:off x="1779052" y="500319"/>
            <a:ext cx="5949586" cy="1477328"/>
          </a:xfrm>
          <a:prstGeom prst="rect">
            <a:avLst/>
          </a:prstGeom>
        </p:spPr>
        <p:txBody>
          <a:bodyPr wrap="square">
            <a:spAutoFit/>
          </a:bodyPr>
          <a:lstStyle/>
          <a:p>
            <a:pPr algn="ctr"/>
            <a:r>
              <a:rPr lang="en-US" altLang="zh-CN" sz="4500">
                <a:solidFill>
                  <a:srgbClr val="E71F19"/>
                </a:solidFill>
                <a:latin typeface="华康俪金黑W8(P)" panose="020B0800000000000000" pitchFamily="34" charset="-122"/>
                <a:ea typeface="华康俪金黑W8(P)" panose="020B0800000000000000" pitchFamily="34" charset="-122"/>
              </a:rPr>
              <a:t>Bài 7: Hóa trị và công thức hóa học</a:t>
            </a:r>
            <a:endParaRPr lang="zh-CN" altLang="en-US" sz="4500">
              <a:solidFill>
                <a:srgbClr val="E71F19"/>
              </a:solidFill>
              <a:latin typeface="华康俪金黑W8(P)" panose="020B0800000000000000" pitchFamily="34" charset="-122"/>
              <a:ea typeface="华康俪金黑W8(P)" panose="020B0800000000000000" pitchFamily="34" charset="-122"/>
            </a:endParaRPr>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6801" y="0"/>
            <a:ext cx="1803374" cy="1921452"/>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244" y="902869"/>
            <a:ext cx="1447993" cy="1542802"/>
          </a:xfrm>
          <a:prstGeom prst="rect">
            <a:avLst/>
          </a:prstGeom>
        </p:spPr>
      </p:pic>
      <p:pic>
        <p:nvPicPr>
          <p:cNvPr id="13"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8858" y="-227806"/>
            <a:ext cx="457200" cy="457200"/>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3845" y="2598712"/>
            <a:ext cx="2262330" cy="2639215"/>
          </a:xfrm>
          <a:prstGeom prst="rect">
            <a:avLst/>
          </a:prstGeom>
        </p:spPr>
      </p:pic>
      <p:grpSp>
        <p:nvGrpSpPr>
          <p:cNvPr id="17" name="组合 16"/>
          <p:cNvGrpSpPr/>
          <p:nvPr/>
        </p:nvGrpSpPr>
        <p:grpSpPr>
          <a:xfrm>
            <a:off x="2817606" y="2356455"/>
            <a:ext cx="1666280" cy="1501169"/>
            <a:chOff x="2817606" y="2356455"/>
            <a:chExt cx="1666280" cy="1501169"/>
          </a:xfrm>
        </p:grpSpPr>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7606" y="2356455"/>
              <a:ext cx="1666280" cy="1501169"/>
            </a:xfrm>
            <a:prstGeom prst="rect">
              <a:avLst/>
            </a:prstGeom>
          </p:spPr>
        </p:pic>
        <p:sp>
          <p:nvSpPr>
            <p:cNvPr id="16" name="文本框 15"/>
            <p:cNvSpPr txBox="1"/>
            <p:nvPr/>
          </p:nvSpPr>
          <p:spPr>
            <a:xfrm rot="918722">
              <a:off x="3378519" y="3068187"/>
              <a:ext cx="785793" cy="276999"/>
            </a:xfrm>
            <a:prstGeom prst="rect">
              <a:avLst/>
            </a:prstGeom>
            <a:noFill/>
          </p:spPr>
          <p:txBody>
            <a:bodyPr wrap="none" rtlCol="0">
              <a:spAutoFit/>
            </a:bodyPr>
            <a:lstStyle/>
            <a:p>
              <a:pPr algn="ctr"/>
              <a:r>
                <a:rPr lang="en-US" altLang="zh-CN" sz="1200" b="1">
                  <a:solidFill>
                    <a:srgbClr val="71C3E3"/>
                  </a:solidFill>
                  <a:latin typeface="微软雅黑" panose="020B0503020204020204" pitchFamily="34" charset="-122"/>
                  <a:ea typeface="微软雅黑" panose="020B0503020204020204" pitchFamily="34" charset="-122"/>
                </a:rPr>
                <a:t>KHTN 7</a:t>
              </a:r>
              <a:endParaRPr lang="zh-CN" altLang="en-US" sz="1200" b="1" dirty="0">
                <a:solidFill>
                  <a:srgbClr val="71C3E3"/>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7"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2500"/>
                            </p:stCondLst>
                            <p:childTnLst>
                              <p:par>
                                <p:cTn id="26" presetID="2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 presetClass="entr" presetSubtype="6"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2250" fill="hold"/>
                                        <p:tgtEl>
                                          <p:spTgt spid="9"/>
                                        </p:tgtEl>
                                        <p:attrNameLst>
                                          <p:attrName>ppt_x</p:attrName>
                                        </p:attrNameLst>
                                      </p:cBhvr>
                                      <p:tavLst>
                                        <p:tav tm="0">
                                          <p:val>
                                            <p:strVal val="1+#ppt_w/2"/>
                                          </p:val>
                                        </p:tav>
                                        <p:tav tm="100000">
                                          <p:val>
                                            <p:strVal val="#ppt_x"/>
                                          </p:val>
                                        </p:tav>
                                      </p:tavLst>
                                    </p:anim>
                                    <p:anim calcmode="lin" valueType="num">
                                      <p:cBhvr additive="base">
                                        <p:cTn id="34" dur="22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2"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750" fill="hold"/>
                                        <p:tgtEl>
                                          <p:spTgt spid="8"/>
                                        </p:tgtEl>
                                        <p:attrNameLst>
                                          <p:attrName>ppt_x</p:attrName>
                                        </p:attrNameLst>
                                      </p:cBhvr>
                                      <p:tavLst>
                                        <p:tav tm="0">
                                          <p:val>
                                            <p:strVal val="1+#ppt_w/2"/>
                                          </p:val>
                                        </p:tav>
                                        <p:tav tm="100000">
                                          <p:val>
                                            <p:strVal val="#ppt_x"/>
                                          </p:val>
                                        </p:tav>
                                      </p:tavLst>
                                    </p:anim>
                                    <p:anim calcmode="lin" valueType="num">
                                      <p:cBhvr additive="base">
                                        <p:cTn id="38"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hold" display="0">
                  <p:stCondLst>
                    <p:cond delay="indefinite"/>
                  </p:stCondLst>
                  <p:endCondLst>
                    <p:cond evt="onStopAudio" delay="0">
                      <p:tgtEl>
                        <p:sldTgt/>
                      </p:tgtEl>
                    </p:cond>
                  </p:endCondLst>
                </p:cTn>
                <p:tgtEl>
                  <p:spTgt spid="13"/>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2559" y="131903"/>
            <a:ext cx="5082988" cy="2198594"/>
          </a:xfrm>
          <a:prstGeom prst="cloudCallout">
            <a:avLst>
              <a:gd name="adj1" fmla="val -45903"/>
              <a:gd name="adj2" fmla="val 629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i="1" dirty="0" err="1"/>
              <a:t>Giả</a:t>
            </a:r>
            <a:r>
              <a:rPr lang="en-US" sz="2100" i="1" dirty="0"/>
              <a:t> </a:t>
            </a:r>
            <a:r>
              <a:rPr lang="en-US" sz="2100" i="1" dirty="0" err="1"/>
              <a:t>sử</a:t>
            </a:r>
            <a:r>
              <a:rPr lang="en-US" sz="2100" i="1" dirty="0"/>
              <a:t> KHHH </a:t>
            </a:r>
            <a:r>
              <a:rPr lang="en-US" sz="2100" i="1" dirty="0" err="1"/>
              <a:t>của</a:t>
            </a:r>
            <a:r>
              <a:rPr lang="en-US" sz="2100" i="1" dirty="0"/>
              <a:t> </a:t>
            </a:r>
            <a:r>
              <a:rPr lang="en-US" sz="2100" i="1" dirty="0" err="1"/>
              <a:t>đơn</a:t>
            </a:r>
            <a:r>
              <a:rPr lang="en-US" sz="2100" i="1" dirty="0"/>
              <a:t> </a:t>
            </a:r>
            <a:r>
              <a:rPr lang="en-US" sz="2100" i="1" dirty="0" err="1"/>
              <a:t>chất</a:t>
            </a:r>
            <a:r>
              <a:rPr lang="en-US" sz="2100" i="1" dirty="0"/>
              <a:t> </a:t>
            </a:r>
            <a:r>
              <a:rPr lang="en-US" sz="2100" i="1" dirty="0" err="1"/>
              <a:t>là</a:t>
            </a:r>
            <a:r>
              <a:rPr lang="en-US" sz="2100" i="1" dirty="0"/>
              <a:t> A, </a:t>
            </a:r>
            <a:r>
              <a:rPr lang="en-US" sz="2100" i="1" dirty="0" err="1"/>
              <a:t>số</a:t>
            </a:r>
            <a:r>
              <a:rPr lang="en-US" sz="2100" i="1" dirty="0"/>
              <a:t> </a:t>
            </a:r>
            <a:r>
              <a:rPr lang="en-US" sz="2100" i="1" dirty="0" err="1"/>
              <a:t>nguyên</a:t>
            </a:r>
            <a:r>
              <a:rPr lang="en-US" sz="2100" i="1" dirty="0"/>
              <a:t> </a:t>
            </a:r>
            <a:r>
              <a:rPr lang="en-US" sz="2100" i="1" dirty="0" err="1"/>
              <a:t>tử</a:t>
            </a:r>
            <a:r>
              <a:rPr lang="en-US" sz="2100" i="1" dirty="0"/>
              <a:t> </a:t>
            </a:r>
            <a:r>
              <a:rPr lang="en-US" sz="2100" i="1" dirty="0" err="1"/>
              <a:t>trong</a:t>
            </a:r>
            <a:r>
              <a:rPr lang="en-US" sz="2100" i="1" dirty="0"/>
              <a:t> 1 </a:t>
            </a:r>
            <a:r>
              <a:rPr lang="en-US" sz="2100" i="1" dirty="0" err="1"/>
              <a:t>phân</a:t>
            </a:r>
            <a:r>
              <a:rPr lang="en-US" sz="2100" i="1" dirty="0"/>
              <a:t> </a:t>
            </a:r>
            <a:r>
              <a:rPr lang="en-US" sz="2100" i="1" dirty="0" err="1"/>
              <a:t>tử</a:t>
            </a:r>
            <a:r>
              <a:rPr lang="en-US" sz="2100" i="1" dirty="0"/>
              <a:t> </a:t>
            </a:r>
            <a:r>
              <a:rPr lang="en-US" sz="2100" i="1" dirty="0" err="1"/>
              <a:t>chất</a:t>
            </a:r>
            <a:r>
              <a:rPr lang="en-US" sz="2100" i="1" dirty="0"/>
              <a:t> </a:t>
            </a:r>
            <a:r>
              <a:rPr lang="en-US" sz="2100" i="1" dirty="0" err="1"/>
              <a:t>là</a:t>
            </a:r>
            <a:r>
              <a:rPr lang="en-US" sz="2100" i="1" dirty="0"/>
              <a:t> n. </a:t>
            </a:r>
          </a:p>
          <a:p>
            <a:pPr algn="ctr"/>
            <a:r>
              <a:rPr lang="en-US" sz="2100" i="1" dirty="0" err="1"/>
              <a:t>Hãy</a:t>
            </a:r>
            <a:r>
              <a:rPr lang="en-US" sz="2100" i="1" dirty="0"/>
              <a:t> </a:t>
            </a:r>
            <a:r>
              <a:rPr lang="en-US" sz="2100" i="1" dirty="0" err="1"/>
              <a:t>chỉ</a:t>
            </a:r>
            <a:r>
              <a:rPr lang="en-US" sz="2100" i="1" dirty="0"/>
              <a:t> </a:t>
            </a:r>
            <a:r>
              <a:rPr lang="en-US" sz="2100" i="1" dirty="0" err="1"/>
              <a:t>ra</a:t>
            </a:r>
            <a:r>
              <a:rPr lang="en-US" sz="2100" i="1" dirty="0"/>
              <a:t> </a:t>
            </a:r>
            <a:r>
              <a:rPr lang="en-US" sz="2100" i="1" dirty="0" err="1"/>
              <a:t>cách</a:t>
            </a:r>
            <a:r>
              <a:rPr lang="en-US" sz="2100" i="1" dirty="0"/>
              <a:t> </a:t>
            </a:r>
            <a:r>
              <a:rPr lang="en-US" sz="2100" i="1" dirty="0" err="1"/>
              <a:t>viết</a:t>
            </a:r>
            <a:r>
              <a:rPr lang="en-US" sz="2100" i="1" dirty="0"/>
              <a:t> CTHH </a:t>
            </a:r>
            <a:r>
              <a:rPr lang="en-US" sz="2100" i="1" dirty="0" err="1"/>
              <a:t>chung</a:t>
            </a:r>
            <a:r>
              <a:rPr lang="en-US" sz="2100" i="1" dirty="0"/>
              <a:t> </a:t>
            </a:r>
            <a:r>
              <a:rPr lang="en-US" sz="2100" i="1" dirty="0" err="1"/>
              <a:t>của</a:t>
            </a:r>
            <a:r>
              <a:rPr lang="en-US" sz="2100" i="1" dirty="0"/>
              <a:t> </a:t>
            </a:r>
            <a:r>
              <a:rPr lang="en-US" sz="2100" i="1" dirty="0" err="1"/>
              <a:t>đơn</a:t>
            </a:r>
            <a:r>
              <a:rPr lang="en-US" sz="2100" i="1" dirty="0"/>
              <a:t> </a:t>
            </a:r>
            <a:r>
              <a:rPr lang="en-US" sz="2100" i="1" dirty="0" err="1"/>
              <a:t>chất</a:t>
            </a:r>
            <a:r>
              <a:rPr lang="en-US" sz="2100" i="1" dirty="0"/>
              <a:t>.</a:t>
            </a:r>
            <a:endParaRPr lang="vi-VN" sz="2100" i="1" dirty="0"/>
          </a:p>
        </p:txBody>
      </p:sp>
    </p:spTree>
    <p:extLst>
      <p:ext uri="{BB962C8B-B14F-4D97-AF65-F5344CB8AC3E}">
        <p14:creationId xmlns:p14="http://schemas.microsoft.com/office/powerpoint/2010/main" val="26544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Box 1"/>
          <p:cNvSpPr txBox="1"/>
          <p:nvPr/>
        </p:nvSpPr>
        <p:spPr>
          <a:xfrm>
            <a:off x="469557" y="164789"/>
            <a:ext cx="8103919" cy="4188381"/>
          </a:xfrm>
          <a:prstGeom prst="roundRect">
            <a:avLst/>
          </a:prstGeom>
          <a:noFill/>
          <a:ln w="28575">
            <a:solidFill>
              <a:srgbClr val="FF0000"/>
            </a:solidFill>
            <a:prstDash val="dashDot"/>
          </a:ln>
        </p:spPr>
        <p:txBody>
          <a:bodyPr wrap="square" rtlCol="0">
            <a:spAutoFit/>
          </a:bodyPr>
          <a:lstStyle/>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a:ea typeface="Roboto" panose="02000000000000000000" pitchFamily="2" charset="0"/>
              <a:cs typeface="Roboto" panose="02000000000000000000" pitchFamily="2" charset="0"/>
            </a:endParaRPr>
          </a:p>
          <a:p>
            <a:endParaRPr lang="en-US" sz="2000" dirty="0">
              <a:ea typeface="Roboto" panose="02000000000000000000" pitchFamily="2" charset="0"/>
              <a:cs typeface="Roboto" panose="02000000000000000000" pitchFamily="2" charset="0"/>
            </a:endParaRPr>
          </a:p>
        </p:txBody>
      </p:sp>
      <p:sp>
        <p:nvSpPr>
          <p:cNvPr id="53" name="Google Shape;602;p4">
            <a:extLst>
              <a:ext uri="{FF2B5EF4-FFF2-40B4-BE49-F238E27FC236}">
                <a16:creationId xmlns:a16="http://schemas.microsoft.com/office/drawing/2014/main" id="{F65EA89E-B183-4025-938A-AA731B6A3C49}"/>
              </a:ext>
            </a:extLst>
          </p:cNvPr>
          <p:cNvSpPr/>
          <p:nvPr/>
        </p:nvSpPr>
        <p:spPr>
          <a:xfrm>
            <a:off x="677133" y="245684"/>
            <a:ext cx="3403172" cy="512409"/>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000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solidFill>
                <a:schemeClr val="bg1"/>
              </a:solidFill>
            </a:endParaRPr>
          </a:p>
        </p:txBody>
      </p:sp>
      <p:grpSp>
        <p:nvGrpSpPr>
          <p:cNvPr id="184" name="Group 183"/>
          <p:cNvGrpSpPr/>
          <p:nvPr/>
        </p:nvGrpSpPr>
        <p:grpSpPr>
          <a:xfrm>
            <a:off x="7410955" y="4010841"/>
            <a:ext cx="1733045" cy="1211342"/>
            <a:chOff x="7410955" y="3918664"/>
            <a:chExt cx="2065549" cy="1211342"/>
          </a:xfrm>
        </p:grpSpPr>
        <p:sp>
          <p:nvSpPr>
            <p:cNvPr id="91" name="Google Shape;294;p31"/>
            <p:cNvSpPr/>
            <p:nvPr/>
          </p:nvSpPr>
          <p:spPr>
            <a:xfrm>
              <a:off x="7431978" y="4851871"/>
              <a:ext cx="2044505" cy="278135"/>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5;p31"/>
            <p:cNvSpPr/>
            <p:nvPr/>
          </p:nvSpPr>
          <p:spPr>
            <a:xfrm>
              <a:off x="7410955" y="4325582"/>
              <a:ext cx="362392" cy="121930"/>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6;p31"/>
            <p:cNvSpPr/>
            <p:nvPr/>
          </p:nvSpPr>
          <p:spPr>
            <a:xfrm>
              <a:off x="7585373" y="4394285"/>
              <a:ext cx="1782155" cy="485953"/>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7;p31"/>
            <p:cNvSpPr/>
            <p:nvPr/>
          </p:nvSpPr>
          <p:spPr>
            <a:xfrm>
              <a:off x="9034635" y="4678085"/>
              <a:ext cx="26959" cy="178439"/>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8;p31"/>
            <p:cNvSpPr/>
            <p:nvPr/>
          </p:nvSpPr>
          <p:spPr>
            <a:xfrm>
              <a:off x="9202197" y="4649621"/>
              <a:ext cx="11960" cy="20132"/>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9;p31"/>
            <p:cNvSpPr/>
            <p:nvPr/>
          </p:nvSpPr>
          <p:spPr>
            <a:xfrm>
              <a:off x="9258258" y="4683252"/>
              <a:ext cx="7051" cy="14360"/>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0;p31"/>
            <p:cNvSpPr/>
            <p:nvPr/>
          </p:nvSpPr>
          <p:spPr>
            <a:xfrm>
              <a:off x="8714551" y="4596092"/>
              <a:ext cx="8649" cy="19503"/>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1;p31"/>
            <p:cNvSpPr/>
            <p:nvPr/>
          </p:nvSpPr>
          <p:spPr>
            <a:xfrm>
              <a:off x="8744121" y="4573702"/>
              <a:ext cx="13947" cy="18712"/>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2;p31"/>
            <p:cNvSpPr/>
            <p:nvPr/>
          </p:nvSpPr>
          <p:spPr>
            <a:xfrm>
              <a:off x="8754834" y="4650785"/>
              <a:ext cx="9740" cy="20550"/>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3;p31"/>
            <p:cNvSpPr/>
            <p:nvPr/>
          </p:nvSpPr>
          <p:spPr>
            <a:xfrm>
              <a:off x="8858542" y="4636425"/>
              <a:ext cx="13791" cy="21854"/>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4;p31"/>
            <p:cNvSpPr/>
            <p:nvPr/>
          </p:nvSpPr>
          <p:spPr>
            <a:xfrm>
              <a:off x="8247592" y="4627069"/>
              <a:ext cx="90267" cy="228314"/>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5;p31"/>
            <p:cNvSpPr/>
            <p:nvPr/>
          </p:nvSpPr>
          <p:spPr>
            <a:xfrm>
              <a:off x="7719780" y="4655742"/>
              <a:ext cx="11181" cy="20853"/>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p31"/>
            <p:cNvSpPr/>
            <p:nvPr/>
          </p:nvSpPr>
          <p:spPr>
            <a:xfrm>
              <a:off x="7770543" y="4666588"/>
              <a:ext cx="8376" cy="13266"/>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7;p31"/>
            <p:cNvSpPr/>
            <p:nvPr/>
          </p:nvSpPr>
          <p:spPr>
            <a:xfrm>
              <a:off x="7753830" y="4730707"/>
              <a:ext cx="7480" cy="14523"/>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8;p31"/>
            <p:cNvSpPr/>
            <p:nvPr/>
          </p:nvSpPr>
          <p:spPr>
            <a:xfrm>
              <a:off x="8407439" y="3918664"/>
              <a:ext cx="808310" cy="445084"/>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9;p31"/>
            <p:cNvSpPr/>
            <p:nvPr/>
          </p:nvSpPr>
          <p:spPr>
            <a:xfrm>
              <a:off x="8494395" y="3953109"/>
              <a:ext cx="545730" cy="486884"/>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0;p31"/>
            <p:cNvSpPr/>
            <p:nvPr/>
          </p:nvSpPr>
          <p:spPr>
            <a:xfrm>
              <a:off x="8529380" y="3939285"/>
              <a:ext cx="544795" cy="255870"/>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1;p31"/>
            <p:cNvSpPr/>
            <p:nvPr/>
          </p:nvSpPr>
          <p:spPr>
            <a:xfrm>
              <a:off x="8683111" y="4067011"/>
              <a:ext cx="211466" cy="126399"/>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2;p31"/>
            <p:cNvSpPr/>
            <p:nvPr/>
          </p:nvSpPr>
          <p:spPr>
            <a:xfrm>
              <a:off x="8478851" y="4076692"/>
              <a:ext cx="178352" cy="117997"/>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3;p31"/>
            <p:cNvSpPr/>
            <p:nvPr/>
          </p:nvSpPr>
          <p:spPr>
            <a:xfrm>
              <a:off x="8778833" y="4125148"/>
              <a:ext cx="37673" cy="22040"/>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4;p31"/>
            <p:cNvSpPr/>
            <p:nvPr/>
          </p:nvSpPr>
          <p:spPr>
            <a:xfrm>
              <a:off x="8580650" y="4129082"/>
              <a:ext cx="37595" cy="22063"/>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5;p31"/>
            <p:cNvSpPr/>
            <p:nvPr/>
          </p:nvSpPr>
          <p:spPr>
            <a:xfrm>
              <a:off x="8629972" y="4073597"/>
              <a:ext cx="51464" cy="116810"/>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6;p31"/>
            <p:cNvSpPr/>
            <p:nvPr/>
          </p:nvSpPr>
          <p:spPr>
            <a:xfrm>
              <a:off x="8620427" y="4070199"/>
              <a:ext cx="68022" cy="122466"/>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7;p31"/>
            <p:cNvSpPr/>
            <p:nvPr/>
          </p:nvSpPr>
          <p:spPr>
            <a:xfrm>
              <a:off x="8650658" y="4201277"/>
              <a:ext cx="65255" cy="2373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8;p31"/>
            <p:cNvSpPr/>
            <p:nvPr/>
          </p:nvSpPr>
          <p:spPr>
            <a:xfrm>
              <a:off x="8962834" y="4228344"/>
              <a:ext cx="44958" cy="26532"/>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9;p31"/>
            <p:cNvSpPr/>
            <p:nvPr/>
          </p:nvSpPr>
          <p:spPr>
            <a:xfrm>
              <a:off x="8755613" y="4860621"/>
              <a:ext cx="720888" cy="215956"/>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0;p31"/>
            <p:cNvSpPr/>
            <p:nvPr/>
          </p:nvSpPr>
          <p:spPr>
            <a:xfrm>
              <a:off x="8757639" y="4825594"/>
              <a:ext cx="718861" cy="168152"/>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1;p31"/>
            <p:cNvSpPr/>
            <p:nvPr/>
          </p:nvSpPr>
          <p:spPr>
            <a:xfrm>
              <a:off x="9301736" y="4898766"/>
              <a:ext cx="174768" cy="176530"/>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2;p31"/>
            <p:cNvSpPr/>
            <p:nvPr/>
          </p:nvSpPr>
          <p:spPr>
            <a:xfrm>
              <a:off x="8786936" y="5002265"/>
              <a:ext cx="465671" cy="13336"/>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3;p31"/>
            <p:cNvSpPr/>
            <p:nvPr/>
          </p:nvSpPr>
          <p:spPr>
            <a:xfrm>
              <a:off x="8778054" y="5034243"/>
              <a:ext cx="251594" cy="10008"/>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4;p31"/>
            <p:cNvSpPr/>
            <p:nvPr/>
          </p:nvSpPr>
          <p:spPr>
            <a:xfrm>
              <a:off x="9090307" y="5045251"/>
              <a:ext cx="148276" cy="5981"/>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Rectangle 10"/>
          <p:cNvSpPr>
            <a:spLocks noChangeArrowheads="1"/>
          </p:cNvSpPr>
          <p:nvPr/>
        </p:nvSpPr>
        <p:spPr bwMode="auto">
          <a:xfrm>
            <a:off x="7431979" y="17377"/>
            <a:ext cx="1082288" cy="1200329"/>
          </a:xfrm>
          <a:prstGeom prst="rect">
            <a:avLst/>
          </a:prstGeom>
          <a:no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7200" dirty="0">
                <a:latin typeface="VNI-Helve" pitchFamily="2" charset="0"/>
                <a:sym typeface="Wingdings" panose="05000000000000000000" pitchFamily="2" charset="2"/>
              </a:rPr>
              <a:t></a:t>
            </a:r>
          </a:p>
        </p:txBody>
      </p:sp>
      <p:sp>
        <p:nvSpPr>
          <p:cNvPr id="171" name="Rounded Rectangle 170"/>
          <p:cNvSpPr/>
          <p:nvPr/>
        </p:nvSpPr>
        <p:spPr>
          <a:xfrm>
            <a:off x="4139514" y="253003"/>
            <a:ext cx="1173891" cy="732278"/>
          </a:xfrm>
          <a:prstGeom prst="roundRect">
            <a:avLst/>
          </a:prstGeom>
          <a:solidFill>
            <a:srgbClr val="117D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4331724" y="195673"/>
            <a:ext cx="915954" cy="707886"/>
          </a:xfrm>
          <a:prstGeom prst="rect">
            <a:avLst/>
          </a:prstGeom>
          <a:noFill/>
        </p:spPr>
        <p:txBody>
          <a:bodyPr wrap="square" rtlCol="0">
            <a:spAutoFit/>
          </a:bodyPr>
          <a:lstStyle/>
          <a:p>
            <a:r>
              <a:rPr lang="en-US" sz="4000">
                <a:solidFill>
                  <a:schemeClr val="bg1"/>
                </a:solidFill>
                <a:latin typeface="Arial Black" panose="020B0A04020102020204" pitchFamily="34" charset="0"/>
              </a:rPr>
              <a:t>A</a:t>
            </a:r>
            <a:r>
              <a:rPr lang="en-US" sz="4000" baseline="-25000">
                <a:solidFill>
                  <a:schemeClr val="bg1"/>
                </a:solidFill>
                <a:latin typeface="Arial Black" panose="020B0A04020102020204" pitchFamily="34" charset="0"/>
              </a:rPr>
              <a:t>x</a:t>
            </a:r>
          </a:p>
        </p:txBody>
      </p:sp>
      <p:sp>
        <p:nvSpPr>
          <p:cNvPr id="2" name="Rectangle 1"/>
          <p:cNvSpPr/>
          <p:nvPr/>
        </p:nvSpPr>
        <p:spPr>
          <a:xfrm>
            <a:off x="1850454" y="994487"/>
            <a:ext cx="4572000" cy="707886"/>
          </a:xfrm>
          <a:prstGeom prst="rect">
            <a:avLst/>
          </a:prstGeom>
        </p:spPr>
        <p:txBody>
          <a:bodyPr>
            <a:spAutoFit/>
          </a:bodyPr>
          <a:lstStyle/>
          <a:p>
            <a:r>
              <a:rPr lang="vi-VN" sz="2000">
                <a:ea typeface="Roboto" panose="02000000000000000000" pitchFamily="2" charset="0"/>
                <a:cs typeface="Roboto" panose="02000000000000000000" pitchFamily="2" charset="0"/>
              </a:rPr>
              <a:t>A : Kí hiệu nguyên tố</a:t>
            </a:r>
          </a:p>
          <a:p>
            <a:r>
              <a:rPr lang="vi-VN" sz="2000">
                <a:ea typeface="Roboto" panose="02000000000000000000" pitchFamily="2" charset="0"/>
                <a:cs typeface="Roboto" panose="02000000000000000000" pitchFamily="2" charset="0"/>
              </a:rPr>
              <a:t>x   : Là chỉ số nguyên tử của nguyên tố</a:t>
            </a:r>
            <a:endParaRPr lang="en-US" sz="2000"/>
          </a:p>
        </p:txBody>
      </p:sp>
      <p:sp>
        <p:nvSpPr>
          <p:cNvPr id="3" name="Rectangle 2"/>
          <p:cNvSpPr/>
          <p:nvPr/>
        </p:nvSpPr>
        <p:spPr>
          <a:xfrm>
            <a:off x="1728698" y="1718215"/>
            <a:ext cx="5009705" cy="707886"/>
          </a:xfrm>
          <a:prstGeom prst="rect">
            <a:avLst/>
          </a:prstGeom>
        </p:spPr>
        <p:txBody>
          <a:bodyPr wrap="none">
            <a:spAutoFit/>
          </a:bodyPr>
          <a:lstStyle/>
          <a:p>
            <a:r>
              <a:rPr lang="en-US" altLang="en-US" sz="2000">
                <a:latin typeface="Arial" panose="020B0604020202020204" pitchFamily="34" charset="0"/>
                <a:cs typeface="Arial" panose="020B0604020202020204" pitchFamily="34" charset="0"/>
              </a:rPr>
              <a:t>x ghi ở chân bên phải của kí hiệu hóa học.</a:t>
            </a:r>
          </a:p>
          <a:p>
            <a:r>
              <a:rPr lang="en-US" sz="2000">
                <a:latin typeface="Arial" panose="020B0604020202020204" pitchFamily="34" charset="0"/>
                <a:ea typeface="Roboto" panose="02000000000000000000" pitchFamily="2" charset="0"/>
                <a:cs typeface="Arial" panose="020B0604020202020204" pitchFamily="34" charset="0"/>
              </a:rPr>
              <a:t>x = 1 thì không ghi</a:t>
            </a:r>
            <a:endParaRPr lang="vi-VN" sz="2000" dirty="0">
              <a:latin typeface="Arial" panose="020B0604020202020204" pitchFamily="34" charset="0"/>
              <a:ea typeface="Roboto" panose="02000000000000000000" pitchFamily="2" charset="0"/>
              <a:cs typeface="Arial" panose="020B0604020202020204" pitchFamily="34" charset="0"/>
            </a:endParaRPr>
          </a:p>
        </p:txBody>
      </p:sp>
      <p:sp>
        <p:nvSpPr>
          <p:cNvPr id="173" name="Rectangle 172"/>
          <p:cNvSpPr/>
          <p:nvPr/>
        </p:nvSpPr>
        <p:spPr>
          <a:xfrm>
            <a:off x="1913745" y="3610731"/>
            <a:ext cx="6380289" cy="400110"/>
          </a:xfrm>
          <a:prstGeom prst="rect">
            <a:avLst/>
          </a:prstGeom>
        </p:spPr>
        <p:txBody>
          <a:bodyPr wrap="square">
            <a:spAutoFit/>
          </a:bodyPr>
          <a:lstStyle/>
          <a:p>
            <a:r>
              <a:rPr lang="vi-VN" sz="2000">
                <a:ea typeface="Roboto" panose="02000000000000000000" pitchFamily="2" charset="0"/>
                <a:cs typeface="Roboto" panose="02000000000000000000" pitchFamily="2" charset="0"/>
              </a:rPr>
              <a:t>Với </a:t>
            </a:r>
            <a:r>
              <a:rPr lang="en-US" sz="2000">
                <a:ea typeface="Roboto" panose="02000000000000000000" pitchFamily="2" charset="0"/>
                <a:cs typeface="Roboto" panose="02000000000000000000" pitchFamily="2" charset="0"/>
              </a:rPr>
              <a:t> phần lớn </a:t>
            </a:r>
            <a:r>
              <a:rPr lang="vi-VN" sz="2000">
                <a:ea typeface="Roboto" panose="02000000000000000000" pitchFamily="2" charset="0"/>
                <a:cs typeface="Roboto" panose="02000000000000000000" pitchFamily="2" charset="0"/>
              </a:rPr>
              <a:t>phi kim khác</a:t>
            </a:r>
            <a:r>
              <a:rPr lang="en-US" sz="2000">
                <a:ea typeface="Roboto" panose="02000000000000000000" pitchFamily="2" charset="0"/>
                <a:cs typeface="Roboto" panose="02000000000000000000" pitchFamily="2" charset="0"/>
              </a:rPr>
              <a:t> </a:t>
            </a:r>
            <a:r>
              <a:rPr lang="en-US" sz="2000">
                <a:latin typeface="Arial" panose="020B0604020202020204" pitchFamily="34" charset="0"/>
                <a:ea typeface="Roboto" panose="02000000000000000000" pitchFamily="2" charset="0"/>
                <a:cs typeface="Arial" panose="020B0604020202020204" pitchFamily="34" charset="0"/>
              </a:rPr>
              <a:t>ở thể khí ở đk thường</a:t>
            </a:r>
            <a:endParaRPr lang="en-US" sz="2000" dirty="0">
              <a:latin typeface="Arial" panose="020B0604020202020204" pitchFamily="34" charset="0"/>
              <a:ea typeface="Roboto" panose="02000000000000000000" pitchFamily="2" charset="0"/>
              <a:cs typeface="Arial" panose="020B0604020202020204" pitchFamily="34" charset="0"/>
            </a:endParaRPr>
          </a:p>
        </p:txBody>
      </p:sp>
      <p:sp>
        <p:nvSpPr>
          <p:cNvPr id="174" name="五边形 10"/>
          <p:cNvSpPr/>
          <p:nvPr/>
        </p:nvSpPr>
        <p:spPr>
          <a:xfrm>
            <a:off x="596841" y="995200"/>
            <a:ext cx="1129604" cy="500063"/>
          </a:xfrm>
          <a:prstGeom prst="homePlate">
            <a:avLst/>
          </a:prstGeom>
          <a:solidFill>
            <a:srgbClr val="FFFF0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75" name="Rectangle 174"/>
          <p:cNvSpPr/>
          <p:nvPr/>
        </p:nvSpPr>
        <p:spPr>
          <a:xfrm>
            <a:off x="517800" y="1032831"/>
            <a:ext cx="1253613" cy="400110"/>
          </a:xfrm>
          <a:prstGeom prst="rect">
            <a:avLst/>
          </a:prstGeom>
        </p:spPr>
        <p:txBody>
          <a:bodyPr wrap="none">
            <a:spAutoFit/>
          </a:bodyPr>
          <a:lstStyle/>
          <a:p>
            <a:r>
              <a:rPr lang="en-US" sz="2000" b="1">
                <a:ea typeface="Roboto" panose="02000000000000000000" pitchFamily="2" charset="0"/>
                <a:cs typeface="Roboto" panose="02000000000000000000" pitchFamily="2" charset="0"/>
              </a:rPr>
              <a:t>Trong đó: </a:t>
            </a:r>
          </a:p>
        </p:txBody>
      </p:sp>
      <p:sp>
        <p:nvSpPr>
          <p:cNvPr id="176" name="五边形 10"/>
          <p:cNvSpPr/>
          <p:nvPr/>
        </p:nvSpPr>
        <p:spPr>
          <a:xfrm>
            <a:off x="634183" y="1640818"/>
            <a:ext cx="1129604" cy="500063"/>
          </a:xfrm>
          <a:prstGeom prst="homePlate">
            <a:avLst/>
          </a:prstGeom>
          <a:solidFill>
            <a:srgbClr val="FF000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77" name="Rectangle 176"/>
          <p:cNvSpPr/>
          <p:nvPr/>
        </p:nvSpPr>
        <p:spPr>
          <a:xfrm>
            <a:off x="633345" y="1678449"/>
            <a:ext cx="777777" cy="400110"/>
          </a:xfrm>
          <a:prstGeom prst="rect">
            <a:avLst/>
          </a:prstGeom>
        </p:spPr>
        <p:txBody>
          <a:bodyPr wrap="none">
            <a:spAutoFit/>
          </a:bodyPr>
          <a:lstStyle/>
          <a:p>
            <a:r>
              <a:rPr lang="en-US" sz="2000" b="1">
                <a:solidFill>
                  <a:schemeClr val="bg1"/>
                </a:solidFill>
                <a:ea typeface="Roboto" panose="02000000000000000000" pitchFamily="2" charset="0"/>
                <a:cs typeface="Roboto" panose="02000000000000000000" pitchFamily="2" charset="0"/>
              </a:rPr>
              <a:t>Lưu ý</a:t>
            </a:r>
          </a:p>
        </p:txBody>
      </p:sp>
      <p:sp>
        <p:nvSpPr>
          <p:cNvPr id="178" name="五边形 10"/>
          <p:cNvSpPr/>
          <p:nvPr/>
        </p:nvSpPr>
        <p:spPr>
          <a:xfrm>
            <a:off x="606663" y="2457974"/>
            <a:ext cx="1129604" cy="500063"/>
          </a:xfrm>
          <a:prstGeom prst="homePlate">
            <a:avLst/>
          </a:prstGeom>
          <a:solidFill>
            <a:srgbClr val="00B0F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80" name="五边形 10"/>
          <p:cNvSpPr/>
          <p:nvPr/>
        </p:nvSpPr>
        <p:spPr>
          <a:xfrm>
            <a:off x="677133" y="3578369"/>
            <a:ext cx="1129604" cy="500063"/>
          </a:xfrm>
          <a:prstGeom prst="homePlate">
            <a:avLst/>
          </a:prstGeom>
          <a:solidFill>
            <a:srgbClr val="7030A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81" name="Rectangle 180"/>
          <p:cNvSpPr/>
          <p:nvPr/>
        </p:nvSpPr>
        <p:spPr>
          <a:xfrm>
            <a:off x="1806737" y="2457974"/>
            <a:ext cx="6412158" cy="707886"/>
          </a:xfrm>
          <a:prstGeom prst="rect">
            <a:avLst/>
          </a:prstGeom>
        </p:spPr>
        <p:txBody>
          <a:bodyPr wrap="square">
            <a:spAutoFit/>
          </a:bodyPr>
          <a:lstStyle/>
          <a:p>
            <a:r>
              <a:rPr lang="en-US" altLang="en-US" sz="2000">
                <a:latin typeface="Arial" panose="020B0604020202020204" pitchFamily="34" charset="0"/>
                <a:cs typeface="Arial" panose="020B0604020202020204" pitchFamily="34" charset="0"/>
              </a:rPr>
              <a:t>Đối với đơn chất kim loại và 1 số phi kim ở thể rắn. </a:t>
            </a:r>
            <a:r>
              <a:rPr lang="en-US" altLang="en-US" sz="2000" b="1">
                <a:solidFill>
                  <a:srgbClr val="0BA1E1"/>
                </a:solidFill>
                <a:latin typeface="Arial" panose="020B0604020202020204" pitchFamily="34" charset="0"/>
                <a:cs typeface="Arial" panose="020B0604020202020204" pitchFamily="34" charset="0"/>
              </a:rPr>
              <a:t>CTHH trùng với KHHH. </a:t>
            </a:r>
            <a:endParaRPr lang="en-US" sz="2000" b="1" dirty="0">
              <a:latin typeface="Arial" panose="020B0604020202020204" pitchFamily="34" charset="0"/>
              <a:ea typeface="Roboto" panose="02000000000000000000" pitchFamily="2" charset="0"/>
              <a:cs typeface="Arial" panose="020B0604020202020204" pitchFamily="34" charset="0"/>
            </a:endParaRPr>
          </a:p>
        </p:txBody>
      </p:sp>
      <p:sp>
        <p:nvSpPr>
          <p:cNvPr id="182" name="Rectangle 181"/>
          <p:cNvSpPr/>
          <p:nvPr/>
        </p:nvSpPr>
        <p:spPr>
          <a:xfrm>
            <a:off x="754605" y="3597567"/>
            <a:ext cx="867545" cy="461665"/>
          </a:xfrm>
          <a:prstGeom prst="rect">
            <a:avLst/>
          </a:prstGeom>
        </p:spPr>
        <p:txBody>
          <a:bodyPr wrap="none">
            <a:spAutoFit/>
          </a:bodyPr>
          <a:lstStyle/>
          <a:p>
            <a:r>
              <a:rPr lang="en-US" sz="2400" b="1">
                <a:solidFill>
                  <a:schemeClr val="bg1"/>
                </a:solidFill>
                <a:ea typeface="Roboto" panose="02000000000000000000" pitchFamily="2" charset="0"/>
                <a:cs typeface="Roboto" panose="02000000000000000000" pitchFamily="2" charset="0"/>
              </a:rPr>
              <a:t>x </a:t>
            </a:r>
            <a:r>
              <a:rPr lang="vi-VN" sz="2400" b="1">
                <a:solidFill>
                  <a:schemeClr val="bg1"/>
                </a:solidFill>
                <a:ea typeface="Roboto" panose="02000000000000000000" pitchFamily="2" charset="0"/>
                <a:cs typeface="Roboto" panose="02000000000000000000" pitchFamily="2" charset="0"/>
              </a:rPr>
              <a:t>=</a:t>
            </a:r>
            <a:r>
              <a:rPr lang="en-US" sz="2400" b="1">
                <a:solidFill>
                  <a:schemeClr val="bg1"/>
                </a:solidFill>
                <a:ea typeface="Roboto" panose="02000000000000000000" pitchFamily="2" charset="0"/>
                <a:cs typeface="Roboto" panose="02000000000000000000" pitchFamily="2" charset="0"/>
              </a:rPr>
              <a:t> 2 </a:t>
            </a:r>
            <a:endParaRPr lang="en-US" sz="2000" b="1">
              <a:solidFill>
                <a:schemeClr val="bg1"/>
              </a:solidFill>
            </a:endParaRPr>
          </a:p>
        </p:txBody>
      </p:sp>
      <p:sp>
        <p:nvSpPr>
          <p:cNvPr id="183" name="Rectangle 182"/>
          <p:cNvSpPr/>
          <p:nvPr/>
        </p:nvSpPr>
        <p:spPr>
          <a:xfrm>
            <a:off x="704753" y="2456654"/>
            <a:ext cx="867545" cy="461665"/>
          </a:xfrm>
          <a:prstGeom prst="rect">
            <a:avLst/>
          </a:prstGeom>
        </p:spPr>
        <p:txBody>
          <a:bodyPr wrap="none">
            <a:spAutoFit/>
          </a:bodyPr>
          <a:lstStyle/>
          <a:p>
            <a:r>
              <a:rPr lang="en-US" sz="2400" b="1">
                <a:solidFill>
                  <a:schemeClr val="bg1"/>
                </a:solidFill>
                <a:ea typeface="Roboto" panose="02000000000000000000" pitchFamily="2" charset="0"/>
                <a:cs typeface="Roboto" panose="02000000000000000000" pitchFamily="2" charset="0"/>
              </a:rPr>
              <a:t>x </a:t>
            </a:r>
            <a:r>
              <a:rPr lang="vi-VN" sz="2400" b="1">
                <a:solidFill>
                  <a:schemeClr val="bg1"/>
                </a:solidFill>
                <a:ea typeface="Roboto" panose="02000000000000000000" pitchFamily="2" charset="0"/>
                <a:cs typeface="Roboto" panose="02000000000000000000" pitchFamily="2" charset="0"/>
              </a:rPr>
              <a:t>=</a:t>
            </a:r>
            <a:r>
              <a:rPr lang="en-US" sz="2400" b="1">
                <a:solidFill>
                  <a:schemeClr val="bg1"/>
                </a:solidFill>
                <a:ea typeface="Roboto" panose="02000000000000000000" pitchFamily="2" charset="0"/>
                <a:cs typeface="Roboto" panose="02000000000000000000" pitchFamily="2" charset="0"/>
              </a:rPr>
              <a:t> 1 </a:t>
            </a:r>
            <a:endParaRPr lang="en-US" sz="2000" b="1">
              <a:solidFill>
                <a:schemeClr val="bg1"/>
              </a:solidFill>
            </a:endParaRPr>
          </a:p>
        </p:txBody>
      </p:sp>
      <p:sp>
        <p:nvSpPr>
          <p:cNvPr id="185" name="TextBox 184"/>
          <p:cNvSpPr txBox="1"/>
          <p:nvPr/>
        </p:nvSpPr>
        <p:spPr>
          <a:xfrm>
            <a:off x="1843145" y="3145406"/>
            <a:ext cx="3803893" cy="369332"/>
          </a:xfrm>
          <a:prstGeom prst="rect">
            <a:avLst/>
          </a:prstGeom>
          <a:noFill/>
        </p:spPr>
        <p:txBody>
          <a:bodyPr wrap="square" rtlCol="0">
            <a:spAutoFit/>
          </a:bodyPr>
          <a:lstStyle/>
          <a:p>
            <a:r>
              <a:rPr lang="en-US" sz="1800"/>
              <a:t>VD: Fe, He, Ne, C, S, P…..</a:t>
            </a:r>
          </a:p>
        </p:txBody>
      </p:sp>
      <p:sp>
        <p:nvSpPr>
          <p:cNvPr id="186" name="TextBox 185"/>
          <p:cNvSpPr txBox="1"/>
          <p:nvPr/>
        </p:nvSpPr>
        <p:spPr>
          <a:xfrm>
            <a:off x="3624701" y="3958159"/>
            <a:ext cx="3803893" cy="369332"/>
          </a:xfrm>
          <a:prstGeom prst="rect">
            <a:avLst/>
          </a:prstGeom>
          <a:noFill/>
        </p:spPr>
        <p:txBody>
          <a:bodyPr wrap="square" rtlCol="0">
            <a:spAutoFit/>
          </a:bodyPr>
          <a:lstStyle/>
          <a:p>
            <a:r>
              <a:rPr lang="en-US" sz="1800"/>
              <a:t>VD: O</a:t>
            </a:r>
            <a:r>
              <a:rPr lang="en-US" sz="1800" baseline="-25000"/>
              <a:t>2</a:t>
            </a:r>
            <a:r>
              <a:rPr lang="en-US" sz="1800"/>
              <a:t>, H</a:t>
            </a:r>
            <a:r>
              <a:rPr lang="en-US" sz="1800" baseline="-25000"/>
              <a:t>2</a:t>
            </a:r>
            <a:r>
              <a:rPr lang="en-US" sz="1800"/>
              <a:t>,…. </a:t>
            </a:r>
          </a:p>
        </p:txBody>
      </p:sp>
      <p:sp>
        <p:nvSpPr>
          <p:cNvPr id="188" name="Rectangle 187"/>
          <p:cNvSpPr/>
          <p:nvPr/>
        </p:nvSpPr>
        <p:spPr>
          <a:xfrm>
            <a:off x="639145" y="309103"/>
            <a:ext cx="3390673" cy="400110"/>
          </a:xfrm>
          <a:prstGeom prst="rect">
            <a:avLst/>
          </a:prstGeom>
        </p:spPr>
        <p:txBody>
          <a:bodyPr wrap="none">
            <a:spAutoFit/>
          </a:bodyPr>
          <a:lstStyle/>
          <a:p>
            <a:pPr algn="ctr">
              <a:spcBef>
                <a:spcPts val="100"/>
              </a:spcBef>
            </a:pPr>
            <a:r>
              <a:rPr lang="en-US" sz="2000" b="1" spc="-300">
                <a:solidFill>
                  <a:schemeClr val="bg1"/>
                </a:solidFill>
                <a:latin typeface="Arial" panose="020B0604020202020204" pitchFamily="34" charset="0"/>
                <a:cs typeface="Arial" panose="020B0604020202020204" pitchFamily="34" charset="0"/>
              </a:rPr>
              <a:t>1. Công  thức  hoá  học  của  đơn  chất</a:t>
            </a:r>
            <a:endParaRPr lang="en-US" sz="2000" b="1" spc="-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38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barn(inVertical)">
                                      <p:cBhvr>
                                        <p:cTn id="7" dur="5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wipe(left)">
                                      <p:cBhvr>
                                        <p:cTn id="18" dur="500"/>
                                        <p:tgtEl>
                                          <p:spTgt spid="17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5"/>
                                        </p:tgtEl>
                                        <p:attrNameLst>
                                          <p:attrName>style.visibility</p:attrName>
                                        </p:attrNameLst>
                                      </p:cBhvr>
                                      <p:to>
                                        <p:strVal val="visible"/>
                                      </p:to>
                                    </p:set>
                                    <p:animEffect transition="in" filter="wipe(left)">
                                      <p:cBhvr>
                                        <p:cTn id="21" dur="500"/>
                                        <p:tgtEl>
                                          <p:spTgt spid="17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6"/>
                                        </p:tgtEl>
                                        <p:attrNameLst>
                                          <p:attrName>style.visibility</p:attrName>
                                        </p:attrNameLst>
                                      </p:cBhvr>
                                      <p:to>
                                        <p:strVal val="visible"/>
                                      </p:to>
                                    </p:set>
                                    <p:animEffect transition="in" filter="wipe(down)">
                                      <p:cBhvr>
                                        <p:cTn id="31" dur="500"/>
                                        <p:tgtEl>
                                          <p:spTgt spid="1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7"/>
                                        </p:tgtEl>
                                        <p:attrNameLst>
                                          <p:attrName>style.visibility</p:attrName>
                                        </p:attrNameLst>
                                      </p:cBhvr>
                                      <p:to>
                                        <p:strVal val="visible"/>
                                      </p:to>
                                    </p:set>
                                    <p:animEffect transition="in" filter="wipe(down)">
                                      <p:cBhvr>
                                        <p:cTn id="34" dur="500"/>
                                        <p:tgtEl>
                                          <p:spTgt spid="17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8"/>
                                        </p:tgtEl>
                                        <p:attrNameLst>
                                          <p:attrName>style.visibility</p:attrName>
                                        </p:attrNameLst>
                                      </p:cBhvr>
                                      <p:to>
                                        <p:strVal val="visible"/>
                                      </p:to>
                                    </p:set>
                                    <p:animEffect transition="in" filter="fade">
                                      <p:cBhvr>
                                        <p:cTn id="44" dur="500"/>
                                        <p:tgtEl>
                                          <p:spTgt spid="17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3"/>
                                        </p:tgtEl>
                                        <p:attrNameLst>
                                          <p:attrName>style.visibility</p:attrName>
                                        </p:attrNameLst>
                                      </p:cBhvr>
                                      <p:to>
                                        <p:strVal val="visible"/>
                                      </p:to>
                                    </p:set>
                                    <p:animEffect transition="in" filter="fade">
                                      <p:cBhvr>
                                        <p:cTn id="47" dur="500"/>
                                        <p:tgtEl>
                                          <p:spTgt spid="18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1"/>
                                        </p:tgtEl>
                                        <p:attrNameLst>
                                          <p:attrName>style.visibility</p:attrName>
                                        </p:attrNameLst>
                                      </p:cBhvr>
                                      <p:to>
                                        <p:strVal val="visible"/>
                                      </p:to>
                                    </p:set>
                                    <p:animEffect transition="in" filter="wipe(down)">
                                      <p:cBhvr>
                                        <p:cTn id="52" dur="500"/>
                                        <p:tgtEl>
                                          <p:spTgt spid="18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0"/>
                                        </p:tgtEl>
                                        <p:attrNameLst>
                                          <p:attrName>style.visibility</p:attrName>
                                        </p:attrNameLst>
                                      </p:cBhvr>
                                      <p:to>
                                        <p:strVal val="visible"/>
                                      </p:to>
                                    </p:set>
                                    <p:animEffect transition="in" filter="wipe(left)">
                                      <p:cBhvr>
                                        <p:cTn id="61" dur="500"/>
                                        <p:tgtEl>
                                          <p:spTgt spid="18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82"/>
                                        </p:tgtEl>
                                        <p:attrNameLst>
                                          <p:attrName>style.visibility</p:attrName>
                                        </p:attrNameLst>
                                      </p:cBhvr>
                                      <p:to>
                                        <p:strVal val="visible"/>
                                      </p:to>
                                    </p:set>
                                    <p:animEffect transition="in" filter="wipe(down)">
                                      <p:cBhvr>
                                        <p:cTn id="64" dur="500"/>
                                        <p:tgtEl>
                                          <p:spTgt spid="18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3"/>
                                        </p:tgtEl>
                                        <p:attrNameLst>
                                          <p:attrName>style.visibility</p:attrName>
                                        </p:attrNameLst>
                                      </p:cBhvr>
                                      <p:to>
                                        <p:strVal val="visible"/>
                                      </p:to>
                                    </p:set>
                                    <p:animEffect transition="in" filter="wipe(left)">
                                      <p:cBhvr>
                                        <p:cTn id="69" dur="500"/>
                                        <p:tgtEl>
                                          <p:spTgt spid="17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1" grpId="0" animBg="1"/>
      <p:bldP spid="172" grpId="0"/>
      <p:bldP spid="2" grpId="0"/>
      <p:bldP spid="3" grpId="0"/>
      <p:bldP spid="173" grpId="0"/>
      <p:bldP spid="174" grpId="0" animBg="1"/>
      <p:bldP spid="175" grpId="0"/>
      <p:bldP spid="176" grpId="0" animBg="1"/>
      <p:bldP spid="177" grpId="0"/>
      <p:bldP spid="178" grpId="0" animBg="1"/>
      <p:bldP spid="180" grpId="0" animBg="1"/>
      <p:bldP spid="181" grpId="0"/>
      <p:bldP spid="182" grpId="0"/>
      <p:bldP spid="183" grpId="0"/>
      <p:bldP spid="185" grpId="0"/>
      <p:bldP spid="1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6556" y="469736"/>
            <a:ext cx="6235505" cy="553998"/>
          </a:xfrm>
          <a:prstGeom prst="rect">
            <a:avLst/>
          </a:prstGeom>
          <a:noFill/>
        </p:spPr>
        <p:txBody>
          <a:bodyPr wrap="square" rtlCol="0">
            <a:spAutoFit/>
          </a:bodyPr>
          <a:lstStyle/>
          <a:p>
            <a:pPr algn="ctr"/>
            <a:r>
              <a:rPr lang="en-US" sz="3000" b="1" dirty="0" err="1"/>
              <a:t>Bài</a:t>
            </a:r>
            <a:r>
              <a:rPr lang="en-US" sz="3000" b="1" dirty="0"/>
              <a:t> </a:t>
            </a:r>
            <a:r>
              <a:rPr lang="en-US" sz="3000" b="1" dirty="0" err="1"/>
              <a:t>tập</a:t>
            </a:r>
            <a:r>
              <a:rPr lang="en-US" sz="3000" b="1" dirty="0"/>
              <a:t> 1: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CTHH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a:t>
            </a:r>
            <a:endParaRPr lang="vi-VN" sz="3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93792295"/>
              </p:ext>
            </p:extLst>
          </p:nvPr>
        </p:nvGraphicFramePr>
        <p:xfrm>
          <a:off x="354367" y="1218406"/>
          <a:ext cx="8188036" cy="3440563"/>
        </p:xfrm>
        <a:graphic>
          <a:graphicData uri="http://schemas.openxmlformats.org/drawingml/2006/table">
            <a:tbl>
              <a:tblPr firstRow="1" bandRow="1">
                <a:tableStyleId>{5C22544A-7EE6-4342-B048-85BDC9FD1C3A}</a:tableStyleId>
              </a:tblPr>
              <a:tblGrid>
                <a:gridCol w="5547812">
                  <a:extLst>
                    <a:ext uri="{9D8B030D-6E8A-4147-A177-3AD203B41FA5}">
                      <a16:colId xmlns:a16="http://schemas.microsoft.com/office/drawing/2014/main" val="20000"/>
                    </a:ext>
                  </a:extLst>
                </a:gridCol>
                <a:gridCol w="2640224">
                  <a:extLst>
                    <a:ext uri="{9D8B030D-6E8A-4147-A177-3AD203B41FA5}">
                      <a16:colId xmlns:a16="http://schemas.microsoft.com/office/drawing/2014/main" val="20001"/>
                    </a:ext>
                  </a:extLst>
                </a:gridCol>
              </a:tblGrid>
              <a:tr h="506863">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Đơn</a:t>
                      </a:r>
                      <a:r>
                        <a:rPr lang="en-US" sz="2400" baseline="0" dirty="0">
                          <a:solidFill>
                            <a:schemeClr val="tx1"/>
                          </a:solidFill>
                          <a:latin typeface="Times New Roman" panose="02020603050405020304" pitchFamily="18" charset="0"/>
                          <a:cs typeface="Times New Roman" panose="02020603050405020304" pitchFamily="18" charset="0"/>
                        </a:rPr>
                        <a:t> chất</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CTHH</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800100">
                <a:tc>
                  <a:txBody>
                    <a:bodyPr/>
                    <a:lstStyle/>
                    <a:p>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chlorine (biết phân tử có 2 nguyên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chlorine)</a:t>
                      </a:r>
                      <a:endParaRPr lang="en-US" sz="24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00100">
                <a:tc>
                  <a:txBody>
                    <a:bodyPr/>
                    <a:lstStyle/>
                    <a:p>
                      <a:r>
                        <a:rPr lang="en-US" sz="2400">
                          <a:latin typeface="Times New Roman" panose="02020603050405020304" pitchFamily="18" charset="0"/>
                          <a:cs typeface="Times New Roman" panose="02020603050405020304" pitchFamily="18" charset="0"/>
                        </a:rPr>
                        <a:t>Aluminium</a:t>
                      </a:r>
                      <a:endParaRPr lang="en-US" sz="24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001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Phân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Bromine có 2 nguyên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bromine</a:t>
                      </a:r>
                      <a:endParaRPr lang="en-US" sz="24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Times New Roman" panose="02020603050405020304" pitchFamily="18" charset="0"/>
                          <a:cs typeface="Times New Roman" panose="02020603050405020304" pitchFamily="18" charset="0"/>
                        </a:rPr>
                        <a:t>Sulfur</a:t>
                      </a:r>
                      <a:endParaRPr lang="en-US" sz="24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6337611" y="2855528"/>
            <a:ext cx="1766455" cy="461665"/>
          </a:xfrm>
          <a:prstGeom prst="rect">
            <a:avLst/>
          </a:prstGeom>
          <a:noFill/>
        </p:spPr>
        <p:txBody>
          <a:bodyPr wrap="square" rtlCol="0">
            <a:spAutoFit/>
          </a:bodyPr>
          <a:lstStyle/>
          <a:p>
            <a:pPr algn="ctr"/>
            <a:r>
              <a:rPr lang="en-US" sz="2400" dirty="0">
                <a:solidFill>
                  <a:srgbClr val="FF0000"/>
                </a:solidFill>
              </a:rPr>
              <a:t>Al</a:t>
            </a:r>
            <a:endParaRPr lang="vi-VN" sz="2400" dirty="0">
              <a:solidFill>
                <a:srgbClr val="FF0000"/>
              </a:solidFill>
            </a:endParaRPr>
          </a:p>
        </p:txBody>
      </p:sp>
      <p:sp>
        <p:nvSpPr>
          <p:cNvPr id="7" name="TextBox 6"/>
          <p:cNvSpPr txBox="1"/>
          <p:nvPr/>
        </p:nvSpPr>
        <p:spPr>
          <a:xfrm>
            <a:off x="6406191" y="4171923"/>
            <a:ext cx="1766455" cy="461665"/>
          </a:xfrm>
          <a:prstGeom prst="rect">
            <a:avLst/>
          </a:prstGeom>
          <a:noFill/>
        </p:spPr>
        <p:txBody>
          <a:bodyPr wrap="square" rtlCol="0">
            <a:spAutoFit/>
          </a:bodyPr>
          <a:lstStyle/>
          <a:p>
            <a:pPr algn="ctr"/>
            <a:r>
              <a:rPr lang="en-US" sz="2400">
                <a:solidFill>
                  <a:srgbClr val="FF0000"/>
                </a:solidFill>
              </a:rPr>
              <a:t>S</a:t>
            </a:r>
            <a:endParaRPr lang="vi-VN" sz="2400" dirty="0">
              <a:solidFill>
                <a:srgbClr val="FF0000"/>
              </a:solidFill>
            </a:endParaRPr>
          </a:p>
        </p:txBody>
      </p:sp>
      <p:sp>
        <p:nvSpPr>
          <p:cNvPr id="8" name="TextBox 7"/>
          <p:cNvSpPr txBox="1"/>
          <p:nvPr/>
        </p:nvSpPr>
        <p:spPr>
          <a:xfrm>
            <a:off x="6337611" y="1912381"/>
            <a:ext cx="1766455" cy="461665"/>
          </a:xfrm>
          <a:prstGeom prst="rect">
            <a:avLst/>
          </a:prstGeom>
          <a:noFill/>
        </p:spPr>
        <p:txBody>
          <a:bodyPr wrap="square" rtlCol="0">
            <a:spAutoFit/>
          </a:bodyPr>
          <a:lstStyle/>
          <a:p>
            <a:pPr algn="ctr"/>
            <a:r>
              <a:rPr lang="en-US" sz="2400" dirty="0">
                <a:solidFill>
                  <a:srgbClr val="FF0000"/>
                </a:solidFill>
              </a:rPr>
              <a:t>Cl</a:t>
            </a:r>
            <a:r>
              <a:rPr lang="en-US" sz="2400" baseline="-25000" dirty="0">
                <a:solidFill>
                  <a:srgbClr val="FF0000"/>
                </a:solidFill>
              </a:rPr>
              <a:t>2</a:t>
            </a:r>
            <a:endParaRPr lang="vi-VN" sz="2400" dirty="0">
              <a:solidFill>
                <a:srgbClr val="FF0000"/>
              </a:solidFill>
            </a:endParaRPr>
          </a:p>
        </p:txBody>
      </p:sp>
      <p:sp>
        <p:nvSpPr>
          <p:cNvPr id="9" name="TextBox 8"/>
          <p:cNvSpPr txBox="1"/>
          <p:nvPr/>
        </p:nvSpPr>
        <p:spPr>
          <a:xfrm>
            <a:off x="6406191" y="3513725"/>
            <a:ext cx="1766455" cy="461665"/>
          </a:xfrm>
          <a:prstGeom prst="rect">
            <a:avLst/>
          </a:prstGeom>
          <a:noFill/>
        </p:spPr>
        <p:txBody>
          <a:bodyPr wrap="square" rtlCol="0">
            <a:spAutoFit/>
          </a:bodyPr>
          <a:lstStyle/>
          <a:p>
            <a:pPr algn="ctr"/>
            <a:r>
              <a:rPr lang="en-US" sz="2400" dirty="0">
                <a:solidFill>
                  <a:srgbClr val="FF0000"/>
                </a:solidFill>
              </a:rPr>
              <a:t>Br</a:t>
            </a:r>
            <a:r>
              <a:rPr lang="en-US" sz="2400" baseline="-25000" dirty="0">
                <a:solidFill>
                  <a:srgbClr val="FF0000"/>
                </a:solidFill>
              </a:rPr>
              <a:t>2</a:t>
            </a:r>
            <a:endParaRPr lang="vi-VN" sz="2400" dirty="0">
              <a:solidFill>
                <a:srgbClr val="FF0000"/>
              </a:solidFill>
            </a:endParaRPr>
          </a:p>
        </p:txBody>
      </p:sp>
    </p:spTree>
    <p:extLst>
      <p:ext uri="{BB962C8B-B14F-4D97-AF65-F5344CB8AC3E}">
        <p14:creationId xmlns:p14="http://schemas.microsoft.com/office/powerpoint/2010/main" val="40493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969043" y="921"/>
            <a:ext cx="3175000" cy="2054225"/>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1800"/>
          </a:p>
        </p:txBody>
      </p:sp>
      <p:grpSp>
        <p:nvGrpSpPr>
          <p:cNvPr id="5" name="object 5"/>
          <p:cNvGrpSpPr/>
          <p:nvPr/>
        </p:nvGrpSpPr>
        <p:grpSpPr>
          <a:xfrm>
            <a:off x="1042416" y="351289"/>
            <a:ext cx="7106411" cy="4271772"/>
            <a:chOff x="1042415" y="350494"/>
            <a:chExt cx="7106411" cy="4271772"/>
          </a:xfrm>
        </p:grpSpPr>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18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1800"/>
            </a:p>
          </p:txBody>
        </p:sp>
      </p:grpSp>
      <p:grpSp>
        <p:nvGrpSpPr>
          <p:cNvPr id="10" name="object 10"/>
          <p:cNvGrpSpPr/>
          <p:nvPr/>
        </p:nvGrpSpPr>
        <p:grpSpPr>
          <a:xfrm>
            <a:off x="826009" y="244596"/>
            <a:ext cx="7719059" cy="4319270"/>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18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18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18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18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18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18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18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18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18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18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18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18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18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18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18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18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18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18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18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18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18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18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18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18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18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18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18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18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18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18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18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18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18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18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18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18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18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18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18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18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18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18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18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18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18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18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18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18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18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18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18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1800"/>
            </a:p>
          </p:txBody>
        </p:sp>
      </p:grpSp>
      <p:sp>
        <p:nvSpPr>
          <p:cNvPr id="63" name="object 63"/>
          <p:cNvSpPr txBox="1"/>
          <p:nvPr/>
        </p:nvSpPr>
        <p:spPr>
          <a:xfrm>
            <a:off x="1305624" y="1971975"/>
            <a:ext cx="6305739" cy="474489"/>
          </a:xfrm>
          <a:prstGeom prst="rect">
            <a:avLst/>
          </a:prstGeom>
        </p:spPr>
        <p:txBody>
          <a:bodyPr vert="horz" wrap="square" lIns="0" tIns="12700" rIns="0" bIns="0" rtlCol="0">
            <a:spAutoFit/>
          </a:bodyPr>
          <a:lstStyle/>
          <a:p>
            <a:pPr algn="ctr">
              <a:spcBef>
                <a:spcPts val="100"/>
              </a:spcBef>
            </a:pPr>
            <a:r>
              <a:rPr lang="en-US" sz="3000" b="1" spc="-300" dirty="0">
                <a:solidFill>
                  <a:srgbClr val="253D68"/>
                </a:solidFill>
                <a:latin typeface="Verdana"/>
                <a:cs typeface="Verdana"/>
              </a:rPr>
              <a:t>2. </a:t>
            </a:r>
            <a:r>
              <a:rPr lang="en-US" sz="3000" b="1" spc="-300" dirty="0" err="1">
                <a:solidFill>
                  <a:srgbClr val="253D68"/>
                </a:solidFill>
                <a:latin typeface="Verdana"/>
                <a:cs typeface="Verdana"/>
              </a:rPr>
              <a:t>Công</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thức</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hoá</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học</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của</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hợp</a:t>
            </a:r>
            <a:r>
              <a:rPr lang="en-US" sz="3000" b="1" spc="-300" dirty="0">
                <a:solidFill>
                  <a:srgbClr val="253D68"/>
                </a:solidFill>
                <a:latin typeface="Verdana"/>
                <a:cs typeface="Verdana"/>
              </a:rPr>
              <a:t> </a:t>
            </a:r>
            <a:r>
              <a:rPr lang="en-US" sz="3000" b="1" spc="-300" dirty="0" err="1">
                <a:solidFill>
                  <a:srgbClr val="253D68"/>
                </a:solidFill>
                <a:latin typeface="Verdana"/>
                <a:cs typeface="Verdana"/>
              </a:rPr>
              <a:t>chất</a:t>
            </a:r>
            <a:endParaRPr lang="en-US" sz="3000" b="1" spc="-300" dirty="0">
              <a:solidFill>
                <a:srgbClr val="253D68"/>
              </a:solidFill>
              <a:latin typeface="Verdana"/>
              <a:cs typeface="Verdana"/>
            </a:endParaRPr>
          </a:p>
        </p:txBody>
      </p:sp>
    </p:spTree>
    <p:extLst>
      <p:ext uri="{BB962C8B-B14F-4D97-AF65-F5344CB8AC3E}">
        <p14:creationId xmlns:p14="http://schemas.microsoft.com/office/powerpoint/2010/main" val="245784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3326763" y="1873164"/>
            <a:ext cx="2786998" cy="1584722"/>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13" b="1" dirty="0">
                <a:latin typeface="Times New Roman" pitchFamily="18" charset="0"/>
                <a:cs typeface="Times New Roman" pitchFamily="18" charset="0"/>
              </a:rPr>
              <a:t> </a:t>
            </a:r>
            <a:r>
              <a:rPr lang="en-US" sz="1800" b="1" dirty="0">
                <a:solidFill>
                  <a:schemeClr val="tx1"/>
                </a:solidFill>
                <a:latin typeface="Times New Roman" pitchFamily="18" charset="0"/>
                <a:cs typeface="Times New Roman" pitchFamily="18" charset="0"/>
              </a:rPr>
              <a:t>THẢO LUẬN</a:t>
            </a:r>
            <a:r>
              <a:rPr lang="en-US" sz="15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6536680" y="2067446"/>
            <a:ext cx="2210285" cy="1777591"/>
            <a:chOff x="6793338" y="1700808"/>
            <a:chExt cx="2947194" cy="2369768"/>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7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N</a:t>
              </a:r>
              <a:r>
                <a:rPr lang="en-US" sz="1500" b="1"/>
                <a:t>a</a:t>
              </a:r>
            </a:p>
          </p:txBody>
        </p:sp>
        <p:sp>
          <p:nvSpPr>
            <p:cNvPr id="8" name="Text Box 36"/>
            <p:cNvSpPr txBox="1">
              <a:spLocks noChangeArrowheads="1"/>
            </p:cNvSpPr>
            <p:nvPr/>
          </p:nvSpPr>
          <p:spPr bwMode="auto">
            <a:xfrm>
              <a:off x="6793338" y="2929614"/>
              <a:ext cx="2947194" cy="86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spcBef>
                  <a:spcPct val="50000"/>
                </a:spcBef>
              </a:pPr>
              <a:r>
                <a:rPr lang="en-US" sz="1800" b="1"/>
                <a:t>Sodium Chloride (Muối ăn)</a:t>
              </a:r>
              <a:endParaRPr lang="en-US" sz="1800" b="1" dirty="0"/>
            </a:p>
          </p:txBody>
        </p:sp>
        <p:sp>
          <p:nvSpPr>
            <p:cNvPr id="9" name="Rounded Rectangle 8"/>
            <p:cNvSpPr/>
            <p:nvPr/>
          </p:nvSpPr>
          <p:spPr>
            <a:xfrm>
              <a:off x="6839324" y="1700808"/>
              <a:ext cx="2673484" cy="23697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grpSp>
        <p:nvGrpSpPr>
          <p:cNvPr id="10" name="Group 7"/>
          <p:cNvGrpSpPr>
            <a:grpSpLocks/>
          </p:cNvGrpSpPr>
          <p:nvPr/>
        </p:nvGrpSpPr>
        <p:grpSpPr bwMode="auto">
          <a:xfrm>
            <a:off x="3903203" y="540708"/>
            <a:ext cx="1739503" cy="1316831"/>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dirty="0"/>
                <a:t>O</a:t>
              </a:r>
            </a:p>
          </p:txBody>
        </p:sp>
        <p:sp>
          <p:nvSpPr>
            <p:cNvPr id="14" name="Text Box 36"/>
            <p:cNvSpPr txBox="1">
              <a:spLocks noChangeArrowheads="1"/>
            </p:cNvSpPr>
            <p:nvPr/>
          </p:nvSpPr>
          <p:spPr bwMode="auto">
            <a:xfrm>
              <a:off x="3970349" y="3085627"/>
              <a:ext cx="974698" cy="4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18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grpSp>
        <p:nvGrpSpPr>
          <p:cNvPr id="16" name="Group 8"/>
          <p:cNvGrpSpPr>
            <a:grpSpLocks/>
          </p:cNvGrpSpPr>
          <p:nvPr/>
        </p:nvGrpSpPr>
        <p:grpSpPr bwMode="auto">
          <a:xfrm>
            <a:off x="568626" y="1643600"/>
            <a:ext cx="2756298" cy="2372915"/>
            <a:chOff x="-1" y="3905055"/>
            <a:chExt cx="3152802" cy="3164568"/>
          </a:xfrm>
        </p:grpSpPr>
        <p:sp>
          <p:nvSpPr>
            <p:cNvPr id="17" name="Text Box 36"/>
            <p:cNvSpPr txBox="1">
              <a:spLocks noChangeArrowheads="1"/>
            </p:cNvSpPr>
            <p:nvPr/>
          </p:nvSpPr>
          <p:spPr bwMode="auto">
            <a:xfrm>
              <a:off x="298051" y="6523056"/>
              <a:ext cx="2671312" cy="4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1800" b="1"/>
                <a:t>Calcium carbonate</a:t>
              </a:r>
              <a:endParaRPr lang="en-US" sz="18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7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grpSp>
        <p:nvGrpSpPr>
          <p:cNvPr id="26" name="Group 6"/>
          <p:cNvGrpSpPr>
            <a:grpSpLocks/>
          </p:cNvGrpSpPr>
          <p:nvPr/>
        </p:nvGrpSpPr>
        <p:grpSpPr bwMode="auto">
          <a:xfrm>
            <a:off x="3963004" y="3497357"/>
            <a:ext cx="1879215" cy="1538288"/>
            <a:chOff x="6161969" y="4489498"/>
            <a:chExt cx="2505781"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7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30" name="Text Box 36"/>
            <p:cNvSpPr txBox="1">
              <a:spLocks noChangeArrowheads="1"/>
            </p:cNvSpPr>
            <p:nvPr/>
          </p:nvSpPr>
          <p:spPr bwMode="auto">
            <a:xfrm>
              <a:off x="6161969" y="6005881"/>
              <a:ext cx="2505781" cy="49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1800" b="1"/>
                <a:t>Carbon dioxide</a:t>
              </a:r>
              <a:endParaRPr lang="en-US" sz="18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sp>
        <p:nvSpPr>
          <p:cNvPr id="2" name="TextBox 1"/>
          <p:cNvSpPr txBox="1"/>
          <p:nvPr/>
        </p:nvSpPr>
        <p:spPr>
          <a:xfrm>
            <a:off x="541245" y="65672"/>
            <a:ext cx="8277714" cy="400110"/>
          </a:xfrm>
          <a:prstGeom prst="rect">
            <a:avLst/>
          </a:prstGeom>
          <a:solidFill>
            <a:srgbClr val="FFFF00"/>
          </a:solidFill>
        </p:spPr>
        <p:txBody>
          <a:bodyPr wrap="square" rtlCol="0">
            <a:spAutoFit/>
          </a:bodyPr>
          <a:lstStyle/>
          <a:p>
            <a:r>
              <a:rPr lang="en-US" sz="1800" b="1"/>
              <a:t>Quan sát </a:t>
            </a:r>
            <a:r>
              <a:rPr lang="en-US" sz="2000" b="1"/>
              <a:t>hình mô phỏng phân tử một số hợp chất và hoàn thành bảng sau:</a:t>
            </a:r>
            <a:endParaRPr lang="en-US" sz="1400"/>
          </a:p>
        </p:txBody>
      </p:sp>
    </p:spTree>
    <p:extLst>
      <p:ext uri="{BB962C8B-B14F-4D97-AF65-F5344CB8AC3E}">
        <p14:creationId xmlns:p14="http://schemas.microsoft.com/office/powerpoint/2010/main" val="4004223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6552068" y="390195"/>
            <a:ext cx="1966210" cy="1104190"/>
            <a:chOff x="6086549" y="1700809"/>
            <a:chExt cx="3795818" cy="2055770"/>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7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N</a:t>
              </a:r>
              <a:r>
                <a:rPr lang="en-US" sz="1500" b="1"/>
                <a:t>a</a:t>
              </a:r>
            </a:p>
          </p:txBody>
        </p:sp>
        <p:sp>
          <p:nvSpPr>
            <p:cNvPr id="7" name="Text Box 36"/>
            <p:cNvSpPr txBox="1">
              <a:spLocks noChangeArrowheads="1"/>
            </p:cNvSpPr>
            <p:nvPr/>
          </p:nvSpPr>
          <p:spPr bwMode="auto">
            <a:xfrm>
              <a:off x="6157727" y="3068960"/>
              <a:ext cx="3724640" cy="6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1800" b="1"/>
                <a:t>Sodium Chloride</a:t>
              </a:r>
              <a:endParaRPr lang="en-US" sz="1800" b="1" dirty="0"/>
            </a:p>
          </p:txBody>
        </p:sp>
        <p:sp>
          <p:nvSpPr>
            <p:cNvPr id="8" name="Rounded Rectangle 7"/>
            <p:cNvSpPr/>
            <p:nvPr/>
          </p:nvSpPr>
          <p:spPr>
            <a:xfrm>
              <a:off x="6086549" y="1700809"/>
              <a:ext cx="3792424" cy="20557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grpSp>
        <p:nvGrpSpPr>
          <p:cNvPr id="9" name="Group 7"/>
          <p:cNvGrpSpPr>
            <a:grpSpLocks/>
          </p:cNvGrpSpPr>
          <p:nvPr/>
        </p:nvGrpSpPr>
        <p:grpSpPr bwMode="auto">
          <a:xfrm>
            <a:off x="4781567" y="390196"/>
            <a:ext cx="1561789" cy="1104189"/>
            <a:chOff x="2959281" y="1814964"/>
            <a:chExt cx="2965581" cy="1835707"/>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dirty="0"/>
                <a:t>O</a:t>
              </a:r>
            </a:p>
          </p:txBody>
        </p:sp>
        <p:sp>
          <p:nvSpPr>
            <p:cNvPr id="13" name="Text Box 36"/>
            <p:cNvSpPr txBox="1">
              <a:spLocks noChangeArrowheads="1"/>
            </p:cNvSpPr>
            <p:nvPr/>
          </p:nvSpPr>
          <p:spPr bwMode="auto">
            <a:xfrm>
              <a:off x="3562562" y="3036659"/>
              <a:ext cx="1538237" cy="61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1800" b="1" dirty="0"/>
                <a:t>Nước</a:t>
              </a:r>
            </a:p>
          </p:txBody>
        </p:sp>
        <p:sp>
          <p:nvSpPr>
            <p:cNvPr id="14" name="Rounded Rectangle 13"/>
            <p:cNvSpPr/>
            <p:nvPr/>
          </p:nvSpPr>
          <p:spPr>
            <a:xfrm>
              <a:off x="2959281" y="1814964"/>
              <a:ext cx="2965581" cy="1805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grpSp>
        <p:nvGrpSpPr>
          <p:cNvPr id="15" name="Group 8"/>
          <p:cNvGrpSpPr>
            <a:grpSpLocks/>
          </p:cNvGrpSpPr>
          <p:nvPr/>
        </p:nvGrpSpPr>
        <p:grpSpPr bwMode="auto">
          <a:xfrm>
            <a:off x="250330" y="336155"/>
            <a:ext cx="2536371" cy="1130137"/>
            <a:chOff x="-1558949" y="3873410"/>
            <a:chExt cx="8833946" cy="3345102"/>
          </a:xfrm>
        </p:grpSpPr>
        <p:sp>
          <p:nvSpPr>
            <p:cNvPr id="16" name="Text Box 36"/>
            <p:cNvSpPr txBox="1">
              <a:spLocks noChangeArrowheads="1"/>
            </p:cNvSpPr>
            <p:nvPr/>
          </p:nvSpPr>
          <p:spPr bwMode="auto">
            <a:xfrm>
              <a:off x="-1558949" y="6125323"/>
              <a:ext cx="8833946" cy="109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1800" b="1"/>
                <a:t>Calcium carbonate</a:t>
              </a:r>
              <a:endParaRPr lang="en-US" sz="1800" b="1" dirty="0"/>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700" b="1" dirty="0"/>
                  <a:t>C</a:t>
                </a:r>
              </a:p>
            </p:txBody>
          </p:sp>
        </p:grpSp>
        <p:sp>
          <p:nvSpPr>
            <p:cNvPr id="18" name="Rounded Rectangle 17"/>
            <p:cNvSpPr/>
            <p:nvPr/>
          </p:nvSpPr>
          <p:spPr>
            <a:xfrm>
              <a:off x="-1490318" y="3873410"/>
              <a:ext cx="714185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grpSp>
        <p:nvGrpSpPr>
          <p:cNvPr id="25" name="Group 6"/>
          <p:cNvGrpSpPr>
            <a:grpSpLocks/>
          </p:cNvGrpSpPr>
          <p:nvPr/>
        </p:nvGrpSpPr>
        <p:grpSpPr bwMode="auto">
          <a:xfrm>
            <a:off x="2543365" y="366220"/>
            <a:ext cx="1893367" cy="1052678"/>
            <a:chOff x="4973926" y="4414005"/>
            <a:chExt cx="4711273" cy="2300293"/>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7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1800" b="1"/>
                <a:t>O</a:t>
              </a:r>
            </a:p>
          </p:txBody>
        </p:sp>
        <p:sp>
          <p:nvSpPr>
            <p:cNvPr id="29" name="Text Box 36"/>
            <p:cNvSpPr txBox="1">
              <a:spLocks noChangeArrowheads="1"/>
            </p:cNvSpPr>
            <p:nvPr/>
          </p:nvSpPr>
          <p:spPr bwMode="auto">
            <a:xfrm>
              <a:off x="5277619" y="5907240"/>
              <a:ext cx="4355426" cy="80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1800" b="1"/>
                <a:t>Carbon dioxide</a:t>
              </a:r>
              <a:endParaRPr lang="en-US" sz="1800" b="1" dirty="0"/>
            </a:p>
          </p:txBody>
        </p:sp>
        <p:sp>
          <p:nvSpPr>
            <p:cNvPr id="30" name="Rounded Rectangle 29"/>
            <p:cNvSpPr/>
            <p:nvPr/>
          </p:nvSpPr>
          <p:spPr>
            <a:xfrm>
              <a:off x="4973926" y="4414005"/>
              <a:ext cx="4711273" cy="22699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Times New Roman" pitchFamily="18" charset="0"/>
                <a:cs typeface="Times New Roman" pitchFamily="18" charset="0"/>
              </a:endParaRPr>
            </a:p>
          </p:txBody>
        </p:sp>
      </p:grpSp>
      <p:graphicFrame>
        <p:nvGraphicFramePr>
          <p:cNvPr id="34" name="Table 33"/>
          <p:cNvGraphicFramePr>
            <a:graphicFrameLocks noGrp="1"/>
          </p:cNvGraphicFramePr>
          <p:nvPr>
            <p:extLst>
              <p:ext uri="{D42A27DB-BD31-4B8C-83A1-F6EECF244321}">
                <p14:modId xmlns:p14="http://schemas.microsoft.com/office/powerpoint/2010/main" val="1952359013"/>
              </p:ext>
            </p:extLst>
          </p:nvPr>
        </p:nvGraphicFramePr>
        <p:xfrm>
          <a:off x="391418" y="2384233"/>
          <a:ext cx="8390964" cy="2463728"/>
        </p:xfrm>
        <a:graphic>
          <a:graphicData uri="http://schemas.openxmlformats.org/drawingml/2006/table">
            <a:tbl>
              <a:tblPr firstRow="1" bandRow="1">
                <a:tableStyleId>{5940675A-B579-460E-94D1-54222C63F5DA}</a:tableStyleId>
              </a:tblPr>
              <a:tblGrid>
                <a:gridCol w="2097741">
                  <a:extLst>
                    <a:ext uri="{9D8B030D-6E8A-4147-A177-3AD203B41FA5}">
                      <a16:colId xmlns:a16="http://schemas.microsoft.com/office/drawing/2014/main" val="1197534052"/>
                    </a:ext>
                  </a:extLst>
                </a:gridCol>
                <a:gridCol w="2097741">
                  <a:extLst>
                    <a:ext uri="{9D8B030D-6E8A-4147-A177-3AD203B41FA5}">
                      <a16:colId xmlns:a16="http://schemas.microsoft.com/office/drawing/2014/main" val="3480205819"/>
                    </a:ext>
                  </a:extLst>
                </a:gridCol>
                <a:gridCol w="2097741">
                  <a:extLst>
                    <a:ext uri="{9D8B030D-6E8A-4147-A177-3AD203B41FA5}">
                      <a16:colId xmlns:a16="http://schemas.microsoft.com/office/drawing/2014/main" val="422454594"/>
                    </a:ext>
                  </a:extLst>
                </a:gridCol>
                <a:gridCol w="2097741">
                  <a:extLst>
                    <a:ext uri="{9D8B030D-6E8A-4147-A177-3AD203B41FA5}">
                      <a16:colId xmlns:a16="http://schemas.microsoft.com/office/drawing/2014/main" val="3152169789"/>
                    </a:ext>
                  </a:extLst>
                </a:gridCol>
              </a:tblGrid>
              <a:tr h="708660">
                <a:tc>
                  <a:txBody>
                    <a:bodyPr/>
                    <a:lstStyle/>
                    <a:p>
                      <a:pPr algn="ctr"/>
                      <a:r>
                        <a:rPr lang="en-US" sz="2100" b="1" dirty="0" err="1"/>
                        <a:t>Hợp</a:t>
                      </a:r>
                      <a:r>
                        <a:rPr lang="en-US" sz="2100" b="1" baseline="0" dirty="0"/>
                        <a:t> </a:t>
                      </a:r>
                      <a:r>
                        <a:rPr lang="en-US" sz="2100" b="1" baseline="0" dirty="0" err="1"/>
                        <a:t>chất</a:t>
                      </a:r>
                      <a:endParaRPr lang="vi-VN" sz="2100" b="1" dirty="0"/>
                    </a:p>
                  </a:txBody>
                  <a:tcPr marL="68580" marR="68580" marT="34290" marB="34290" anchor="ctr">
                    <a:solidFill>
                      <a:schemeClr val="bg1"/>
                    </a:solidFill>
                  </a:tcPr>
                </a:tc>
                <a:tc>
                  <a:txBody>
                    <a:bodyPr/>
                    <a:lstStyle/>
                    <a:p>
                      <a:pPr algn="ctr"/>
                      <a:r>
                        <a:rPr lang="en-US" sz="2100" b="1" dirty="0" err="1"/>
                        <a:t>Số</a:t>
                      </a:r>
                      <a:r>
                        <a:rPr lang="en-US" sz="2100" b="1" baseline="0" dirty="0"/>
                        <a:t> </a:t>
                      </a:r>
                      <a:r>
                        <a:rPr lang="en-US" sz="2100" b="1" baseline="0" dirty="0" err="1"/>
                        <a:t>nguyên</a:t>
                      </a:r>
                      <a:r>
                        <a:rPr lang="en-US" sz="2100" b="1" baseline="0" dirty="0"/>
                        <a:t> </a:t>
                      </a:r>
                      <a:r>
                        <a:rPr lang="en-US" sz="2100" b="1" baseline="0" dirty="0" err="1"/>
                        <a:t>tố</a:t>
                      </a:r>
                      <a:r>
                        <a:rPr lang="en-US" sz="2100" b="1" baseline="0" dirty="0"/>
                        <a:t> </a:t>
                      </a:r>
                      <a:r>
                        <a:rPr lang="en-US" sz="2100" b="1" baseline="0" dirty="0" err="1"/>
                        <a:t>tạo</a:t>
                      </a:r>
                      <a:r>
                        <a:rPr lang="en-US" sz="2100" b="1" baseline="0" dirty="0"/>
                        <a:t> </a:t>
                      </a:r>
                      <a:r>
                        <a:rPr lang="en-US" sz="2100" b="1" baseline="0" dirty="0" err="1"/>
                        <a:t>nên</a:t>
                      </a:r>
                      <a:r>
                        <a:rPr lang="en-US" sz="2100" b="1" baseline="0" dirty="0"/>
                        <a:t> </a:t>
                      </a:r>
                      <a:r>
                        <a:rPr lang="en-US" sz="2100" b="1" baseline="0" dirty="0" err="1"/>
                        <a:t>hợp</a:t>
                      </a:r>
                      <a:r>
                        <a:rPr lang="en-US" sz="2100" b="1" baseline="0" dirty="0"/>
                        <a:t> </a:t>
                      </a:r>
                      <a:r>
                        <a:rPr lang="en-US" sz="2100" b="1" baseline="0" dirty="0" err="1"/>
                        <a:t>chất</a:t>
                      </a:r>
                      <a:endParaRPr lang="vi-VN" sz="2100" b="1" dirty="0"/>
                    </a:p>
                  </a:txBody>
                  <a:tcPr marL="68580" marR="68580" marT="34290" marB="34290" anchor="ctr">
                    <a:solidFill>
                      <a:schemeClr val="bg1"/>
                    </a:solidFill>
                  </a:tcPr>
                </a:tc>
                <a:tc>
                  <a:txBody>
                    <a:bodyPr/>
                    <a:lstStyle/>
                    <a:p>
                      <a:pPr algn="ctr"/>
                      <a:r>
                        <a:rPr lang="en-US" sz="2100" b="1" dirty="0" err="1"/>
                        <a:t>Số</a:t>
                      </a:r>
                      <a:r>
                        <a:rPr lang="en-US" sz="2100" b="1" baseline="0" dirty="0"/>
                        <a:t> </a:t>
                      </a:r>
                      <a:r>
                        <a:rPr lang="en-US" sz="2100" b="1" baseline="0" dirty="0" err="1"/>
                        <a:t>nguyên</a:t>
                      </a:r>
                      <a:r>
                        <a:rPr lang="en-US" sz="2100" b="1" baseline="0" dirty="0"/>
                        <a:t> </a:t>
                      </a:r>
                      <a:r>
                        <a:rPr lang="en-US" sz="2100" b="1" baseline="0" dirty="0" err="1"/>
                        <a:t>tử</a:t>
                      </a:r>
                      <a:r>
                        <a:rPr lang="en-US" sz="2100" b="1" baseline="0" dirty="0"/>
                        <a:t> </a:t>
                      </a:r>
                      <a:r>
                        <a:rPr lang="en-US" sz="2100" b="1" baseline="0" dirty="0" err="1"/>
                        <a:t>mỗi</a:t>
                      </a:r>
                      <a:r>
                        <a:rPr lang="en-US" sz="2100" b="1" baseline="0" dirty="0"/>
                        <a:t> </a:t>
                      </a:r>
                      <a:r>
                        <a:rPr lang="en-US" sz="2100" b="1" baseline="0" dirty="0" err="1"/>
                        <a:t>nguyên</a:t>
                      </a:r>
                      <a:r>
                        <a:rPr lang="en-US" sz="2100" b="1" baseline="0" dirty="0"/>
                        <a:t> </a:t>
                      </a:r>
                      <a:r>
                        <a:rPr lang="en-US" sz="2100" b="1" baseline="0" dirty="0" err="1"/>
                        <a:t>tố</a:t>
                      </a:r>
                      <a:endParaRPr lang="vi-VN" sz="2100" b="1" dirty="0"/>
                    </a:p>
                  </a:txBody>
                  <a:tcPr marL="68580" marR="68580" marT="34290" marB="34290" anchor="ctr">
                    <a:solidFill>
                      <a:schemeClr val="bg1"/>
                    </a:solidFill>
                  </a:tcPr>
                </a:tc>
                <a:tc>
                  <a:txBody>
                    <a:bodyPr/>
                    <a:lstStyle/>
                    <a:p>
                      <a:pPr algn="ctr"/>
                      <a:r>
                        <a:rPr lang="en-US" sz="2100" b="1" dirty="0" err="1"/>
                        <a:t>Công</a:t>
                      </a:r>
                      <a:r>
                        <a:rPr lang="en-US" sz="2100" b="1" baseline="0" dirty="0"/>
                        <a:t> </a:t>
                      </a:r>
                      <a:r>
                        <a:rPr lang="en-US" sz="2100" b="1" baseline="0" dirty="0" err="1"/>
                        <a:t>thức</a:t>
                      </a:r>
                      <a:r>
                        <a:rPr lang="en-US" sz="2100" b="1" baseline="0" dirty="0"/>
                        <a:t> </a:t>
                      </a:r>
                      <a:r>
                        <a:rPr lang="en-US" sz="2100" b="1" baseline="0" dirty="0" err="1"/>
                        <a:t>hóa</a:t>
                      </a:r>
                      <a:r>
                        <a:rPr lang="en-US" sz="2100" b="1" baseline="0" dirty="0"/>
                        <a:t> </a:t>
                      </a:r>
                      <a:r>
                        <a:rPr lang="en-US" sz="2100" b="1" baseline="0" dirty="0" err="1"/>
                        <a:t>học</a:t>
                      </a:r>
                      <a:endParaRPr lang="vi-VN" sz="2100" b="1" dirty="0"/>
                    </a:p>
                  </a:txBody>
                  <a:tcPr marL="68580" marR="68580" marT="34290" marB="34290" anchor="ctr">
                    <a:solidFill>
                      <a:schemeClr val="bg1"/>
                    </a:solidFill>
                  </a:tcPr>
                </a:tc>
                <a:extLst>
                  <a:ext uri="{0D108BD9-81ED-4DB2-BD59-A6C34878D82A}">
                    <a16:rowId xmlns:a16="http://schemas.microsoft.com/office/drawing/2014/main" val="4129594882"/>
                  </a:ext>
                </a:extLst>
              </a:tr>
              <a:tr h="438767">
                <a:tc>
                  <a:txBody>
                    <a:bodyPr/>
                    <a:lstStyle/>
                    <a:p>
                      <a:r>
                        <a:rPr lang="en-US" sz="2000" b="0" dirty="0" err="1"/>
                        <a:t>Nước</a:t>
                      </a:r>
                      <a:endParaRPr lang="vi-VN" sz="2000" b="0" dirty="0"/>
                    </a:p>
                  </a:txBody>
                  <a:tcPr marL="68580" marR="68580" marT="34290" marB="34290" anchor="ctr">
                    <a:solidFill>
                      <a:schemeClr val="bg1"/>
                    </a:solidFill>
                  </a:tcPr>
                </a:tc>
                <a:tc>
                  <a:txBody>
                    <a:bodyPr/>
                    <a:lstStyle/>
                    <a:p>
                      <a:endParaRPr lang="vi-VN" sz="2100" dirty="0"/>
                    </a:p>
                  </a:txBody>
                  <a:tcPr marL="68580" marR="68580" marT="34290" marB="34290" anchor="ctr">
                    <a:solidFill>
                      <a:schemeClr val="bg1"/>
                    </a:solidFill>
                  </a:tcPr>
                </a:tc>
                <a:tc>
                  <a:txBody>
                    <a:bodyPr/>
                    <a:lstStyle/>
                    <a:p>
                      <a:endParaRPr lang="vi-VN" sz="2100"/>
                    </a:p>
                  </a:txBody>
                  <a:tcPr marL="68580" marR="68580" marT="34290" marB="34290" anchor="ctr">
                    <a:solidFill>
                      <a:schemeClr val="bg1"/>
                    </a:solidFill>
                  </a:tcPr>
                </a:tc>
                <a:tc>
                  <a:txBody>
                    <a:bodyPr/>
                    <a:lstStyle/>
                    <a:p>
                      <a:endParaRPr lang="vi-VN" sz="2100" dirty="0"/>
                    </a:p>
                  </a:txBody>
                  <a:tcPr marL="68580" marR="68580" marT="34290" marB="34290" anchor="ctr">
                    <a:solidFill>
                      <a:schemeClr val="bg1"/>
                    </a:solidFill>
                  </a:tcPr>
                </a:tc>
                <a:extLst>
                  <a:ext uri="{0D108BD9-81ED-4DB2-BD59-A6C34878D82A}">
                    <a16:rowId xmlns:a16="http://schemas.microsoft.com/office/drawing/2014/main" val="2835853888"/>
                  </a:ext>
                </a:extLst>
              </a:tr>
              <a:tr h="438767">
                <a:tc>
                  <a:txBody>
                    <a:bodyPr/>
                    <a:lstStyle/>
                    <a:p>
                      <a:pPr>
                        <a:spcBef>
                          <a:spcPct val="50000"/>
                        </a:spcBef>
                      </a:pPr>
                      <a:r>
                        <a:rPr lang="en-US" sz="2000" b="0"/>
                        <a:t>Sodium Chloride</a:t>
                      </a:r>
                      <a:endParaRPr lang="en-US" sz="2000" b="0" dirty="0"/>
                    </a:p>
                  </a:txBody>
                  <a:tcPr marL="68580" marR="68580" marT="34290" marB="34290" anchor="ctr">
                    <a:solidFill>
                      <a:schemeClr val="bg1"/>
                    </a:solidFill>
                  </a:tcPr>
                </a:tc>
                <a:tc>
                  <a:txBody>
                    <a:bodyPr/>
                    <a:lstStyle/>
                    <a:p>
                      <a:endParaRPr lang="vi-VN" sz="2100" dirty="0"/>
                    </a:p>
                  </a:txBody>
                  <a:tcPr marL="68580" marR="68580" marT="34290" marB="34290" anchor="ctr">
                    <a:solidFill>
                      <a:schemeClr val="bg1"/>
                    </a:solidFill>
                  </a:tcPr>
                </a:tc>
                <a:tc>
                  <a:txBody>
                    <a:bodyPr/>
                    <a:lstStyle/>
                    <a:p>
                      <a:endParaRPr lang="vi-VN" sz="2100" dirty="0"/>
                    </a:p>
                  </a:txBody>
                  <a:tcPr marL="68580" marR="68580" marT="34290" marB="34290" anchor="ctr">
                    <a:solidFill>
                      <a:schemeClr val="bg1"/>
                    </a:solidFill>
                  </a:tcPr>
                </a:tc>
                <a:tc>
                  <a:txBody>
                    <a:bodyPr/>
                    <a:lstStyle/>
                    <a:p>
                      <a:endParaRPr lang="vi-VN" sz="2100"/>
                    </a:p>
                  </a:txBody>
                  <a:tcPr marL="68580" marR="68580" marT="34290" marB="34290" anchor="ctr">
                    <a:solidFill>
                      <a:schemeClr val="bg1"/>
                    </a:solidFill>
                  </a:tcPr>
                </a:tc>
                <a:extLst>
                  <a:ext uri="{0D108BD9-81ED-4DB2-BD59-A6C34878D82A}">
                    <a16:rowId xmlns:a16="http://schemas.microsoft.com/office/drawing/2014/main" val="1632053051"/>
                  </a:ext>
                </a:extLst>
              </a:tr>
              <a:tr h="438767">
                <a:tc>
                  <a:txBody>
                    <a:bodyPr/>
                    <a:lstStyle/>
                    <a:p>
                      <a:pPr>
                        <a:spcBef>
                          <a:spcPct val="50000"/>
                        </a:spcBef>
                      </a:pPr>
                      <a:r>
                        <a:rPr lang="en-US" sz="2000" b="0"/>
                        <a:t>Calcium carbonate</a:t>
                      </a:r>
                      <a:endParaRPr lang="en-US" sz="2000" b="0" dirty="0"/>
                    </a:p>
                  </a:txBody>
                  <a:tcPr marL="68580" marR="68580" marT="34290" marB="34290" anchor="ctr">
                    <a:solidFill>
                      <a:schemeClr val="bg1"/>
                    </a:solidFill>
                  </a:tcPr>
                </a:tc>
                <a:tc>
                  <a:txBody>
                    <a:bodyPr/>
                    <a:lstStyle/>
                    <a:p>
                      <a:endParaRPr lang="vi-VN" sz="2100"/>
                    </a:p>
                  </a:txBody>
                  <a:tcPr marL="68580" marR="68580" marT="34290" marB="34290" anchor="ctr">
                    <a:solidFill>
                      <a:schemeClr val="bg1"/>
                    </a:solidFill>
                  </a:tcPr>
                </a:tc>
                <a:tc>
                  <a:txBody>
                    <a:bodyPr/>
                    <a:lstStyle/>
                    <a:p>
                      <a:endParaRPr lang="vi-VN" sz="2100" dirty="0"/>
                    </a:p>
                  </a:txBody>
                  <a:tcPr marL="68580" marR="68580" marT="34290" marB="34290" anchor="ctr">
                    <a:solidFill>
                      <a:schemeClr val="bg1"/>
                    </a:solidFill>
                  </a:tcPr>
                </a:tc>
                <a:tc>
                  <a:txBody>
                    <a:bodyPr/>
                    <a:lstStyle/>
                    <a:p>
                      <a:endParaRPr lang="vi-VN" sz="2100"/>
                    </a:p>
                  </a:txBody>
                  <a:tcPr marL="68580" marR="68580" marT="34290" marB="34290" anchor="ctr">
                    <a:solidFill>
                      <a:schemeClr val="bg1"/>
                    </a:solidFill>
                  </a:tcPr>
                </a:tc>
                <a:extLst>
                  <a:ext uri="{0D108BD9-81ED-4DB2-BD59-A6C34878D82A}">
                    <a16:rowId xmlns:a16="http://schemas.microsoft.com/office/drawing/2014/main" val="3110504671"/>
                  </a:ext>
                </a:extLst>
              </a:tr>
              <a:tr h="438767">
                <a:tc>
                  <a:txBody>
                    <a:bodyPr/>
                    <a:lstStyle/>
                    <a:p>
                      <a:pPr>
                        <a:spcBef>
                          <a:spcPct val="50000"/>
                        </a:spcBef>
                      </a:pPr>
                      <a:r>
                        <a:rPr lang="en-US" sz="2000" b="0"/>
                        <a:t>Carbon dioxide</a:t>
                      </a:r>
                      <a:endParaRPr lang="en-US" sz="2000" b="0" dirty="0"/>
                    </a:p>
                  </a:txBody>
                  <a:tcPr marL="68580" marR="68580" marT="34290" marB="34290" anchor="ctr">
                    <a:solidFill>
                      <a:schemeClr val="bg1"/>
                    </a:solidFill>
                  </a:tcPr>
                </a:tc>
                <a:tc>
                  <a:txBody>
                    <a:bodyPr/>
                    <a:lstStyle/>
                    <a:p>
                      <a:endParaRPr lang="vi-VN" sz="2100"/>
                    </a:p>
                  </a:txBody>
                  <a:tcPr marL="68580" marR="68580" marT="34290" marB="34290" anchor="ctr">
                    <a:solidFill>
                      <a:schemeClr val="bg1"/>
                    </a:solidFill>
                  </a:tcPr>
                </a:tc>
                <a:tc>
                  <a:txBody>
                    <a:bodyPr/>
                    <a:lstStyle/>
                    <a:p>
                      <a:endParaRPr lang="vi-VN" sz="2100" dirty="0"/>
                    </a:p>
                  </a:txBody>
                  <a:tcPr marL="68580" marR="68580" marT="34290" marB="34290" anchor="ctr">
                    <a:solidFill>
                      <a:schemeClr val="bg1"/>
                    </a:solidFill>
                  </a:tcPr>
                </a:tc>
                <a:tc>
                  <a:txBody>
                    <a:bodyPr/>
                    <a:lstStyle/>
                    <a:p>
                      <a:endParaRPr lang="vi-VN" sz="2100" dirty="0"/>
                    </a:p>
                  </a:txBody>
                  <a:tcPr marL="68580" marR="68580" marT="34290" marB="34290" anchor="ctr">
                    <a:solidFill>
                      <a:schemeClr val="bg1"/>
                    </a:solidFill>
                  </a:tcP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11426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01503" y="296578"/>
          <a:ext cx="8390964" cy="2463728"/>
        </p:xfrm>
        <a:graphic>
          <a:graphicData uri="http://schemas.openxmlformats.org/drawingml/2006/table">
            <a:tbl>
              <a:tblPr firstRow="1" bandRow="1">
                <a:tableStyleId>{5940675A-B579-460E-94D1-54222C63F5DA}</a:tableStyleId>
              </a:tblPr>
              <a:tblGrid>
                <a:gridCol w="2097741">
                  <a:extLst>
                    <a:ext uri="{9D8B030D-6E8A-4147-A177-3AD203B41FA5}">
                      <a16:colId xmlns:a16="http://schemas.microsoft.com/office/drawing/2014/main" val="1197534052"/>
                    </a:ext>
                  </a:extLst>
                </a:gridCol>
                <a:gridCol w="2097741">
                  <a:extLst>
                    <a:ext uri="{9D8B030D-6E8A-4147-A177-3AD203B41FA5}">
                      <a16:colId xmlns:a16="http://schemas.microsoft.com/office/drawing/2014/main" val="3480205819"/>
                    </a:ext>
                  </a:extLst>
                </a:gridCol>
                <a:gridCol w="2097741">
                  <a:extLst>
                    <a:ext uri="{9D8B030D-6E8A-4147-A177-3AD203B41FA5}">
                      <a16:colId xmlns:a16="http://schemas.microsoft.com/office/drawing/2014/main" val="422454594"/>
                    </a:ext>
                  </a:extLst>
                </a:gridCol>
                <a:gridCol w="2097741">
                  <a:extLst>
                    <a:ext uri="{9D8B030D-6E8A-4147-A177-3AD203B41FA5}">
                      <a16:colId xmlns:a16="http://schemas.microsoft.com/office/drawing/2014/main" val="3152169789"/>
                    </a:ext>
                  </a:extLst>
                </a:gridCol>
              </a:tblGrid>
              <a:tr h="708660">
                <a:tc>
                  <a:txBody>
                    <a:bodyPr/>
                    <a:lstStyle/>
                    <a:p>
                      <a:pPr algn="ctr"/>
                      <a:r>
                        <a:rPr lang="en-US" sz="2100" b="1" dirty="0" err="1"/>
                        <a:t>Hợp</a:t>
                      </a:r>
                      <a:r>
                        <a:rPr lang="en-US" sz="2100" b="1" baseline="0" dirty="0"/>
                        <a:t> </a:t>
                      </a:r>
                      <a:r>
                        <a:rPr lang="en-US" sz="2100" b="1" baseline="0" dirty="0" err="1"/>
                        <a:t>chất</a:t>
                      </a:r>
                      <a:endParaRPr lang="vi-VN" sz="2100" b="1" dirty="0"/>
                    </a:p>
                  </a:txBody>
                  <a:tcPr marL="68580" marR="68580" marT="34290" marB="34290" anchor="ctr">
                    <a:solidFill>
                      <a:schemeClr val="bg1"/>
                    </a:solidFill>
                  </a:tcPr>
                </a:tc>
                <a:tc>
                  <a:txBody>
                    <a:bodyPr/>
                    <a:lstStyle/>
                    <a:p>
                      <a:pPr algn="ctr"/>
                      <a:r>
                        <a:rPr lang="en-US" sz="2100" b="1" dirty="0" err="1"/>
                        <a:t>Số</a:t>
                      </a:r>
                      <a:r>
                        <a:rPr lang="en-US" sz="2100" b="1" baseline="0" dirty="0"/>
                        <a:t> </a:t>
                      </a:r>
                      <a:r>
                        <a:rPr lang="en-US" sz="2100" b="1" baseline="0" dirty="0" err="1"/>
                        <a:t>nguyên</a:t>
                      </a:r>
                      <a:r>
                        <a:rPr lang="en-US" sz="2100" b="1" baseline="0" dirty="0"/>
                        <a:t> </a:t>
                      </a:r>
                      <a:r>
                        <a:rPr lang="en-US" sz="2100" b="1" baseline="0" dirty="0" err="1"/>
                        <a:t>tố</a:t>
                      </a:r>
                      <a:r>
                        <a:rPr lang="en-US" sz="2100" b="1" baseline="0" dirty="0"/>
                        <a:t> </a:t>
                      </a:r>
                      <a:r>
                        <a:rPr lang="en-US" sz="2100" b="1" baseline="0" dirty="0" err="1"/>
                        <a:t>tạo</a:t>
                      </a:r>
                      <a:r>
                        <a:rPr lang="en-US" sz="2100" b="1" baseline="0" dirty="0"/>
                        <a:t> </a:t>
                      </a:r>
                      <a:r>
                        <a:rPr lang="en-US" sz="2100" b="1" baseline="0" dirty="0" err="1"/>
                        <a:t>nên</a:t>
                      </a:r>
                      <a:r>
                        <a:rPr lang="en-US" sz="2100" b="1" baseline="0" dirty="0"/>
                        <a:t> </a:t>
                      </a:r>
                      <a:r>
                        <a:rPr lang="en-US" sz="2100" b="1" baseline="0" dirty="0" err="1"/>
                        <a:t>hợp</a:t>
                      </a:r>
                      <a:r>
                        <a:rPr lang="en-US" sz="2100" b="1" baseline="0" dirty="0"/>
                        <a:t> </a:t>
                      </a:r>
                      <a:r>
                        <a:rPr lang="en-US" sz="2100" b="1" baseline="0" dirty="0" err="1"/>
                        <a:t>chất</a:t>
                      </a:r>
                      <a:endParaRPr lang="vi-VN" sz="2100" b="1" dirty="0"/>
                    </a:p>
                  </a:txBody>
                  <a:tcPr marL="68580" marR="68580" marT="34290" marB="34290" anchor="ctr">
                    <a:solidFill>
                      <a:schemeClr val="bg1"/>
                    </a:solidFill>
                  </a:tcPr>
                </a:tc>
                <a:tc>
                  <a:txBody>
                    <a:bodyPr/>
                    <a:lstStyle/>
                    <a:p>
                      <a:pPr algn="ctr"/>
                      <a:r>
                        <a:rPr lang="en-US" sz="2100" b="1" dirty="0" err="1"/>
                        <a:t>Số</a:t>
                      </a:r>
                      <a:r>
                        <a:rPr lang="en-US" sz="2100" b="1" baseline="0" dirty="0"/>
                        <a:t> </a:t>
                      </a:r>
                      <a:r>
                        <a:rPr lang="en-US" sz="2100" b="1" baseline="0" dirty="0" err="1"/>
                        <a:t>nguyên</a:t>
                      </a:r>
                      <a:r>
                        <a:rPr lang="en-US" sz="2100" b="1" baseline="0" dirty="0"/>
                        <a:t> </a:t>
                      </a:r>
                      <a:r>
                        <a:rPr lang="en-US" sz="2100" b="1" baseline="0" dirty="0" err="1"/>
                        <a:t>tử</a:t>
                      </a:r>
                      <a:r>
                        <a:rPr lang="en-US" sz="2100" b="1" baseline="0" dirty="0"/>
                        <a:t> </a:t>
                      </a:r>
                      <a:r>
                        <a:rPr lang="en-US" sz="2100" b="1" baseline="0" dirty="0" err="1"/>
                        <a:t>mỗi</a:t>
                      </a:r>
                      <a:r>
                        <a:rPr lang="en-US" sz="2100" b="1" baseline="0" dirty="0"/>
                        <a:t> </a:t>
                      </a:r>
                      <a:r>
                        <a:rPr lang="en-US" sz="2100" b="1" baseline="0" dirty="0" err="1"/>
                        <a:t>nguyên</a:t>
                      </a:r>
                      <a:r>
                        <a:rPr lang="en-US" sz="2100" b="1" baseline="0" dirty="0"/>
                        <a:t> </a:t>
                      </a:r>
                      <a:r>
                        <a:rPr lang="en-US" sz="2100" b="1" baseline="0" dirty="0" err="1"/>
                        <a:t>tố</a:t>
                      </a:r>
                      <a:endParaRPr lang="vi-VN" sz="2100" b="1" dirty="0"/>
                    </a:p>
                  </a:txBody>
                  <a:tcPr marL="68580" marR="68580" marT="34290" marB="34290" anchor="ctr">
                    <a:solidFill>
                      <a:schemeClr val="bg1"/>
                    </a:solidFill>
                  </a:tcPr>
                </a:tc>
                <a:tc>
                  <a:txBody>
                    <a:bodyPr/>
                    <a:lstStyle/>
                    <a:p>
                      <a:pPr algn="ctr"/>
                      <a:r>
                        <a:rPr lang="en-US" sz="2100" b="1" dirty="0" err="1"/>
                        <a:t>Công</a:t>
                      </a:r>
                      <a:r>
                        <a:rPr lang="en-US" sz="2100" b="1" baseline="0" dirty="0"/>
                        <a:t> </a:t>
                      </a:r>
                      <a:r>
                        <a:rPr lang="en-US" sz="2100" b="1" baseline="0" dirty="0" err="1"/>
                        <a:t>thức</a:t>
                      </a:r>
                      <a:r>
                        <a:rPr lang="en-US" sz="2100" b="1" baseline="0" dirty="0"/>
                        <a:t> </a:t>
                      </a:r>
                      <a:r>
                        <a:rPr lang="en-US" sz="2100" b="1" baseline="0" dirty="0" err="1"/>
                        <a:t>hóa</a:t>
                      </a:r>
                      <a:r>
                        <a:rPr lang="en-US" sz="2100" b="1" baseline="0" dirty="0"/>
                        <a:t> </a:t>
                      </a:r>
                      <a:r>
                        <a:rPr lang="en-US" sz="2100" b="1" baseline="0" dirty="0" err="1"/>
                        <a:t>học</a:t>
                      </a:r>
                      <a:endParaRPr lang="vi-VN" sz="2100" b="1" dirty="0"/>
                    </a:p>
                  </a:txBody>
                  <a:tcPr marL="68580" marR="68580" marT="34290" marB="34290" anchor="ctr">
                    <a:solidFill>
                      <a:schemeClr val="bg1"/>
                    </a:solidFill>
                  </a:tcPr>
                </a:tc>
                <a:extLst>
                  <a:ext uri="{0D108BD9-81ED-4DB2-BD59-A6C34878D82A}">
                    <a16:rowId xmlns:a16="http://schemas.microsoft.com/office/drawing/2014/main" val="4129594882"/>
                  </a:ext>
                </a:extLst>
              </a:tr>
              <a:tr h="438767">
                <a:tc>
                  <a:txBody>
                    <a:bodyPr/>
                    <a:lstStyle/>
                    <a:p>
                      <a:r>
                        <a:rPr lang="en-US" sz="2000" b="0" dirty="0" err="1"/>
                        <a:t>Nước</a:t>
                      </a:r>
                      <a:endParaRPr lang="vi-VN" sz="2000" b="0" dirty="0"/>
                    </a:p>
                  </a:txBody>
                  <a:tcPr marL="68580" marR="68580" marT="34290" marB="34290" anchor="ctr">
                    <a:solidFill>
                      <a:schemeClr val="bg1"/>
                    </a:solidFill>
                  </a:tcPr>
                </a:tc>
                <a:tc>
                  <a:txBody>
                    <a:bodyPr/>
                    <a:lstStyle/>
                    <a:p>
                      <a:pPr algn="ctr"/>
                      <a:r>
                        <a:rPr lang="en-US" sz="2100" dirty="0"/>
                        <a:t>2</a:t>
                      </a:r>
                      <a:endParaRPr lang="vi-VN" sz="2100" dirty="0"/>
                    </a:p>
                  </a:txBody>
                  <a:tcPr marL="68580" marR="68580" marT="34290" marB="34290" anchor="ctr">
                    <a:solidFill>
                      <a:schemeClr val="bg1"/>
                    </a:solidFill>
                  </a:tcPr>
                </a:tc>
                <a:tc>
                  <a:txBody>
                    <a:bodyPr/>
                    <a:lstStyle/>
                    <a:p>
                      <a:pPr algn="ctr"/>
                      <a:r>
                        <a:rPr lang="en-US" sz="2100" dirty="0"/>
                        <a:t>2 H</a:t>
                      </a:r>
                      <a:r>
                        <a:rPr lang="en-US" sz="2100" baseline="0" dirty="0"/>
                        <a:t> </a:t>
                      </a:r>
                      <a:r>
                        <a:rPr lang="en-US" sz="2100" baseline="0" dirty="0" err="1"/>
                        <a:t>và</a:t>
                      </a:r>
                      <a:r>
                        <a:rPr lang="en-US" sz="2100" baseline="0" dirty="0"/>
                        <a:t> 1 O</a:t>
                      </a:r>
                      <a:endParaRPr lang="vi-VN" sz="2100" dirty="0"/>
                    </a:p>
                  </a:txBody>
                  <a:tcPr marL="68580" marR="68580" marT="34290" marB="34290" anchor="ctr">
                    <a:solidFill>
                      <a:schemeClr val="bg1"/>
                    </a:solidFill>
                  </a:tcPr>
                </a:tc>
                <a:tc>
                  <a:txBody>
                    <a:bodyPr/>
                    <a:lstStyle/>
                    <a:p>
                      <a:pPr algn="ctr"/>
                      <a:r>
                        <a:rPr lang="en-US" sz="2100" dirty="0"/>
                        <a:t>H</a:t>
                      </a:r>
                      <a:r>
                        <a:rPr lang="en-US" sz="2100" baseline="-25000" dirty="0"/>
                        <a:t>2</a:t>
                      </a:r>
                      <a:r>
                        <a:rPr lang="en-US" sz="2100" baseline="0" dirty="0"/>
                        <a:t>O</a:t>
                      </a:r>
                      <a:endParaRPr lang="vi-VN" sz="2100" dirty="0"/>
                    </a:p>
                  </a:txBody>
                  <a:tcPr marL="68580" marR="68580" marT="34290" marB="34290" anchor="ctr">
                    <a:solidFill>
                      <a:schemeClr val="bg1"/>
                    </a:solidFill>
                  </a:tcPr>
                </a:tc>
                <a:extLst>
                  <a:ext uri="{0D108BD9-81ED-4DB2-BD59-A6C34878D82A}">
                    <a16:rowId xmlns:a16="http://schemas.microsoft.com/office/drawing/2014/main" val="2835853888"/>
                  </a:ext>
                </a:extLst>
              </a:tr>
              <a:tr h="438767">
                <a:tc>
                  <a:txBody>
                    <a:bodyPr/>
                    <a:lstStyle/>
                    <a:p>
                      <a:pPr>
                        <a:spcBef>
                          <a:spcPct val="50000"/>
                        </a:spcBef>
                      </a:pPr>
                      <a:r>
                        <a:rPr lang="en-US" sz="2000" b="0"/>
                        <a:t>Sodium Chloride</a:t>
                      </a:r>
                      <a:endParaRPr lang="en-US" sz="2000" b="0" dirty="0"/>
                    </a:p>
                  </a:txBody>
                  <a:tcPr marL="68580" marR="68580" marT="34290" marB="34290" anchor="ctr">
                    <a:solidFill>
                      <a:schemeClr val="bg1"/>
                    </a:solidFill>
                  </a:tcPr>
                </a:tc>
                <a:tc>
                  <a:txBody>
                    <a:bodyPr/>
                    <a:lstStyle/>
                    <a:p>
                      <a:pPr algn="ctr"/>
                      <a:r>
                        <a:rPr lang="en-US" sz="2100" dirty="0"/>
                        <a:t>2</a:t>
                      </a:r>
                      <a:endParaRPr lang="vi-VN" sz="2100" dirty="0"/>
                    </a:p>
                  </a:txBody>
                  <a:tcPr marL="68580" marR="68580" marT="34290" marB="34290" anchor="ctr">
                    <a:solidFill>
                      <a:schemeClr val="bg1"/>
                    </a:solidFill>
                  </a:tcPr>
                </a:tc>
                <a:tc>
                  <a:txBody>
                    <a:bodyPr/>
                    <a:lstStyle/>
                    <a:p>
                      <a:pPr algn="ctr"/>
                      <a:r>
                        <a:rPr lang="en-US" sz="2100" dirty="0"/>
                        <a:t>1 Na </a:t>
                      </a:r>
                      <a:r>
                        <a:rPr lang="en-US" sz="2100" dirty="0" err="1"/>
                        <a:t>và</a:t>
                      </a:r>
                      <a:r>
                        <a:rPr lang="en-US" sz="2100" baseline="0" dirty="0"/>
                        <a:t> 1 Cl</a:t>
                      </a:r>
                      <a:endParaRPr lang="vi-VN" sz="2100" dirty="0"/>
                    </a:p>
                  </a:txBody>
                  <a:tcPr marL="68580" marR="68580" marT="34290" marB="34290" anchor="ctr">
                    <a:solidFill>
                      <a:schemeClr val="bg1"/>
                    </a:solidFill>
                  </a:tcPr>
                </a:tc>
                <a:tc>
                  <a:txBody>
                    <a:bodyPr/>
                    <a:lstStyle/>
                    <a:p>
                      <a:pPr algn="ctr"/>
                      <a:r>
                        <a:rPr lang="en-US" sz="2100" dirty="0" err="1"/>
                        <a:t>NaCl</a:t>
                      </a:r>
                      <a:endParaRPr lang="vi-VN" sz="2100" dirty="0"/>
                    </a:p>
                  </a:txBody>
                  <a:tcPr marL="68580" marR="68580" marT="34290" marB="34290" anchor="ctr">
                    <a:solidFill>
                      <a:schemeClr val="bg1"/>
                    </a:solidFill>
                  </a:tcPr>
                </a:tc>
                <a:extLst>
                  <a:ext uri="{0D108BD9-81ED-4DB2-BD59-A6C34878D82A}">
                    <a16:rowId xmlns:a16="http://schemas.microsoft.com/office/drawing/2014/main" val="1632053051"/>
                  </a:ext>
                </a:extLst>
              </a:tr>
              <a:tr h="438767">
                <a:tc>
                  <a:txBody>
                    <a:bodyPr/>
                    <a:lstStyle/>
                    <a:p>
                      <a:pPr>
                        <a:spcBef>
                          <a:spcPct val="50000"/>
                        </a:spcBef>
                      </a:pPr>
                      <a:r>
                        <a:rPr lang="en-US" sz="2000" b="0"/>
                        <a:t>Calcium carbonate</a:t>
                      </a:r>
                      <a:endParaRPr lang="en-US" sz="2000" b="0" dirty="0"/>
                    </a:p>
                  </a:txBody>
                  <a:tcPr marL="68580" marR="68580" marT="34290" marB="34290" anchor="ctr">
                    <a:solidFill>
                      <a:schemeClr val="bg1"/>
                    </a:solidFill>
                  </a:tcPr>
                </a:tc>
                <a:tc>
                  <a:txBody>
                    <a:bodyPr/>
                    <a:lstStyle/>
                    <a:p>
                      <a:pPr algn="ctr"/>
                      <a:r>
                        <a:rPr lang="en-US" sz="2100" dirty="0"/>
                        <a:t>3</a:t>
                      </a:r>
                      <a:endParaRPr lang="vi-VN" sz="2100" dirty="0"/>
                    </a:p>
                  </a:txBody>
                  <a:tcPr marL="68580" marR="68580" marT="34290" marB="34290" anchor="ctr">
                    <a:solidFill>
                      <a:schemeClr val="bg1"/>
                    </a:solidFill>
                  </a:tcPr>
                </a:tc>
                <a:tc>
                  <a:txBody>
                    <a:bodyPr/>
                    <a:lstStyle/>
                    <a:p>
                      <a:pPr algn="ctr"/>
                      <a:r>
                        <a:rPr lang="en-US" sz="2100" dirty="0"/>
                        <a:t>1 Ca;</a:t>
                      </a:r>
                      <a:r>
                        <a:rPr lang="en-US" sz="2100" baseline="0" dirty="0"/>
                        <a:t> 1 C </a:t>
                      </a:r>
                      <a:r>
                        <a:rPr lang="en-US" sz="2100" baseline="0" dirty="0" err="1"/>
                        <a:t>và</a:t>
                      </a:r>
                      <a:r>
                        <a:rPr lang="en-US" sz="2100" baseline="0" dirty="0"/>
                        <a:t> 3 O</a:t>
                      </a:r>
                      <a:endParaRPr lang="vi-VN" sz="2100" dirty="0"/>
                    </a:p>
                  </a:txBody>
                  <a:tcPr marL="68580" marR="68580" marT="34290" marB="34290" anchor="ctr">
                    <a:solidFill>
                      <a:schemeClr val="bg1"/>
                    </a:solidFill>
                  </a:tcPr>
                </a:tc>
                <a:tc>
                  <a:txBody>
                    <a:bodyPr/>
                    <a:lstStyle/>
                    <a:p>
                      <a:pPr algn="ctr"/>
                      <a:r>
                        <a:rPr lang="en-US" sz="2100" dirty="0"/>
                        <a:t>CaCO</a:t>
                      </a:r>
                      <a:r>
                        <a:rPr lang="en-US" sz="2100" baseline="-25000" dirty="0"/>
                        <a:t>3</a:t>
                      </a:r>
                      <a:endParaRPr lang="vi-VN" sz="2100" dirty="0"/>
                    </a:p>
                  </a:txBody>
                  <a:tcPr marL="68580" marR="68580" marT="34290" marB="34290" anchor="ctr">
                    <a:solidFill>
                      <a:schemeClr val="bg1"/>
                    </a:solidFill>
                  </a:tcPr>
                </a:tc>
                <a:extLst>
                  <a:ext uri="{0D108BD9-81ED-4DB2-BD59-A6C34878D82A}">
                    <a16:rowId xmlns:a16="http://schemas.microsoft.com/office/drawing/2014/main" val="3110504671"/>
                  </a:ext>
                </a:extLst>
              </a:tr>
              <a:tr h="438767">
                <a:tc>
                  <a:txBody>
                    <a:bodyPr/>
                    <a:lstStyle/>
                    <a:p>
                      <a:pPr>
                        <a:spcBef>
                          <a:spcPct val="50000"/>
                        </a:spcBef>
                      </a:pPr>
                      <a:r>
                        <a:rPr lang="en-US" sz="2000" b="0"/>
                        <a:t>Carbon dioxide</a:t>
                      </a:r>
                      <a:endParaRPr lang="en-US" sz="2000" b="0" dirty="0"/>
                    </a:p>
                  </a:txBody>
                  <a:tcPr marL="68580" marR="68580" marT="34290" marB="34290" anchor="ctr">
                    <a:solidFill>
                      <a:schemeClr val="bg1"/>
                    </a:solidFill>
                  </a:tcPr>
                </a:tc>
                <a:tc>
                  <a:txBody>
                    <a:bodyPr/>
                    <a:lstStyle/>
                    <a:p>
                      <a:pPr algn="ctr"/>
                      <a:r>
                        <a:rPr lang="en-US" sz="2100" dirty="0"/>
                        <a:t>2</a:t>
                      </a:r>
                      <a:endParaRPr lang="vi-VN" sz="2100" dirty="0"/>
                    </a:p>
                  </a:txBody>
                  <a:tcPr marL="68580" marR="68580" marT="34290" marB="34290" anchor="ctr">
                    <a:solidFill>
                      <a:schemeClr val="bg1"/>
                    </a:solidFill>
                  </a:tcPr>
                </a:tc>
                <a:tc>
                  <a:txBody>
                    <a:bodyPr/>
                    <a:lstStyle/>
                    <a:p>
                      <a:pPr algn="ctr"/>
                      <a:r>
                        <a:rPr lang="en-US" sz="2100" dirty="0"/>
                        <a:t>1 C </a:t>
                      </a:r>
                      <a:r>
                        <a:rPr lang="en-US" sz="2100" dirty="0" err="1"/>
                        <a:t>và</a:t>
                      </a:r>
                      <a:r>
                        <a:rPr lang="en-US" sz="2100" baseline="0" dirty="0"/>
                        <a:t> 2 O</a:t>
                      </a:r>
                      <a:endParaRPr lang="vi-VN" sz="2100" dirty="0"/>
                    </a:p>
                  </a:txBody>
                  <a:tcPr marL="68580" marR="68580" marT="34290" marB="34290" anchor="ctr">
                    <a:solidFill>
                      <a:schemeClr val="bg1"/>
                    </a:solidFill>
                  </a:tcPr>
                </a:tc>
                <a:tc>
                  <a:txBody>
                    <a:bodyPr/>
                    <a:lstStyle/>
                    <a:p>
                      <a:pPr algn="ctr"/>
                      <a:r>
                        <a:rPr lang="en-US" sz="2100" dirty="0"/>
                        <a:t>CO</a:t>
                      </a:r>
                      <a:r>
                        <a:rPr lang="en-US" sz="2100" baseline="-25000" dirty="0"/>
                        <a:t>2</a:t>
                      </a:r>
                      <a:endParaRPr lang="vi-VN" sz="2100" dirty="0"/>
                    </a:p>
                  </a:txBody>
                  <a:tcPr marL="68580" marR="68580" marT="34290" marB="34290" anchor="ctr">
                    <a:solidFill>
                      <a:schemeClr val="bg1"/>
                    </a:solidFill>
                  </a:tcPr>
                </a:tc>
                <a:extLst>
                  <a:ext uri="{0D108BD9-81ED-4DB2-BD59-A6C34878D82A}">
                    <a16:rowId xmlns:a16="http://schemas.microsoft.com/office/drawing/2014/main"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6639" y="2943880"/>
            <a:ext cx="933672" cy="933672"/>
          </a:xfrm>
          <a:prstGeom prst="rect">
            <a:avLst/>
          </a:prstGeom>
        </p:spPr>
      </p:pic>
      <p:sp>
        <p:nvSpPr>
          <p:cNvPr id="7" name="TextBox 6"/>
          <p:cNvSpPr txBox="1"/>
          <p:nvPr/>
        </p:nvSpPr>
        <p:spPr>
          <a:xfrm>
            <a:off x="1671457" y="3179884"/>
            <a:ext cx="6846642" cy="461665"/>
          </a:xfrm>
          <a:prstGeom prst="rect">
            <a:avLst/>
          </a:prstGeom>
          <a:noFill/>
        </p:spPr>
        <p:txBody>
          <a:bodyPr wrap="square" rtlCol="0">
            <a:spAutoFit/>
          </a:bodyPr>
          <a:lstStyle/>
          <a:p>
            <a:r>
              <a:rPr lang="en-US" sz="2400" i="1" dirty="0" err="1"/>
              <a:t>Công</a:t>
            </a:r>
            <a:r>
              <a:rPr lang="en-US" sz="2400" i="1" dirty="0"/>
              <a:t> </a:t>
            </a:r>
            <a:r>
              <a:rPr lang="en-US" sz="2400" i="1" dirty="0" err="1"/>
              <a:t>thức</a:t>
            </a:r>
            <a:r>
              <a:rPr lang="en-US" sz="2400" i="1" dirty="0"/>
              <a:t> </a:t>
            </a:r>
            <a:r>
              <a:rPr lang="en-US" sz="2400" i="1" dirty="0" err="1"/>
              <a:t>hóa</a:t>
            </a:r>
            <a:r>
              <a:rPr lang="en-US" sz="2400" i="1" dirty="0"/>
              <a:t> </a:t>
            </a:r>
            <a:r>
              <a:rPr lang="en-US" sz="2400" i="1" dirty="0" err="1"/>
              <a:t>học</a:t>
            </a:r>
            <a:r>
              <a:rPr lang="en-US" sz="2400" i="1" dirty="0"/>
              <a:t> </a:t>
            </a:r>
            <a:r>
              <a:rPr lang="en-US" sz="2400" i="1" dirty="0" err="1"/>
              <a:t>của</a:t>
            </a:r>
            <a:r>
              <a:rPr lang="en-US" sz="2400" i="1" dirty="0"/>
              <a:t> </a:t>
            </a:r>
            <a:r>
              <a:rPr lang="en-US" sz="2400" i="1" dirty="0" err="1"/>
              <a:t>hợp</a:t>
            </a:r>
            <a:r>
              <a:rPr lang="en-US" sz="2400" i="1" dirty="0"/>
              <a:t> </a:t>
            </a:r>
            <a:r>
              <a:rPr lang="en-US" sz="2400" i="1" dirty="0" err="1"/>
              <a:t>chất</a:t>
            </a:r>
            <a:r>
              <a:rPr lang="en-US" sz="2400" i="1" dirty="0"/>
              <a:t> </a:t>
            </a:r>
            <a:r>
              <a:rPr lang="en-US" sz="2400" i="1" dirty="0" err="1"/>
              <a:t>gồm</a:t>
            </a:r>
            <a:r>
              <a:rPr lang="en-US" sz="2400" i="1" dirty="0"/>
              <a:t> </a:t>
            </a:r>
            <a:r>
              <a:rPr lang="en-US" sz="2400" i="1" dirty="0" err="1"/>
              <a:t>những</a:t>
            </a:r>
            <a:r>
              <a:rPr lang="en-US" sz="2400" i="1" dirty="0"/>
              <a:t> </a:t>
            </a:r>
            <a:r>
              <a:rPr lang="en-US" sz="2400" i="1" dirty="0" err="1"/>
              <a:t>gì</a:t>
            </a:r>
            <a:r>
              <a:rPr lang="en-US" sz="2400" i="1" dirty="0"/>
              <a:t>?</a:t>
            </a:r>
            <a:endParaRPr lang="vi-VN" sz="2400" i="1" dirty="0"/>
          </a:p>
        </p:txBody>
      </p:sp>
      <p:sp>
        <p:nvSpPr>
          <p:cNvPr id="8" name="TextBox 7"/>
          <p:cNvSpPr txBox="1"/>
          <p:nvPr/>
        </p:nvSpPr>
        <p:spPr>
          <a:xfrm>
            <a:off x="1543596" y="3601074"/>
            <a:ext cx="7600404" cy="83099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err="1">
                <a:solidFill>
                  <a:srgbClr val="FF0000"/>
                </a:solidFill>
              </a:rPr>
              <a:t>Gồm</a:t>
            </a:r>
            <a:r>
              <a:rPr lang="en-US" sz="2400" dirty="0">
                <a:solidFill>
                  <a:srgbClr val="FF0000"/>
                </a:solidFill>
              </a:rPr>
              <a:t> </a:t>
            </a:r>
            <a:r>
              <a:rPr lang="en-US" sz="2400" dirty="0" err="1">
                <a:solidFill>
                  <a:srgbClr val="FF0000"/>
                </a:solidFill>
              </a:rPr>
              <a:t>kí</a:t>
            </a:r>
            <a:r>
              <a:rPr lang="en-US" sz="2400" dirty="0">
                <a:solidFill>
                  <a:srgbClr val="FF0000"/>
                </a:solidFill>
              </a:rPr>
              <a:t> </a:t>
            </a:r>
            <a:r>
              <a:rPr lang="en-US" sz="2400" dirty="0" err="1">
                <a:solidFill>
                  <a:srgbClr val="FF0000"/>
                </a:solidFill>
              </a:rPr>
              <a:t>hiệu</a:t>
            </a:r>
            <a:r>
              <a:rPr lang="en-US" sz="2400" dirty="0">
                <a:solidFill>
                  <a:srgbClr val="FF0000"/>
                </a:solidFill>
              </a:rPr>
              <a:t> </a:t>
            </a:r>
            <a:r>
              <a:rPr lang="en-US" sz="2400" dirty="0" err="1">
                <a:solidFill>
                  <a:srgbClr val="FF0000"/>
                </a:solidFill>
              </a:rPr>
              <a:t>hóa</a:t>
            </a:r>
            <a:r>
              <a:rPr lang="en-US" sz="2400" dirty="0">
                <a:solidFill>
                  <a:srgbClr val="FF0000"/>
                </a:solidFill>
              </a:rPr>
              <a:t> </a:t>
            </a:r>
            <a:r>
              <a:rPr lang="en-US" sz="2400" dirty="0" err="1">
                <a:solidFill>
                  <a:srgbClr val="FF0000"/>
                </a:solidFill>
              </a:rPr>
              <a:t>học</a:t>
            </a:r>
            <a:r>
              <a:rPr lang="en-US" sz="2400" dirty="0">
                <a:solidFill>
                  <a:srgbClr val="FF0000"/>
                </a:solidFill>
              </a:rPr>
              <a:t> </a:t>
            </a:r>
            <a:r>
              <a:rPr lang="en-US" sz="2400" dirty="0" err="1">
                <a:solidFill>
                  <a:srgbClr val="FF0000"/>
                </a:solidFill>
              </a:rPr>
              <a:t>của</a:t>
            </a:r>
            <a:r>
              <a:rPr lang="en-US" sz="2400" dirty="0">
                <a:solidFill>
                  <a:srgbClr val="FF0000"/>
                </a:solidFill>
              </a:rPr>
              <a:t> </a:t>
            </a:r>
            <a:r>
              <a:rPr lang="en-US" sz="2400" dirty="0" err="1">
                <a:solidFill>
                  <a:srgbClr val="FF0000"/>
                </a:solidFill>
              </a:rPr>
              <a:t>những</a:t>
            </a:r>
            <a:r>
              <a:rPr lang="en-US" sz="2400" dirty="0">
                <a:solidFill>
                  <a:srgbClr val="FF0000"/>
                </a:solidFill>
              </a:rPr>
              <a:t> </a:t>
            </a:r>
            <a:r>
              <a:rPr lang="en-US" sz="2400" dirty="0" err="1">
                <a:solidFill>
                  <a:srgbClr val="FF0000"/>
                </a:solidFill>
              </a:rPr>
              <a:t>nguyên</a:t>
            </a:r>
            <a:r>
              <a:rPr lang="en-US" sz="2400" dirty="0">
                <a:solidFill>
                  <a:srgbClr val="FF0000"/>
                </a:solidFill>
              </a:rPr>
              <a:t> </a:t>
            </a:r>
            <a:r>
              <a:rPr lang="en-US" sz="2400" dirty="0" err="1">
                <a:solidFill>
                  <a:srgbClr val="FF0000"/>
                </a:solidFill>
              </a:rPr>
              <a:t>tố</a:t>
            </a:r>
            <a:r>
              <a:rPr lang="en-US" sz="2400" dirty="0">
                <a:solidFill>
                  <a:srgbClr val="FF0000"/>
                </a:solidFill>
              </a:rPr>
              <a:t> </a:t>
            </a:r>
            <a:r>
              <a:rPr lang="en-US" sz="2400" dirty="0" err="1">
                <a:solidFill>
                  <a:srgbClr val="FF0000"/>
                </a:solidFill>
              </a:rPr>
              <a:t>tạo</a:t>
            </a:r>
            <a:r>
              <a:rPr lang="en-US" sz="2400" dirty="0">
                <a:solidFill>
                  <a:srgbClr val="FF0000"/>
                </a:solidFill>
              </a:rPr>
              <a:t> </a:t>
            </a:r>
            <a:r>
              <a:rPr lang="en-US" sz="2400" dirty="0" err="1">
                <a:solidFill>
                  <a:srgbClr val="FF0000"/>
                </a:solidFill>
              </a:rPr>
              <a:t>ra</a:t>
            </a:r>
            <a:r>
              <a:rPr lang="en-US" sz="2400" dirty="0">
                <a:solidFill>
                  <a:srgbClr val="FF0000"/>
                </a:solidFill>
              </a:rPr>
              <a:t> </a:t>
            </a:r>
            <a:r>
              <a:rPr lang="en-US" sz="2400" dirty="0" err="1">
                <a:solidFill>
                  <a:srgbClr val="FF0000"/>
                </a:solidFill>
              </a:rPr>
              <a:t>chất</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kèm</a:t>
            </a:r>
            <a:r>
              <a:rPr lang="en-US" sz="2400" dirty="0">
                <a:solidFill>
                  <a:srgbClr val="FF0000"/>
                </a:solidFill>
              </a:rPr>
              <a:t> </a:t>
            </a:r>
            <a:r>
              <a:rPr lang="en-US" sz="2400" dirty="0" err="1">
                <a:solidFill>
                  <a:srgbClr val="FF0000"/>
                </a:solidFill>
              </a:rPr>
              <a:t>theo</a:t>
            </a:r>
            <a:r>
              <a:rPr lang="en-US" sz="2400" dirty="0">
                <a:solidFill>
                  <a:srgbClr val="FF0000"/>
                </a:solidFill>
              </a:rPr>
              <a:t> </a:t>
            </a:r>
            <a:r>
              <a:rPr lang="en-US" sz="2400" dirty="0" err="1">
                <a:solidFill>
                  <a:srgbClr val="FF0000"/>
                </a:solidFill>
              </a:rPr>
              <a:t>chỉ</a:t>
            </a:r>
            <a:r>
              <a:rPr lang="en-US" sz="2400" dirty="0">
                <a:solidFill>
                  <a:srgbClr val="FF0000"/>
                </a:solidFill>
              </a:rPr>
              <a:t> </a:t>
            </a:r>
            <a:r>
              <a:rPr lang="en-US" sz="2400" dirty="0" err="1">
                <a:solidFill>
                  <a:srgbClr val="FF0000"/>
                </a:solidFill>
              </a:rPr>
              <a:t>số</a:t>
            </a:r>
            <a:r>
              <a:rPr lang="en-US" sz="2400" dirty="0">
                <a:solidFill>
                  <a:srgbClr val="FF0000"/>
                </a:solidFill>
              </a:rPr>
              <a:t> </a:t>
            </a:r>
            <a:r>
              <a:rPr lang="en-US" sz="2400" dirty="0" err="1">
                <a:solidFill>
                  <a:srgbClr val="FF0000"/>
                </a:solidFill>
              </a:rPr>
              <a:t>nguyên</a:t>
            </a:r>
            <a:r>
              <a:rPr lang="en-US" sz="2400" dirty="0">
                <a:solidFill>
                  <a:srgbClr val="FF0000"/>
                </a:solidFill>
              </a:rPr>
              <a:t> </a:t>
            </a:r>
            <a:r>
              <a:rPr lang="en-US" sz="2400" dirty="0" err="1">
                <a:solidFill>
                  <a:srgbClr val="FF0000"/>
                </a:solidFill>
              </a:rPr>
              <a:t>tử</a:t>
            </a:r>
            <a:r>
              <a:rPr lang="en-US" sz="2400" dirty="0">
                <a:solidFill>
                  <a:srgbClr val="FF0000"/>
                </a:solidFill>
              </a:rPr>
              <a:t> ở </a:t>
            </a:r>
            <a:r>
              <a:rPr lang="en-US" sz="2400" dirty="0" err="1">
                <a:solidFill>
                  <a:srgbClr val="FF0000"/>
                </a:solidFill>
              </a:rPr>
              <a:t>dưới</a:t>
            </a:r>
            <a:r>
              <a:rPr lang="en-US" sz="2400" dirty="0">
                <a:solidFill>
                  <a:srgbClr val="FF0000"/>
                </a:solidFill>
              </a:rPr>
              <a:t> </a:t>
            </a:r>
            <a:r>
              <a:rPr lang="en-US" sz="2400" dirty="0" err="1">
                <a:solidFill>
                  <a:srgbClr val="FF0000"/>
                </a:solidFill>
              </a:rPr>
              <a:t>chân</a:t>
            </a:r>
            <a:r>
              <a:rPr lang="en-US" sz="2400" dirty="0">
                <a:solidFill>
                  <a:srgbClr val="FF0000"/>
                </a:solidFill>
              </a:rPr>
              <a:t> </a:t>
            </a:r>
            <a:r>
              <a:rPr lang="en-US" sz="2400" dirty="0" err="1">
                <a:solidFill>
                  <a:srgbClr val="FF0000"/>
                </a:solidFill>
              </a:rPr>
              <a:t>kí</a:t>
            </a:r>
            <a:r>
              <a:rPr lang="en-US" sz="2400" dirty="0">
                <a:solidFill>
                  <a:srgbClr val="FF0000"/>
                </a:solidFill>
              </a:rPr>
              <a:t> </a:t>
            </a:r>
            <a:r>
              <a:rPr lang="en-US" sz="2400" dirty="0" err="1">
                <a:solidFill>
                  <a:srgbClr val="FF0000"/>
                </a:solidFill>
              </a:rPr>
              <a:t>hiệu</a:t>
            </a:r>
            <a:r>
              <a:rPr lang="en-US" sz="2400" dirty="0">
                <a:solidFill>
                  <a:srgbClr val="FF0000"/>
                </a:solidFill>
              </a:rPr>
              <a:t>.</a:t>
            </a:r>
            <a:endParaRPr lang="vi-VN" sz="2400" dirty="0">
              <a:solidFill>
                <a:srgbClr val="FF0000"/>
              </a:solidFill>
            </a:endParaRPr>
          </a:p>
        </p:txBody>
      </p:sp>
    </p:spTree>
    <p:extLst>
      <p:ext uri="{BB962C8B-B14F-4D97-AF65-F5344CB8AC3E}">
        <p14:creationId xmlns:p14="http://schemas.microsoft.com/office/powerpoint/2010/main" val="9268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2 KG CO2 Fire Extinguisher - ElectroMe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451" y="0"/>
            <a:ext cx="2404779" cy="3069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2588" y="1101142"/>
            <a:ext cx="634995" cy="433434"/>
          </a:xfrm>
          <a:prstGeom prst="rect">
            <a:avLst/>
          </a:prstGeom>
          <a:noFill/>
          <a:ln w="571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Nước muối sinh lý"/>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055" t="20189" r="25270"/>
          <a:stretch/>
        </p:blipFill>
        <p:spPr bwMode="auto">
          <a:xfrm>
            <a:off x="2026508" y="0"/>
            <a:ext cx="1729946" cy="326952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o.remove.bg/downloads/87e09a5f-4577-43dd-af2e-e829030cb46b/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6758" y="180899"/>
            <a:ext cx="1799582" cy="290772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ột Đá Vôi CaCO3 - Canxi Cacbon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9155" y="677863"/>
            <a:ext cx="2974845" cy="44672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546445" y="1418043"/>
            <a:ext cx="634995" cy="433434"/>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80830" y="1460757"/>
            <a:ext cx="507250" cy="390720"/>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0" name="Picture 10" descr="Nước uống đóng chai H2O 330ml - Kiều Anh Hotel"/>
          <p:cNvPicPr>
            <a:picLocks noChangeAspect="1" noChangeArrowheads="1"/>
          </p:cNvPicPr>
          <p:nvPr/>
        </p:nvPicPr>
        <p:blipFill rotWithShape="1">
          <a:blip r:embed="rId7">
            <a:extLst>
              <a:ext uri="{28A0092B-C50C-407E-A947-70E740481C1C}">
                <a14:useLocalDpi xmlns:a14="http://schemas.microsoft.com/office/drawing/2010/main" val="0"/>
              </a:ext>
            </a:extLst>
          </a:blip>
          <a:srcRect r="49389"/>
          <a:stretch/>
        </p:blipFill>
        <p:spPr bwMode="auto">
          <a:xfrm>
            <a:off x="940916" y="2952619"/>
            <a:ext cx="2978949" cy="22456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886795" y="3953578"/>
            <a:ext cx="634995" cy="433434"/>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55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3187308"/>
            <a:ext cx="2537680" cy="1956986"/>
          </a:xfrm>
          <a:prstGeom prst="rect">
            <a:avLst/>
          </a:prstGeom>
        </p:spPr>
      </p:pic>
      <p:sp>
        <p:nvSpPr>
          <p:cNvPr id="5" name="Rounded Rectangular Callout 4"/>
          <p:cNvSpPr/>
          <p:nvPr/>
        </p:nvSpPr>
        <p:spPr>
          <a:xfrm>
            <a:off x="605119" y="474804"/>
            <a:ext cx="5483954" cy="2107826"/>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i="1" dirty="0" err="1"/>
              <a:t>Giả</a:t>
            </a:r>
            <a:r>
              <a:rPr lang="en-US" sz="2100" i="1" dirty="0"/>
              <a:t> </a:t>
            </a:r>
            <a:r>
              <a:rPr lang="en-US" sz="2100" i="1" dirty="0" err="1"/>
              <a:t>sử</a:t>
            </a:r>
            <a:r>
              <a:rPr lang="en-US" sz="2100" i="1" dirty="0"/>
              <a:t> </a:t>
            </a:r>
            <a:r>
              <a:rPr lang="en-US" sz="2100" i="1" dirty="0" err="1"/>
              <a:t>hợp</a:t>
            </a:r>
            <a:r>
              <a:rPr lang="en-US" sz="2100" i="1" dirty="0"/>
              <a:t> </a:t>
            </a:r>
            <a:r>
              <a:rPr lang="en-US" sz="2100" i="1" dirty="0" err="1"/>
              <a:t>chất</a:t>
            </a:r>
            <a:r>
              <a:rPr lang="en-US" sz="2100" i="1" dirty="0"/>
              <a:t> </a:t>
            </a:r>
            <a:r>
              <a:rPr lang="en-US" sz="2100" i="1" dirty="0" err="1"/>
              <a:t>chứa</a:t>
            </a:r>
            <a:r>
              <a:rPr lang="en-US" sz="2100" i="1" dirty="0"/>
              <a:t> 2 </a:t>
            </a:r>
            <a:r>
              <a:rPr lang="en-US" sz="2100" i="1" dirty="0" err="1"/>
              <a:t>nguyên</a:t>
            </a:r>
            <a:r>
              <a:rPr lang="en-US" sz="2100" i="1" dirty="0"/>
              <a:t> </a:t>
            </a:r>
            <a:r>
              <a:rPr lang="en-US" sz="2100" i="1" dirty="0" err="1"/>
              <a:t>tố</a:t>
            </a:r>
            <a:r>
              <a:rPr lang="en-US" sz="2100" i="1" dirty="0"/>
              <a:t> </a:t>
            </a:r>
            <a:r>
              <a:rPr lang="en-US" sz="2100" i="1" dirty="0" err="1"/>
              <a:t>là</a:t>
            </a:r>
            <a:r>
              <a:rPr lang="en-US" sz="2100" i="1" dirty="0"/>
              <a:t> A </a:t>
            </a:r>
            <a:r>
              <a:rPr lang="en-US" sz="2100" i="1" dirty="0" err="1"/>
              <a:t>và</a:t>
            </a:r>
            <a:r>
              <a:rPr lang="en-US" sz="2100" i="1" dirty="0"/>
              <a:t> B, </a:t>
            </a:r>
            <a:r>
              <a:rPr lang="en-US" sz="2100" i="1" dirty="0" err="1"/>
              <a:t>số</a:t>
            </a:r>
            <a:r>
              <a:rPr lang="en-US" sz="2100" i="1" dirty="0"/>
              <a:t> </a:t>
            </a:r>
            <a:r>
              <a:rPr lang="en-US" sz="2100" i="1" dirty="0" err="1"/>
              <a:t>nguyên</a:t>
            </a:r>
            <a:r>
              <a:rPr lang="en-US" sz="2100" i="1" dirty="0"/>
              <a:t> </a:t>
            </a:r>
            <a:r>
              <a:rPr lang="en-US" sz="2100" i="1" dirty="0" err="1"/>
              <a:t>tử</a:t>
            </a:r>
            <a:r>
              <a:rPr lang="en-US" sz="2100" i="1" dirty="0"/>
              <a:t> </a:t>
            </a:r>
            <a:r>
              <a:rPr lang="en-US" sz="2100" i="1" dirty="0" err="1"/>
              <a:t>trong</a:t>
            </a:r>
            <a:r>
              <a:rPr lang="en-US" sz="2100" i="1" dirty="0"/>
              <a:t> </a:t>
            </a:r>
            <a:r>
              <a:rPr lang="en-US" sz="2100" i="1" dirty="0" err="1"/>
              <a:t>một</a:t>
            </a:r>
            <a:r>
              <a:rPr lang="en-US" sz="2100" i="1" dirty="0"/>
              <a:t> </a:t>
            </a:r>
            <a:r>
              <a:rPr lang="en-US" sz="2100" i="1" dirty="0" err="1"/>
              <a:t>phân</a:t>
            </a:r>
            <a:r>
              <a:rPr lang="en-US" sz="2100" i="1" dirty="0"/>
              <a:t> </a:t>
            </a:r>
            <a:r>
              <a:rPr lang="en-US" sz="2100" i="1" dirty="0" err="1"/>
              <a:t>tử</a:t>
            </a:r>
            <a:r>
              <a:rPr lang="en-US" sz="2100" i="1" dirty="0"/>
              <a:t> </a:t>
            </a:r>
            <a:r>
              <a:rPr lang="en-US" sz="2100" i="1" dirty="0" err="1"/>
              <a:t>chất</a:t>
            </a:r>
            <a:r>
              <a:rPr lang="en-US" sz="2100" i="1" dirty="0"/>
              <a:t> </a:t>
            </a:r>
            <a:r>
              <a:rPr lang="en-US" sz="2100" i="1" dirty="0" err="1"/>
              <a:t>là</a:t>
            </a:r>
            <a:r>
              <a:rPr lang="en-US" sz="2100" i="1" dirty="0"/>
              <a:t> x, y.</a:t>
            </a:r>
          </a:p>
          <a:p>
            <a:pPr algn="ctr"/>
            <a:endParaRPr lang="en-US" sz="2100" i="1" dirty="0"/>
          </a:p>
          <a:p>
            <a:pPr algn="ctr"/>
            <a:r>
              <a:rPr lang="en-US" sz="2100" i="1" dirty="0" err="1"/>
              <a:t>Hãy</a:t>
            </a:r>
            <a:r>
              <a:rPr lang="en-US" sz="2100" i="1" dirty="0"/>
              <a:t> </a:t>
            </a:r>
            <a:r>
              <a:rPr lang="en-US" sz="2100" i="1" dirty="0" err="1"/>
              <a:t>chỉ</a:t>
            </a:r>
            <a:r>
              <a:rPr lang="en-US" sz="2100" i="1" dirty="0"/>
              <a:t> </a:t>
            </a:r>
            <a:r>
              <a:rPr lang="en-US" sz="2100" i="1" dirty="0" err="1"/>
              <a:t>ra</a:t>
            </a:r>
            <a:r>
              <a:rPr lang="en-US" sz="2100" i="1" dirty="0"/>
              <a:t> </a:t>
            </a:r>
            <a:r>
              <a:rPr lang="en-US" sz="2100" i="1" dirty="0" err="1"/>
              <a:t>cách</a:t>
            </a:r>
            <a:r>
              <a:rPr lang="en-US" sz="2100" i="1" dirty="0"/>
              <a:t> </a:t>
            </a:r>
            <a:r>
              <a:rPr lang="en-US" sz="2100" i="1" dirty="0" err="1"/>
              <a:t>viết</a:t>
            </a:r>
            <a:r>
              <a:rPr lang="en-US" sz="2100" i="1" dirty="0"/>
              <a:t> CTHH </a:t>
            </a:r>
            <a:r>
              <a:rPr lang="en-US" sz="2100" i="1" dirty="0" err="1"/>
              <a:t>chung</a:t>
            </a:r>
            <a:r>
              <a:rPr lang="en-US" sz="2100" i="1" dirty="0"/>
              <a:t> </a:t>
            </a:r>
            <a:r>
              <a:rPr lang="en-US" sz="2100" i="1" dirty="0" err="1"/>
              <a:t>của</a:t>
            </a:r>
            <a:r>
              <a:rPr lang="en-US" sz="2100" i="1" dirty="0"/>
              <a:t> </a:t>
            </a:r>
            <a:r>
              <a:rPr lang="en-US" sz="2100" i="1" dirty="0" err="1"/>
              <a:t>hợp</a:t>
            </a:r>
            <a:r>
              <a:rPr lang="en-US" sz="2100" i="1" dirty="0"/>
              <a:t> </a:t>
            </a:r>
            <a:r>
              <a:rPr lang="en-US" sz="2100" i="1" dirty="0" err="1"/>
              <a:t>chất</a:t>
            </a:r>
            <a:r>
              <a:rPr lang="en-US" sz="2100" i="1" dirty="0"/>
              <a:t>.</a:t>
            </a:r>
            <a:endParaRPr lang="vi-VN" sz="2100" i="1" dirty="0"/>
          </a:p>
        </p:txBody>
      </p:sp>
    </p:spTree>
    <p:extLst>
      <p:ext uri="{BB962C8B-B14F-4D97-AF65-F5344CB8AC3E}">
        <p14:creationId xmlns:p14="http://schemas.microsoft.com/office/powerpoint/2010/main" val="12615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7136" y="393980"/>
            <a:ext cx="8340810" cy="4409247"/>
          </a:xfrm>
          <a:prstGeom prst="round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908080" y="1721571"/>
            <a:ext cx="2416785" cy="338554"/>
          </a:xfrm>
          <a:prstGeom prst="rect">
            <a:avLst/>
          </a:prstGeom>
          <a:solidFill>
            <a:srgbClr val="117D5C"/>
          </a:solidFill>
        </p:spPr>
        <p:txBody>
          <a:bodyPr wrap="square">
            <a:spAutoFit/>
          </a:bodyPr>
          <a:lstStyle/>
          <a:p>
            <a:pPr algn="ctr"/>
            <a:r>
              <a:rPr lang="en-US" sz="1600" b="1">
                <a:solidFill>
                  <a:schemeClr val="bg1"/>
                </a:solidFill>
                <a:latin typeface="Times New Roman" panose="02020603050405020304" pitchFamily="18" charset="0"/>
                <a:cs typeface="Times New Roman" panose="02020603050405020304" pitchFamily="18" charset="0"/>
              </a:rPr>
              <a:t>A</a:t>
            </a:r>
            <a:r>
              <a:rPr lang="en-US" sz="1600" b="1" baseline="-25000">
                <a:solidFill>
                  <a:schemeClr val="bg1"/>
                </a:solidFill>
                <a:latin typeface="Times New Roman" panose="02020603050405020304" pitchFamily="18" charset="0"/>
                <a:cs typeface="Times New Roman" panose="02020603050405020304" pitchFamily="18" charset="0"/>
              </a:rPr>
              <a:t>x</a:t>
            </a:r>
            <a:r>
              <a:rPr lang="en-US" sz="1600" b="1">
                <a:solidFill>
                  <a:schemeClr val="bg1"/>
                </a:solidFill>
                <a:latin typeface="Times New Roman" panose="02020603050405020304" pitchFamily="18" charset="0"/>
                <a:cs typeface="Times New Roman" panose="02020603050405020304" pitchFamily="18" charset="0"/>
              </a:rPr>
              <a:t>B</a:t>
            </a:r>
            <a:r>
              <a:rPr lang="en-US" sz="1600" b="1" baseline="-25000">
                <a:solidFill>
                  <a:schemeClr val="bg1"/>
                </a:solidFill>
                <a:latin typeface="Times New Roman" panose="02020603050405020304" pitchFamily="18" charset="0"/>
                <a:cs typeface="Times New Roman" panose="02020603050405020304" pitchFamily="18" charset="0"/>
              </a:rPr>
              <a:t>y </a:t>
            </a:r>
            <a:r>
              <a:rPr lang="en-US" sz="1600" b="1">
                <a:solidFill>
                  <a:schemeClr val="bg1"/>
                </a:solidFill>
                <a:latin typeface="Times New Roman" panose="02020603050405020304" pitchFamily="18" charset="0"/>
                <a:cs typeface="Times New Roman" panose="02020603050405020304" pitchFamily="18" charset="0"/>
              </a:rPr>
              <a:t>hoặc A</a:t>
            </a:r>
            <a:r>
              <a:rPr lang="en-US" sz="1600" b="1" baseline="-25000">
                <a:solidFill>
                  <a:schemeClr val="bg1"/>
                </a:solidFill>
                <a:latin typeface="Times New Roman" panose="02020603050405020304" pitchFamily="18" charset="0"/>
                <a:cs typeface="Times New Roman" panose="02020603050405020304" pitchFamily="18" charset="0"/>
              </a:rPr>
              <a:t>x</a:t>
            </a:r>
            <a:r>
              <a:rPr lang="en-US" sz="1600" b="1">
                <a:solidFill>
                  <a:schemeClr val="bg1"/>
                </a:solidFill>
                <a:latin typeface="Times New Roman" panose="02020603050405020304" pitchFamily="18" charset="0"/>
                <a:cs typeface="Times New Roman" panose="02020603050405020304" pitchFamily="18" charset="0"/>
              </a:rPr>
              <a:t>B</a:t>
            </a:r>
            <a:r>
              <a:rPr lang="en-US" sz="1600" b="1" baseline="-25000">
                <a:solidFill>
                  <a:schemeClr val="bg1"/>
                </a:solidFill>
                <a:latin typeface="Times New Roman" panose="02020603050405020304" pitchFamily="18" charset="0"/>
                <a:cs typeface="Times New Roman" panose="02020603050405020304" pitchFamily="18" charset="0"/>
              </a:rPr>
              <a:t>y</a:t>
            </a:r>
            <a:r>
              <a:rPr lang="en-US" sz="1600" b="1">
                <a:solidFill>
                  <a:schemeClr val="bg1"/>
                </a:solidFill>
                <a:latin typeface="Times New Roman" panose="02020603050405020304" pitchFamily="18" charset="0"/>
                <a:cs typeface="Times New Roman" panose="02020603050405020304" pitchFamily="18" charset="0"/>
              </a:rPr>
              <a:t>C</a:t>
            </a:r>
            <a:r>
              <a:rPr lang="en-US" sz="1600" b="1" baseline="-25000">
                <a:solidFill>
                  <a:schemeClr val="bg1"/>
                </a:solidFill>
                <a:latin typeface="Times New Roman" panose="02020603050405020304" pitchFamily="18" charset="0"/>
                <a:cs typeface="Times New Roman" panose="02020603050405020304" pitchFamily="18" charset="0"/>
              </a:rPr>
              <a:t>z</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04848" y="3286710"/>
            <a:ext cx="6824159" cy="307777"/>
          </a:xfrm>
          <a:prstGeom prst="rect">
            <a:avLst/>
          </a:prstGeom>
        </p:spPr>
        <p:txBody>
          <a:bodyPr wrap="square">
            <a:spAutoFit/>
          </a:bodyPr>
          <a:lstStyle/>
          <a:p>
            <a:pPr algn="ctr"/>
            <a:r>
              <a:rPr lang="en-US" sz="1400" b="1">
                <a:solidFill>
                  <a:srgbClr val="0033CC"/>
                </a:solidFill>
                <a:latin typeface="Times New Roman" panose="02020603050405020304" pitchFamily="18" charset="0"/>
                <a:cs typeface="Times New Roman" panose="02020603050405020304" pitchFamily="18" charset="0"/>
              </a:rPr>
              <a:t>B </a:t>
            </a:r>
            <a:r>
              <a:rPr lang="en-US" sz="1400">
                <a:latin typeface="Times New Roman" panose="02020603050405020304" pitchFamily="18" charset="0"/>
                <a:cs typeface="Times New Roman" panose="02020603050405020304" pitchFamily="18" charset="0"/>
              </a:rPr>
              <a:t>có thể là </a:t>
            </a:r>
            <a:r>
              <a:rPr lang="en-US" sz="1400">
                <a:solidFill>
                  <a:srgbClr val="FF0000"/>
                </a:solidFill>
                <a:latin typeface="Times New Roman" panose="02020603050405020304" pitchFamily="18" charset="0"/>
                <a:cs typeface="Times New Roman" panose="02020603050405020304" pitchFamily="18" charset="0"/>
              </a:rPr>
              <a:t>nhóm nguyên tử </a:t>
            </a:r>
            <a:r>
              <a:rPr lang="en-US" sz="1400">
                <a:latin typeface="Times New Roman" panose="02020603050405020304" pitchFamily="18" charset="0"/>
                <a:cs typeface="Times New Roman" panose="02020603050405020304" pitchFamily="18" charset="0"/>
              </a:rPr>
              <a:t>và được viết ở phía </a:t>
            </a:r>
            <a:r>
              <a:rPr lang="en-US" sz="1400">
                <a:solidFill>
                  <a:srgbClr val="FF0000"/>
                </a:solidFill>
                <a:latin typeface="Times New Roman" panose="02020603050405020304" pitchFamily="18" charset="0"/>
                <a:cs typeface="Times New Roman" panose="02020603050405020304" pitchFamily="18" charset="0"/>
              </a:rPr>
              <a:t>bên phải</a:t>
            </a:r>
            <a:r>
              <a:rPr lang="en-US" sz="1400">
                <a:latin typeface="Times New Roman" panose="02020603050405020304" pitchFamily="18" charset="0"/>
                <a:cs typeface="Times New Roman" panose="02020603050405020304" pitchFamily="18" charset="0"/>
              </a:rPr>
              <a:t>. Ví dụ: </a:t>
            </a:r>
            <a:r>
              <a:rPr lang="en-US" sz="1400" b="1">
                <a:solidFill>
                  <a:srgbClr val="0033CC"/>
                </a:solidFill>
                <a:latin typeface="Times New Roman" panose="02020603050405020304" pitchFamily="18" charset="0"/>
                <a:cs typeface="Times New Roman" panose="02020603050405020304" pitchFamily="18" charset="0"/>
              </a:rPr>
              <a:t>Ca(OH)</a:t>
            </a:r>
            <a:r>
              <a:rPr lang="en-US" sz="1400" b="1" baseline="-25000">
                <a:solidFill>
                  <a:srgbClr val="0033CC"/>
                </a:solidFill>
                <a:latin typeface="Times New Roman" panose="02020603050405020304" pitchFamily="18" charset="0"/>
                <a:cs typeface="Times New Roman" panose="02020603050405020304" pitchFamily="18" charset="0"/>
              </a:rPr>
              <a:t>2,   </a:t>
            </a:r>
            <a:r>
              <a:rPr lang="en-US" sz="1400" b="1">
                <a:solidFill>
                  <a:srgbClr val="0033CC"/>
                </a:solidFill>
                <a:latin typeface="Times New Roman" panose="02020603050405020304" pitchFamily="18" charset="0"/>
                <a:cs typeface="Times New Roman" panose="02020603050405020304" pitchFamily="18" charset="0"/>
              </a:rPr>
              <a:t>Al</a:t>
            </a:r>
            <a:r>
              <a:rPr lang="en-US" sz="1400" b="1" baseline="-25000">
                <a:solidFill>
                  <a:srgbClr val="0033CC"/>
                </a:solidFill>
                <a:latin typeface="Times New Roman" panose="02020603050405020304" pitchFamily="18" charset="0"/>
                <a:cs typeface="Times New Roman" panose="02020603050405020304" pitchFamily="18" charset="0"/>
              </a:rPr>
              <a:t>2</a:t>
            </a:r>
            <a:r>
              <a:rPr lang="en-US" sz="1400" b="1">
                <a:solidFill>
                  <a:srgbClr val="0033CC"/>
                </a:solidFill>
                <a:latin typeface="Times New Roman" panose="02020603050405020304" pitchFamily="18" charset="0"/>
                <a:cs typeface="Times New Roman" panose="02020603050405020304" pitchFamily="18" charset="0"/>
              </a:rPr>
              <a:t>(SO</a:t>
            </a:r>
            <a:r>
              <a:rPr lang="en-US" sz="1400" b="1" baseline="-25000">
                <a:solidFill>
                  <a:srgbClr val="0033CC"/>
                </a:solidFill>
                <a:latin typeface="Times New Roman" panose="02020603050405020304" pitchFamily="18" charset="0"/>
                <a:cs typeface="Times New Roman" panose="02020603050405020304" pitchFamily="18" charset="0"/>
              </a:rPr>
              <a:t>4</a:t>
            </a:r>
            <a:r>
              <a:rPr lang="en-US" sz="1400" b="1">
                <a:solidFill>
                  <a:srgbClr val="0033CC"/>
                </a:solidFill>
                <a:latin typeface="Times New Roman" panose="02020603050405020304" pitchFamily="18" charset="0"/>
                <a:cs typeface="Times New Roman" panose="02020603050405020304" pitchFamily="18" charset="0"/>
              </a:rPr>
              <a:t>)</a:t>
            </a:r>
            <a:r>
              <a:rPr lang="en-US" sz="1400" b="1" baseline="-25000">
                <a:solidFill>
                  <a:srgbClr val="0033CC"/>
                </a:solidFill>
                <a:latin typeface="Times New Roman" panose="02020603050405020304" pitchFamily="18" charset="0"/>
                <a:cs typeface="Times New Roman" panose="02020603050405020304" pitchFamily="18" charset="0"/>
              </a:rPr>
              <a:t>3 ....</a:t>
            </a:r>
          </a:p>
        </p:txBody>
      </p:sp>
      <p:sp>
        <p:nvSpPr>
          <p:cNvPr id="8" name="Rectangle 17">
            <a:extLst>
              <a:ext uri="{FF2B5EF4-FFF2-40B4-BE49-F238E27FC236}">
                <a16:creationId xmlns:a16="http://schemas.microsoft.com/office/drawing/2014/main" id="{A510CEAF-BF9F-450F-8BBC-4184E854F765}"/>
              </a:ext>
            </a:extLst>
          </p:cNvPr>
          <p:cNvSpPr>
            <a:spLocks noChangeArrowheads="1"/>
          </p:cNvSpPr>
          <p:nvPr/>
        </p:nvSpPr>
        <p:spPr bwMode="auto">
          <a:xfrm>
            <a:off x="1763787" y="1012195"/>
            <a:ext cx="6800799" cy="58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7" tIns="45715" rIns="91427" bIns="457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1600" b="1">
                <a:latin typeface="+mj-lt"/>
              </a:rPr>
              <a:t>Gồm </a:t>
            </a:r>
            <a:r>
              <a:rPr lang="en-US" altLang="en-US" sz="1600" b="1" dirty="0">
                <a:latin typeface="+mj-lt"/>
              </a:rPr>
              <a:t>2 KHHH </a:t>
            </a:r>
            <a:r>
              <a:rPr lang="en-US" altLang="en-US" sz="1600" b="1" dirty="0" err="1">
                <a:latin typeface="+mj-lt"/>
              </a:rPr>
              <a:t>trở</a:t>
            </a:r>
            <a:r>
              <a:rPr lang="en-US" altLang="en-US" sz="1600" b="1" dirty="0">
                <a:latin typeface="+mj-lt"/>
              </a:rPr>
              <a:t> </a:t>
            </a:r>
            <a:r>
              <a:rPr lang="en-US" altLang="en-US" sz="1600" b="1" dirty="0" err="1">
                <a:latin typeface="+mj-lt"/>
              </a:rPr>
              <a:t>lên</a:t>
            </a:r>
            <a:r>
              <a:rPr lang="en-US" altLang="en-US" sz="1600" b="1" dirty="0">
                <a:latin typeface="+mj-lt"/>
              </a:rPr>
              <a:t> </a:t>
            </a:r>
            <a:r>
              <a:rPr lang="en-US" altLang="en-US" sz="1600" b="1" dirty="0" err="1">
                <a:latin typeface="+mj-lt"/>
              </a:rPr>
              <a:t>của</a:t>
            </a:r>
            <a:r>
              <a:rPr lang="en-US" altLang="en-US" sz="1600" b="1" dirty="0">
                <a:latin typeface="+mj-lt"/>
              </a:rPr>
              <a:t> </a:t>
            </a:r>
            <a:r>
              <a:rPr lang="en-US" altLang="en-US" sz="1600" b="1" dirty="0" err="1">
                <a:latin typeface="+mj-lt"/>
              </a:rPr>
              <a:t>những</a:t>
            </a:r>
            <a:r>
              <a:rPr lang="en-US" altLang="en-US" sz="1600" b="1" dirty="0">
                <a:latin typeface="+mj-lt"/>
              </a:rPr>
              <a:t> </a:t>
            </a:r>
            <a:r>
              <a:rPr lang="en-US" altLang="en-US" sz="1600" b="1" dirty="0" err="1">
                <a:latin typeface="+mj-lt"/>
              </a:rPr>
              <a:t>nguyên</a:t>
            </a:r>
            <a:r>
              <a:rPr lang="en-US" altLang="en-US" sz="1600" b="1" dirty="0">
                <a:latin typeface="+mj-lt"/>
              </a:rPr>
              <a:t> </a:t>
            </a:r>
            <a:r>
              <a:rPr lang="en-US" altLang="en-US" sz="1600" b="1" dirty="0" err="1">
                <a:latin typeface="+mj-lt"/>
              </a:rPr>
              <a:t>tố</a:t>
            </a:r>
            <a:r>
              <a:rPr lang="en-US" altLang="en-US" sz="1600" b="1" dirty="0">
                <a:latin typeface="+mj-lt"/>
              </a:rPr>
              <a:t> </a:t>
            </a:r>
            <a:r>
              <a:rPr lang="en-US" altLang="en-US" sz="1600" b="1" dirty="0" err="1">
                <a:latin typeface="+mj-lt"/>
              </a:rPr>
              <a:t>tạo</a:t>
            </a:r>
            <a:r>
              <a:rPr lang="en-US" altLang="en-US" sz="1600" b="1" dirty="0">
                <a:latin typeface="+mj-lt"/>
              </a:rPr>
              <a:t> ra </a:t>
            </a:r>
            <a:r>
              <a:rPr lang="en-US" altLang="en-US" sz="1600" b="1" dirty="0" err="1">
                <a:latin typeface="+mj-lt"/>
              </a:rPr>
              <a:t>chất</a:t>
            </a:r>
            <a:r>
              <a:rPr lang="en-US" altLang="en-US" sz="1600" b="1" dirty="0">
                <a:latin typeface="+mj-lt"/>
              </a:rPr>
              <a:t> </a:t>
            </a:r>
            <a:r>
              <a:rPr lang="en-US" altLang="en-US" sz="1600" b="1" dirty="0" err="1">
                <a:latin typeface="+mj-lt"/>
              </a:rPr>
              <a:t>và</a:t>
            </a:r>
            <a:r>
              <a:rPr lang="en-US" altLang="en-US" sz="1600" b="1" dirty="0">
                <a:latin typeface="+mj-lt"/>
              </a:rPr>
              <a:t> </a:t>
            </a:r>
            <a:r>
              <a:rPr lang="en-US" altLang="en-US" sz="1600" b="1" dirty="0" err="1">
                <a:latin typeface="+mj-lt"/>
              </a:rPr>
              <a:t>kèm</a:t>
            </a:r>
            <a:r>
              <a:rPr lang="en-US" altLang="en-US" sz="1600" b="1" dirty="0">
                <a:latin typeface="+mj-lt"/>
              </a:rPr>
              <a:t> </a:t>
            </a:r>
            <a:r>
              <a:rPr lang="en-US" altLang="en-US" sz="1600" b="1" dirty="0" err="1">
                <a:latin typeface="+mj-lt"/>
              </a:rPr>
              <a:t>theo</a:t>
            </a:r>
            <a:r>
              <a:rPr lang="en-US" altLang="en-US" sz="1600" b="1" dirty="0">
                <a:latin typeface="+mj-lt"/>
              </a:rPr>
              <a:t> </a:t>
            </a:r>
            <a:r>
              <a:rPr lang="en-US" altLang="en-US" sz="1600" b="1" dirty="0" err="1">
                <a:latin typeface="+mj-lt"/>
              </a:rPr>
              <a:t>chỉ</a:t>
            </a:r>
            <a:r>
              <a:rPr lang="en-US" altLang="en-US" sz="1600" b="1" dirty="0">
                <a:latin typeface="+mj-lt"/>
              </a:rPr>
              <a:t> </a:t>
            </a:r>
            <a:r>
              <a:rPr lang="en-US" altLang="en-US" sz="1600" b="1" dirty="0" err="1">
                <a:latin typeface="+mj-lt"/>
              </a:rPr>
              <a:t>số</a:t>
            </a:r>
            <a:r>
              <a:rPr lang="en-US" altLang="en-US" sz="1600" b="1" dirty="0">
                <a:latin typeface="+mj-lt"/>
              </a:rPr>
              <a:t> ở </a:t>
            </a:r>
            <a:r>
              <a:rPr lang="en-US" altLang="en-US" sz="1600" b="1" dirty="0" err="1">
                <a:latin typeface="+mj-lt"/>
              </a:rPr>
              <a:t>dưới</a:t>
            </a:r>
            <a:r>
              <a:rPr lang="en-US" altLang="en-US" sz="1600" b="1" dirty="0">
                <a:latin typeface="+mj-lt"/>
              </a:rPr>
              <a:t> </a:t>
            </a:r>
            <a:r>
              <a:rPr lang="en-US" altLang="en-US" sz="1600" b="1" dirty="0" err="1">
                <a:latin typeface="+mj-lt"/>
              </a:rPr>
              <a:t>chân</a:t>
            </a:r>
            <a:r>
              <a:rPr lang="en-US" altLang="en-US" sz="1600" b="1" dirty="0">
                <a:latin typeface="+mj-lt"/>
              </a:rPr>
              <a:t>.</a:t>
            </a:r>
          </a:p>
        </p:txBody>
      </p:sp>
      <p:sp>
        <p:nvSpPr>
          <p:cNvPr id="9" name="五边形 10"/>
          <p:cNvSpPr/>
          <p:nvPr/>
        </p:nvSpPr>
        <p:spPr>
          <a:xfrm>
            <a:off x="596841" y="995200"/>
            <a:ext cx="1129604" cy="500063"/>
          </a:xfrm>
          <a:prstGeom prst="homePlate">
            <a:avLst/>
          </a:prstGeom>
          <a:solidFill>
            <a:srgbClr val="FFFF0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0" name="Rectangle 9"/>
          <p:cNvSpPr/>
          <p:nvPr/>
        </p:nvSpPr>
        <p:spPr>
          <a:xfrm>
            <a:off x="517800" y="1032831"/>
            <a:ext cx="694421" cy="400110"/>
          </a:xfrm>
          <a:prstGeom prst="rect">
            <a:avLst/>
          </a:prstGeom>
        </p:spPr>
        <p:txBody>
          <a:bodyPr wrap="none">
            <a:spAutoFit/>
          </a:bodyPr>
          <a:lstStyle/>
          <a:p>
            <a:r>
              <a:rPr lang="en-US" sz="2000" b="1">
                <a:ea typeface="Roboto" panose="02000000000000000000" pitchFamily="2" charset="0"/>
                <a:cs typeface="Roboto" panose="02000000000000000000" pitchFamily="2" charset="0"/>
              </a:rPr>
              <a:t>Gồm</a:t>
            </a:r>
          </a:p>
        </p:txBody>
      </p:sp>
      <p:sp>
        <p:nvSpPr>
          <p:cNvPr id="11" name="五边形 10"/>
          <p:cNvSpPr/>
          <p:nvPr/>
        </p:nvSpPr>
        <p:spPr>
          <a:xfrm>
            <a:off x="634183" y="1640818"/>
            <a:ext cx="1129604" cy="500063"/>
          </a:xfrm>
          <a:prstGeom prst="homePlate">
            <a:avLst/>
          </a:prstGeom>
          <a:solidFill>
            <a:srgbClr val="FF000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2" name="Rectangle 11"/>
          <p:cNvSpPr/>
          <p:nvPr/>
        </p:nvSpPr>
        <p:spPr>
          <a:xfrm>
            <a:off x="517800" y="1578832"/>
            <a:ext cx="1186543" cy="584775"/>
          </a:xfrm>
          <a:prstGeom prst="rect">
            <a:avLst/>
          </a:prstGeom>
        </p:spPr>
        <p:txBody>
          <a:bodyPr wrap="none">
            <a:spAutoFit/>
          </a:bodyPr>
          <a:lstStyle/>
          <a:p>
            <a:pPr algn="ctr"/>
            <a:r>
              <a:rPr lang="en-US" sz="1600" b="1">
                <a:solidFill>
                  <a:schemeClr val="bg1"/>
                </a:solidFill>
                <a:ea typeface="Roboto" panose="02000000000000000000" pitchFamily="2" charset="0"/>
                <a:cs typeface="Roboto" panose="02000000000000000000" pitchFamily="2" charset="0"/>
              </a:rPr>
              <a:t>CTHH </a:t>
            </a:r>
          </a:p>
          <a:p>
            <a:r>
              <a:rPr lang="en-US" sz="1600" b="1">
                <a:solidFill>
                  <a:schemeClr val="bg1"/>
                </a:solidFill>
                <a:ea typeface="Roboto" panose="02000000000000000000" pitchFamily="2" charset="0"/>
                <a:cs typeface="Roboto" panose="02000000000000000000" pitchFamily="2" charset="0"/>
              </a:rPr>
              <a:t>Dạng chung</a:t>
            </a:r>
          </a:p>
        </p:txBody>
      </p:sp>
      <p:sp>
        <p:nvSpPr>
          <p:cNvPr id="13" name="五边形 10"/>
          <p:cNvSpPr/>
          <p:nvPr/>
        </p:nvSpPr>
        <p:spPr>
          <a:xfrm>
            <a:off x="596841" y="2282073"/>
            <a:ext cx="1129604" cy="500063"/>
          </a:xfrm>
          <a:prstGeom prst="homePlate">
            <a:avLst/>
          </a:prstGeom>
          <a:solidFill>
            <a:srgbClr val="00B0F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4" name="五边形 10"/>
          <p:cNvSpPr/>
          <p:nvPr/>
        </p:nvSpPr>
        <p:spPr>
          <a:xfrm>
            <a:off x="634183" y="3183879"/>
            <a:ext cx="1129604" cy="500063"/>
          </a:xfrm>
          <a:prstGeom prst="homePlate">
            <a:avLst/>
          </a:prstGeom>
          <a:solidFill>
            <a:srgbClr val="7030A0"/>
          </a:solidFill>
          <a:ln w="25400" cap="flat" cmpd="sng" algn="ctr">
            <a:noFill/>
            <a:prstDash val="solid"/>
          </a:ln>
          <a:effectLst/>
        </p:spPr>
        <p:txBody>
          <a:bodyPr lIns="68580" tIns="34290" rIns="68580" bIns="34290" rtlCol="0" anchor="ctr"/>
          <a:lstStyle/>
          <a:p>
            <a:endParaRPr lang="en-US" sz="1800">
              <a:ea typeface="Roboto" panose="02000000000000000000" pitchFamily="2" charset="0"/>
              <a:cs typeface="Roboto" panose="02000000000000000000" pitchFamily="2" charset="0"/>
            </a:endParaRPr>
          </a:p>
        </p:txBody>
      </p:sp>
      <p:sp>
        <p:nvSpPr>
          <p:cNvPr id="15" name="Rectangle 14"/>
          <p:cNvSpPr/>
          <p:nvPr/>
        </p:nvSpPr>
        <p:spPr>
          <a:xfrm>
            <a:off x="711655" y="3203077"/>
            <a:ext cx="893193" cy="461665"/>
          </a:xfrm>
          <a:prstGeom prst="rect">
            <a:avLst/>
          </a:prstGeom>
        </p:spPr>
        <p:txBody>
          <a:bodyPr wrap="none">
            <a:spAutoFit/>
          </a:bodyPr>
          <a:lstStyle/>
          <a:p>
            <a:r>
              <a:rPr lang="en-US" sz="2400" b="1">
                <a:solidFill>
                  <a:schemeClr val="bg1"/>
                </a:solidFill>
                <a:ea typeface="Roboto" panose="02000000000000000000" pitchFamily="2" charset="0"/>
                <a:cs typeface="Roboto" panose="02000000000000000000" pitchFamily="2" charset="0"/>
              </a:rPr>
              <a:t>Lưu ý</a:t>
            </a:r>
            <a:endParaRPr lang="en-US" sz="2000" b="1">
              <a:solidFill>
                <a:schemeClr val="bg1"/>
              </a:solidFill>
            </a:endParaRPr>
          </a:p>
        </p:txBody>
      </p:sp>
      <p:sp>
        <p:nvSpPr>
          <p:cNvPr id="16" name="Rectangle 15"/>
          <p:cNvSpPr/>
          <p:nvPr/>
        </p:nvSpPr>
        <p:spPr>
          <a:xfrm>
            <a:off x="596841" y="2362827"/>
            <a:ext cx="939488" cy="338554"/>
          </a:xfrm>
          <a:prstGeom prst="rect">
            <a:avLst/>
          </a:prstGeom>
        </p:spPr>
        <p:txBody>
          <a:bodyPr wrap="none">
            <a:spAutoFit/>
          </a:bodyPr>
          <a:lstStyle/>
          <a:p>
            <a:r>
              <a:rPr lang="en-US" sz="1600" b="1">
                <a:solidFill>
                  <a:schemeClr val="bg1"/>
                </a:solidFill>
                <a:ea typeface="Roboto" panose="02000000000000000000" pitchFamily="2" charset="0"/>
                <a:cs typeface="Roboto" panose="02000000000000000000" pitchFamily="2" charset="0"/>
              </a:rPr>
              <a:t>Trong đó</a:t>
            </a:r>
            <a:endParaRPr lang="en-US" sz="1400" b="1">
              <a:solidFill>
                <a:schemeClr val="bg1"/>
              </a:solidFill>
            </a:endParaRPr>
          </a:p>
        </p:txBody>
      </p:sp>
      <p:sp>
        <p:nvSpPr>
          <p:cNvPr id="18" name="Rectangle 17"/>
          <p:cNvSpPr/>
          <p:nvPr/>
        </p:nvSpPr>
        <p:spPr>
          <a:xfrm>
            <a:off x="1726445" y="2248970"/>
            <a:ext cx="6514732" cy="954107"/>
          </a:xfrm>
          <a:prstGeom prst="rect">
            <a:avLst/>
          </a:prstGeom>
        </p:spPr>
        <p:txBody>
          <a:bodyPr wrap="none">
            <a:spAutoFit/>
          </a:bodyPr>
          <a:lstStyle/>
          <a:p>
            <a:r>
              <a:rPr lang="en-US" altLang="en-US" sz="2000" b="1">
                <a:solidFill>
                  <a:srgbClr val="000000"/>
                </a:solidFill>
                <a:cs typeface="Times New Roman" panose="02020603050405020304" pitchFamily="18" charset="0"/>
              </a:rPr>
              <a:t>A, B, C</a:t>
            </a:r>
            <a:r>
              <a:rPr lang="en-US" altLang="en-US" sz="1600" b="1">
                <a:solidFill>
                  <a:srgbClr val="000000"/>
                </a:solidFill>
                <a:cs typeface="Times New Roman" panose="02020603050405020304" pitchFamily="18" charset="0"/>
              </a:rPr>
              <a:t>: </a:t>
            </a:r>
            <a:r>
              <a:rPr lang="en-US" altLang="en-US" sz="1600">
                <a:solidFill>
                  <a:srgbClr val="000000"/>
                </a:solidFill>
                <a:cs typeface="Times New Roman" panose="02020603050405020304" pitchFamily="18" charset="0"/>
              </a:rPr>
              <a:t>Kí hiệu nguyên tố</a:t>
            </a:r>
          </a:p>
          <a:p>
            <a:r>
              <a:rPr lang="en-US" altLang="en-US" sz="2000" b="1">
                <a:solidFill>
                  <a:srgbClr val="000000"/>
                </a:solidFill>
                <a:cs typeface="Times New Roman" panose="02020603050405020304" pitchFamily="18" charset="0"/>
              </a:rPr>
              <a:t>x,y, z</a:t>
            </a:r>
            <a:r>
              <a:rPr lang="en-US" altLang="en-US" sz="2000">
                <a:solidFill>
                  <a:srgbClr val="000000"/>
                </a:solidFill>
                <a:cs typeface="Times New Roman" panose="02020603050405020304" pitchFamily="18" charset="0"/>
              </a:rPr>
              <a:t>: </a:t>
            </a:r>
            <a:r>
              <a:rPr lang="en-US" altLang="en-US" sz="1600">
                <a:solidFill>
                  <a:srgbClr val="000000"/>
                </a:solidFill>
                <a:cs typeface="Times New Roman" panose="02020603050405020304" pitchFamily="18" charset="0"/>
              </a:rPr>
              <a:t>Chỉ số nguyên tử của mỗi nguyên  tố ( là các số tự nhiên khác không)</a:t>
            </a:r>
          </a:p>
          <a:p>
            <a:r>
              <a:rPr lang="en-US" altLang="en-US" sz="1600">
                <a:solidFill>
                  <a:srgbClr val="000000"/>
                </a:solidFill>
                <a:cs typeface="Times New Roman" panose="02020603050405020304" pitchFamily="18" charset="0"/>
              </a:rPr>
              <a:t>	 Chỉ số bằng 1 thì không ghi</a:t>
            </a:r>
            <a:endParaRPr lang="en-US" altLang="en-US" sz="1600" dirty="0">
              <a:solidFill>
                <a:srgbClr val="000000"/>
              </a:solidFill>
              <a:cs typeface="Times New Roman" panose="02020603050405020304" pitchFamily="18" charset="0"/>
            </a:endParaRPr>
          </a:p>
        </p:txBody>
      </p:sp>
      <p:sp>
        <p:nvSpPr>
          <p:cNvPr id="19" name="Rectangle 18"/>
          <p:cNvSpPr/>
          <p:nvPr/>
        </p:nvSpPr>
        <p:spPr>
          <a:xfrm>
            <a:off x="1682320" y="3509496"/>
            <a:ext cx="6731050" cy="1377300"/>
          </a:xfrm>
          <a:prstGeom prst="rect">
            <a:avLst/>
          </a:prstGeom>
        </p:spPr>
        <p:txBody>
          <a:bodyPr wrap="square">
            <a:spAutoFit/>
          </a:bodyPr>
          <a:lstStyle/>
          <a:p>
            <a:r>
              <a:rPr lang="en-US" sz="1400" b="1"/>
              <a:t>• Hợp chất tạo bởi oxygen và nguyên tố khác, công thức hoá học có dạng A</a:t>
            </a:r>
            <a:r>
              <a:rPr lang="en-US" sz="1400" b="1" baseline="-25000"/>
              <a:t>x</a:t>
            </a:r>
            <a:r>
              <a:rPr lang="en-US" sz="1400" b="1"/>
              <a:t>O</a:t>
            </a:r>
            <a:r>
              <a:rPr lang="en-US" sz="1400" b="1" baseline="-25000"/>
              <a:t>y</a:t>
            </a:r>
            <a:r>
              <a:rPr lang="en-US" sz="1400" b="1"/>
              <a:t>. </a:t>
            </a:r>
            <a:r>
              <a:rPr lang="en-US" sz="1400" b="1">
                <a:solidFill>
                  <a:srgbClr val="FF0000"/>
                </a:solidFill>
              </a:rPr>
              <a:t>VD: CaO</a:t>
            </a:r>
            <a:br>
              <a:rPr lang="en-US" sz="1400">
                <a:solidFill>
                  <a:srgbClr val="FF0000"/>
                </a:solidFill>
              </a:rPr>
            </a:br>
            <a:r>
              <a:rPr lang="en-US" sz="1400" b="1"/>
              <a:t>• Nếu A là kim loại và B là phi kim, công thức hoá học có dạng A</a:t>
            </a:r>
            <a:r>
              <a:rPr lang="en-US" sz="1400" b="1" baseline="-25000"/>
              <a:t>x</a:t>
            </a:r>
            <a:r>
              <a:rPr lang="en-US" sz="1400" b="1"/>
              <a:t>B</a:t>
            </a:r>
            <a:r>
              <a:rPr lang="en-US" sz="1400" b="1" baseline="-25000"/>
              <a:t>y</a:t>
            </a:r>
            <a:r>
              <a:rPr lang="en-US" sz="1400"/>
              <a:t>. </a:t>
            </a:r>
            <a:r>
              <a:rPr lang="en-US" sz="1400">
                <a:solidFill>
                  <a:srgbClr val="FF0000"/>
                </a:solidFill>
              </a:rPr>
              <a:t>VD NaCl, FeS…</a:t>
            </a:r>
            <a:br>
              <a:rPr lang="en-US" sz="1400">
                <a:solidFill>
                  <a:srgbClr val="FF0000"/>
                </a:solidFill>
              </a:rPr>
            </a:br>
            <a:r>
              <a:rPr lang="en-US" sz="1400" b="1"/>
              <a:t>• Hợp chất tạo bởi hydrogen và nguyên tố A:</a:t>
            </a:r>
            <a:br>
              <a:rPr lang="en-US" sz="1400" b="1"/>
            </a:br>
            <a:r>
              <a:rPr lang="en-US" sz="1400"/>
              <a:t>+ Nếu A thuộc các nhóm IA đến VA, công thức hoá học có dạng AH</a:t>
            </a:r>
            <a:r>
              <a:rPr lang="en-US" sz="1400" baseline="-25000"/>
              <a:t>x</a:t>
            </a:r>
            <a:r>
              <a:rPr lang="en-US" sz="1400"/>
              <a:t>.  </a:t>
            </a:r>
            <a:r>
              <a:rPr lang="en-US" sz="1400">
                <a:solidFill>
                  <a:srgbClr val="FF0000"/>
                </a:solidFill>
              </a:rPr>
              <a:t>VD: NH</a:t>
            </a:r>
            <a:r>
              <a:rPr lang="en-US" sz="1400" baseline="-25000">
                <a:solidFill>
                  <a:srgbClr val="FF0000"/>
                </a:solidFill>
              </a:rPr>
              <a:t>3</a:t>
            </a:r>
            <a:r>
              <a:rPr lang="en-US" sz="1400">
                <a:solidFill>
                  <a:srgbClr val="FF0000"/>
                </a:solidFill>
              </a:rPr>
              <a:t>, CH</a:t>
            </a:r>
            <a:r>
              <a:rPr lang="en-US" sz="1400" baseline="-25000">
                <a:solidFill>
                  <a:srgbClr val="FF0000"/>
                </a:solidFill>
              </a:rPr>
              <a:t>4</a:t>
            </a:r>
            <a:r>
              <a:rPr lang="en-US" sz="1400">
                <a:solidFill>
                  <a:srgbClr val="FF0000"/>
                </a:solidFill>
              </a:rPr>
              <a:t>..</a:t>
            </a:r>
            <a:br>
              <a:rPr lang="en-US" sz="1400"/>
            </a:br>
            <a:r>
              <a:rPr lang="en-US" sz="1400"/>
              <a:t>+ Nếu A thuộc các nhóm VIA đến VIIA, công thức hoá học có dạng H</a:t>
            </a:r>
            <a:r>
              <a:rPr lang="en-US" sz="1400" baseline="-25000"/>
              <a:t>x</a:t>
            </a:r>
            <a:r>
              <a:rPr lang="en-US" sz="1400"/>
              <a:t>A. </a:t>
            </a:r>
            <a:r>
              <a:rPr lang="en-US" sz="1400">
                <a:solidFill>
                  <a:srgbClr val="FF0000"/>
                </a:solidFill>
              </a:rPr>
              <a:t>VD: H</a:t>
            </a:r>
            <a:r>
              <a:rPr lang="en-US" sz="1400" baseline="-25000">
                <a:solidFill>
                  <a:srgbClr val="FF0000"/>
                </a:solidFill>
              </a:rPr>
              <a:t>2</a:t>
            </a:r>
            <a:r>
              <a:rPr lang="en-US" sz="1400">
                <a:solidFill>
                  <a:srgbClr val="FF0000"/>
                </a:solidFill>
              </a:rPr>
              <a:t>S, HCl</a:t>
            </a:r>
          </a:p>
          <a:p>
            <a:r>
              <a:rPr lang="en-US"/>
              <a:t> </a:t>
            </a:r>
          </a:p>
        </p:txBody>
      </p:sp>
      <p:sp>
        <p:nvSpPr>
          <p:cNvPr id="51" name="Rectangle 10"/>
          <p:cNvSpPr>
            <a:spLocks noChangeArrowheads="1"/>
          </p:cNvSpPr>
          <p:nvPr/>
        </p:nvSpPr>
        <p:spPr bwMode="auto">
          <a:xfrm>
            <a:off x="7431979" y="17377"/>
            <a:ext cx="1082288" cy="1200329"/>
          </a:xfrm>
          <a:prstGeom prst="rect">
            <a:avLst/>
          </a:prstGeom>
          <a:no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7200" dirty="0">
                <a:latin typeface="VNI-Helve" pitchFamily="2" charset="0"/>
                <a:sym typeface="Wingdings" panose="05000000000000000000" pitchFamily="2" charset="2"/>
              </a:rPr>
              <a:t></a:t>
            </a:r>
          </a:p>
        </p:txBody>
      </p:sp>
      <p:sp>
        <p:nvSpPr>
          <p:cNvPr id="20" name="Google Shape;602;p4">
            <a:extLst>
              <a:ext uri="{FF2B5EF4-FFF2-40B4-BE49-F238E27FC236}">
                <a16:creationId xmlns:a16="http://schemas.microsoft.com/office/drawing/2014/main" id="{F65EA89E-B183-4025-938A-AA731B6A3C49}"/>
              </a:ext>
            </a:extLst>
          </p:cNvPr>
          <p:cNvSpPr/>
          <p:nvPr/>
        </p:nvSpPr>
        <p:spPr>
          <a:xfrm>
            <a:off x="795002" y="536505"/>
            <a:ext cx="4765539" cy="427771"/>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000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solidFill>
                <a:schemeClr val="bg1"/>
              </a:solidFill>
            </a:endParaRPr>
          </a:p>
        </p:txBody>
      </p:sp>
      <p:sp>
        <p:nvSpPr>
          <p:cNvPr id="7" name="TextBox 6"/>
          <p:cNvSpPr txBox="1"/>
          <p:nvPr/>
        </p:nvSpPr>
        <p:spPr>
          <a:xfrm>
            <a:off x="914401" y="581510"/>
            <a:ext cx="4646140"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2. Công </a:t>
            </a:r>
            <a:r>
              <a:rPr lang="en-US" sz="2000" b="1" dirty="0" err="1">
                <a:solidFill>
                  <a:schemeClr val="bg1"/>
                </a:solidFill>
                <a:latin typeface="Arial" panose="020B0604020202020204" pitchFamily="34" charset="0"/>
                <a:cs typeface="Arial" panose="020B0604020202020204" pitchFamily="34" charset="0"/>
              </a:rPr>
              <a:t>thức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hóa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học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của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hợp</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chất</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98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wipe(down)">
                                      <p:cBhvr>
                                        <p:cTn id="57" dur="500"/>
                                        <p:tgtEl>
                                          <p:spTgt spid="19">
                                            <p:txEl>
                                              <p:pRg st="0" end="0"/>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9">
                                            <p:txEl>
                                              <p:pRg st="1" end="1"/>
                                            </p:txEl>
                                          </p:spTgt>
                                        </p:tgtEl>
                                        <p:attrNameLst>
                                          <p:attrName>style.visibility</p:attrName>
                                        </p:attrNameLst>
                                      </p:cBhvr>
                                      <p:to>
                                        <p:strVal val="visible"/>
                                      </p:to>
                                    </p:set>
                                    <p:animEffect transition="in" filter="wipe(down)">
                                      <p:cBhvr>
                                        <p:cTn id="60" dur="500"/>
                                        <p:tgtEl>
                                          <p:spTgt spid="19">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barn(inVertical)">
                                      <p:cBhvr>
                                        <p:cTn id="6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p:bldP spid="9" grpId="0" animBg="1"/>
      <p:bldP spid="10" grpId="0"/>
      <p:bldP spid="11" grpId="0" animBg="1"/>
      <p:bldP spid="12" grpId="0"/>
      <p:bldP spid="13" grpId="0" animBg="1"/>
      <p:bldP spid="14" grpId="0" animBg="1"/>
      <p:bldP spid="15" grpId="0"/>
      <p:bldP spid="16" grpId="0"/>
      <p:bldP spid="18" grpId="0"/>
      <p:bldP spid="19" grpId="0" build="allAtOnce"/>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TextBox 50"/>
          <p:cNvSpPr txBox="1"/>
          <p:nvPr/>
        </p:nvSpPr>
        <p:spPr>
          <a:xfrm>
            <a:off x="2205864" y="0"/>
            <a:ext cx="5877474" cy="707886"/>
          </a:xfrm>
          <a:prstGeom prst="rect">
            <a:avLst/>
          </a:prstGeom>
          <a:noFill/>
        </p:spPr>
        <p:txBody>
          <a:bodyPr wrap="square" rtlCol="0">
            <a:spAutoFit/>
          </a:bodyPr>
          <a:lstStyle/>
          <a:p>
            <a:pPr algn="ctr" defTabSz="513715" fontAlgn="base">
              <a:spcBef>
                <a:spcPct val="0"/>
              </a:spcBef>
              <a:spcAft>
                <a:spcPct val="0"/>
              </a:spcAft>
              <a:defRPr/>
            </a:pPr>
            <a:r>
              <a:rPr lang="en-US" altLang="zh-CN" sz="4000" b="1">
                <a:solidFill>
                  <a:srgbClr val="62AB71"/>
                </a:solidFill>
                <a:latin typeface="华康俪金黑W8(P)" panose="020B0800000000000000" pitchFamily="34" charset="-122"/>
                <a:ea typeface="华康俪金黑W8(P)" panose="020B0800000000000000" pitchFamily="34" charset="-122"/>
              </a:rPr>
              <a:t>Phân phối  tiết dạy</a:t>
            </a:r>
            <a:endParaRPr lang="zh-CN" altLang="en-US" sz="4000" b="1" dirty="0">
              <a:solidFill>
                <a:srgbClr val="62AB71"/>
              </a:solidFill>
              <a:latin typeface="华康俪金黑W8(P)" panose="020B0800000000000000" pitchFamily="34" charset="-122"/>
              <a:ea typeface="华康俪金黑W8(P)" panose="020B0800000000000000" pitchFamily="34" charset="-122"/>
            </a:endParaRPr>
          </a:p>
        </p:txBody>
      </p:sp>
      <p:sp>
        <p:nvSpPr>
          <p:cNvPr id="14" name="Rectangle 37"/>
          <p:cNvSpPr>
            <a:spLocks noChangeArrowheads="1"/>
          </p:cNvSpPr>
          <p:nvPr/>
        </p:nvSpPr>
        <p:spPr bwMode="auto">
          <a:xfrm>
            <a:off x="2364872" y="890207"/>
            <a:ext cx="5572991" cy="745468"/>
          </a:xfrm>
          <a:prstGeom prst="rect">
            <a:avLst/>
          </a:prstGeom>
          <a:solidFill>
            <a:srgbClr val="62AB71"/>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5" name="AutoShape 36"/>
          <p:cNvSpPr>
            <a:spLocks noChangeArrowheads="1"/>
          </p:cNvSpPr>
          <p:nvPr/>
        </p:nvSpPr>
        <p:spPr bwMode="auto">
          <a:xfrm>
            <a:off x="993590" y="944923"/>
            <a:ext cx="1707256" cy="609600"/>
          </a:xfrm>
          <a:prstGeom prst="diamond">
            <a:avLst/>
          </a:prstGeom>
          <a:solidFill>
            <a:srgbClr val="62AB71"/>
          </a:solidFill>
          <a:ln w="25400" algn="ctr">
            <a:solidFill>
              <a:srgbClr val="FFFFFF"/>
            </a:solidFill>
            <a:miter lim="800000"/>
          </a:ln>
          <a:effectLst/>
        </p:spPr>
        <p:txBody>
          <a:bodyPr wrap="none" anchor="ctr"/>
          <a:lstStyle/>
          <a:p>
            <a:pPr algn="ctr" defTabSz="800100"/>
            <a:r>
              <a:rPr lang="en-US" altLang="zh-CN" sz="2400">
                <a:solidFill>
                  <a:srgbClr val="FFFFFF"/>
                </a:solidFill>
                <a:latin typeface="华康俪金黑W8(P)" panose="020B0800000000000000" pitchFamily="34" charset="-122"/>
                <a:ea typeface="华康俪金黑W8(P)" panose="020B0800000000000000" pitchFamily="34" charset="-122"/>
              </a:rPr>
              <a:t>Tiết1</a:t>
            </a:r>
          </a:p>
        </p:txBody>
      </p:sp>
      <p:sp>
        <p:nvSpPr>
          <p:cNvPr id="16" name="Rectangle 38"/>
          <p:cNvSpPr>
            <a:spLocks noChangeArrowheads="1"/>
          </p:cNvSpPr>
          <p:nvPr/>
        </p:nvSpPr>
        <p:spPr bwMode="auto">
          <a:xfrm>
            <a:off x="2358105" y="1699946"/>
            <a:ext cx="5572991" cy="731141"/>
          </a:xfrm>
          <a:prstGeom prst="rect">
            <a:avLst/>
          </a:prstGeom>
          <a:solidFill>
            <a:srgbClr val="E71F19"/>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7" name="AutoShape 39"/>
          <p:cNvSpPr>
            <a:spLocks noChangeArrowheads="1"/>
          </p:cNvSpPr>
          <p:nvPr/>
        </p:nvSpPr>
        <p:spPr bwMode="auto">
          <a:xfrm>
            <a:off x="993590" y="1726605"/>
            <a:ext cx="1707256" cy="609600"/>
          </a:xfrm>
          <a:prstGeom prst="diamond">
            <a:avLst/>
          </a:prstGeom>
          <a:solidFill>
            <a:srgbClr val="E71F19"/>
          </a:solidFill>
          <a:ln w="25400" algn="ctr">
            <a:solidFill>
              <a:srgbClr val="FFFFFF"/>
            </a:solidFill>
            <a:miter lim="800000"/>
          </a:ln>
          <a:effectLst/>
        </p:spPr>
        <p:txBody>
          <a:bodyPr wrap="none" anchor="ctr"/>
          <a:lstStyle/>
          <a:p>
            <a:pPr algn="ctr" defTabSz="800100"/>
            <a:r>
              <a:rPr lang="en-US" altLang="zh-CN" sz="2400">
                <a:solidFill>
                  <a:srgbClr val="FFFFFF"/>
                </a:solidFill>
                <a:latin typeface="华康俪金黑W8(P)" panose="020B0800000000000000" pitchFamily="34" charset="-122"/>
                <a:ea typeface="华康俪金黑W8(P)" panose="020B0800000000000000" pitchFamily="34" charset="-122"/>
              </a:rPr>
              <a:t>Tiết2</a:t>
            </a:r>
          </a:p>
        </p:txBody>
      </p:sp>
      <p:sp>
        <p:nvSpPr>
          <p:cNvPr id="18" name="Rectangle 40"/>
          <p:cNvSpPr>
            <a:spLocks noChangeArrowheads="1"/>
          </p:cNvSpPr>
          <p:nvPr/>
        </p:nvSpPr>
        <p:spPr bwMode="auto">
          <a:xfrm>
            <a:off x="2358105" y="2547146"/>
            <a:ext cx="5572991" cy="774076"/>
          </a:xfrm>
          <a:prstGeom prst="rect">
            <a:avLst/>
          </a:prstGeom>
          <a:solidFill>
            <a:srgbClr val="71C3E3"/>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9" name="AutoShape 41"/>
          <p:cNvSpPr>
            <a:spLocks noChangeArrowheads="1"/>
          </p:cNvSpPr>
          <p:nvPr/>
        </p:nvSpPr>
        <p:spPr bwMode="auto">
          <a:xfrm>
            <a:off x="902899" y="2634444"/>
            <a:ext cx="1707256" cy="609600"/>
          </a:xfrm>
          <a:prstGeom prst="diamond">
            <a:avLst/>
          </a:prstGeom>
          <a:solidFill>
            <a:srgbClr val="71C3E3"/>
          </a:solidFill>
          <a:ln w="25400" algn="ctr">
            <a:solidFill>
              <a:srgbClr val="FFFFFF"/>
            </a:solidFill>
            <a:miter lim="800000"/>
          </a:ln>
          <a:effectLst/>
        </p:spPr>
        <p:txBody>
          <a:bodyPr wrap="none" anchor="ctr"/>
          <a:lstStyle/>
          <a:p>
            <a:pPr algn="ctr" defTabSz="800100"/>
            <a:r>
              <a:rPr lang="en-US" altLang="zh-CN" sz="2400">
                <a:solidFill>
                  <a:srgbClr val="FFFFFF"/>
                </a:solidFill>
                <a:latin typeface="华康俪金黑W8(P)" panose="020B0800000000000000" pitchFamily="34" charset="-122"/>
                <a:ea typeface="华康俪金黑W8(P)" panose="020B0800000000000000" pitchFamily="34" charset="-122"/>
              </a:rPr>
              <a:t>Tiết3</a:t>
            </a:r>
          </a:p>
        </p:txBody>
      </p:sp>
      <p:sp>
        <p:nvSpPr>
          <p:cNvPr id="20" name="Rectangle 42"/>
          <p:cNvSpPr>
            <a:spLocks noChangeArrowheads="1"/>
          </p:cNvSpPr>
          <p:nvPr/>
        </p:nvSpPr>
        <p:spPr bwMode="auto">
          <a:xfrm>
            <a:off x="2358105" y="3458497"/>
            <a:ext cx="5572991" cy="826225"/>
          </a:xfrm>
          <a:prstGeom prst="rect">
            <a:avLst/>
          </a:prstGeom>
          <a:solidFill>
            <a:srgbClr val="FFC000"/>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21" name="AutoShape 43"/>
          <p:cNvSpPr>
            <a:spLocks noChangeArrowheads="1"/>
          </p:cNvSpPr>
          <p:nvPr/>
        </p:nvSpPr>
        <p:spPr bwMode="auto">
          <a:xfrm>
            <a:off x="914304" y="3515224"/>
            <a:ext cx="1707256" cy="609600"/>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400">
                <a:solidFill>
                  <a:srgbClr val="FFFFFF"/>
                </a:solidFill>
                <a:latin typeface="华康俪金黑W8(P)" panose="020B0800000000000000" pitchFamily="34" charset="-122"/>
                <a:ea typeface="华康俪金黑W8(P)" panose="020B0800000000000000" pitchFamily="34" charset="-122"/>
              </a:rPr>
              <a:t>Tiết 4</a:t>
            </a:r>
          </a:p>
        </p:txBody>
      </p:sp>
      <p:sp>
        <p:nvSpPr>
          <p:cNvPr id="22" name="Rectangle 22"/>
          <p:cNvSpPr>
            <a:spLocks noChangeArrowheads="1"/>
          </p:cNvSpPr>
          <p:nvPr/>
        </p:nvSpPr>
        <p:spPr bwMode="auto">
          <a:xfrm>
            <a:off x="2700212" y="949748"/>
            <a:ext cx="412455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20000"/>
              </a:lnSpc>
            </a:pPr>
            <a:r>
              <a:rPr lang="en-US" altLang="zh-CN" sz="2800">
                <a:solidFill>
                  <a:srgbClr val="FFFFFF"/>
                </a:solidFill>
                <a:latin typeface="华康俪金黑W8(P)" panose="020B0800000000000000" pitchFamily="34" charset="-122"/>
                <a:ea typeface="华康俪金黑W8(P)" panose="020B0800000000000000" pitchFamily="34" charset="-122"/>
              </a:rPr>
              <a:t>I.Công thức hóa học</a:t>
            </a:r>
            <a:endParaRPr lang="zh-CN" altLang="en-US" sz="2800" b="0">
              <a:solidFill>
                <a:srgbClr val="FFFFFF"/>
              </a:solidFill>
              <a:latin typeface="华康俪金黑W8(P)" panose="020B0800000000000000" pitchFamily="34" charset="-122"/>
              <a:ea typeface="华康俪金黑W8(P)" panose="020B0800000000000000" pitchFamily="34" charset="-122"/>
            </a:endParaRPr>
          </a:p>
        </p:txBody>
      </p:sp>
      <p:sp>
        <p:nvSpPr>
          <p:cNvPr id="23" name="Rectangle 22"/>
          <p:cNvSpPr>
            <a:spLocks noChangeArrowheads="1"/>
          </p:cNvSpPr>
          <p:nvPr/>
        </p:nvSpPr>
        <p:spPr bwMode="auto">
          <a:xfrm>
            <a:off x="2700212" y="1772950"/>
            <a:ext cx="3200400" cy="57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US" altLang="zh-CN" sz="2800" b="0">
                <a:solidFill>
                  <a:srgbClr val="FFFFFF"/>
                </a:solidFill>
                <a:latin typeface="华康俪金黑W8(P)" panose="020B0800000000000000" pitchFamily="34" charset="-122"/>
                <a:ea typeface="华康俪金黑W8(P)" panose="020B0800000000000000" pitchFamily="34" charset="-122"/>
              </a:rPr>
              <a:t>II. Hóa trị</a:t>
            </a:r>
            <a:endParaRPr lang="zh-CN" altLang="en-US" sz="2800" b="0">
              <a:solidFill>
                <a:srgbClr val="FFFFFF"/>
              </a:solidFill>
              <a:latin typeface="华康俪金黑W8(P)" panose="020B0800000000000000" pitchFamily="34" charset="-122"/>
              <a:ea typeface="华康俪金黑W8(P)" panose="020B0800000000000000" pitchFamily="34" charset="-122"/>
            </a:endParaRPr>
          </a:p>
        </p:txBody>
      </p:sp>
      <p:sp>
        <p:nvSpPr>
          <p:cNvPr id="24" name="Rectangle 22"/>
          <p:cNvSpPr>
            <a:spLocks noChangeArrowheads="1"/>
          </p:cNvSpPr>
          <p:nvPr/>
        </p:nvSpPr>
        <p:spPr bwMode="auto">
          <a:xfrm>
            <a:off x="2577553" y="2469682"/>
            <a:ext cx="484582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2800" b="0">
                <a:solidFill>
                  <a:srgbClr val="FFFFFF"/>
                </a:solidFill>
                <a:latin typeface="华康俪金黑W8(P)" panose="020B0800000000000000" pitchFamily="34" charset="-122"/>
                <a:ea typeface="华康俪金黑W8(P)" panose="020B0800000000000000" pitchFamily="34" charset="-122"/>
              </a:rPr>
              <a:t>III. Lập CTHH của hợp chất</a:t>
            </a:r>
          </a:p>
          <a:p>
            <a:pPr>
              <a:lnSpc>
                <a:spcPct val="120000"/>
              </a:lnSpc>
            </a:pPr>
            <a:r>
              <a:rPr lang="en-US" altLang="zh-CN" sz="1600">
                <a:solidFill>
                  <a:srgbClr val="FFFFFF"/>
                </a:solidFill>
                <a:latin typeface="华康俪金黑W8(P)" panose="020B0800000000000000" pitchFamily="34" charset="-122"/>
                <a:ea typeface="华康俪金黑W8(P)" panose="020B0800000000000000" pitchFamily="34" charset="-122"/>
              </a:rPr>
              <a:t>1. Lập CTHH của hợp chất khi biết hóa trị</a:t>
            </a:r>
            <a:endParaRPr lang="zh-CN" altLang="en-US" sz="1600" b="0">
              <a:solidFill>
                <a:srgbClr val="FFFFFF"/>
              </a:solidFill>
              <a:latin typeface="华康俪金黑W8(P)" panose="020B0800000000000000" pitchFamily="34" charset="-122"/>
              <a:ea typeface="华康俪金黑W8(P)" panose="020B0800000000000000" pitchFamily="34" charset="-122"/>
            </a:endParaRPr>
          </a:p>
        </p:txBody>
      </p:sp>
      <p:sp>
        <p:nvSpPr>
          <p:cNvPr id="25" name="Rectangle 22"/>
          <p:cNvSpPr>
            <a:spLocks noChangeArrowheads="1"/>
          </p:cNvSpPr>
          <p:nvPr/>
        </p:nvSpPr>
        <p:spPr bwMode="auto">
          <a:xfrm>
            <a:off x="2397071" y="3386773"/>
            <a:ext cx="615119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2800">
                <a:solidFill>
                  <a:srgbClr val="FFFFFF"/>
                </a:solidFill>
                <a:latin typeface="华康俪金黑W8(P)" panose="020B0800000000000000" pitchFamily="34" charset="-122"/>
                <a:ea typeface="华康俪金黑W8(P)" panose="020B0800000000000000" pitchFamily="34" charset="-122"/>
              </a:rPr>
              <a:t>III. Lập CTHH của hợp chất</a:t>
            </a:r>
          </a:p>
          <a:p>
            <a:pPr>
              <a:lnSpc>
                <a:spcPct val="120000"/>
              </a:lnSpc>
            </a:pPr>
            <a:r>
              <a:rPr lang="en-US" altLang="zh-CN" sz="1600">
                <a:solidFill>
                  <a:srgbClr val="FFFFFF"/>
                </a:solidFill>
                <a:latin typeface="华康俪金黑W8(P)" panose="020B0800000000000000" pitchFamily="34" charset="-122"/>
                <a:ea typeface="华康俪金黑W8(P)" panose="020B0800000000000000" pitchFamily="34" charset="-122"/>
              </a:rPr>
              <a:t>1. Lập CTHH của hợp chất theo phần trăm nguyên tố</a:t>
            </a:r>
            <a:endParaRPr lang="zh-CN" altLang="en-US" sz="1600">
              <a:solidFill>
                <a:srgbClr val="FFFFFF"/>
              </a:solidFill>
              <a:latin typeface="华康俪金黑W8(P)" panose="020B0800000000000000" pitchFamily="34" charset="-122"/>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9" presetClass="entr" presetSubtype="0" decel="10000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9" presetClass="entr" presetSubtype="0" decel="10000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360"/>
                                          </p:val>
                                        </p:tav>
                                        <p:tav tm="100000">
                                          <p:val>
                                            <p:fltVal val="0"/>
                                          </p:val>
                                        </p:tav>
                                      </p:tavLst>
                                    </p:anim>
                                    <p:animEffect transition="in" filter="fade">
                                      <p:cBhvr>
                                        <p:cTn id="48" dur="500"/>
                                        <p:tgtEl>
                                          <p:spTgt spid="19"/>
                                        </p:tgtEl>
                                      </p:cBhvr>
                                    </p:animEffect>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par>
                          <p:cTn id="58" fill="hold">
                            <p:stCondLst>
                              <p:cond delay="3500"/>
                            </p:stCondLst>
                            <p:childTnLst>
                              <p:par>
                                <p:cTn id="59" presetID="49" presetClass="entr" presetSubtype="0" decel="10000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360"/>
                                          </p:val>
                                        </p:tav>
                                        <p:tav tm="100000">
                                          <p:val>
                                            <p:fltVal val="0"/>
                                          </p:val>
                                        </p:tav>
                                      </p:tavLst>
                                    </p:anim>
                                    <p:animEffect transition="in" filter="fade">
                                      <p:cBhvr>
                                        <p:cTn id="64" dur="500"/>
                                        <p:tgtEl>
                                          <p:spTgt spid="21"/>
                                        </p:tgtEl>
                                      </p:cBhvr>
                                    </p:animEffect>
                                  </p:childTnLst>
                                </p:cTn>
                              </p:par>
                            </p:childTnLst>
                          </p:cTn>
                        </p:par>
                        <p:par>
                          <p:cTn id="65" fill="hold">
                            <p:stCondLst>
                              <p:cond delay="4000"/>
                            </p:stCondLst>
                            <p:childTnLst>
                              <p:par>
                                <p:cTn id="66" presetID="22" presetClass="entr" presetSubtype="8"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00;p6">
            <a:extLst>
              <a:ext uri="{FF2B5EF4-FFF2-40B4-BE49-F238E27FC236}">
                <a16:creationId xmlns:a16="http://schemas.microsoft.com/office/drawing/2014/main" id="{A6DB94D7-005C-4C88-91CA-803878AECF1C}"/>
              </a:ext>
            </a:extLst>
          </p:cNvPr>
          <p:cNvSpPr/>
          <p:nvPr/>
        </p:nvSpPr>
        <p:spPr>
          <a:xfrm>
            <a:off x="1126277" y="1411465"/>
            <a:ext cx="6729759" cy="1892826"/>
          </a:xfrm>
          <a:custGeom>
            <a:avLst/>
            <a:gdLst/>
            <a:ahLst/>
            <a:cxnLst/>
            <a:rect l="l" t="t" r="r" b="b"/>
            <a:pathLst>
              <a:path w="1072610" h="1123950" extrusionOk="0">
                <a:moveTo>
                  <a:pt x="1072603" y="1081075"/>
                </a:moveTo>
                <a:cubicBezTo>
                  <a:pt x="1072603" y="1081075"/>
                  <a:pt x="874387" y="1082694"/>
                  <a:pt x="824191" y="1082694"/>
                </a:cubicBezTo>
                <a:cubicBezTo>
                  <a:pt x="764660" y="1082694"/>
                  <a:pt x="658551" y="1121937"/>
                  <a:pt x="536345" y="1099172"/>
                </a:cubicBezTo>
                <a:cubicBezTo>
                  <a:pt x="451192" y="1083361"/>
                  <a:pt x="329748" y="1123556"/>
                  <a:pt x="243166" y="1123937"/>
                </a:cubicBezTo>
                <a:cubicBezTo>
                  <a:pt x="171157" y="1123937"/>
                  <a:pt x="-7" y="1081075"/>
                  <a:pt x="-7" y="1081075"/>
                </a:cubicBezTo>
                <a:lnTo>
                  <a:pt x="-7" y="-13"/>
                </a:lnTo>
                <a:lnTo>
                  <a:pt x="1072603"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90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ECFAD7FF-27CE-4CB5-BFFC-071D875146DE}"/>
              </a:ext>
            </a:extLst>
          </p:cNvPr>
          <p:cNvSpPr txBox="1"/>
          <p:nvPr/>
        </p:nvSpPr>
        <p:spPr>
          <a:xfrm>
            <a:off x="1126277" y="1411465"/>
            <a:ext cx="6942192" cy="1938992"/>
          </a:xfrm>
          <a:prstGeom prst="rect">
            <a:avLst/>
          </a:prstGeom>
          <a:noFill/>
        </p:spPr>
        <p:txBody>
          <a:bodyPr wrap="square" rtlCol="0">
            <a:spAutoFit/>
          </a:bodyPr>
          <a:lstStyle/>
          <a:p>
            <a:pPr algn="l"/>
            <a:r>
              <a:rPr lang="en-US" sz="2400" u="sng">
                <a:solidFill>
                  <a:srgbClr val="434E7C"/>
                </a:solidFill>
                <a:latin typeface="Times New Roman" panose="02020603050405020304" pitchFamily="18" charset="0"/>
                <a:cs typeface="Times New Roman" panose="02020603050405020304" pitchFamily="18" charset="0"/>
              </a:rPr>
              <a:t>Bài 1</a:t>
            </a:r>
            <a:r>
              <a:rPr lang="en-US" sz="2400">
                <a:solidFill>
                  <a:srgbClr val="434E7C"/>
                </a:solidFill>
                <a:latin typeface="Times New Roman" panose="02020603050405020304" pitchFamily="18" charset="0"/>
                <a:cs typeface="Times New Roman" panose="02020603050405020304" pitchFamily="18" charset="0"/>
              </a:rPr>
              <a:t>. </a:t>
            </a:r>
            <a:r>
              <a:rPr lang="vi-VN" sz="2400">
                <a:solidFill>
                  <a:srgbClr val="434E7C"/>
                </a:solidFill>
                <a:latin typeface="Times New Roman" panose="02020603050405020304" pitchFamily="18" charset="0"/>
                <a:cs typeface="Times New Roman" panose="02020603050405020304" pitchFamily="18" charset="0"/>
              </a:rPr>
              <a:t>Viết công thức hóa học của các chất:</a:t>
            </a:r>
          </a:p>
          <a:p>
            <a:pPr algn="l"/>
            <a:r>
              <a:rPr lang="en-US" sz="2400">
                <a:solidFill>
                  <a:srgbClr val="434E7C"/>
                </a:solidFill>
                <a:latin typeface="Times New Roman" panose="02020603050405020304" pitchFamily="18" charset="0"/>
                <a:cs typeface="Times New Roman" panose="02020603050405020304" pitchFamily="18" charset="0"/>
              </a:rPr>
              <a:t>a. </a:t>
            </a:r>
            <a:r>
              <a:rPr lang="vi-VN" sz="2400">
                <a:solidFill>
                  <a:srgbClr val="434E7C"/>
                </a:solidFill>
                <a:latin typeface="Times New Roman" panose="02020603050405020304" pitchFamily="18" charset="0"/>
                <a:cs typeface="Times New Roman" panose="02020603050405020304" pitchFamily="18" charset="0"/>
              </a:rPr>
              <a:t>Sodium sulfide, biết trong phân tử có hai nguyên tử Na và một nguyên tử S.</a:t>
            </a:r>
            <a:endParaRPr lang="en-US" sz="2400">
              <a:solidFill>
                <a:srgbClr val="434E7C"/>
              </a:solidFill>
              <a:latin typeface="Times New Roman" panose="02020603050405020304" pitchFamily="18" charset="0"/>
              <a:cs typeface="Times New Roman" panose="02020603050405020304" pitchFamily="18" charset="0"/>
            </a:endParaRPr>
          </a:p>
          <a:p>
            <a:pPr algn="l"/>
            <a:r>
              <a:rPr lang="en-US" sz="2400">
                <a:solidFill>
                  <a:srgbClr val="434E7C"/>
                </a:solidFill>
                <a:latin typeface="Times New Roman" panose="02020603050405020304" pitchFamily="18" charset="0"/>
                <a:cs typeface="Times New Roman" panose="02020603050405020304" pitchFamily="18" charset="0"/>
              </a:rPr>
              <a:t>b. Phosphoric acid, biết trong phân tử có ba nguyên tử H, một nguyên tử P và bốn nguyên tử O.</a:t>
            </a:r>
          </a:p>
        </p:txBody>
      </p:sp>
      <p:sp>
        <p:nvSpPr>
          <p:cNvPr id="7" name="Google Shape;336;p2">
            <a:extLst>
              <a:ext uri="{FF2B5EF4-FFF2-40B4-BE49-F238E27FC236}">
                <a16:creationId xmlns:a16="http://schemas.microsoft.com/office/drawing/2014/main" id="{FFADDD7D-603A-4823-AEBB-07F8E2AFCEC2}"/>
              </a:ext>
            </a:extLst>
          </p:cNvPr>
          <p:cNvSpPr/>
          <p:nvPr/>
        </p:nvSpPr>
        <p:spPr>
          <a:xfrm>
            <a:off x="1232210" y="479800"/>
            <a:ext cx="6679581" cy="575735"/>
          </a:xfrm>
          <a:custGeom>
            <a:avLst/>
            <a:gdLst/>
            <a:ahLst/>
            <a:cxnLst/>
            <a:rect l="l" t="t" r="r" b="b"/>
            <a:pathLst>
              <a:path w="2127027" h="400812" extrusionOk="0">
                <a:moveTo>
                  <a:pt x="605497" y="13513"/>
                </a:moveTo>
                <a:cubicBezTo>
                  <a:pt x="462622" y="14084"/>
                  <a:pt x="319271" y="14370"/>
                  <a:pt x="176205" y="11703"/>
                </a:cubicBezTo>
                <a:cubicBezTo>
                  <a:pt x="122294" y="10750"/>
                  <a:pt x="58762" y="16084"/>
                  <a:pt x="2374" y="7321"/>
                </a:cubicBezTo>
                <a:cubicBezTo>
                  <a:pt x="53618" y="62471"/>
                  <a:pt x="97148" y="122288"/>
                  <a:pt x="144392" y="181534"/>
                </a:cubicBezTo>
                <a:cubicBezTo>
                  <a:pt x="147754" y="185009"/>
                  <a:pt x="148421" y="190291"/>
                  <a:pt x="146011" y="194488"/>
                </a:cubicBezTo>
                <a:cubicBezTo>
                  <a:pt x="97148" y="263163"/>
                  <a:pt x="50761" y="333648"/>
                  <a:pt x="-7" y="400799"/>
                </a:cubicBezTo>
                <a:cubicBezTo>
                  <a:pt x="84765" y="399466"/>
                  <a:pt x="169442" y="396989"/>
                  <a:pt x="254120" y="395179"/>
                </a:cubicBezTo>
                <a:cubicBezTo>
                  <a:pt x="603020" y="387464"/>
                  <a:pt x="951921" y="380511"/>
                  <a:pt x="1300917" y="376129"/>
                </a:cubicBezTo>
                <a:cubicBezTo>
                  <a:pt x="1571618" y="372986"/>
                  <a:pt x="1847462" y="359937"/>
                  <a:pt x="2118067" y="380606"/>
                </a:cubicBezTo>
                <a:cubicBezTo>
                  <a:pt x="2084844" y="335694"/>
                  <a:pt x="2054897" y="288456"/>
                  <a:pt x="2028437" y="239255"/>
                </a:cubicBezTo>
                <a:cubicBezTo>
                  <a:pt x="2020436" y="224301"/>
                  <a:pt x="2003672" y="202584"/>
                  <a:pt x="2005100" y="184772"/>
                </a:cubicBezTo>
                <a:cubicBezTo>
                  <a:pt x="2006243" y="172009"/>
                  <a:pt x="2021198" y="150768"/>
                  <a:pt x="2027008" y="139338"/>
                </a:cubicBezTo>
                <a:cubicBezTo>
                  <a:pt x="2037228" y="118763"/>
                  <a:pt x="2048515" y="98734"/>
                  <a:pt x="2060822" y="79330"/>
                </a:cubicBezTo>
                <a:cubicBezTo>
                  <a:pt x="2079271" y="50067"/>
                  <a:pt x="2101541" y="23386"/>
                  <a:pt x="2127020" y="-13"/>
                </a:cubicBezTo>
                <a:cubicBezTo>
                  <a:pt x="1982431" y="-13"/>
                  <a:pt x="1837841" y="1892"/>
                  <a:pt x="1693347" y="3416"/>
                </a:cubicBezTo>
                <a:cubicBezTo>
                  <a:pt x="1330730" y="7607"/>
                  <a:pt x="968018" y="12370"/>
                  <a:pt x="605497" y="13513"/>
                </a:cubicBezTo>
                <a:close/>
              </a:path>
            </a:pathLst>
          </a:custGeom>
          <a:solidFill>
            <a:srgbClr val="FF8EA0"/>
          </a:solidFill>
          <a:ln w="38100" cap="flat"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900">
              <a:solidFill>
                <a:srgbClr val="000000"/>
              </a:solidFill>
              <a:latin typeface="Calibri"/>
              <a:ea typeface="Calibri"/>
              <a:cs typeface="Calibri"/>
              <a:sym typeface="Calibri"/>
            </a:endParaRPr>
          </a:p>
        </p:txBody>
      </p:sp>
      <p:sp>
        <p:nvSpPr>
          <p:cNvPr id="8" name="TextBox 7">
            <a:extLst>
              <a:ext uri="{FF2B5EF4-FFF2-40B4-BE49-F238E27FC236}">
                <a16:creationId xmlns:a16="http://schemas.microsoft.com/office/drawing/2014/main" id="{B4B50F4F-9064-4082-ADA7-701525520E05}"/>
              </a:ext>
            </a:extLst>
          </p:cNvPr>
          <p:cNvSpPr txBox="1"/>
          <p:nvPr/>
        </p:nvSpPr>
        <p:spPr>
          <a:xfrm>
            <a:off x="1730082" y="545800"/>
            <a:ext cx="5914080" cy="461665"/>
          </a:xfrm>
          <a:prstGeom prst="rect">
            <a:avLst/>
          </a:prstGeom>
          <a:noFill/>
        </p:spPr>
        <p:txBody>
          <a:bodyPr wrap="square" rtlCol="0">
            <a:spAutoFit/>
          </a:bodyPr>
          <a:lstStyle/>
          <a:p>
            <a:pPr algn="l"/>
            <a:r>
              <a:rPr lang="en-US" sz="2400">
                <a:latin typeface="Times New Roman" panose="02020603050405020304" pitchFamily="18" charset="0"/>
                <a:cs typeface="Times New Roman" panose="02020603050405020304" pitchFamily="18" charset="0"/>
              </a:rPr>
              <a:t>THẢO LUẬN THEO NHÓM LÀM BÀI TẬP</a:t>
            </a:r>
          </a:p>
        </p:txBody>
      </p:sp>
      <p:sp>
        <p:nvSpPr>
          <p:cNvPr id="3" name="TextBox 2">
            <a:extLst>
              <a:ext uri="{FF2B5EF4-FFF2-40B4-BE49-F238E27FC236}">
                <a16:creationId xmlns:a16="http://schemas.microsoft.com/office/drawing/2014/main" id="{5FDA947E-EFD0-4BAD-857A-C0B64D904277}"/>
              </a:ext>
            </a:extLst>
          </p:cNvPr>
          <p:cNvSpPr txBox="1"/>
          <p:nvPr/>
        </p:nvSpPr>
        <p:spPr>
          <a:xfrm>
            <a:off x="2888988" y="3814458"/>
            <a:ext cx="3507059" cy="830997"/>
          </a:xfrm>
          <a:prstGeom prst="rect">
            <a:avLst/>
          </a:prstGeom>
          <a:noFill/>
        </p:spPr>
        <p:txBody>
          <a:bodyPr wrap="square" rtlCol="0">
            <a:spAutoFit/>
          </a:bodyPr>
          <a:lstStyle/>
          <a:p>
            <a:pPr algn="l"/>
            <a:r>
              <a:rPr lang="pt-BR" sz="2400">
                <a:solidFill>
                  <a:srgbClr val="434E7C"/>
                </a:solidFill>
                <a:latin typeface="Times New Roman" panose="02020603050405020304" pitchFamily="18" charset="0"/>
                <a:cs typeface="Times New Roman" panose="02020603050405020304" pitchFamily="18" charset="0"/>
              </a:rPr>
              <a:t>a) Sodium sulfide: Na</a:t>
            </a:r>
            <a:r>
              <a:rPr lang="pt-BR" sz="2400" baseline="-25000">
                <a:solidFill>
                  <a:srgbClr val="434E7C"/>
                </a:solidFill>
                <a:latin typeface="Times New Roman" panose="02020603050405020304" pitchFamily="18" charset="0"/>
                <a:cs typeface="Times New Roman" panose="02020603050405020304" pitchFamily="18" charset="0"/>
              </a:rPr>
              <a:t>2</a:t>
            </a:r>
            <a:r>
              <a:rPr lang="pt-BR" sz="2400">
                <a:solidFill>
                  <a:srgbClr val="434E7C"/>
                </a:solidFill>
                <a:latin typeface="Times New Roman" panose="02020603050405020304" pitchFamily="18" charset="0"/>
                <a:cs typeface="Times New Roman" panose="02020603050405020304" pitchFamily="18" charset="0"/>
              </a:rPr>
              <a:t>S</a:t>
            </a:r>
          </a:p>
          <a:p>
            <a:pPr algn="l"/>
            <a:r>
              <a:rPr lang="pt-BR" sz="2400">
                <a:solidFill>
                  <a:srgbClr val="434E7C"/>
                </a:solidFill>
                <a:latin typeface="Times New Roman" panose="02020603050405020304" pitchFamily="18" charset="0"/>
                <a:cs typeface="Times New Roman" panose="02020603050405020304" pitchFamily="18" charset="0"/>
              </a:rPr>
              <a:t>b) Phosphoric acid: H</a:t>
            </a:r>
            <a:r>
              <a:rPr lang="pt-BR" sz="2400" baseline="-25000">
                <a:solidFill>
                  <a:srgbClr val="434E7C"/>
                </a:solidFill>
                <a:latin typeface="Times New Roman" panose="02020603050405020304" pitchFamily="18" charset="0"/>
                <a:cs typeface="Times New Roman" panose="02020603050405020304" pitchFamily="18" charset="0"/>
              </a:rPr>
              <a:t>3</a:t>
            </a:r>
            <a:r>
              <a:rPr lang="pt-BR" sz="2400">
                <a:solidFill>
                  <a:srgbClr val="434E7C"/>
                </a:solidFill>
                <a:latin typeface="Times New Roman" panose="02020603050405020304" pitchFamily="18" charset="0"/>
                <a:cs typeface="Times New Roman" panose="02020603050405020304" pitchFamily="18" charset="0"/>
              </a:rPr>
              <a:t>PO</a:t>
            </a:r>
            <a:r>
              <a:rPr lang="pt-BR" sz="2400" baseline="-25000">
                <a:solidFill>
                  <a:srgbClr val="434E7C"/>
                </a:solidFill>
                <a:latin typeface="Times New Roman" panose="02020603050405020304" pitchFamily="18" charset="0"/>
                <a:cs typeface="Times New Roman" panose="02020603050405020304" pitchFamily="18" charset="0"/>
              </a:rPr>
              <a:t>4</a:t>
            </a:r>
            <a:endParaRPr lang="pt-BR" sz="2400">
              <a:solidFill>
                <a:srgbClr val="434E7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31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00;p6">
            <a:extLst>
              <a:ext uri="{FF2B5EF4-FFF2-40B4-BE49-F238E27FC236}">
                <a16:creationId xmlns:a16="http://schemas.microsoft.com/office/drawing/2014/main" id="{A6DB94D7-005C-4C88-91CA-803878AECF1C}"/>
              </a:ext>
            </a:extLst>
          </p:cNvPr>
          <p:cNvSpPr/>
          <p:nvPr/>
        </p:nvSpPr>
        <p:spPr>
          <a:xfrm>
            <a:off x="1126277" y="1210743"/>
            <a:ext cx="6729759" cy="1265621"/>
          </a:xfrm>
          <a:custGeom>
            <a:avLst/>
            <a:gdLst/>
            <a:ahLst/>
            <a:cxnLst/>
            <a:rect l="l" t="t" r="r" b="b"/>
            <a:pathLst>
              <a:path w="1072610" h="1123950" extrusionOk="0">
                <a:moveTo>
                  <a:pt x="1072603" y="1081075"/>
                </a:moveTo>
                <a:cubicBezTo>
                  <a:pt x="1072603" y="1081075"/>
                  <a:pt x="874387" y="1082694"/>
                  <a:pt x="824191" y="1082694"/>
                </a:cubicBezTo>
                <a:cubicBezTo>
                  <a:pt x="764660" y="1082694"/>
                  <a:pt x="658551" y="1121937"/>
                  <a:pt x="536345" y="1099172"/>
                </a:cubicBezTo>
                <a:cubicBezTo>
                  <a:pt x="451192" y="1083361"/>
                  <a:pt x="329748" y="1123556"/>
                  <a:pt x="243166" y="1123937"/>
                </a:cubicBezTo>
                <a:cubicBezTo>
                  <a:pt x="171157" y="1123937"/>
                  <a:pt x="-7" y="1081075"/>
                  <a:pt x="-7" y="1081075"/>
                </a:cubicBezTo>
                <a:lnTo>
                  <a:pt x="-7" y="-13"/>
                </a:lnTo>
                <a:lnTo>
                  <a:pt x="1072603"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90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ECFAD7FF-27CE-4CB5-BFFC-071D875146DE}"/>
              </a:ext>
            </a:extLst>
          </p:cNvPr>
          <p:cNvSpPr txBox="1"/>
          <p:nvPr/>
        </p:nvSpPr>
        <p:spPr>
          <a:xfrm>
            <a:off x="1126277" y="1210743"/>
            <a:ext cx="6942192" cy="1200329"/>
          </a:xfrm>
          <a:prstGeom prst="rect">
            <a:avLst/>
          </a:prstGeom>
          <a:noFill/>
        </p:spPr>
        <p:txBody>
          <a:bodyPr wrap="square" rtlCol="0">
            <a:spAutoFit/>
          </a:bodyPr>
          <a:lstStyle/>
          <a:p>
            <a:pPr algn="l"/>
            <a:r>
              <a:rPr lang="en-US" sz="2400" u="sng">
                <a:solidFill>
                  <a:srgbClr val="434E7C"/>
                </a:solidFill>
                <a:latin typeface="Times New Roman" panose="02020603050405020304" pitchFamily="18" charset="0"/>
                <a:cs typeface="Times New Roman" panose="02020603050405020304" pitchFamily="18" charset="0"/>
              </a:rPr>
              <a:t>Bài 2</a:t>
            </a:r>
            <a:r>
              <a:rPr lang="en-US" sz="2400">
                <a:solidFill>
                  <a:srgbClr val="434E7C"/>
                </a:solidFill>
                <a:latin typeface="Times New Roman" panose="02020603050405020304" pitchFamily="18" charset="0"/>
                <a:cs typeface="Times New Roman" panose="02020603050405020304" pitchFamily="18" charset="0"/>
              </a:rPr>
              <a:t>. </a:t>
            </a:r>
            <a:r>
              <a:rPr lang="vi-VN" sz="2400">
                <a:solidFill>
                  <a:srgbClr val="434E7C"/>
                </a:solidFill>
                <a:latin typeface="Times New Roman" panose="02020603050405020304" pitchFamily="18" charset="0"/>
                <a:cs typeface="Times New Roman" panose="02020603050405020304" pitchFamily="18" charset="0"/>
              </a:rPr>
              <a:t>Viết công thức hóa học cho các chất được biểu diễn bằng những mô hình sau. Biết mỗi quả cầu biểu diễn cho một nguyên tử</a:t>
            </a:r>
            <a:endParaRPr lang="en-US" sz="2400">
              <a:solidFill>
                <a:srgbClr val="434E7C"/>
              </a:solidFill>
              <a:latin typeface="Times New Roman" panose="02020603050405020304" pitchFamily="18" charset="0"/>
              <a:cs typeface="Times New Roman" panose="02020603050405020304" pitchFamily="18" charset="0"/>
            </a:endParaRPr>
          </a:p>
        </p:txBody>
      </p:sp>
      <p:sp>
        <p:nvSpPr>
          <p:cNvPr id="7" name="Google Shape;336;p2">
            <a:extLst>
              <a:ext uri="{FF2B5EF4-FFF2-40B4-BE49-F238E27FC236}">
                <a16:creationId xmlns:a16="http://schemas.microsoft.com/office/drawing/2014/main" id="{FFADDD7D-603A-4823-AEBB-07F8E2AFCEC2}"/>
              </a:ext>
            </a:extLst>
          </p:cNvPr>
          <p:cNvSpPr/>
          <p:nvPr/>
        </p:nvSpPr>
        <p:spPr>
          <a:xfrm>
            <a:off x="1232210" y="479800"/>
            <a:ext cx="6679581" cy="575735"/>
          </a:xfrm>
          <a:custGeom>
            <a:avLst/>
            <a:gdLst/>
            <a:ahLst/>
            <a:cxnLst/>
            <a:rect l="l" t="t" r="r" b="b"/>
            <a:pathLst>
              <a:path w="2127027" h="400812" extrusionOk="0">
                <a:moveTo>
                  <a:pt x="605497" y="13513"/>
                </a:moveTo>
                <a:cubicBezTo>
                  <a:pt x="462622" y="14084"/>
                  <a:pt x="319271" y="14370"/>
                  <a:pt x="176205" y="11703"/>
                </a:cubicBezTo>
                <a:cubicBezTo>
                  <a:pt x="122294" y="10750"/>
                  <a:pt x="58762" y="16084"/>
                  <a:pt x="2374" y="7321"/>
                </a:cubicBezTo>
                <a:cubicBezTo>
                  <a:pt x="53618" y="62471"/>
                  <a:pt x="97148" y="122288"/>
                  <a:pt x="144392" y="181534"/>
                </a:cubicBezTo>
                <a:cubicBezTo>
                  <a:pt x="147754" y="185009"/>
                  <a:pt x="148421" y="190291"/>
                  <a:pt x="146011" y="194488"/>
                </a:cubicBezTo>
                <a:cubicBezTo>
                  <a:pt x="97148" y="263163"/>
                  <a:pt x="50761" y="333648"/>
                  <a:pt x="-7" y="400799"/>
                </a:cubicBezTo>
                <a:cubicBezTo>
                  <a:pt x="84765" y="399466"/>
                  <a:pt x="169442" y="396989"/>
                  <a:pt x="254120" y="395179"/>
                </a:cubicBezTo>
                <a:cubicBezTo>
                  <a:pt x="603020" y="387464"/>
                  <a:pt x="951921" y="380511"/>
                  <a:pt x="1300917" y="376129"/>
                </a:cubicBezTo>
                <a:cubicBezTo>
                  <a:pt x="1571618" y="372986"/>
                  <a:pt x="1847462" y="359937"/>
                  <a:pt x="2118067" y="380606"/>
                </a:cubicBezTo>
                <a:cubicBezTo>
                  <a:pt x="2084844" y="335694"/>
                  <a:pt x="2054897" y="288456"/>
                  <a:pt x="2028437" y="239255"/>
                </a:cubicBezTo>
                <a:cubicBezTo>
                  <a:pt x="2020436" y="224301"/>
                  <a:pt x="2003672" y="202584"/>
                  <a:pt x="2005100" y="184772"/>
                </a:cubicBezTo>
                <a:cubicBezTo>
                  <a:pt x="2006243" y="172009"/>
                  <a:pt x="2021198" y="150768"/>
                  <a:pt x="2027008" y="139338"/>
                </a:cubicBezTo>
                <a:cubicBezTo>
                  <a:pt x="2037228" y="118763"/>
                  <a:pt x="2048515" y="98734"/>
                  <a:pt x="2060822" y="79330"/>
                </a:cubicBezTo>
                <a:cubicBezTo>
                  <a:pt x="2079271" y="50067"/>
                  <a:pt x="2101541" y="23386"/>
                  <a:pt x="2127020" y="-13"/>
                </a:cubicBezTo>
                <a:cubicBezTo>
                  <a:pt x="1982431" y="-13"/>
                  <a:pt x="1837841" y="1892"/>
                  <a:pt x="1693347" y="3416"/>
                </a:cubicBezTo>
                <a:cubicBezTo>
                  <a:pt x="1330730" y="7607"/>
                  <a:pt x="968018" y="12370"/>
                  <a:pt x="605497" y="13513"/>
                </a:cubicBezTo>
                <a:close/>
              </a:path>
            </a:pathLst>
          </a:custGeom>
          <a:solidFill>
            <a:srgbClr val="FF8EA0"/>
          </a:solidFill>
          <a:ln w="38100" cap="flat"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900">
              <a:solidFill>
                <a:srgbClr val="000000"/>
              </a:solidFill>
              <a:latin typeface="Calibri"/>
              <a:ea typeface="Calibri"/>
              <a:cs typeface="Calibri"/>
              <a:sym typeface="Calibri"/>
            </a:endParaRPr>
          </a:p>
        </p:txBody>
      </p:sp>
      <p:sp>
        <p:nvSpPr>
          <p:cNvPr id="8" name="TextBox 7">
            <a:extLst>
              <a:ext uri="{FF2B5EF4-FFF2-40B4-BE49-F238E27FC236}">
                <a16:creationId xmlns:a16="http://schemas.microsoft.com/office/drawing/2014/main" id="{B4B50F4F-9064-4082-ADA7-701525520E05}"/>
              </a:ext>
            </a:extLst>
          </p:cNvPr>
          <p:cNvSpPr txBox="1"/>
          <p:nvPr/>
        </p:nvSpPr>
        <p:spPr>
          <a:xfrm>
            <a:off x="1730082" y="545800"/>
            <a:ext cx="5914080" cy="461665"/>
          </a:xfrm>
          <a:prstGeom prst="rect">
            <a:avLst/>
          </a:prstGeom>
          <a:noFill/>
        </p:spPr>
        <p:txBody>
          <a:bodyPr wrap="square" rtlCol="0">
            <a:spAutoFit/>
          </a:bodyPr>
          <a:lstStyle/>
          <a:p>
            <a:pPr algn="l"/>
            <a:r>
              <a:rPr lang="en-US" sz="2400">
                <a:latin typeface="Times New Roman" panose="02020603050405020304" pitchFamily="18" charset="0"/>
                <a:cs typeface="Times New Roman" panose="02020603050405020304" pitchFamily="18" charset="0"/>
              </a:rPr>
              <a:t>THẢO LUẬN THEO NHÓM LÀM BÀI TẬP</a:t>
            </a:r>
          </a:p>
        </p:txBody>
      </p:sp>
      <p:graphicFrame>
        <p:nvGraphicFramePr>
          <p:cNvPr id="4" name="Table 4">
            <a:extLst>
              <a:ext uri="{FF2B5EF4-FFF2-40B4-BE49-F238E27FC236}">
                <a16:creationId xmlns:a16="http://schemas.microsoft.com/office/drawing/2014/main" id="{2B9499B3-6937-4500-AEFB-F73D06D0A395}"/>
              </a:ext>
            </a:extLst>
          </p:cNvPr>
          <p:cNvGraphicFramePr>
            <a:graphicFrameLocks noGrp="1"/>
          </p:cNvGraphicFramePr>
          <p:nvPr/>
        </p:nvGraphicFramePr>
        <p:xfrm>
          <a:off x="1543050" y="3116476"/>
          <a:ext cx="6096000" cy="1310640"/>
        </p:xfrm>
        <a:graphic>
          <a:graphicData uri="http://schemas.openxmlformats.org/drawingml/2006/table">
            <a:tbl>
              <a:tblPr firstRow="1" bandRow="1"/>
              <a:tblGrid>
                <a:gridCol w="1219200">
                  <a:extLst>
                    <a:ext uri="{9D8B030D-6E8A-4147-A177-3AD203B41FA5}">
                      <a16:colId xmlns:a16="http://schemas.microsoft.com/office/drawing/2014/main" val="458649442"/>
                    </a:ext>
                  </a:extLst>
                </a:gridCol>
                <a:gridCol w="1219200">
                  <a:extLst>
                    <a:ext uri="{9D8B030D-6E8A-4147-A177-3AD203B41FA5}">
                      <a16:colId xmlns:a16="http://schemas.microsoft.com/office/drawing/2014/main" val="4105330979"/>
                    </a:ext>
                  </a:extLst>
                </a:gridCol>
                <a:gridCol w="1219200">
                  <a:extLst>
                    <a:ext uri="{9D8B030D-6E8A-4147-A177-3AD203B41FA5}">
                      <a16:colId xmlns:a16="http://schemas.microsoft.com/office/drawing/2014/main" val="2649041212"/>
                    </a:ext>
                  </a:extLst>
                </a:gridCol>
                <a:gridCol w="1219200">
                  <a:extLst>
                    <a:ext uri="{9D8B030D-6E8A-4147-A177-3AD203B41FA5}">
                      <a16:colId xmlns:a16="http://schemas.microsoft.com/office/drawing/2014/main" val="1637525838"/>
                    </a:ext>
                  </a:extLst>
                </a:gridCol>
                <a:gridCol w="1219200">
                  <a:extLst>
                    <a:ext uri="{9D8B030D-6E8A-4147-A177-3AD203B41FA5}">
                      <a16:colId xmlns:a16="http://schemas.microsoft.com/office/drawing/2014/main" val="3910372448"/>
                    </a:ext>
                  </a:extLst>
                </a:gridCol>
              </a:tblGrid>
              <a:tr h="655320">
                <a:tc>
                  <a:txBody>
                    <a:bodyPr/>
                    <a:lstStyle/>
                    <a:p>
                      <a:r>
                        <a:rPr lang="en-US" sz="2000">
                          <a:solidFill>
                            <a:srgbClr val="434E7C"/>
                          </a:solidFill>
                          <a:latin typeface="Times New Roman" panose="02020603050405020304" pitchFamily="18" charset="0"/>
                          <a:cs typeface="Times New Roman" panose="02020603050405020304" pitchFamily="18" charset="0"/>
                        </a:rPr>
                        <a:t>Mô hình</a:t>
                      </a:r>
                    </a:p>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tc>
                  <a:txBody>
                    <a:bodyPr/>
                    <a:lstStyle/>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tc>
                  <a:txBody>
                    <a:bodyPr/>
                    <a:lstStyle/>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tc>
                  <a:txBody>
                    <a:bodyPr/>
                    <a:lstStyle/>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tc rowSpan="2">
                  <a:txBody>
                    <a:bodyPr/>
                    <a:lstStyle/>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extLst>
                  <a:ext uri="{0D108BD9-81ED-4DB2-BD59-A6C34878D82A}">
                    <a16:rowId xmlns:a16="http://schemas.microsoft.com/office/drawing/2014/main" val="935607049"/>
                  </a:ext>
                </a:extLst>
              </a:tr>
              <a:tr h="655320">
                <a:tc>
                  <a:txBody>
                    <a:bodyPr/>
                    <a:lstStyle/>
                    <a:p>
                      <a:r>
                        <a:rPr lang="en-US" sz="2000">
                          <a:solidFill>
                            <a:srgbClr val="434E7C"/>
                          </a:solidFill>
                          <a:latin typeface="Times New Roman" panose="02020603050405020304" pitchFamily="18" charset="0"/>
                          <a:cs typeface="Times New Roman" panose="02020603050405020304" pitchFamily="18" charset="0"/>
                        </a:rPr>
                        <a:t>Công thức hoá học</a:t>
                      </a:r>
                    </a:p>
                  </a:txBody>
                  <a:tcPr marL="45720" marR="45720" marT="22860" marB="22860"/>
                </a:tc>
                <a:tc>
                  <a:txBody>
                    <a:bodyPr/>
                    <a:lstStyle/>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tc>
                  <a:txBody>
                    <a:bodyPr/>
                    <a:lstStyle/>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tc>
                  <a:txBody>
                    <a:bodyPr/>
                    <a:lstStyle/>
                    <a:p>
                      <a:endParaRPr lang="en-US" sz="2000">
                        <a:solidFill>
                          <a:srgbClr val="434E7C"/>
                        </a:solidFill>
                        <a:latin typeface="Times New Roman" panose="02020603050405020304" pitchFamily="18" charset="0"/>
                        <a:cs typeface="Times New Roman" panose="02020603050405020304" pitchFamily="18" charset="0"/>
                      </a:endParaRPr>
                    </a:p>
                  </a:txBody>
                  <a:tcPr marL="45720" marR="45720" marT="22860" marB="22860"/>
                </a:tc>
                <a:tc vMerge="1">
                  <a:txBody>
                    <a:bodyPr/>
                    <a:lstStyle/>
                    <a:p>
                      <a:endParaRPr lang="en-US" sz="4000">
                        <a:solidFill>
                          <a:srgbClr val="434E7C"/>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8682838"/>
                  </a:ext>
                </a:extLst>
              </a:tr>
            </a:tbl>
          </a:graphicData>
        </a:graphic>
      </p:graphicFrame>
      <p:pic>
        <p:nvPicPr>
          <p:cNvPr id="5" name="Picture 4">
            <a:extLst>
              <a:ext uri="{FF2B5EF4-FFF2-40B4-BE49-F238E27FC236}">
                <a16:creationId xmlns:a16="http://schemas.microsoft.com/office/drawing/2014/main" id="{E54408D8-599A-40DE-AEF3-119DE1CF1380}"/>
              </a:ext>
            </a:extLst>
          </p:cNvPr>
          <p:cNvPicPr>
            <a:picLocks noChangeAspect="1"/>
          </p:cNvPicPr>
          <p:nvPr/>
        </p:nvPicPr>
        <p:blipFill>
          <a:blip r:embed="rId2"/>
          <a:stretch>
            <a:fillRect/>
          </a:stretch>
        </p:blipFill>
        <p:spPr>
          <a:xfrm>
            <a:off x="2973194" y="3138778"/>
            <a:ext cx="717860" cy="608187"/>
          </a:xfrm>
          <a:prstGeom prst="rect">
            <a:avLst/>
          </a:prstGeom>
        </p:spPr>
      </p:pic>
      <p:pic>
        <p:nvPicPr>
          <p:cNvPr id="6" name="Picture 5">
            <a:extLst>
              <a:ext uri="{FF2B5EF4-FFF2-40B4-BE49-F238E27FC236}">
                <a16:creationId xmlns:a16="http://schemas.microsoft.com/office/drawing/2014/main" id="{68D90E02-27E9-4070-81AA-54CE7B824607}"/>
              </a:ext>
            </a:extLst>
          </p:cNvPr>
          <p:cNvPicPr>
            <a:picLocks noChangeAspect="1"/>
          </p:cNvPicPr>
          <p:nvPr/>
        </p:nvPicPr>
        <p:blipFill>
          <a:blip r:embed="rId3"/>
          <a:stretch>
            <a:fillRect/>
          </a:stretch>
        </p:blipFill>
        <p:spPr>
          <a:xfrm>
            <a:off x="4179965" y="3138889"/>
            <a:ext cx="834817" cy="608076"/>
          </a:xfrm>
          <a:prstGeom prst="rect">
            <a:avLst/>
          </a:prstGeom>
        </p:spPr>
      </p:pic>
      <p:pic>
        <p:nvPicPr>
          <p:cNvPr id="10" name="Picture 9">
            <a:extLst>
              <a:ext uri="{FF2B5EF4-FFF2-40B4-BE49-F238E27FC236}">
                <a16:creationId xmlns:a16="http://schemas.microsoft.com/office/drawing/2014/main" id="{B0D5ECA1-CB64-4E34-A8E7-75E7AC836B5A}"/>
              </a:ext>
            </a:extLst>
          </p:cNvPr>
          <p:cNvPicPr>
            <a:picLocks noChangeAspect="1"/>
          </p:cNvPicPr>
          <p:nvPr/>
        </p:nvPicPr>
        <p:blipFill>
          <a:blip r:embed="rId4"/>
          <a:stretch>
            <a:fillRect/>
          </a:stretch>
        </p:blipFill>
        <p:spPr>
          <a:xfrm>
            <a:off x="5313456" y="3152569"/>
            <a:ext cx="1013460" cy="608076"/>
          </a:xfrm>
          <a:prstGeom prst="rect">
            <a:avLst/>
          </a:prstGeom>
        </p:spPr>
      </p:pic>
      <p:pic>
        <p:nvPicPr>
          <p:cNvPr id="11" name="Picture 10">
            <a:extLst>
              <a:ext uri="{FF2B5EF4-FFF2-40B4-BE49-F238E27FC236}">
                <a16:creationId xmlns:a16="http://schemas.microsoft.com/office/drawing/2014/main" id="{7255522E-BAE1-4CCF-A48A-383A8D98FDC5}"/>
              </a:ext>
            </a:extLst>
          </p:cNvPr>
          <p:cNvPicPr>
            <a:picLocks noChangeAspect="1"/>
          </p:cNvPicPr>
          <p:nvPr/>
        </p:nvPicPr>
        <p:blipFill>
          <a:blip r:embed="rId5"/>
          <a:stretch>
            <a:fillRect/>
          </a:stretch>
        </p:blipFill>
        <p:spPr>
          <a:xfrm>
            <a:off x="6529298" y="3148434"/>
            <a:ext cx="1071652" cy="1245230"/>
          </a:xfrm>
          <a:prstGeom prst="rect">
            <a:avLst/>
          </a:prstGeom>
        </p:spPr>
      </p:pic>
      <p:sp>
        <p:nvSpPr>
          <p:cNvPr id="12" name="TextBox 11">
            <a:extLst>
              <a:ext uri="{FF2B5EF4-FFF2-40B4-BE49-F238E27FC236}">
                <a16:creationId xmlns:a16="http://schemas.microsoft.com/office/drawing/2014/main" id="{75257ED1-6A0A-4A38-BC80-A4A5E3A7EEBE}"/>
              </a:ext>
            </a:extLst>
          </p:cNvPr>
          <p:cNvSpPr txBox="1"/>
          <p:nvPr/>
        </p:nvSpPr>
        <p:spPr>
          <a:xfrm>
            <a:off x="2973194" y="3879291"/>
            <a:ext cx="735981" cy="461665"/>
          </a:xfrm>
          <a:prstGeom prst="rect">
            <a:avLst/>
          </a:prstGeom>
          <a:no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HCl</a:t>
            </a:r>
          </a:p>
        </p:txBody>
      </p:sp>
      <p:sp>
        <p:nvSpPr>
          <p:cNvPr id="13" name="TextBox 12">
            <a:extLst>
              <a:ext uri="{FF2B5EF4-FFF2-40B4-BE49-F238E27FC236}">
                <a16:creationId xmlns:a16="http://schemas.microsoft.com/office/drawing/2014/main" id="{19B6AC84-50BD-4171-B0FC-5134F613FCE0}"/>
              </a:ext>
            </a:extLst>
          </p:cNvPr>
          <p:cNvSpPr txBox="1"/>
          <p:nvPr/>
        </p:nvSpPr>
        <p:spPr>
          <a:xfrm>
            <a:off x="4278801" y="3879291"/>
            <a:ext cx="735981" cy="461665"/>
          </a:xfrm>
          <a:prstGeom prst="rect">
            <a:avLst/>
          </a:prstGeom>
          <a:no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H</a:t>
            </a:r>
            <a:r>
              <a:rPr lang="en-US" sz="2400" baseline="-25000">
                <a:solidFill>
                  <a:srgbClr val="434E7C"/>
                </a:solidFill>
                <a:latin typeface="Times New Roman" panose="02020603050405020304" pitchFamily="18" charset="0"/>
                <a:cs typeface="Times New Roman" panose="02020603050405020304" pitchFamily="18" charset="0"/>
              </a:rPr>
              <a:t>2</a:t>
            </a:r>
            <a:r>
              <a:rPr lang="en-US" sz="2400">
                <a:solidFill>
                  <a:srgbClr val="434E7C"/>
                </a:solidFill>
                <a:latin typeface="Times New Roman" panose="02020603050405020304" pitchFamily="18" charset="0"/>
                <a:cs typeface="Times New Roman" panose="02020603050405020304" pitchFamily="18" charset="0"/>
              </a:rPr>
              <a:t>S</a:t>
            </a:r>
          </a:p>
        </p:txBody>
      </p:sp>
      <p:sp>
        <p:nvSpPr>
          <p:cNvPr id="14" name="TextBox 13">
            <a:extLst>
              <a:ext uri="{FF2B5EF4-FFF2-40B4-BE49-F238E27FC236}">
                <a16:creationId xmlns:a16="http://schemas.microsoft.com/office/drawing/2014/main" id="{0FB6F846-6F0A-42A9-BEF7-C22232C3A0FA}"/>
              </a:ext>
            </a:extLst>
          </p:cNvPr>
          <p:cNvSpPr txBox="1"/>
          <p:nvPr/>
        </p:nvSpPr>
        <p:spPr>
          <a:xfrm>
            <a:off x="5452195" y="3864604"/>
            <a:ext cx="735981" cy="461665"/>
          </a:xfrm>
          <a:prstGeom prst="rect">
            <a:avLst/>
          </a:prstGeom>
          <a:no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Cl</a:t>
            </a:r>
            <a:r>
              <a:rPr lang="en-US" sz="2400" baseline="-25000">
                <a:solidFill>
                  <a:srgbClr val="434E7C"/>
                </a:solidFill>
                <a:latin typeface="Times New Roman" panose="02020603050405020304" pitchFamily="18" charset="0"/>
                <a:cs typeface="Times New Roman" panose="02020603050405020304" pitchFamily="18" charset="0"/>
              </a:rPr>
              <a:t>2</a:t>
            </a:r>
            <a:endParaRPr lang="en-US" sz="2400">
              <a:solidFill>
                <a:srgbClr val="434E7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03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695;p5">
            <a:extLst>
              <a:ext uri="{FF2B5EF4-FFF2-40B4-BE49-F238E27FC236}">
                <a16:creationId xmlns:a16="http://schemas.microsoft.com/office/drawing/2014/main" id="{4CD2679B-946B-4DD9-9AA3-E938F1F56C7A}"/>
              </a:ext>
            </a:extLst>
          </p:cNvPr>
          <p:cNvSpPr/>
          <p:nvPr/>
        </p:nvSpPr>
        <p:spPr>
          <a:xfrm>
            <a:off x="3808918" y="3706987"/>
            <a:ext cx="4532782" cy="52652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8D9EF8"/>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p>
        </p:txBody>
      </p:sp>
      <p:sp>
        <p:nvSpPr>
          <p:cNvPr id="17" name="Google Shape;704;p5">
            <a:extLst>
              <a:ext uri="{FF2B5EF4-FFF2-40B4-BE49-F238E27FC236}">
                <a16:creationId xmlns:a16="http://schemas.microsoft.com/office/drawing/2014/main" id="{0EE2CDFB-7958-4CFA-8D62-A0F46C23885F}"/>
              </a:ext>
            </a:extLst>
          </p:cNvPr>
          <p:cNvSpPr/>
          <p:nvPr/>
        </p:nvSpPr>
        <p:spPr>
          <a:xfrm>
            <a:off x="3719053" y="1981532"/>
            <a:ext cx="4479015" cy="820822"/>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8EA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p>
        </p:txBody>
      </p:sp>
      <p:sp>
        <p:nvSpPr>
          <p:cNvPr id="6" name="TextBox 5"/>
          <p:cNvSpPr txBox="1"/>
          <p:nvPr/>
        </p:nvSpPr>
        <p:spPr>
          <a:xfrm>
            <a:off x="296651" y="2992065"/>
            <a:ext cx="2968722" cy="740652"/>
          </a:xfrm>
          <a:prstGeom prst="rect">
            <a:avLst/>
          </a:prstGeom>
          <a:solidFill>
            <a:srgbClr val="FFFF00"/>
          </a:solidFill>
        </p:spPr>
        <p:txBody>
          <a:bodyPr wrap="square" rtlCol="0">
            <a:spAutoFit/>
          </a:bodyPr>
          <a:lstStyle/>
          <a:p>
            <a:r>
              <a:rPr lang="en-US" sz="1800" dirty="0">
                <a:latin typeface="Times New Roman" panose="02020603050405020304" pitchFamily="18" charset="0"/>
                <a:cs typeface="Times New Roman" panose="02020603050405020304" pitchFamily="18" charset="0"/>
              </a:rPr>
              <a:t>CTHH của nước: </a:t>
            </a:r>
            <a:r>
              <a:rPr lang="en-US" sz="3200" b="1" dirty="0">
                <a:solidFill>
                  <a:srgbClr val="0033CC"/>
                </a:solidFill>
                <a:latin typeface="Times New Roman" panose="02020603050405020304" pitchFamily="18" charset="0"/>
                <a:cs typeface="Times New Roman" panose="02020603050405020304" pitchFamily="18" charset="0"/>
              </a:rPr>
              <a:t>H</a:t>
            </a:r>
            <a:r>
              <a:rPr lang="en-US" sz="3200" b="1" baseline="-25000" dirty="0">
                <a:solidFill>
                  <a:srgbClr val="0033CC"/>
                </a:solidFill>
                <a:latin typeface="Times New Roman" panose="02020603050405020304" pitchFamily="18" charset="0"/>
                <a:cs typeface="Times New Roman" panose="02020603050405020304" pitchFamily="18" charset="0"/>
              </a:rPr>
              <a:t>2</a:t>
            </a:r>
            <a:r>
              <a:rPr lang="en-US" sz="3200" b="1" dirty="0">
                <a:solidFill>
                  <a:srgbClr val="0033CC"/>
                </a:solidFill>
                <a:latin typeface="Times New Roman" panose="02020603050405020304" pitchFamily="18" charset="0"/>
                <a:cs typeface="Times New Roman" panose="02020603050405020304" pitchFamily="18" charset="0"/>
              </a:rPr>
              <a:t>O</a:t>
            </a:r>
          </a:p>
          <a:p>
            <a:endParaRPr lang="en-US" sz="1013" dirty="0"/>
          </a:p>
        </p:txBody>
      </p:sp>
      <p:sp>
        <p:nvSpPr>
          <p:cNvPr id="7" name="Cloud 6"/>
          <p:cNvSpPr/>
          <p:nvPr/>
        </p:nvSpPr>
        <p:spPr>
          <a:xfrm>
            <a:off x="2789014" y="-218575"/>
            <a:ext cx="3815326" cy="1946462"/>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i="1" dirty="0" err="1"/>
              <a:t>Công</a:t>
            </a:r>
            <a:r>
              <a:rPr lang="en-US" sz="2400" i="1" dirty="0"/>
              <a:t> </a:t>
            </a:r>
            <a:r>
              <a:rPr lang="en-US" sz="2400" i="1" dirty="0" err="1"/>
              <a:t>thức</a:t>
            </a:r>
            <a:r>
              <a:rPr lang="en-US" sz="2400" i="1" dirty="0"/>
              <a:t> </a:t>
            </a:r>
            <a:r>
              <a:rPr lang="en-US" sz="2400" i="1" dirty="0" err="1"/>
              <a:t>hóa</a:t>
            </a:r>
            <a:r>
              <a:rPr lang="en-US" sz="2400" i="1" dirty="0"/>
              <a:t> </a:t>
            </a:r>
            <a:r>
              <a:rPr lang="en-US" sz="2400" i="1" dirty="0" err="1"/>
              <a:t>học</a:t>
            </a:r>
            <a:r>
              <a:rPr lang="en-US" sz="2400" i="1" dirty="0"/>
              <a:t> </a:t>
            </a:r>
            <a:r>
              <a:rPr lang="en-US" sz="2400" i="1" dirty="0" err="1"/>
              <a:t>của</a:t>
            </a:r>
            <a:r>
              <a:rPr lang="en-US" sz="2400" i="1" dirty="0"/>
              <a:t> </a:t>
            </a:r>
            <a:r>
              <a:rPr lang="en-US" sz="2400" i="1" dirty="0" err="1"/>
              <a:t>Nước</a:t>
            </a:r>
            <a:r>
              <a:rPr lang="en-US" sz="2400" i="1" dirty="0"/>
              <a:t> </a:t>
            </a:r>
            <a:r>
              <a:rPr lang="en-US" sz="2400" i="1" dirty="0" err="1"/>
              <a:t>cho</a:t>
            </a:r>
            <a:r>
              <a:rPr lang="en-US" sz="2400" i="1" dirty="0"/>
              <a:t> ta </a:t>
            </a:r>
            <a:r>
              <a:rPr lang="en-US" sz="2400" i="1" dirty="0" err="1"/>
              <a:t>biết</a:t>
            </a:r>
            <a:r>
              <a:rPr lang="en-US" sz="2400" i="1" dirty="0"/>
              <a:t> </a:t>
            </a:r>
            <a:r>
              <a:rPr lang="en-US" sz="2400" i="1" dirty="0" err="1"/>
              <a:t>những</a:t>
            </a:r>
            <a:r>
              <a:rPr lang="en-US" sz="2400" i="1" dirty="0"/>
              <a:t> </a:t>
            </a:r>
            <a:r>
              <a:rPr lang="en-US" sz="2400" i="1" dirty="0" err="1"/>
              <a:t>thông</a:t>
            </a:r>
            <a:r>
              <a:rPr lang="en-US" sz="2400" i="1" dirty="0"/>
              <a:t> tin </a:t>
            </a:r>
            <a:r>
              <a:rPr lang="en-US" sz="2400" i="1" dirty="0" err="1"/>
              <a:t>gì</a:t>
            </a:r>
            <a:r>
              <a:rPr lang="en-US" sz="2400" i="1" dirty="0"/>
              <a:t>?</a:t>
            </a:r>
            <a:endParaRPr lang="vi-VN" sz="2400" i="1" dirty="0"/>
          </a:p>
        </p:txBody>
      </p:sp>
      <p:sp>
        <p:nvSpPr>
          <p:cNvPr id="8" name="TextBox 7"/>
          <p:cNvSpPr txBox="1"/>
          <p:nvPr/>
        </p:nvSpPr>
        <p:spPr>
          <a:xfrm>
            <a:off x="3527666" y="1412980"/>
            <a:ext cx="5928306" cy="3416320"/>
          </a:xfrm>
          <a:prstGeom prst="rect">
            <a:avLst/>
          </a:prstGeom>
          <a:noFill/>
        </p:spPr>
        <p:txBody>
          <a:bodyPr wrap="square" rtlCol="0">
            <a:spAutoFit/>
          </a:bodyPr>
          <a:lstStyle/>
          <a:p>
            <a:pPr marL="428625" indent="-428625">
              <a:buFontTx/>
              <a:buChar char="-"/>
            </a:pPr>
            <a:r>
              <a:rPr lang="en-US" sz="2700" dirty="0" err="1"/>
              <a:t>Nước</a:t>
            </a:r>
            <a:r>
              <a:rPr lang="en-US" sz="2700" dirty="0"/>
              <a:t> do </a:t>
            </a:r>
            <a:r>
              <a:rPr lang="en-US" sz="2700" dirty="0" err="1"/>
              <a:t>nguyên</a:t>
            </a:r>
            <a:r>
              <a:rPr lang="en-US" sz="2700" dirty="0"/>
              <a:t> </a:t>
            </a:r>
            <a:r>
              <a:rPr lang="en-US" sz="2700" dirty="0" err="1"/>
              <a:t>tố</a:t>
            </a:r>
            <a:r>
              <a:rPr lang="en-US" sz="2700" dirty="0"/>
              <a:t> H </a:t>
            </a:r>
            <a:r>
              <a:rPr lang="en-US" sz="2700" dirty="0" err="1"/>
              <a:t>và</a:t>
            </a:r>
            <a:r>
              <a:rPr lang="en-US" sz="2700" dirty="0"/>
              <a:t> O </a:t>
            </a:r>
            <a:r>
              <a:rPr lang="en-US" sz="2700" dirty="0" err="1"/>
              <a:t>tạo</a:t>
            </a:r>
            <a:r>
              <a:rPr lang="en-US" sz="2700" dirty="0"/>
              <a:t> </a:t>
            </a:r>
            <a:r>
              <a:rPr lang="en-US" sz="2700" err="1"/>
              <a:t>nên</a:t>
            </a:r>
            <a:r>
              <a:rPr lang="en-US" sz="2700"/>
              <a:t>.</a:t>
            </a:r>
          </a:p>
          <a:p>
            <a:pPr marL="428625" indent="-428625">
              <a:buFontTx/>
              <a:buChar char="-"/>
            </a:pPr>
            <a:endParaRPr lang="en-US" sz="2700"/>
          </a:p>
          <a:p>
            <a:pPr marL="428625" indent="-428625">
              <a:buFontTx/>
              <a:buChar char="-"/>
            </a:pPr>
            <a:endParaRPr lang="en-US" sz="2700"/>
          </a:p>
          <a:p>
            <a:endParaRPr lang="en-US" sz="2700" dirty="0"/>
          </a:p>
          <a:p>
            <a:pPr marL="428625" indent="-428625">
              <a:buFontTx/>
              <a:buChar char="-"/>
            </a:pPr>
            <a:r>
              <a:rPr lang="en-US" sz="2700" dirty="0" err="1"/>
              <a:t>Trong</a:t>
            </a:r>
            <a:r>
              <a:rPr lang="en-US" sz="2700" dirty="0"/>
              <a:t> </a:t>
            </a:r>
            <a:r>
              <a:rPr lang="en-US" sz="2700" dirty="0" err="1"/>
              <a:t>phân</a:t>
            </a:r>
            <a:r>
              <a:rPr lang="en-US" sz="2700" dirty="0"/>
              <a:t> </a:t>
            </a:r>
            <a:r>
              <a:rPr lang="en-US" sz="2700" dirty="0" err="1"/>
              <a:t>tử</a:t>
            </a:r>
            <a:r>
              <a:rPr lang="en-US" sz="2700" dirty="0"/>
              <a:t> </a:t>
            </a:r>
            <a:r>
              <a:rPr lang="en-US" sz="2700" dirty="0" err="1"/>
              <a:t>có</a:t>
            </a:r>
            <a:r>
              <a:rPr lang="en-US" sz="2700" dirty="0"/>
              <a:t> 2 H </a:t>
            </a:r>
            <a:r>
              <a:rPr lang="en-US" sz="2700" dirty="0" err="1"/>
              <a:t>và</a:t>
            </a:r>
            <a:r>
              <a:rPr lang="en-US" sz="2700" dirty="0"/>
              <a:t> 1 </a:t>
            </a:r>
            <a:r>
              <a:rPr lang="en-US" sz="2700"/>
              <a:t>O.</a:t>
            </a:r>
          </a:p>
          <a:p>
            <a:pPr marL="428625" indent="-428625">
              <a:buFontTx/>
              <a:buChar char="-"/>
            </a:pPr>
            <a:endParaRPr lang="en-US" sz="2700"/>
          </a:p>
          <a:p>
            <a:pPr marL="428625" indent="-428625">
              <a:buFontTx/>
              <a:buChar char="-"/>
            </a:pPr>
            <a:endParaRPr lang="en-US" sz="2700" dirty="0"/>
          </a:p>
          <a:p>
            <a:pPr marL="428625" indent="-428625">
              <a:buFontTx/>
              <a:buChar char="-"/>
            </a:pPr>
            <a:r>
              <a:rPr lang="en-US" sz="2700"/>
              <a:t>2x1 + 16 = 18 </a:t>
            </a:r>
            <a:r>
              <a:rPr lang="en-US" sz="2700" dirty="0" err="1"/>
              <a:t>amu</a:t>
            </a:r>
            <a:r>
              <a:rPr lang="en-US" sz="2700" dirty="0"/>
              <a:t>.</a:t>
            </a:r>
            <a:endParaRPr lang="vi-VN" sz="2700" dirty="0"/>
          </a:p>
        </p:txBody>
      </p:sp>
      <p:pic>
        <p:nvPicPr>
          <p:cNvPr id="9" name="Picture 2" descr="VAI TRÒ CỦA NƯỚC TRONG CUỘC SỐNG – Mắm Cáy Hồng Việ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43" y="1584428"/>
            <a:ext cx="1263942" cy="154768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1515885" y="1167518"/>
            <a:ext cx="2046214" cy="1791730"/>
          </a:xfrm>
          <a:prstGeom prst="wedgeEllipseCallout">
            <a:avLst>
              <a:gd name="adj1" fmla="val -83033"/>
              <a:gd name="adj2" fmla="val 142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rot="10800000">
            <a:off x="1668841" y="1442057"/>
            <a:ext cx="1740301" cy="1242651"/>
          </a:xfrm>
          <a:prstGeom prst="rect">
            <a:avLst/>
          </a:prstGeom>
        </p:spPr>
      </p:pic>
      <p:sp>
        <p:nvSpPr>
          <p:cNvPr id="12" name="Google Shape;709;p5">
            <a:extLst>
              <a:ext uri="{FF2B5EF4-FFF2-40B4-BE49-F238E27FC236}">
                <a16:creationId xmlns:a16="http://schemas.microsoft.com/office/drawing/2014/main" id="{4B081BFD-1A3E-476A-852F-BC0D699B58AF}"/>
              </a:ext>
            </a:extLst>
          </p:cNvPr>
          <p:cNvSpPr/>
          <p:nvPr/>
        </p:nvSpPr>
        <p:spPr>
          <a:xfrm>
            <a:off x="3665287" y="924325"/>
            <a:ext cx="4532782" cy="504617"/>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EDC44C"/>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p>
        </p:txBody>
      </p:sp>
      <p:sp>
        <p:nvSpPr>
          <p:cNvPr id="13" name="TextBox 12">
            <a:extLst>
              <a:ext uri="{FF2B5EF4-FFF2-40B4-BE49-F238E27FC236}">
                <a16:creationId xmlns:a16="http://schemas.microsoft.com/office/drawing/2014/main" id="{A4290CF0-8EA1-4D75-99F2-305D944F165B}"/>
              </a:ext>
            </a:extLst>
          </p:cNvPr>
          <p:cNvSpPr txBox="1"/>
          <p:nvPr/>
        </p:nvSpPr>
        <p:spPr>
          <a:xfrm>
            <a:off x="4021718" y="937820"/>
            <a:ext cx="3388075" cy="461665"/>
          </a:xfrm>
          <a:prstGeom prst="rect">
            <a:avLst/>
          </a:prstGeom>
          <a:no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Nguyên tố tạo ra chất</a:t>
            </a:r>
          </a:p>
        </p:txBody>
      </p:sp>
      <p:sp>
        <p:nvSpPr>
          <p:cNvPr id="14" name="TextBox 13">
            <a:extLst>
              <a:ext uri="{FF2B5EF4-FFF2-40B4-BE49-F238E27FC236}">
                <a16:creationId xmlns:a16="http://schemas.microsoft.com/office/drawing/2014/main" id="{6BA7434B-1410-4996-8C78-56BD9B3F711D}"/>
              </a:ext>
            </a:extLst>
          </p:cNvPr>
          <p:cNvSpPr txBox="1"/>
          <p:nvPr/>
        </p:nvSpPr>
        <p:spPr>
          <a:xfrm>
            <a:off x="3854452" y="2013218"/>
            <a:ext cx="4467670" cy="830997"/>
          </a:xfrm>
          <a:prstGeom prst="rect">
            <a:avLst/>
          </a:prstGeom>
          <a:no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Số nguyên tử của mỗi nguyên tố có trong một phân tử chất</a:t>
            </a:r>
          </a:p>
        </p:txBody>
      </p:sp>
      <p:sp>
        <p:nvSpPr>
          <p:cNvPr id="15" name="TextBox 14">
            <a:extLst>
              <a:ext uri="{FF2B5EF4-FFF2-40B4-BE49-F238E27FC236}">
                <a16:creationId xmlns:a16="http://schemas.microsoft.com/office/drawing/2014/main" id="{2659FBCF-33EE-42F2-B799-8DE386366683}"/>
              </a:ext>
            </a:extLst>
          </p:cNvPr>
          <p:cNvSpPr txBox="1"/>
          <p:nvPr/>
        </p:nvSpPr>
        <p:spPr>
          <a:xfrm>
            <a:off x="4033525" y="3746938"/>
            <a:ext cx="4288597" cy="461665"/>
          </a:xfrm>
          <a:prstGeom prst="rect">
            <a:avLst/>
          </a:prstGeom>
          <a:noFill/>
        </p:spPr>
        <p:txBody>
          <a:bodyPr wrap="square" rtlCol="0">
            <a:spAutoFit/>
          </a:bodyPr>
          <a:lstStyle/>
          <a:p>
            <a:pPr algn="l"/>
            <a:r>
              <a:rPr lang="vi-VN" sz="2400">
                <a:solidFill>
                  <a:srgbClr val="434E7C"/>
                </a:solidFill>
                <a:latin typeface="Times New Roman" panose="02020603050405020304" pitchFamily="18" charset="0"/>
                <a:cs typeface="Times New Roman" panose="02020603050405020304" pitchFamily="18" charset="0"/>
              </a:rPr>
              <a:t>Khối lượng phân tử của chất</a:t>
            </a:r>
            <a:endParaRPr lang="en-US" sz="2400">
              <a:solidFill>
                <a:srgbClr val="434E7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6" dur="500"/>
                                        <p:tgtEl>
                                          <p:spTgt spid="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Effect transition="in" filter="randombar(horizontal)">
                                      <p:cBhvr>
                                        <p:cTn id="63" dur="500"/>
                                        <p:tgtEl>
                                          <p:spTgt spid="8">
                                            <p:txEl>
                                              <p:pRg st="7" end="7"/>
                                            </p:txEl>
                                          </p:spTgt>
                                        </p:tgtEl>
                                      </p:cBhvr>
                                    </p:animEffec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11"/>
                                        </p:tgtEl>
                                        <p:attrNameLst>
                                          <p:attrName>r</p:attrName>
                                        </p:attrNameLst>
                                      </p:cBhvr>
                                    </p:animRot>
                                    <p:animRot by="-240000">
                                      <p:cBhvr>
                                        <p:cTn id="66" dur="200" fill="hold">
                                          <p:stCondLst>
                                            <p:cond delay="200"/>
                                          </p:stCondLst>
                                        </p:cTn>
                                        <p:tgtEl>
                                          <p:spTgt spid="11"/>
                                        </p:tgtEl>
                                        <p:attrNameLst>
                                          <p:attrName>r</p:attrName>
                                        </p:attrNameLst>
                                      </p:cBhvr>
                                    </p:animRot>
                                    <p:animRot by="240000">
                                      <p:cBhvr>
                                        <p:cTn id="67" dur="200" fill="hold">
                                          <p:stCondLst>
                                            <p:cond delay="400"/>
                                          </p:stCondLst>
                                        </p:cTn>
                                        <p:tgtEl>
                                          <p:spTgt spid="11"/>
                                        </p:tgtEl>
                                        <p:attrNameLst>
                                          <p:attrName>r</p:attrName>
                                        </p:attrNameLst>
                                      </p:cBhvr>
                                    </p:animRot>
                                    <p:animRot by="-240000">
                                      <p:cBhvr>
                                        <p:cTn id="68" dur="200" fill="hold">
                                          <p:stCondLst>
                                            <p:cond delay="600"/>
                                          </p:stCondLst>
                                        </p:cTn>
                                        <p:tgtEl>
                                          <p:spTgt spid="11"/>
                                        </p:tgtEl>
                                        <p:attrNameLst>
                                          <p:attrName>r</p:attrName>
                                        </p:attrNameLst>
                                      </p:cBhvr>
                                    </p:animRot>
                                    <p:animRot by="120000">
                                      <p:cBhvr>
                                        <p:cTn id="69" dur="200" fill="hold">
                                          <p:stCondLst>
                                            <p:cond delay="800"/>
                                          </p:stCondLst>
                                        </p:cTn>
                                        <p:tgtEl>
                                          <p:spTgt spid="11"/>
                                        </p:tgtEl>
                                        <p:attrNameLst>
                                          <p:attrName>r</p:attrName>
                                        </p:attrNameLst>
                                      </p:cBhvr>
                                    </p:animRot>
                                  </p:childTnLst>
                                </p:cTn>
                              </p:par>
                              <p:par>
                                <p:cTn id="70" presetID="26" presetClass="emph" presetSubtype="0" fill="hold" grpId="0" nodeType="withEffect">
                                  <p:stCondLst>
                                    <p:cond delay="0"/>
                                  </p:stCondLst>
                                  <p:childTnLst>
                                    <p:animEffect transition="out" filter="fade">
                                      <p:cBhvr>
                                        <p:cTn id="71" dur="500" tmFilter="0, 0; .2, .5; .8, .5; 1, 0"/>
                                        <p:tgtEl>
                                          <p:spTgt spid="10"/>
                                        </p:tgtEl>
                                      </p:cBhvr>
                                    </p:animEffect>
                                    <p:animScale>
                                      <p:cBhvr>
                                        <p:cTn id="7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7" grpId="0" animBg="1"/>
      <p:bldP spid="7" grpId="1" animBg="1"/>
      <p:bldP spid="10" grpId="0" animBg="1"/>
      <p:bldP spid="12" grpId="0" animBg="1"/>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2;p4">
            <a:extLst>
              <a:ext uri="{FF2B5EF4-FFF2-40B4-BE49-F238E27FC236}">
                <a16:creationId xmlns:a16="http://schemas.microsoft.com/office/drawing/2014/main" id="{F65EA89E-B183-4025-938A-AA731B6A3C49}"/>
              </a:ext>
            </a:extLst>
          </p:cNvPr>
          <p:cNvSpPr/>
          <p:nvPr/>
        </p:nvSpPr>
        <p:spPr>
          <a:xfrm>
            <a:off x="854957" y="138802"/>
            <a:ext cx="4871134" cy="451491"/>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000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solidFill>
                <a:schemeClr val="bg1"/>
              </a:solidFill>
            </a:endParaRPr>
          </a:p>
        </p:txBody>
      </p:sp>
      <p:sp>
        <p:nvSpPr>
          <p:cNvPr id="3" name="TextBox 2">
            <a:extLst>
              <a:ext uri="{FF2B5EF4-FFF2-40B4-BE49-F238E27FC236}">
                <a16:creationId xmlns:a16="http://schemas.microsoft.com/office/drawing/2014/main" id="{91A6E0A9-C384-4EE3-A966-CBF62E3A3587}"/>
              </a:ext>
            </a:extLst>
          </p:cNvPr>
          <p:cNvSpPr txBox="1"/>
          <p:nvPr/>
        </p:nvSpPr>
        <p:spPr>
          <a:xfrm>
            <a:off x="1066826" y="138802"/>
            <a:ext cx="4525445" cy="461665"/>
          </a:xfrm>
          <a:prstGeom prst="rect">
            <a:avLst/>
          </a:prstGeom>
          <a:noFill/>
        </p:spPr>
        <p:txBody>
          <a:bodyPr wrap="square" rtlCol="0">
            <a:spAutoFit/>
          </a:bodyPr>
          <a:lstStyle/>
          <a:p>
            <a:pPr algn="l"/>
            <a:r>
              <a:rPr lang="en-US" sz="2400" b="1">
                <a:solidFill>
                  <a:schemeClr val="bg1"/>
                </a:solidFill>
                <a:latin typeface="Times New Roman" panose="02020603050405020304" pitchFamily="18" charset="0"/>
                <a:cs typeface="Times New Roman" panose="02020603050405020304" pitchFamily="18" charset="0"/>
              </a:rPr>
              <a:t>3. Ý nghĩa của công thức hoá học</a:t>
            </a:r>
          </a:p>
        </p:txBody>
      </p:sp>
      <p:sp>
        <p:nvSpPr>
          <p:cNvPr id="4" name="Google Shape;695;p5">
            <a:extLst>
              <a:ext uri="{FF2B5EF4-FFF2-40B4-BE49-F238E27FC236}">
                <a16:creationId xmlns:a16="http://schemas.microsoft.com/office/drawing/2014/main" id="{4CD2679B-946B-4DD9-9AA3-E938F1F56C7A}"/>
              </a:ext>
            </a:extLst>
          </p:cNvPr>
          <p:cNvSpPr/>
          <p:nvPr/>
        </p:nvSpPr>
        <p:spPr>
          <a:xfrm>
            <a:off x="3808918" y="3706987"/>
            <a:ext cx="4532782" cy="52652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8D9EF8"/>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p>
        </p:txBody>
      </p:sp>
      <p:sp>
        <p:nvSpPr>
          <p:cNvPr id="5" name="Google Shape;704;p5">
            <a:extLst>
              <a:ext uri="{FF2B5EF4-FFF2-40B4-BE49-F238E27FC236}">
                <a16:creationId xmlns:a16="http://schemas.microsoft.com/office/drawing/2014/main" id="{0EE2CDFB-7958-4CFA-8D62-A0F46C23885F}"/>
              </a:ext>
            </a:extLst>
          </p:cNvPr>
          <p:cNvSpPr/>
          <p:nvPr/>
        </p:nvSpPr>
        <p:spPr>
          <a:xfrm>
            <a:off x="3719053" y="1981532"/>
            <a:ext cx="4479015" cy="820822"/>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8EA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p>
        </p:txBody>
      </p:sp>
      <p:sp>
        <p:nvSpPr>
          <p:cNvPr id="6" name="Google Shape;709;p5">
            <a:extLst>
              <a:ext uri="{FF2B5EF4-FFF2-40B4-BE49-F238E27FC236}">
                <a16:creationId xmlns:a16="http://schemas.microsoft.com/office/drawing/2014/main" id="{4B081BFD-1A3E-476A-852F-BC0D699B58AF}"/>
              </a:ext>
            </a:extLst>
          </p:cNvPr>
          <p:cNvSpPr/>
          <p:nvPr/>
        </p:nvSpPr>
        <p:spPr>
          <a:xfrm>
            <a:off x="3665287" y="924325"/>
            <a:ext cx="4532782" cy="504617"/>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EDC44C"/>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p>
        </p:txBody>
      </p:sp>
      <p:sp>
        <p:nvSpPr>
          <p:cNvPr id="7" name="TextBox 6">
            <a:extLst>
              <a:ext uri="{FF2B5EF4-FFF2-40B4-BE49-F238E27FC236}">
                <a16:creationId xmlns:a16="http://schemas.microsoft.com/office/drawing/2014/main" id="{A4290CF0-8EA1-4D75-99F2-305D944F165B}"/>
              </a:ext>
            </a:extLst>
          </p:cNvPr>
          <p:cNvSpPr txBox="1"/>
          <p:nvPr/>
        </p:nvSpPr>
        <p:spPr>
          <a:xfrm>
            <a:off x="4021718" y="937820"/>
            <a:ext cx="3388075" cy="461665"/>
          </a:xfrm>
          <a:prstGeom prst="rect">
            <a:avLst/>
          </a:prstGeom>
          <a:no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Nguyên tố tạo ra chất</a:t>
            </a:r>
          </a:p>
        </p:txBody>
      </p:sp>
      <p:sp>
        <p:nvSpPr>
          <p:cNvPr id="8" name="TextBox 7">
            <a:extLst>
              <a:ext uri="{FF2B5EF4-FFF2-40B4-BE49-F238E27FC236}">
                <a16:creationId xmlns:a16="http://schemas.microsoft.com/office/drawing/2014/main" id="{6BA7434B-1410-4996-8C78-56BD9B3F711D}"/>
              </a:ext>
            </a:extLst>
          </p:cNvPr>
          <p:cNvSpPr txBox="1"/>
          <p:nvPr/>
        </p:nvSpPr>
        <p:spPr>
          <a:xfrm>
            <a:off x="3854452" y="2013218"/>
            <a:ext cx="4467670" cy="830997"/>
          </a:xfrm>
          <a:prstGeom prst="rect">
            <a:avLst/>
          </a:prstGeom>
          <a:noFill/>
        </p:spPr>
        <p:txBody>
          <a:bodyPr wrap="square" rtlCol="0">
            <a:spAutoFit/>
          </a:bodyPr>
          <a:lstStyle/>
          <a:p>
            <a:pPr algn="l"/>
            <a:r>
              <a:rPr lang="en-US" sz="2400">
                <a:solidFill>
                  <a:srgbClr val="434E7C"/>
                </a:solidFill>
                <a:latin typeface="Times New Roman" panose="02020603050405020304" pitchFamily="18" charset="0"/>
                <a:cs typeface="Times New Roman" panose="02020603050405020304" pitchFamily="18" charset="0"/>
              </a:rPr>
              <a:t>Số nguyên tử của mỗi nguyên tố có trong một phân tử chất</a:t>
            </a:r>
          </a:p>
        </p:txBody>
      </p:sp>
      <p:sp>
        <p:nvSpPr>
          <p:cNvPr id="9" name="TextBox 8">
            <a:extLst>
              <a:ext uri="{FF2B5EF4-FFF2-40B4-BE49-F238E27FC236}">
                <a16:creationId xmlns:a16="http://schemas.microsoft.com/office/drawing/2014/main" id="{2659FBCF-33EE-42F2-B799-8DE386366683}"/>
              </a:ext>
            </a:extLst>
          </p:cNvPr>
          <p:cNvSpPr txBox="1"/>
          <p:nvPr/>
        </p:nvSpPr>
        <p:spPr>
          <a:xfrm>
            <a:off x="4033525" y="3746938"/>
            <a:ext cx="4288597" cy="461665"/>
          </a:xfrm>
          <a:prstGeom prst="rect">
            <a:avLst/>
          </a:prstGeom>
          <a:noFill/>
        </p:spPr>
        <p:txBody>
          <a:bodyPr wrap="square" rtlCol="0">
            <a:spAutoFit/>
          </a:bodyPr>
          <a:lstStyle/>
          <a:p>
            <a:pPr algn="l"/>
            <a:r>
              <a:rPr lang="vi-VN" sz="2400">
                <a:solidFill>
                  <a:srgbClr val="434E7C"/>
                </a:solidFill>
                <a:latin typeface="Times New Roman" panose="02020603050405020304" pitchFamily="18" charset="0"/>
                <a:cs typeface="Times New Roman" panose="02020603050405020304" pitchFamily="18" charset="0"/>
              </a:rPr>
              <a:t>Khối lượng phân tử của chất</a:t>
            </a:r>
            <a:endParaRPr lang="en-US" sz="2400">
              <a:solidFill>
                <a:srgbClr val="434E7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8A053D8-3B55-4FC6-A88C-27B997D57D16}"/>
              </a:ext>
            </a:extLst>
          </p:cNvPr>
          <p:cNvPicPr>
            <a:picLocks noChangeAspect="1"/>
          </p:cNvPicPr>
          <p:nvPr/>
        </p:nvPicPr>
        <p:blipFill>
          <a:blip r:embed="rId2"/>
          <a:stretch>
            <a:fillRect/>
          </a:stretch>
        </p:blipFill>
        <p:spPr>
          <a:xfrm>
            <a:off x="629375" y="1054412"/>
            <a:ext cx="2661150" cy="3059275"/>
          </a:xfrm>
          <a:prstGeom prst="rect">
            <a:avLst/>
          </a:prstGeom>
        </p:spPr>
      </p:pic>
      <p:sp>
        <p:nvSpPr>
          <p:cNvPr id="12" name="TextBox 11">
            <a:extLst>
              <a:ext uri="{FF2B5EF4-FFF2-40B4-BE49-F238E27FC236}">
                <a16:creationId xmlns:a16="http://schemas.microsoft.com/office/drawing/2014/main" id="{4980F0AB-9769-4DB2-A455-7D2C5AE63BA6}"/>
              </a:ext>
            </a:extLst>
          </p:cNvPr>
          <p:cNvSpPr txBox="1"/>
          <p:nvPr/>
        </p:nvSpPr>
        <p:spPr>
          <a:xfrm>
            <a:off x="3719053" y="1518694"/>
            <a:ext cx="5322135" cy="430887"/>
          </a:xfrm>
          <a:prstGeom prst="rect">
            <a:avLst/>
          </a:prstGeom>
          <a:noFill/>
        </p:spPr>
        <p:txBody>
          <a:bodyPr wrap="square" rtlCol="0">
            <a:spAutoFit/>
          </a:bodyPr>
          <a:lstStyle/>
          <a:p>
            <a:pPr algn="l"/>
            <a:r>
              <a:rPr lang="en-US" sz="2200">
                <a:solidFill>
                  <a:srgbClr val="434E7C"/>
                </a:solidFill>
                <a:latin typeface="Times New Roman" panose="02020603050405020304" pitchFamily="18" charset="0"/>
                <a:cs typeface="Times New Roman" panose="02020603050405020304" pitchFamily="18" charset="0"/>
              </a:rPr>
              <a:t>CaCO</a:t>
            </a:r>
            <a:r>
              <a:rPr lang="en-US" sz="2200" baseline="-25000">
                <a:solidFill>
                  <a:srgbClr val="434E7C"/>
                </a:solidFill>
                <a:latin typeface="Times New Roman" panose="02020603050405020304" pitchFamily="18" charset="0"/>
                <a:cs typeface="Times New Roman" panose="02020603050405020304" pitchFamily="18" charset="0"/>
              </a:rPr>
              <a:t>3</a:t>
            </a:r>
            <a:r>
              <a:rPr lang="en-US" sz="2200">
                <a:solidFill>
                  <a:srgbClr val="434E7C"/>
                </a:solidFill>
                <a:latin typeface="Times New Roman" panose="02020603050405020304" pitchFamily="18" charset="0"/>
                <a:cs typeface="Times New Roman" panose="02020603050405020304" pitchFamily="18" charset="0"/>
              </a:rPr>
              <a:t> do 3 nguyên tố Ca, C, O tạo ra</a:t>
            </a:r>
          </a:p>
        </p:txBody>
      </p:sp>
      <p:sp>
        <p:nvSpPr>
          <p:cNvPr id="13" name="TextBox 12">
            <a:extLst>
              <a:ext uri="{FF2B5EF4-FFF2-40B4-BE49-F238E27FC236}">
                <a16:creationId xmlns:a16="http://schemas.microsoft.com/office/drawing/2014/main" id="{A7C340A3-A14F-4CD2-92BF-C25508D684DB}"/>
              </a:ext>
            </a:extLst>
          </p:cNvPr>
          <p:cNvSpPr txBox="1"/>
          <p:nvPr/>
        </p:nvSpPr>
        <p:spPr>
          <a:xfrm>
            <a:off x="3719054" y="2904199"/>
            <a:ext cx="4404546" cy="769441"/>
          </a:xfrm>
          <a:prstGeom prst="rect">
            <a:avLst/>
          </a:prstGeom>
          <a:noFill/>
        </p:spPr>
        <p:txBody>
          <a:bodyPr wrap="square" rtlCol="0">
            <a:spAutoFit/>
          </a:bodyPr>
          <a:lstStyle/>
          <a:p>
            <a:pPr algn="l"/>
            <a:r>
              <a:rPr lang="en-US" sz="2200">
                <a:solidFill>
                  <a:srgbClr val="434E7C"/>
                </a:solidFill>
                <a:latin typeface="Times New Roman" panose="02020603050405020304" pitchFamily="18" charset="0"/>
                <a:cs typeface="Times New Roman" panose="02020603050405020304" pitchFamily="18" charset="0"/>
              </a:rPr>
              <a:t>Trong 1 phân tử CaCO</a:t>
            </a:r>
            <a:r>
              <a:rPr lang="en-US" sz="2200" baseline="-25000">
                <a:solidFill>
                  <a:srgbClr val="434E7C"/>
                </a:solidFill>
                <a:latin typeface="Times New Roman" panose="02020603050405020304" pitchFamily="18" charset="0"/>
                <a:cs typeface="Times New Roman" panose="02020603050405020304" pitchFamily="18" charset="0"/>
              </a:rPr>
              <a:t>3</a:t>
            </a:r>
            <a:r>
              <a:rPr lang="en-US" sz="2200">
                <a:solidFill>
                  <a:srgbClr val="434E7C"/>
                </a:solidFill>
                <a:latin typeface="Times New Roman" panose="02020603050405020304" pitchFamily="18" charset="0"/>
                <a:cs typeface="Times New Roman" panose="02020603050405020304" pitchFamily="18" charset="0"/>
              </a:rPr>
              <a:t> có 1 nguyên tử C, 1 nguyên tử C và 3 nguyên tử O</a:t>
            </a:r>
          </a:p>
        </p:txBody>
      </p:sp>
      <p:grpSp>
        <p:nvGrpSpPr>
          <p:cNvPr id="16" name="Group 15">
            <a:extLst>
              <a:ext uri="{FF2B5EF4-FFF2-40B4-BE49-F238E27FC236}">
                <a16:creationId xmlns:a16="http://schemas.microsoft.com/office/drawing/2014/main" id="{4C5178DF-5289-4A0F-9164-3C2B43EDACC6}"/>
              </a:ext>
            </a:extLst>
          </p:cNvPr>
          <p:cNvGrpSpPr/>
          <p:nvPr/>
        </p:nvGrpSpPr>
        <p:grpSpPr>
          <a:xfrm>
            <a:off x="3830564" y="4335355"/>
            <a:ext cx="4161454" cy="532730"/>
            <a:chOff x="8207666" y="9128348"/>
            <a:chExt cx="8322907" cy="1065459"/>
          </a:xfrm>
        </p:grpSpPr>
        <p:sp>
          <p:nvSpPr>
            <p:cNvPr id="14" name="TextBox 13">
              <a:extLst>
                <a:ext uri="{FF2B5EF4-FFF2-40B4-BE49-F238E27FC236}">
                  <a16:creationId xmlns:a16="http://schemas.microsoft.com/office/drawing/2014/main" id="{4CDE910E-DE11-4BF4-AD84-A3C81C902D77}"/>
                </a:ext>
              </a:extLst>
            </p:cNvPr>
            <p:cNvSpPr txBox="1"/>
            <p:nvPr/>
          </p:nvSpPr>
          <p:spPr>
            <a:xfrm>
              <a:off x="8207666" y="9128348"/>
              <a:ext cx="8322907" cy="861773"/>
            </a:xfrm>
            <a:prstGeom prst="rect">
              <a:avLst/>
            </a:prstGeom>
            <a:solidFill>
              <a:schemeClr val="bg1"/>
            </a:solidFill>
          </p:spPr>
          <p:txBody>
            <a:bodyPr wrap="square" rtlCol="0">
              <a:spAutoFit/>
            </a:bodyPr>
            <a:lstStyle/>
            <a:p>
              <a:pPr algn="l"/>
              <a:r>
                <a:rPr lang="en-US" sz="2200">
                  <a:solidFill>
                    <a:srgbClr val="434E7C"/>
                  </a:solidFill>
                  <a:latin typeface="Times New Roman" panose="02020603050405020304" pitchFamily="18" charset="0"/>
                  <a:cs typeface="Times New Roman" panose="02020603050405020304" pitchFamily="18" charset="0"/>
                </a:rPr>
                <a:t>M         = 40 + 12 + 16.3 = 100amu</a:t>
              </a:r>
            </a:p>
          </p:txBody>
        </p:sp>
        <p:sp>
          <p:nvSpPr>
            <p:cNvPr id="15" name="TextBox 14">
              <a:extLst>
                <a:ext uri="{FF2B5EF4-FFF2-40B4-BE49-F238E27FC236}">
                  <a16:creationId xmlns:a16="http://schemas.microsoft.com/office/drawing/2014/main" id="{C7F593FD-BC56-4588-84FE-545AFE759B4C}"/>
                </a:ext>
              </a:extLst>
            </p:cNvPr>
            <p:cNvSpPr txBox="1"/>
            <p:nvPr/>
          </p:nvSpPr>
          <p:spPr>
            <a:xfrm>
              <a:off x="8760732" y="9455144"/>
              <a:ext cx="1916794" cy="738663"/>
            </a:xfrm>
            <a:prstGeom prst="rect">
              <a:avLst/>
            </a:prstGeom>
            <a:noFill/>
          </p:spPr>
          <p:txBody>
            <a:bodyPr wrap="square" rtlCol="0">
              <a:spAutoFit/>
            </a:bodyPr>
            <a:lstStyle/>
            <a:p>
              <a:pPr algn="l"/>
              <a:r>
                <a:rPr lang="en-US" sz="1800">
                  <a:solidFill>
                    <a:srgbClr val="434E7C"/>
                  </a:solidFill>
                  <a:latin typeface="Times New Roman" panose="02020603050405020304" pitchFamily="18" charset="0"/>
                  <a:cs typeface="Times New Roman" panose="02020603050405020304" pitchFamily="18" charset="0"/>
                </a:rPr>
                <a:t>CaCO</a:t>
              </a:r>
              <a:r>
                <a:rPr lang="en-US" sz="1800" baseline="-25000">
                  <a:solidFill>
                    <a:srgbClr val="434E7C"/>
                  </a:solidFill>
                  <a:latin typeface="Times New Roman" panose="02020603050405020304" pitchFamily="18" charset="0"/>
                  <a:cs typeface="Times New Roman" panose="02020603050405020304" pitchFamily="18" charset="0"/>
                </a:rPr>
                <a:t>3</a:t>
              </a:r>
              <a:endParaRPr lang="en-US" sz="1800">
                <a:solidFill>
                  <a:srgbClr val="434E7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7937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P spid="8" grpId="0"/>
      <p:bldP spid="9"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FC0006-952F-463C-909D-C9EB80651F20}"/>
              </a:ext>
            </a:extLst>
          </p:cNvPr>
          <p:cNvSpPr txBox="1"/>
          <p:nvPr/>
        </p:nvSpPr>
        <p:spPr>
          <a:xfrm>
            <a:off x="372528" y="138102"/>
            <a:ext cx="4977237" cy="461665"/>
          </a:xfrm>
          <a:prstGeom prst="rect">
            <a:avLst/>
          </a:prstGeom>
          <a:noFill/>
        </p:spPr>
        <p:txBody>
          <a:bodyPr wrap="square" rtlCol="0">
            <a:spAutoFit/>
          </a:bodyPr>
          <a:lstStyle/>
          <a:p>
            <a:pPr algn="l"/>
            <a:r>
              <a:rPr lang="en-US" sz="2400" b="1">
                <a:solidFill>
                  <a:srgbClr val="434E7C"/>
                </a:solidFill>
                <a:latin typeface="Times New Roman" panose="02020603050405020304" pitchFamily="18" charset="0"/>
                <a:cs typeface="Times New Roman" panose="02020603050405020304" pitchFamily="18" charset="0"/>
              </a:rPr>
              <a:t>I. Công thức hoá học</a:t>
            </a:r>
          </a:p>
        </p:txBody>
      </p:sp>
      <p:sp>
        <p:nvSpPr>
          <p:cNvPr id="5" name="TextBox 4">
            <a:extLst>
              <a:ext uri="{FF2B5EF4-FFF2-40B4-BE49-F238E27FC236}">
                <a16:creationId xmlns:a16="http://schemas.microsoft.com/office/drawing/2014/main" id="{62E6B92D-6D6B-47FA-851A-4A73F9884CCE}"/>
              </a:ext>
            </a:extLst>
          </p:cNvPr>
          <p:cNvSpPr txBox="1"/>
          <p:nvPr/>
        </p:nvSpPr>
        <p:spPr>
          <a:xfrm>
            <a:off x="287782" y="599767"/>
            <a:ext cx="4603502" cy="461665"/>
          </a:xfrm>
          <a:prstGeom prst="rect">
            <a:avLst/>
          </a:prstGeom>
          <a:noFill/>
        </p:spPr>
        <p:txBody>
          <a:bodyPr wrap="square" rtlCol="0">
            <a:spAutoFit/>
          </a:bodyPr>
          <a:lstStyle/>
          <a:p>
            <a:pPr algn="l"/>
            <a:r>
              <a:rPr lang="en-US" sz="2400" b="1">
                <a:solidFill>
                  <a:srgbClr val="434E7C"/>
                </a:solidFill>
                <a:latin typeface="Times New Roman" panose="02020603050405020304" pitchFamily="18" charset="0"/>
                <a:cs typeface="Times New Roman" panose="02020603050405020304" pitchFamily="18" charset="0"/>
              </a:rPr>
              <a:t>4. Ý nghĩa của công thức hoá học</a:t>
            </a:r>
          </a:p>
        </p:txBody>
      </p:sp>
      <p:sp>
        <p:nvSpPr>
          <p:cNvPr id="16" name="TextBox 15">
            <a:extLst>
              <a:ext uri="{FF2B5EF4-FFF2-40B4-BE49-F238E27FC236}">
                <a16:creationId xmlns:a16="http://schemas.microsoft.com/office/drawing/2014/main" id="{A14BBC54-5DEA-4A43-BD84-BFCE1F7DACF7}"/>
              </a:ext>
            </a:extLst>
          </p:cNvPr>
          <p:cNvSpPr txBox="1"/>
          <p:nvPr/>
        </p:nvSpPr>
        <p:spPr>
          <a:xfrm>
            <a:off x="287782" y="1268780"/>
            <a:ext cx="7952328" cy="1569660"/>
          </a:xfrm>
          <a:prstGeom prst="rect">
            <a:avLst/>
          </a:prstGeom>
          <a:noFill/>
          <a:ln w="38100">
            <a:solidFill>
              <a:srgbClr val="FF0000"/>
            </a:solidFill>
            <a:prstDash val="lgDash"/>
          </a:ln>
        </p:spPr>
        <p:txBody>
          <a:bodyPr wrap="square" rtlCol="0">
            <a:spAutoFit/>
          </a:bodyPr>
          <a:lstStyle/>
          <a:p>
            <a:r>
              <a:rPr lang="vi-VN" sz="2400">
                <a:solidFill>
                  <a:srgbClr val="434E7C"/>
                </a:solidFill>
                <a:latin typeface="Times New Roman" panose="02020603050405020304" pitchFamily="18" charset="0"/>
                <a:cs typeface="Times New Roman" panose="02020603050405020304" pitchFamily="18" charset="0"/>
              </a:rPr>
              <a:t>Công thức hoá học của một chất cho biết</a:t>
            </a:r>
            <a:r>
              <a:rPr lang="en-US" sz="2400">
                <a:solidFill>
                  <a:srgbClr val="434E7C"/>
                </a:solidFill>
                <a:latin typeface="Times New Roman" panose="02020603050405020304" pitchFamily="18" charset="0"/>
                <a:cs typeface="Times New Roman" panose="02020603050405020304" pitchFamily="18" charset="0"/>
              </a:rPr>
              <a:t>:</a:t>
            </a:r>
            <a:endParaRPr lang="vi-VN" sz="2400">
              <a:solidFill>
                <a:srgbClr val="434E7C"/>
              </a:solidFill>
              <a:latin typeface="Times New Roman" panose="02020603050405020304" pitchFamily="18" charset="0"/>
              <a:cs typeface="Times New Roman" panose="02020603050405020304" pitchFamily="18" charset="0"/>
            </a:endParaRPr>
          </a:p>
          <a:p>
            <a:r>
              <a:rPr lang="vi-VN" sz="2400">
                <a:solidFill>
                  <a:srgbClr val="434E7C"/>
                </a:solidFill>
                <a:latin typeface="Times New Roman" panose="02020603050405020304" pitchFamily="18" charset="0"/>
                <a:cs typeface="Times New Roman" panose="02020603050405020304" pitchFamily="18" charset="0"/>
              </a:rPr>
              <a:t>+ Nguyên tố tạo ra chất.</a:t>
            </a:r>
          </a:p>
          <a:p>
            <a:r>
              <a:rPr lang="vi-VN" sz="2400">
                <a:solidFill>
                  <a:srgbClr val="434E7C"/>
                </a:solidFill>
                <a:latin typeface="Times New Roman" panose="02020603050405020304" pitchFamily="18" charset="0"/>
                <a:cs typeface="Times New Roman" panose="02020603050405020304" pitchFamily="18" charset="0"/>
              </a:rPr>
              <a:t>+ Số nguyên tử của mỗi nguyên tố có trong một phân tử chất.</a:t>
            </a:r>
          </a:p>
          <a:p>
            <a:r>
              <a:rPr lang="vi-VN" sz="2400">
                <a:solidFill>
                  <a:srgbClr val="434E7C"/>
                </a:solidFill>
                <a:latin typeface="Times New Roman" panose="02020603050405020304" pitchFamily="18" charset="0"/>
                <a:cs typeface="Times New Roman" panose="02020603050405020304" pitchFamily="18" charset="0"/>
              </a:rPr>
              <a:t>+ Khối lượng phân tử của chất.</a:t>
            </a:r>
          </a:p>
        </p:txBody>
      </p:sp>
      <p:grpSp>
        <p:nvGrpSpPr>
          <p:cNvPr id="7" name="Group 6"/>
          <p:cNvGrpSpPr/>
          <p:nvPr/>
        </p:nvGrpSpPr>
        <p:grpSpPr>
          <a:xfrm>
            <a:off x="7410955" y="4010841"/>
            <a:ext cx="1733045" cy="1211342"/>
            <a:chOff x="7410955" y="3918664"/>
            <a:chExt cx="2065549" cy="1211342"/>
          </a:xfrm>
        </p:grpSpPr>
        <p:sp>
          <p:nvSpPr>
            <p:cNvPr id="8" name="Google Shape;294;p31"/>
            <p:cNvSpPr/>
            <p:nvPr/>
          </p:nvSpPr>
          <p:spPr>
            <a:xfrm>
              <a:off x="7431978" y="4851871"/>
              <a:ext cx="2044505" cy="278135"/>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5;p31"/>
            <p:cNvSpPr/>
            <p:nvPr/>
          </p:nvSpPr>
          <p:spPr>
            <a:xfrm>
              <a:off x="7410955" y="4325582"/>
              <a:ext cx="362392" cy="121930"/>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6;p31"/>
            <p:cNvSpPr/>
            <p:nvPr/>
          </p:nvSpPr>
          <p:spPr>
            <a:xfrm>
              <a:off x="7585373" y="4394285"/>
              <a:ext cx="1782155" cy="485953"/>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7;p31"/>
            <p:cNvSpPr/>
            <p:nvPr/>
          </p:nvSpPr>
          <p:spPr>
            <a:xfrm>
              <a:off x="9034635" y="4678085"/>
              <a:ext cx="26959" cy="178439"/>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8;p31"/>
            <p:cNvSpPr/>
            <p:nvPr/>
          </p:nvSpPr>
          <p:spPr>
            <a:xfrm>
              <a:off x="9202197" y="4649621"/>
              <a:ext cx="11960" cy="20132"/>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9;p31"/>
            <p:cNvSpPr/>
            <p:nvPr/>
          </p:nvSpPr>
          <p:spPr>
            <a:xfrm>
              <a:off x="9258258" y="4683252"/>
              <a:ext cx="7051" cy="14360"/>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0;p31"/>
            <p:cNvSpPr/>
            <p:nvPr/>
          </p:nvSpPr>
          <p:spPr>
            <a:xfrm>
              <a:off x="8714551" y="4596092"/>
              <a:ext cx="8649" cy="19503"/>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1;p31"/>
            <p:cNvSpPr/>
            <p:nvPr/>
          </p:nvSpPr>
          <p:spPr>
            <a:xfrm>
              <a:off x="8744121" y="4573702"/>
              <a:ext cx="13947" cy="18712"/>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2;p31"/>
            <p:cNvSpPr/>
            <p:nvPr/>
          </p:nvSpPr>
          <p:spPr>
            <a:xfrm>
              <a:off x="8754834" y="4650785"/>
              <a:ext cx="9740" cy="20550"/>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p31"/>
            <p:cNvSpPr/>
            <p:nvPr/>
          </p:nvSpPr>
          <p:spPr>
            <a:xfrm>
              <a:off x="8858542" y="4636425"/>
              <a:ext cx="13791" cy="21854"/>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4;p31"/>
            <p:cNvSpPr/>
            <p:nvPr/>
          </p:nvSpPr>
          <p:spPr>
            <a:xfrm>
              <a:off x="8247592" y="4627069"/>
              <a:ext cx="90267" cy="228314"/>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5;p31"/>
            <p:cNvSpPr/>
            <p:nvPr/>
          </p:nvSpPr>
          <p:spPr>
            <a:xfrm>
              <a:off x="7719780" y="4655742"/>
              <a:ext cx="11181" cy="20853"/>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6;p31"/>
            <p:cNvSpPr/>
            <p:nvPr/>
          </p:nvSpPr>
          <p:spPr>
            <a:xfrm>
              <a:off x="7770543" y="4666588"/>
              <a:ext cx="8376" cy="13266"/>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7;p31"/>
            <p:cNvSpPr/>
            <p:nvPr/>
          </p:nvSpPr>
          <p:spPr>
            <a:xfrm>
              <a:off x="7753830" y="4730707"/>
              <a:ext cx="7480" cy="14523"/>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8;p31"/>
            <p:cNvSpPr/>
            <p:nvPr/>
          </p:nvSpPr>
          <p:spPr>
            <a:xfrm>
              <a:off x="8407439" y="3918664"/>
              <a:ext cx="808310" cy="445084"/>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9;p31"/>
            <p:cNvSpPr/>
            <p:nvPr/>
          </p:nvSpPr>
          <p:spPr>
            <a:xfrm>
              <a:off x="8494395" y="3953109"/>
              <a:ext cx="545730" cy="486884"/>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0;p31"/>
            <p:cNvSpPr/>
            <p:nvPr/>
          </p:nvSpPr>
          <p:spPr>
            <a:xfrm>
              <a:off x="8529380" y="3939285"/>
              <a:ext cx="544795" cy="255870"/>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1;p31"/>
            <p:cNvSpPr/>
            <p:nvPr/>
          </p:nvSpPr>
          <p:spPr>
            <a:xfrm>
              <a:off x="8683111" y="4067011"/>
              <a:ext cx="211466" cy="126399"/>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2;p31"/>
            <p:cNvSpPr/>
            <p:nvPr/>
          </p:nvSpPr>
          <p:spPr>
            <a:xfrm>
              <a:off x="8478851" y="4076692"/>
              <a:ext cx="178352" cy="117997"/>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3;p31"/>
            <p:cNvSpPr/>
            <p:nvPr/>
          </p:nvSpPr>
          <p:spPr>
            <a:xfrm>
              <a:off x="8778833" y="4125148"/>
              <a:ext cx="37673" cy="22040"/>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p31"/>
            <p:cNvSpPr/>
            <p:nvPr/>
          </p:nvSpPr>
          <p:spPr>
            <a:xfrm>
              <a:off x="8580650" y="4129082"/>
              <a:ext cx="37595" cy="22063"/>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5;p31"/>
            <p:cNvSpPr/>
            <p:nvPr/>
          </p:nvSpPr>
          <p:spPr>
            <a:xfrm>
              <a:off x="8629972" y="4073597"/>
              <a:ext cx="51464" cy="116810"/>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6;p31"/>
            <p:cNvSpPr/>
            <p:nvPr/>
          </p:nvSpPr>
          <p:spPr>
            <a:xfrm>
              <a:off x="8620427" y="4070199"/>
              <a:ext cx="68022" cy="122466"/>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7;p31"/>
            <p:cNvSpPr/>
            <p:nvPr/>
          </p:nvSpPr>
          <p:spPr>
            <a:xfrm>
              <a:off x="8650658" y="4201277"/>
              <a:ext cx="65255" cy="2373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8;p31"/>
            <p:cNvSpPr/>
            <p:nvPr/>
          </p:nvSpPr>
          <p:spPr>
            <a:xfrm>
              <a:off x="8962834" y="4228344"/>
              <a:ext cx="44958" cy="26532"/>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9;p31"/>
            <p:cNvSpPr/>
            <p:nvPr/>
          </p:nvSpPr>
          <p:spPr>
            <a:xfrm>
              <a:off x="8755613" y="4860621"/>
              <a:ext cx="720888" cy="215956"/>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0;p31"/>
            <p:cNvSpPr/>
            <p:nvPr/>
          </p:nvSpPr>
          <p:spPr>
            <a:xfrm>
              <a:off x="8757639" y="4825594"/>
              <a:ext cx="718861" cy="168152"/>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1;p31"/>
            <p:cNvSpPr/>
            <p:nvPr/>
          </p:nvSpPr>
          <p:spPr>
            <a:xfrm>
              <a:off x="9301736" y="4898766"/>
              <a:ext cx="174768" cy="176530"/>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2;p31"/>
            <p:cNvSpPr/>
            <p:nvPr/>
          </p:nvSpPr>
          <p:spPr>
            <a:xfrm>
              <a:off x="8786936" y="5002265"/>
              <a:ext cx="465671" cy="13336"/>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3;p31"/>
            <p:cNvSpPr/>
            <p:nvPr/>
          </p:nvSpPr>
          <p:spPr>
            <a:xfrm>
              <a:off x="8778054" y="5034243"/>
              <a:ext cx="251594" cy="10008"/>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4;p31"/>
            <p:cNvSpPr/>
            <p:nvPr/>
          </p:nvSpPr>
          <p:spPr>
            <a:xfrm>
              <a:off x="9090307" y="5045251"/>
              <a:ext cx="148276" cy="5981"/>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10"/>
          <p:cNvSpPr>
            <a:spLocks noChangeArrowheads="1"/>
          </p:cNvSpPr>
          <p:nvPr/>
        </p:nvSpPr>
        <p:spPr bwMode="auto">
          <a:xfrm>
            <a:off x="7431979" y="17377"/>
            <a:ext cx="1082288" cy="1200329"/>
          </a:xfrm>
          <a:prstGeom prst="rect">
            <a:avLst/>
          </a:prstGeom>
          <a:no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7200" dirty="0">
                <a:latin typeface="VNI-Helve" pitchFamily="2" charset="0"/>
                <a:sym typeface="Wingdings" panose="05000000000000000000" pitchFamily="2" charset="2"/>
              </a:rPr>
              <a:t></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606" y="2256651"/>
            <a:ext cx="5820661" cy="1458595"/>
          </a:xfrm>
          <a:prstGeom prst="rect">
            <a:avLst/>
          </a:prstGeom>
        </p:spPr>
      </p:pic>
    </p:spTree>
    <p:extLst>
      <p:ext uri="{BB962C8B-B14F-4D97-AF65-F5344CB8AC3E}">
        <p14:creationId xmlns:p14="http://schemas.microsoft.com/office/powerpoint/2010/main" val="340825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129897-2E20-4BE2-83F1-A8CAB075C792}"/>
              </a:ext>
            </a:extLst>
          </p:cNvPr>
          <p:cNvGraphicFramePr>
            <a:graphicFrameLocks noGrp="1"/>
          </p:cNvGraphicFramePr>
          <p:nvPr>
            <p:extLst>
              <p:ext uri="{D42A27DB-BD31-4B8C-83A1-F6EECF244321}">
                <p14:modId xmlns:p14="http://schemas.microsoft.com/office/powerpoint/2010/main" val="2453417466"/>
              </p:ext>
            </p:extLst>
          </p:nvPr>
        </p:nvGraphicFramePr>
        <p:xfrm>
          <a:off x="171947" y="687261"/>
          <a:ext cx="8650013" cy="4091267"/>
        </p:xfrm>
        <a:graphic>
          <a:graphicData uri="http://schemas.openxmlformats.org/drawingml/2006/table">
            <a:tbl>
              <a:tblPr firstRow="1" firstCol="1" bandRow="1"/>
              <a:tblGrid>
                <a:gridCol w="2906243">
                  <a:extLst>
                    <a:ext uri="{9D8B030D-6E8A-4147-A177-3AD203B41FA5}">
                      <a16:colId xmlns:a16="http://schemas.microsoft.com/office/drawing/2014/main" val="2527779284"/>
                    </a:ext>
                  </a:extLst>
                </a:gridCol>
                <a:gridCol w="2071556">
                  <a:extLst>
                    <a:ext uri="{9D8B030D-6E8A-4147-A177-3AD203B41FA5}">
                      <a16:colId xmlns:a16="http://schemas.microsoft.com/office/drawing/2014/main" val="2317963801"/>
                    </a:ext>
                  </a:extLst>
                </a:gridCol>
                <a:gridCol w="2075929">
                  <a:extLst>
                    <a:ext uri="{9D8B030D-6E8A-4147-A177-3AD203B41FA5}">
                      <a16:colId xmlns:a16="http://schemas.microsoft.com/office/drawing/2014/main" val="3261363147"/>
                    </a:ext>
                  </a:extLst>
                </a:gridCol>
                <a:gridCol w="1596285">
                  <a:extLst>
                    <a:ext uri="{9D8B030D-6E8A-4147-A177-3AD203B41FA5}">
                      <a16:colId xmlns:a16="http://schemas.microsoft.com/office/drawing/2014/main" val="2905815240"/>
                    </a:ext>
                  </a:extLst>
                </a:gridCol>
              </a:tblGrid>
              <a:tr h="1005840">
                <a:tc>
                  <a:txBody>
                    <a:bodyPr/>
                    <a:lstStyle/>
                    <a:p>
                      <a:pPr marL="457200" algn="ctr">
                        <a:spcBef>
                          <a:spcPts val="600"/>
                        </a:spcBef>
                        <a:spcAft>
                          <a:spcPts val="600"/>
                        </a:spcAft>
                      </a:pPr>
                      <a:r>
                        <a:rPr lang="en-US" sz="2200" dirty="0" err="1">
                          <a:solidFill>
                            <a:srgbClr val="434E7C"/>
                          </a:solidFill>
                          <a:effectLst/>
                          <a:latin typeface="Times New Roman" panose="02020603050405020304" pitchFamily="18" charset="0"/>
                          <a:cs typeface="Times New Roman" panose="02020603050405020304" pitchFamily="18" charset="0"/>
                        </a:rPr>
                        <a:t>Các</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hợp</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chất</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thông</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dụng</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nchor="ctr">
                    <a:solidFill>
                      <a:schemeClr val="bg1"/>
                    </a:solidFill>
                  </a:tcPr>
                </a:tc>
                <a:tc>
                  <a:txBody>
                    <a:bodyPr/>
                    <a:lstStyle/>
                    <a:p>
                      <a:pPr marL="222250" indent="234950" algn="ctr">
                        <a:spcBef>
                          <a:spcPts val="600"/>
                        </a:spcBef>
                        <a:spcAft>
                          <a:spcPts val="600"/>
                        </a:spcAft>
                      </a:pPr>
                      <a:r>
                        <a:rPr lang="en-US" sz="2200" dirty="0" err="1">
                          <a:solidFill>
                            <a:srgbClr val="434E7C"/>
                          </a:solidFill>
                          <a:effectLst/>
                          <a:latin typeface="Times New Roman" panose="02020603050405020304" pitchFamily="18" charset="0"/>
                          <a:cs typeface="Times New Roman" panose="02020603050405020304" pitchFamily="18" charset="0"/>
                        </a:rPr>
                        <a:t>Nguyên</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tố</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hóa</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học</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tạo</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nên</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hợp</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chất</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nchor="ctr">
                    <a:solidFill>
                      <a:schemeClr val="bg1"/>
                    </a:solidFill>
                  </a:tcPr>
                </a:tc>
                <a:tc>
                  <a:txBody>
                    <a:bodyPr/>
                    <a:lstStyle/>
                    <a:p>
                      <a:pPr marL="457200" algn="ctr">
                        <a:spcBef>
                          <a:spcPts val="600"/>
                        </a:spcBef>
                        <a:spcAft>
                          <a:spcPts val="600"/>
                        </a:spcAft>
                      </a:pPr>
                      <a:r>
                        <a:rPr lang="en-US" sz="2200" dirty="0" err="1">
                          <a:solidFill>
                            <a:srgbClr val="434E7C"/>
                          </a:solidFill>
                          <a:effectLst/>
                          <a:latin typeface="Times New Roman" panose="02020603050405020304" pitchFamily="18" charset="0"/>
                          <a:cs typeface="Times New Roman" panose="02020603050405020304" pitchFamily="18" charset="0"/>
                        </a:rPr>
                        <a:t>Số</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nguyên</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tử</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của</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mỗi</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nguyên</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tố</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nchor="ctr">
                    <a:solidFill>
                      <a:schemeClr val="bg1"/>
                    </a:solidFill>
                  </a:tcPr>
                </a:tc>
                <a:tc>
                  <a:txBody>
                    <a:bodyPr/>
                    <a:lstStyle/>
                    <a:p>
                      <a:pPr marL="222250" indent="0" algn="ctr">
                        <a:spcBef>
                          <a:spcPts val="600"/>
                        </a:spcBef>
                        <a:spcAft>
                          <a:spcPts val="600"/>
                        </a:spcAft>
                      </a:pPr>
                      <a:r>
                        <a:rPr lang="en-US" sz="2200" dirty="0" err="1">
                          <a:solidFill>
                            <a:srgbClr val="434E7C"/>
                          </a:solidFill>
                          <a:effectLst/>
                          <a:latin typeface="Times New Roman" panose="02020603050405020304" pitchFamily="18" charset="0"/>
                          <a:cs typeface="Times New Roman" panose="02020603050405020304" pitchFamily="18" charset="0"/>
                        </a:rPr>
                        <a:t>Khối</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lượng</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phân</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dirty="0" err="1">
                          <a:solidFill>
                            <a:srgbClr val="434E7C"/>
                          </a:solidFill>
                          <a:effectLst/>
                          <a:latin typeface="Times New Roman" panose="02020603050405020304" pitchFamily="18" charset="0"/>
                          <a:cs typeface="Times New Roman" panose="02020603050405020304" pitchFamily="18" charset="0"/>
                        </a:rPr>
                        <a:t>tử</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nchor="ctr">
                    <a:solidFill>
                      <a:schemeClr val="bg1"/>
                    </a:solidFill>
                  </a:tcPr>
                </a:tc>
                <a:extLst>
                  <a:ext uri="{0D108BD9-81ED-4DB2-BD59-A6C34878D82A}">
                    <a16:rowId xmlns:a16="http://schemas.microsoft.com/office/drawing/2014/main" val="500640069"/>
                  </a:ext>
                </a:extLst>
              </a:tr>
              <a:tr h="387947">
                <a:tc>
                  <a:txBody>
                    <a:bodyPr/>
                    <a:lstStyle/>
                    <a:p>
                      <a:pPr marL="457200" indent="-390525" algn="l">
                        <a:spcBef>
                          <a:spcPts val="600"/>
                        </a:spcBef>
                        <a:spcAft>
                          <a:spcPts val="600"/>
                        </a:spcAft>
                      </a:pPr>
                      <a:r>
                        <a:rPr lang="en-US" sz="2200">
                          <a:solidFill>
                            <a:srgbClr val="434E7C"/>
                          </a:solidFill>
                          <a:effectLst/>
                          <a:latin typeface="Times New Roman" panose="02020603050405020304" pitchFamily="18" charset="0"/>
                          <a:cs typeface="Times New Roman" panose="02020603050405020304" pitchFamily="18" charset="0"/>
                        </a:rPr>
                        <a:t>Ammonia - NH</a:t>
                      </a:r>
                      <a:r>
                        <a:rPr lang="en-US" sz="2200" baseline="-25000">
                          <a:solidFill>
                            <a:srgbClr val="434E7C"/>
                          </a:solidFill>
                          <a:effectLst/>
                          <a:latin typeface="Times New Roman" panose="02020603050405020304" pitchFamily="18" charset="0"/>
                          <a:cs typeface="Times New Roman" panose="02020603050405020304" pitchFamily="18" charset="0"/>
                        </a:rPr>
                        <a:t>3</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solidFill>
                      <a:schemeClr val="bg1"/>
                    </a:solidFill>
                  </a:tcPr>
                </a:tc>
                <a:tc>
                  <a:txBody>
                    <a:bodyPr/>
                    <a:lstStyle/>
                    <a:p>
                      <a:pPr marL="457200" algn="ctr">
                        <a:spcBef>
                          <a:spcPts val="600"/>
                        </a:spcBef>
                        <a:spcAft>
                          <a:spcPts val="600"/>
                        </a:spcAft>
                      </a:pPr>
                      <a:endParaRPr lang="en-US" sz="18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indent="-279400" algn="ctr">
                        <a:spcBef>
                          <a:spcPts val="600"/>
                        </a:spcBef>
                        <a:spcAft>
                          <a:spcPts val="600"/>
                        </a:spcAft>
                      </a:pPr>
                      <a:endParaRPr lang="en-US" sz="180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algn="ctr">
                        <a:spcBef>
                          <a:spcPts val="600"/>
                        </a:spcBef>
                        <a:spcAft>
                          <a:spcPts val="600"/>
                        </a:spcAft>
                      </a:pPr>
                      <a:endParaRPr lang="en-US" sz="180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extLst>
                  <a:ext uri="{0D108BD9-81ED-4DB2-BD59-A6C34878D82A}">
                    <a16:rowId xmlns:a16="http://schemas.microsoft.com/office/drawing/2014/main" val="115347757"/>
                  </a:ext>
                </a:extLst>
              </a:tr>
              <a:tr h="670560">
                <a:tc>
                  <a:txBody>
                    <a:bodyPr/>
                    <a:lstStyle/>
                    <a:p>
                      <a:pPr marL="111125" indent="0" algn="l">
                        <a:spcBef>
                          <a:spcPts val="600"/>
                        </a:spcBef>
                        <a:spcAft>
                          <a:spcPts val="600"/>
                        </a:spcAft>
                      </a:pPr>
                      <a:r>
                        <a:rPr lang="en-US" sz="2200">
                          <a:solidFill>
                            <a:srgbClr val="434E7C"/>
                          </a:solidFill>
                          <a:effectLst/>
                          <a:latin typeface="Times New Roman" panose="02020603050405020304" pitchFamily="18" charset="0"/>
                          <a:cs typeface="Times New Roman" panose="02020603050405020304" pitchFamily="18" charset="0"/>
                        </a:rPr>
                        <a:t>Saccharose (</a:t>
                      </a:r>
                      <a:r>
                        <a:rPr lang="en-US" sz="2200" dirty="0" err="1">
                          <a:solidFill>
                            <a:srgbClr val="434E7C"/>
                          </a:solidFill>
                          <a:effectLst/>
                          <a:latin typeface="Times New Roman" panose="02020603050405020304" pitchFamily="18" charset="0"/>
                          <a:cs typeface="Times New Roman" panose="02020603050405020304" pitchFamily="18" charset="0"/>
                        </a:rPr>
                        <a:t>Đường</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err="1">
                          <a:solidFill>
                            <a:srgbClr val="434E7C"/>
                          </a:solidFill>
                          <a:effectLst/>
                          <a:latin typeface="Times New Roman" panose="02020603050405020304" pitchFamily="18" charset="0"/>
                          <a:cs typeface="Times New Roman" panose="02020603050405020304" pitchFamily="18" charset="0"/>
                        </a:rPr>
                        <a:t>ăn</a:t>
                      </a:r>
                      <a:r>
                        <a:rPr lang="en-US" sz="2200">
                          <a:solidFill>
                            <a:srgbClr val="434E7C"/>
                          </a:solidFill>
                          <a:effectLst/>
                          <a:latin typeface="Times New Roman" panose="02020603050405020304" pitchFamily="18" charset="0"/>
                          <a:cs typeface="Times New Roman" panose="02020603050405020304" pitchFamily="18" charset="0"/>
                        </a:rPr>
                        <a:t>) - </a:t>
                      </a:r>
                      <a:r>
                        <a:rPr lang="en-US" sz="2200" dirty="0">
                          <a:solidFill>
                            <a:srgbClr val="434E7C"/>
                          </a:solidFill>
                          <a:effectLst/>
                          <a:latin typeface="Times New Roman" panose="02020603050405020304" pitchFamily="18" charset="0"/>
                          <a:cs typeface="Times New Roman" panose="02020603050405020304" pitchFamily="18" charset="0"/>
                        </a:rPr>
                        <a:t>C</a:t>
                      </a:r>
                      <a:r>
                        <a:rPr lang="en-US" sz="2200" baseline="-25000" dirty="0">
                          <a:solidFill>
                            <a:srgbClr val="434E7C"/>
                          </a:solidFill>
                          <a:effectLst/>
                          <a:latin typeface="Times New Roman" panose="02020603050405020304" pitchFamily="18" charset="0"/>
                          <a:cs typeface="Times New Roman" panose="02020603050405020304" pitchFamily="18" charset="0"/>
                        </a:rPr>
                        <a:t>12</a:t>
                      </a:r>
                      <a:r>
                        <a:rPr lang="en-US" sz="2200" dirty="0">
                          <a:solidFill>
                            <a:srgbClr val="434E7C"/>
                          </a:solidFill>
                          <a:effectLst/>
                          <a:latin typeface="Times New Roman" panose="02020603050405020304" pitchFamily="18" charset="0"/>
                          <a:cs typeface="Times New Roman" panose="02020603050405020304" pitchFamily="18" charset="0"/>
                        </a:rPr>
                        <a:t>H</a:t>
                      </a:r>
                      <a:r>
                        <a:rPr lang="en-US" sz="2200" baseline="-25000" dirty="0">
                          <a:solidFill>
                            <a:srgbClr val="434E7C"/>
                          </a:solidFill>
                          <a:effectLst/>
                          <a:latin typeface="Times New Roman" panose="02020603050405020304" pitchFamily="18" charset="0"/>
                          <a:cs typeface="Times New Roman" panose="02020603050405020304" pitchFamily="18" charset="0"/>
                        </a:rPr>
                        <a:t>22</a:t>
                      </a:r>
                      <a:r>
                        <a:rPr lang="en-US" sz="2200" dirty="0">
                          <a:solidFill>
                            <a:srgbClr val="434E7C"/>
                          </a:solidFill>
                          <a:effectLst/>
                          <a:latin typeface="Times New Roman" panose="02020603050405020304" pitchFamily="18" charset="0"/>
                          <a:cs typeface="Times New Roman" panose="02020603050405020304" pitchFamily="18" charset="0"/>
                        </a:rPr>
                        <a:t>O</a:t>
                      </a:r>
                      <a:r>
                        <a:rPr lang="en-US" sz="2200" baseline="-25000" dirty="0">
                          <a:solidFill>
                            <a:srgbClr val="434E7C"/>
                          </a:solidFill>
                          <a:effectLst/>
                          <a:latin typeface="Times New Roman" panose="02020603050405020304" pitchFamily="18" charset="0"/>
                          <a:cs typeface="Times New Roman" panose="02020603050405020304" pitchFamily="18" charset="0"/>
                        </a:rPr>
                        <a:t>11</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solidFill>
                      <a:schemeClr val="bg1"/>
                    </a:solidFill>
                  </a:tcPr>
                </a:tc>
                <a:tc>
                  <a:txBody>
                    <a:bodyPr/>
                    <a:lstStyle/>
                    <a:p>
                      <a:pPr marL="45720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indent="-27940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algn="ctr">
                        <a:spcBef>
                          <a:spcPts val="600"/>
                        </a:spcBef>
                        <a:spcAft>
                          <a:spcPts val="600"/>
                        </a:spcAft>
                      </a:pPr>
                      <a:endParaRPr lang="en-US" sz="200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extLst>
                  <a:ext uri="{0D108BD9-81ED-4DB2-BD59-A6C34878D82A}">
                    <a16:rowId xmlns:a16="http://schemas.microsoft.com/office/drawing/2014/main" val="3805445422"/>
                  </a:ext>
                </a:extLst>
              </a:tr>
              <a:tr h="670560">
                <a:tc>
                  <a:txBody>
                    <a:bodyPr/>
                    <a:lstStyle/>
                    <a:p>
                      <a:pPr marL="111125" indent="-44450" algn="l">
                        <a:spcBef>
                          <a:spcPts val="600"/>
                        </a:spcBef>
                        <a:spcAft>
                          <a:spcPts val="600"/>
                        </a:spcAft>
                      </a:pPr>
                      <a:r>
                        <a:rPr lang="en-US" sz="2200" err="1">
                          <a:solidFill>
                            <a:srgbClr val="434E7C"/>
                          </a:solidFill>
                          <a:effectLst/>
                          <a:latin typeface="Times New Roman" panose="02020603050405020304" pitchFamily="18" charset="0"/>
                          <a:cs typeface="Times New Roman" panose="02020603050405020304" pitchFamily="18" charset="0"/>
                        </a:rPr>
                        <a:t>Solium</a:t>
                      </a:r>
                      <a:r>
                        <a:rPr lang="en-US" sz="2200">
                          <a:solidFill>
                            <a:srgbClr val="434E7C"/>
                          </a:solidFill>
                          <a:effectLst/>
                          <a:latin typeface="Times New Roman" panose="02020603050405020304" pitchFamily="18" charset="0"/>
                          <a:cs typeface="Times New Roman" panose="02020603050405020304" pitchFamily="18" charset="0"/>
                        </a:rPr>
                        <a:t> chloride (</a:t>
                      </a:r>
                      <a:r>
                        <a:rPr lang="en-US" sz="2200" dirty="0" err="1">
                          <a:solidFill>
                            <a:srgbClr val="434E7C"/>
                          </a:solidFill>
                          <a:effectLst/>
                          <a:latin typeface="Times New Roman" panose="02020603050405020304" pitchFamily="18" charset="0"/>
                          <a:cs typeface="Times New Roman" panose="02020603050405020304" pitchFamily="18" charset="0"/>
                        </a:rPr>
                        <a:t>Muối</a:t>
                      </a:r>
                      <a:r>
                        <a:rPr lang="en-US" sz="2200" dirty="0">
                          <a:solidFill>
                            <a:srgbClr val="434E7C"/>
                          </a:solidFill>
                          <a:effectLst/>
                          <a:latin typeface="Times New Roman" panose="02020603050405020304" pitchFamily="18" charset="0"/>
                          <a:cs typeface="Times New Roman" panose="02020603050405020304" pitchFamily="18" charset="0"/>
                        </a:rPr>
                        <a:t> </a:t>
                      </a:r>
                      <a:r>
                        <a:rPr lang="en-US" sz="2200" err="1">
                          <a:solidFill>
                            <a:srgbClr val="434E7C"/>
                          </a:solidFill>
                          <a:effectLst/>
                          <a:latin typeface="Times New Roman" panose="02020603050405020304" pitchFamily="18" charset="0"/>
                          <a:cs typeface="Times New Roman" panose="02020603050405020304" pitchFamily="18" charset="0"/>
                        </a:rPr>
                        <a:t>ăn</a:t>
                      </a:r>
                      <a:r>
                        <a:rPr lang="en-US" sz="2200">
                          <a:solidFill>
                            <a:srgbClr val="434E7C"/>
                          </a:solidFill>
                          <a:effectLst/>
                          <a:latin typeface="Times New Roman" panose="02020603050405020304" pitchFamily="18" charset="0"/>
                          <a:cs typeface="Times New Roman" panose="02020603050405020304" pitchFamily="18" charset="0"/>
                        </a:rPr>
                        <a:t>) - NaCl</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solidFill>
                      <a:schemeClr val="bg1"/>
                    </a:solidFill>
                  </a:tcPr>
                </a:tc>
                <a:tc>
                  <a:txBody>
                    <a:bodyPr/>
                    <a:lstStyle/>
                    <a:p>
                      <a:pPr marL="457200" algn="ctr">
                        <a:spcBef>
                          <a:spcPts val="600"/>
                        </a:spcBef>
                        <a:spcAft>
                          <a:spcPts val="600"/>
                        </a:spcAft>
                      </a:pPr>
                      <a:endParaRPr lang="en-US" sz="200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extLst>
                  <a:ext uri="{0D108BD9-81ED-4DB2-BD59-A6C34878D82A}">
                    <a16:rowId xmlns:a16="http://schemas.microsoft.com/office/drawing/2014/main" val="3132320386"/>
                  </a:ext>
                </a:extLst>
              </a:tr>
              <a:tr h="685800">
                <a:tc>
                  <a:txBody>
                    <a:bodyPr/>
                    <a:lstStyle/>
                    <a:p>
                      <a:pPr marL="457200" indent="-390525" algn="l">
                        <a:spcBef>
                          <a:spcPts val="600"/>
                        </a:spcBef>
                        <a:spcAft>
                          <a:spcPts val="600"/>
                        </a:spcAft>
                      </a:pPr>
                      <a:r>
                        <a:rPr lang="en-US" sz="2200">
                          <a:solidFill>
                            <a:srgbClr val="434E7C"/>
                          </a:solidFill>
                          <a:effectLst/>
                          <a:latin typeface="Times New Roman" panose="02020603050405020304" pitchFamily="18" charset="0"/>
                          <a:cs typeface="Times New Roman" panose="02020603050405020304" pitchFamily="18" charset="0"/>
                        </a:rPr>
                        <a:t>Nước - </a:t>
                      </a:r>
                      <a:r>
                        <a:rPr lang="en-US" sz="2200" dirty="0">
                          <a:solidFill>
                            <a:srgbClr val="434E7C"/>
                          </a:solidFill>
                          <a:effectLst/>
                          <a:latin typeface="Times New Roman" panose="02020603050405020304" pitchFamily="18" charset="0"/>
                          <a:cs typeface="Times New Roman" panose="02020603050405020304" pitchFamily="18" charset="0"/>
                        </a:rPr>
                        <a:t>H</a:t>
                      </a:r>
                      <a:r>
                        <a:rPr lang="en-US" sz="2200" baseline="-25000" dirty="0">
                          <a:solidFill>
                            <a:srgbClr val="434E7C"/>
                          </a:solidFill>
                          <a:effectLst/>
                          <a:latin typeface="Times New Roman" panose="02020603050405020304" pitchFamily="18" charset="0"/>
                          <a:cs typeface="Times New Roman" panose="02020603050405020304" pitchFamily="18" charset="0"/>
                        </a:rPr>
                        <a:t>2</a:t>
                      </a:r>
                      <a:r>
                        <a:rPr lang="en-US" sz="2200" dirty="0">
                          <a:solidFill>
                            <a:srgbClr val="434E7C"/>
                          </a:solidFill>
                          <a:effectLst/>
                          <a:latin typeface="Times New Roman" panose="02020603050405020304" pitchFamily="18" charset="0"/>
                          <a:cs typeface="Times New Roman" panose="02020603050405020304" pitchFamily="18" charset="0"/>
                        </a:rPr>
                        <a:t>O</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solidFill>
                      <a:schemeClr val="bg1"/>
                    </a:solidFill>
                  </a:tcPr>
                </a:tc>
                <a:tc>
                  <a:txBody>
                    <a:bodyPr/>
                    <a:lstStyle/>
                    <a:p>
                      <a:pPr marL="457200" algn="ctr">
                        <a:spcBef>
                          <a:spcPts val="600"/>
                        </a:spcBef>
                        <a:spcAft>
                          <a:spcPts val="600"/>
                        </a:spcAft>
                      </a:pPr>
                      <a:endParaRPr lang="en-US" sz="200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algn="ctr">
                        <a:spcBef>
                          <a:spcPts val="600"/>
                        </a:spcBef>
                        <a:spcAft>
                          <a:spcPts val="600"/>
                        </a:spcAft>
                      </a:pPr>
                      <a:r>
                        <a:rPr lang="en-US" sz="2000" dirty="0">
                          <a:solidFill>
                            <a:srgbClr val="434E7C"/>
                          </a:solidFill>
                          <a:effectLst/>
                          <a:latin typeface="Times New Roman" panose="02020603050405020304" pitchFamily="18" charset="0"/>
                          <a:cs typeface="Times New Roman" panose="02020603050405020304" pitchFamily="18" charset="0"/>
                        </a:rPr>
                        <a:t> </a:t>
                      </a: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extLst>
                  <a:ext uri="{0D108BD9-81ED-4DB2-BD59-A6C34878D82A}">
                    <a16:rowId xmlns:a16="http://schemas.microsoft.com/office/drawing/2014/main" val="432510167"/>
                  </a:ext>
                </a:extLst>
              </a:tr>
              <a:tr h="670560">
                <a:tc>
                  <a:txBody>
                    <a:bodyPr/>
                    <a:lstStyle/>
                    <a:p>
                      <a:pPr marL="0" indent="0" algn="l">
                        <a:spcBef>
                          <a:spcPts val="600"/>
                        </a:spcBef>
                        <a:spcAft>
                          <a:spcPts val="600"/>
                        </a:spcAft>
                      </a:pPr>
                      <a:r>
                        <a:rPr lang="en-US" sz="2200" dirty="0">
                          <a:solidFill>
                            <a:srgbClr val="434E7C"/>
                          </a:solidFill>
                          <a:effectLst/>
                          <a:latin typeface="Times New Roman" panose="02020603050405020304" pitchFamily="18" charset="0"/>
                          <a:cs typeface="Times New Roman" panose="02020603050405020304" pitchFamily="18" charset="0"/>
                        </a:rPr>
                        <a:t>Sodium hydrogen carbonate -  NaHCO</a:t>
                      </a:r>
                      <a:r>
                        <a:rPr lang="en-US" sz="2200" baseline="-25000" dirty="0">
                          <a:solidFill>
                            <a:srgbClr val="434E7C"/>
                          </a:solidFill>
                          <a:effectLst/>
                          <a:latin typeface="Times New Roman" panose="02020603050405020304" pitchFamily="18" charset="0"/>
                          <a:cs typeface="Times New Roman" panose="02020603050405020304" pitchFamily="18" charset="0"/>
                        </a:rPr>
                        <a:t>3</a:t>
                      </a:r>
                      <a:endParaRPr lang="en-US" sz="2000" dirty="0">
                        <a:solidFill>
                          <a:srgbClr val="434E7C"/>
                        </a:solidFill>
                        <a:effectLst/>
                        <a:latin typeface="Times New Roman" panose="02020603050405020304" pitchFamily="18" charset="0"/>
                        <a:ea typeface="Times New Roman"/>
                        <a:cs typeface="Times New Roman" panose="02020603050405020304" pitchFamily="18" charset="0"/>
                      </a:endParaRPr>
                    </a:p>
                  </a:txBody>
                  <a:tcPr marL="34290" marR="34290" marT="0" marB="0">
                    <a:solidFill>
                      <a:schemeClr val="bg1"/>
                    </a:solidFill>
                  </a:tcPr>
                </a:tc>
                <a:tc>
                  <a:txBody>
                    <a:bodyPr/>
                    <a:lstStyle/>
                    <a:p>
                      <a:pPr marL="45720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222250" indent="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tc>
                  <a:txBody>
                    <a:bodyPr/>
                    <a:lstStyle/>
                    <a:p>
                      <a:pPr marL="457200" algn="ctr">
                        <a:spcBef>
                          <a:spcPts val="600"/>
                        </a:spcBef>
                        <a:spcAft>
                          <a:spcPts val="600"/>
                        </a:spcAft>
                      </a:pPr>
                      <a:endParaRPr lang="en-US" sz="2000" dirty="0">
                        <a:solidFill>
                          <a:srgbClr val="434E7C"/>
                        </a:solidFill>
                        <a:effectLst/>
                        <a:latin typeface="Times New Roman" pitchFamily="18" charset="0"/>
                        <a:ea typeface="Times New Roman"/>
                        <a:cs typeface="Times New Roman" pitchFamily="18" charset="0"/>
                      </a:endParaRPr>
                    </a:p>
                  </a:txBody>
                  <a:tcPr marL="34290" marR="34290" marT="0" marB="0" anchor="ctr">
                    <a:solidFill>
                      <a:schemeClr val="bg1"/>
                    </a:solidFill>
                  </a:tcPr>
                </a:tc>
                <a:extLst>
                  <a:ext uri="{0D108BD9-81ED-4DB2-BD59-A6C34878D82A}">
                    <a16:rowId xmlns:a16="http://schemas.microsoft.com/office/drawing/2014/main" val="2677008037"/>
                  </a:ext>
                </a:extLst>
              </a:tr>
            </a:tbl>
          </a:graphicData>
        </a:graphic>
      </p:graphicFrame>
      <p:sp>
        <p:nvSpPr>
          <p:cNvPr id="3" name="TextBox 2">
            <a:extLst>
              <a:ext uri="{FF2B5EF4-FFF2-40B4-BE49-F238E27FC236}">
                <a16:creationId xmlns:a16="http://schemas.microsoft.com/office/drawing/2014/main" id="{19B84CCD-6097-4C06-ABB7-94B89C55C7C5}"/>
              </a:ext>
            </a:extLst>
          </p:cNvPr>
          <p:cNvSpPr txBox="1"/>
          <p:nvPr/>
        </p:nvSpPr>
        <p:spPr>
          <a:xfrm>
            <a:off x="2984042" y="78596"/>
            <a:ext cx="3456878" cy="507831"/>
          </a:xfrm>
          <a:prstGeom prst="rect">
            <a:avLst/>
          </a:prstGeom>
          <a:noFill/>
        </p:spPr>
        <p:txBody>
          <a:bodyPr wrap="square" rtlCol="0">
            <a:spAutoFit/>
          </a:bodyPr>
          <a:lstStyle/>
          <a:p>
            <a:pPr algn="l"/>
            <a:r>
              <a:rPr lang="en-US" sz="2700" b="1">
                <a:solidFill>
                  <a:srgbClr val="434E7C"/>
                </a:solidFill>
                <a:latin typeface="Times New Roman" panose="02020603050405020304" pitchFamily="18" charset="0"/>
                <a:cs typeface="Times New Roman" panose="02020603050405020304" pitchFamily="18" charset="0"/>
              </a:rPr>
              <a:t>Hoàn thành bảng sau</a:t>
            </a:r>
          </a:p>
        </p:txBody>
      </p:sp>
      <p:sp>
        <p:nvSpPr>
          <p:cNvPr id="19" name="Rectangle 18"/>
          <p:cNvSpPr/>
          <p:nvPr/>
        </p:nvSpPr>
        <p:spPr>
          <a:xfrm>
            <a:off x="3462604" y="1695572"/>
            <a:ext cx="1146469"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N, H</a:t>
            </a:r>
            <a:endParaRPr lang="en-US" sz="1800" dirty="0">
              <a:solidFill>
                <a:srgbClr val="434E7C"/>
              </a:solidFill>
              <a:latin typeface="Times New Roman" pitchFamily="18" charset="0"/>
              <a:ea typeface="Times New Roman"/>
              <a:cs typeface="Times New Roman" pitchFamily="18" charset="0"/>
            </a:endParaRPr>
          </a:p>
        </p:txBody>
      </p:sp>
      <p:sp>
        <p:nvSpPr>
          <p:cNvPr id="20" name="Rectangle 19"/>
          <p:cNvSpPr/>
          <p:nvPr/>
        </p:nvSpPr>
        <p:spPr>
          <a:xfrm>
            <a:off x="3376843" y="2207654"/>
            <a:ext cx="1317990"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C,H,O</a:t>
            </a:r>
            <a:endParaRPr lang="en-US" sz="2000" dirty="0">
              <a:solidFill>
                <a:srgbClr val="434E7C"/>
              </a:solidFill>
              <a:latin typeface="Times New Roman" pitchFamily="18" charset="0"/>
              <a:ea typeface="Times New Roman"/>
              <a:cs typeface="Times New Roman" pitchFamily="18" charset="0"/>
            </a:endParaRPr>
          </a:p>
        </p:txBody>
      </p:sp>
      <p:sp>
        <p:nvSpPr>
          <p:cNvPr id="21" name="Rectangle 20"/>
          <p:cNvSpPr/>
          <p:nvPr/>
        </p:nvSpPr>
        <p:spPr>
          <a:xfrm>
            <a:off x="3377645" y="2837234"/>
            <a:ext cx="1316387"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Na, Cl</a:t>
            </a:r>
            <a:endParaRPr lang="en-US" sz="2000">
              <a:solidFill>
                <a:srgbClr val="434E7C"/>
              </a:solidFill>
              <a:latin typeface="Times New Roman" pitchFamily="18" charset="0"/>
              <a:ea typeface="Times New Roman"/>
              <a:cs typeface="Times New Roman" pitchFamily="18" charset="0"/>
            </a:endParaRPr>
          </a:p>
        </p:txBody>
      </p:sp>
      <p:sp>
        <p:nvSpPr>
          <p:cNvPr id="22" name="Rectangle 21"/>
          <p:cNvSpPr/>
          <p:nvPr/>
        </p:nvSpPr>
        <p:spPr>
          <a:xfrm>
            <a:off x="3410127" y="3522212"/>
            <a:ext cx="1146469"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H, O</a:t>
            </a:r>
            <a:endParaRPr lang="en-US" sz="2000">
              <a:solidFill>
                <a:srgbClr val="434E7C"/>
              </a:solidFill>
              <a:latin typeface="Times New Roman" pitchFamily="18" charset="0"/>
              <a:ea typeface="Times New Roman"/>
              <a:cs typeface="Times New Roman" pitchFamily="18" charset="0"/>
            </a:endParaRPr>
          </a:p>
        </p:txBody>
      </p:sp>
      <p:sp>
        <p:nvSpPr>
          <p:cNvPr id="23" name="Rectangle 22"/>
          <p:cNvSpPr/>
          <p:nvPr/>
        </p:nvSpPr>
        <p:spPr>
          <a:xfrm>
            <a:off x="3376843" y="4234349"/>
            <a:ext cx="1412567" cy="400110"/>
          </a:xfrm>
          <a:prstGeom prst="rect">
            <a:avLst/>
          </a:prstGeom>
        </p:spPr>
        <p:txBody>
          <a:bodyPr wrap="none">
            <a:spAutoFit/>
          </a:bodyPr>
          <a:lstStyle/>
          <a:p>
            <a:pPr algn="ctr"/>
            <a:r>
              <a:rPr lang="en-US" sz="2000">
                <a:solidFill>
                  <a:srgbClr val="434E7C"/>
                </a:solidFill>
                <a:latin typeface="Times New Roman" panose="02020603050405020304" pitchFamily="18" charset="0"/>
                <a:cs typeface="Times New Roman" panose="02020603050405020304" pitchFamily="18" charset="0"/>
              </a:rPr>
              <a:t>Na, H, C, O</a:t>
            </a:r>
            <a:endParaRPr lang="en-US" sz="1800"/>
          </a:p>
        </p:txBody>
      </p:sp>
      <p:sp>
        <p:nvSpPr>
          <p:cNvPr id="24" name="Rectangle 23"/>
          <p:cNvSpPr/>
          <p:nvPr/>
        </p:nvSpPr>
        <p:spPr>
          <a:xfrm>
            <a:off x="5381361" y="1695572"/>
            <a:ext cx="1120821" cy="400110"/>
          </a:xfrm>
          <a:prstGeom prst="rect">
            <a:avLst/>
          </a:prstGeom>
        </p:spPr>
        <p:txBody>
          <a:bodyPr wrap="none">
            <a:spAutoFit/>
          </a:bodyPr>
          <a:lstStyle/>
          <a:p>
            <a:pPr marL="457200" indent="-2794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1N, 3H</a:t>
            </a:r>
            <a:endParaRPr lang="en-US" sz="1800">
              <a:solidFill>
                <a:srgbClr val="434E7C"/>
              </a:solidFill>
              <a:latin typeface="Times New Roman" pitchFamily="18" charset="0"/>
              <a:ea typeface="Times New Roman"/>
              <a:cs typeface="Times New Roman" pitchFamily="18" charset="0"/>
            </a:endParaRPr>
          </a:p>
        </p:txBody>
      </p:sp>
      <p:sp>
        <p:nvSpPr>
          <p:cNvPr id="25" name="Rectangle 24"/>
          <p:cNvSpPr/>
          <p:nvPr/>
        </p:nvSpPr>
        <p:spPr>
          <a:xfrm>
            <a:off x="5100164" y="2218540"/>
            <a:ext cx="1924053" cy="400110"/>
          </a:xfrm>
          <a:prstGeom prst="rect">
            <a:avLst/>
          </a:prstGeom>
        </p:spPr>
        <p:txBody>
          <a:bodyPr wrap="none">
            <a:spAutoFit/>
          </a:bodyPr>
          <a:lstStyle/>
          <a:p>
            <a:pPr marL="457200" indent="-2794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12C, 22H, 11O</a:t>
            </a:r>
            <a:endParaRPr lang="en-US" sz="2000" dirty="0">
              <a:solidFill>
                <a:srgbClr val="434E7C"/>
              </a:solidFill>
              <a:latin typeface="Times New Roman" pitchFamily="18" charset="0"/>
              <a:ea typeface="Times New Roman"/>
              <a:cs typeface="Times New Roman" pitchFamily="18" charset="0"/>
            </a:endParaRPr>
          </a:p>
        </p:txBody>
      </p:sp>
      <p:sp>
        <p:nvSpPr>
          <p:cNvPr id="26" name="Rectangle 25"/>
          <p:cNvSpPr/>
          <p:nvPr/>
        </p:nvSpPr>
        <p:spPr>
          <a:xfrm>
            <a:off x="5075317" y="2941855"/>
            <a:ext cx="1572866"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1Na, 1Cl</a:t>
            </a:r>
            <a:endParaRPr lang="en-US" sz="2000" dirty="0">
              <a:solidFill>
                <a:srgbClr val="434E7C"/>
              </a:solidFill>
              <a:latin typeface="Times New Roman" pitchFamily="18" charset="0"/>
              <a:ea typeface="Times New Roman"/>
              <a:cs typeface="Times New Roman" pitchFamily="18" charset="0"/>
            </a:endParaRPr>
          </a:p>
        </p:txBody>
      </p:sp>
      <p:sp>
        <p:nvSpPr>
          <p:cNvPr id="27" name="Rectangle 26"/>
          <p:cNvSpPr/>
          <p:nvPr/>
        </p:nvSpPr>
        <p:spPr>
          <a:xfrm>
            <a:off x="5100164" y="3555698"/>
            <a:ext cx="1402948"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2H, 1O</a:t>
            </a:r>
            <a:endParaRPr lang="en-US" sz="2000" dirty="0">
              <a:solidFill>
                <a:srgbClr val="434E7C"/>
              </a:solidFill>
              <a:latin typeface="Times New Roman" pitchFamily="18" charset="0"/>
              <a:ea typeface="Times New Roman"/>
              <a:cs typeface="Times New Roman" pitchFamily="18" charset="0"/>
            </a:endParaRPr>
          </a:p>
        </p:txBody>
      </p:sp>
      <p:sp>
        <p:nvSpPr>
          <p:cNvPr id="28" name="Rectangle 27"/>
          <p:cNvSpPr/>
          <p:nvPr/>
        </p:nvSpPr>
        <p:spPr>
          <a:xfrm>
            <a:off x="4979745" y="4243057"/>
            <a:ext cx="1957587" cy="400110"/>
          </a:xfrm>
          <a:prstGeom prst="rect">
            <a:avLst/>
          </a:prstGeom>
        </p:spPr>
        <p:txBody>
          <a:bodyPr wrap="none">
            <a:spAutoFit/>
          </a:bodyPr>
          <a:lstStyle/>
          <a:p>
            <a:pPr marL="222250" indent="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1Na,1H,1C,3O</a:t>
            </a:r>
            <a:endParaRPr lang="en-US" sz="2000" dirty="0">
              <a:solidFill>
                <a:srgbClr val="434E7C"/>
              </a:solidFill>
              <a:latin typeface="Times New Roman" pitchFamily="18" charset="0"/>
              <a:ea typeface="Times New Roman"/>
              <a:cs typeface="Times New Roman" pitchFamily="18" charset="0"/>
            </a:endParaRPr>
          </a:p>
        </p:txBody>
      </p:sp>
      <p:sp>
        <p:nvSpPr>
          <p:cNvPr id="29" name="Rectangle 28"/>
          <p:cNvSpPr/>
          <p:nvPr/>
        </p:nvSpPr>
        <p:spPr>
          <a:xfrm>
            <a:off x="7157860" y="1695572"/>
            <a:ext cx="1407758"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17 amu</a:t>
            </a:r>
            <a:endParaRPr lang="en-US" sz="1800">
              <a:solidFill>
                <a:srgbClr val="434E7C"/>
              </a:solidFill>
              <a:latin typeface="Times New Roman" pitchFamily="18" charset="0"/>
              <a:ea typeface="Times New Roman"/>
              <a:cs typeface="Times New Roman" pitchFamily="18" charset="0"/>
            </a:endParaRPr>
          </a:p>
        </p:txBody>
      </p:sp>
      <p:sp>
        <p:nvSpPr>
          <p:cNvPr id="30" name="Rectangle 29"/>
          <p:cNvSpPr/>
          <p:nvPr/>
        </p:nvSpPr>
        <p:spPr>
          <a:xfrm>
            <a:off x="7139134" y="2218540"/>
            <a:ext cx="1535998"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342 amu</a:t>
            </a:r>
            <a:endParaRPr lang="en-US" sz="2000">
              <a:solidFill>
                <a:srgbClr val="434E7C"/>
              </a:solidFill>
              <a:latin typeface="Times New Roman" pitchFamily="18" charset="0"/>
              <a:ea typeface="Times New Roman"/>
              <a:cs typeface="Times New Roman" pitchFamily="18" charset="0"/>
            </a:endParaRPr>
          </a:p>
        </p:txBody>
      </p:sp>
      <p:sp>
        <p:nvSpPr>
          <p:cNvPr id="31" name="Rectangle 30"/>
          <p:cNvSpPr/>
          <p:nvPr/>
        </p:nvSpPr>
        <p:spPr>
          <a:xfrm>
            <a:off x="7099671" y="2903938"/>
            <a:ext cx="1600118"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58,5 amu</a:t>
            </a:r>
            <a:endParaRPr lang="en-US" sz="2000" dirty="0">
              <a:solidFill>
                <a:srgbClr val="434E7C"/>
              </a:solidFill>
              <a:latin typeface="Times New Roman" pitchFamily="18" charset="0"/>
              <a:ea typeface="Times New Roman"/>
              <a:cs typeface="Times New Roman" pitchFamily="18" charset="0"/>
            </a:endParaRPr>
          </a:p>
        </p:txBody>
      </p:sp>
      <p:sp>
        <p:nvSpPr>
          <p:cNvPr id="32" name="Rectangle 31"/>
          <p:cNvSpPr/>
          <p:nvPr/>
        </p:nvSpPr>
        <p:spPr>
          <a:xfrm>
            <a:off x="7157860" y="3574569"/>
            <a:ext cx="1407758"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18 amu</a:t>
            </a:r>
            <a:endParaRPr lang="en-US" sz="2000" dirty="0">
              <a:solidFill>
                <a:srgbClr val="434E7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127667" y="4211197"/>
            <a:ext cx="1407758" cy="400110"/>
          </a:xfrm>
          <a:prstGeom prst="rect">
            <a:avLst/>
          </a:prstGeom>
        </p:spPr>
        <p:txBody>
          <a:bodyPr wrap="none">
            <a:spAutoFit/>
          </a:bodyPr>
          <a:lstStyle/>
          <a:p>
            <a:pPr marL="457200" algn="ctr">
              <a:spcBef>
                <a:spcPts val="600"/>
              </a:spcBef>
              <a:spcAft>
                <a:spcPts val="600"/>
              </a:spcAft>
            </a:pPr>
            <a:r>
              <a:rPr lang="en-US" sz="2000">
                <a:solidFill>
                  <a:srgbClr val="434E7C"/>
                </a:solidFill>
                <a:latin typeface="Times New Roman" panose="02020603050405020304" pitchFamily="18" charset="0"/>
                <a:cs typeface="Times New Roman" panose="02020603050405020304" pitchFamily="18" charset="0"/>
              </a:rPr>
              <a:t>84 amu</a:t>
            </a:r>
            <a:endParaRPr lang="en-US" sz="2000" dirty="0">
              <a:solidFill>
                <a:srgbClr val="434E7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96122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6557" y="127403"/>
            <a:ext cx="6235505" cy="553998"/>
          </a:xfrm>
          <a:prstGeom prst="rect">
            <a:avLst/>
          </a:prstGeom>
          <a:noFill/>
        </p:spPr>
        <p:txBody>
          <a:bodyPr wrap="square" rtlCol="0">
            <a:spAutoFit/>
          </a:bodyPr>
          <a:lstStyle/>
          <a:p>
            <a:pPr algn="ctr"/>
            <a:r>
              <a:rPr lang="en-US" sz="3000" b="1" dirty="0" err="1"/>
              <a:t>Bài</a:t>
            </a:r>
            <a:r>
              <a:rPr lang="en-US" sz="3000" b="1" dirty="0"/>
              <a:t> </a:t>
            </a:r>
            <a:r>
              <a:rPr lang="en-US" sz="3000" b="1" dirty="0" err="1"/>
              <a:t>tập</a:t>
            </a:r>
            <a:r>
              <a:rPr lang="en-US" sz="3000" b="1" dirty="0"/>
              <a:t> 3: </a:t>
            </a:r>
            <a:r>
              <a:rPr lang="en-US" sz="3000" dirty="0" err="1"/>
              <a:t>Nêu</a:t>
            </a:r>
            <a:r>
              <a:rPr lang="en-US" sz="3000" dirty="0"/>
              <a:t> ý </a:t>
            </a:r>
            <a:r>
              <a:rPr lang="en-US" sz="3000" dirty="0" err="1"/>
              <a:t>nghĩa</a:t>
            </a:r>
            <a:r>
              <a:rPr lang="en-US" sz="3000" dirty="0"/>
              <a:t> </a:t>
            </a:r>
            <a:r>
              <a:rPr lang="en-US" sz="3000" dirty="0" err="1"/>
              <a:t>của</a:t>
            </a:r>
            <a:r>
              <a:rPr lang="en-US" sz="3000" dirty="0"/>
              <a:t> CTHH </a:t>
            </a:r>
            <a:r>
              <a:rPr lang="en-US" sz="3000" dirty="0" err="1"/>
              <a:t>sau</a:t>
            </a:r>
            <a:r>
              <a:rPr lang="en-US" sz="3000" dirty="0"/>
              <a:t>:</a:t>
            </a:r>
            <a:endParaRPr lang="vi-VN" sz="3000" b="1" dirty="0"/>
          </a:p>
        </p:txBody>
      </p:sp>
      <p:sp>
        <p:nvSpPr>
          <p:cNvPr id="2" name="Rounded Rectangle 1"/>
          <p:cNvSpPr/>
          <p:nvPr/>
        </p:nvSpPr>
        <p:spPr>
          <a:xfrm>
            <a:off x="1466557" y="817704"/>
            <a:ext cx="6235505" cy="94801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385763" indent="-385763">
              <a:buAutoNum type="alphaLcParenR"/>
            </a:pPr>
            <a:r>
              <a:rPr lang="en-US" sz="2400" dirty="0" err="1"/>
              <a:t>Sunfuric</a:t>
            </a:r>
            <a:r>
              <a:rPr lang="en-US" sz="2400" dirty="0"/>
              <a:t> acid: H</a:t>
            </a:r>
            <a:r>
              <a:rPr lang="en-US" sz="2400" baseline="-25000" dirty="0"/>
              <a:t>2</a:t>
            </a:r>
            <a:r>
              <a:rPr lang="en-US" sz="2400" dirty="0"/>
              <a:t>SO</a:t>
            </a:r>
            <a:r>
              <a:rPr lang="en-US" sz="2400" baseline="-25000" dirty="0"/>
              <a:t>4</a:t>
            </a:r>
            <a:endParaRPr lang="en-US" sz="2400" dirty="0"/>
          </a:p>
          <a:p>
            <a:pPr marL="385763" indent="-385763">
              <a:buAutoNum type="alphaLcParenR"/>
            </a:pPr>
            <a:r>
              <a:rPr lang="en-US" sz="2400" dirty="0" err="1"/>
              <a:t>Điphotphorus</a:t>
            </a:r>
            <a:r>
              <a:rPr lang="en-US" sz="2400" dirty="0"/>
              <a:t> </a:t>
            </a:r>
            <a:r>
              <a:rPr lang="en-US" sz="2400" dirty="0" err="1"/>
              <a:t>pentaoxide</a:t>
            </a:r>
            <a:r>
              <a:rPr lang="en-US" sz="2400" dirty="0"/>
              <a:t>: P</a:t>
            </a:r>
            <a:r>
              <a:rPr lang="en-US" sz="2400" baseline="-25000" dirty="0"/>
              <a:t>2</a:t>
            </a:r>
            <a:r>
              <a:rPr lang="en-US" sz="2400" dirty="0"/>
              <a:t>O</a:t>
            </a:r>
            <a:r>
              <a:rPr lang="en-US" sz="2400" baseline="-25000" dirty="0"/>
              <a:t>5</a:t>
            </a:r>
            <a:endParaRPr lang="vi-VN" sz="2400" dirty="0"/>
          </a:p>
        </p:txBody>
      </p:sp>
      <p:sp>
        <p:nvSpPr>
          <p:cNvPr id="3" name="Rectangle 2"/>
          <p:cNvSpPr/>
          <p:nvPr/>
        </p:nvSpPr>
        <p:spPr>
          <a:xfrm>
            <a:off x="4715418" y="1925107"/>
            <a:ext cx="4094630" cy="30356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dirty="0" err="1"/>
              <a:t>Công</a:t>
            </a:r>
            <a:r>
              <a:rPr lang="en-US" sz="2400" dirty="0"/>
              <a:t> </a:t>
            </a:r>
            <a:r>
              <a:rPr lang="en-US" sz="2400" dirty="0" err="1"/>
              <a:t>thức</a:t>
            </a:r>
            <a:r>
              <a:rPr lang="en-US" sz="2400" dirty="0"/>
              <a:t> P</a:t>
            </a:r>
            <a:r>
              <a:rPr lang="en-US" sz="2400" baseline="-25000" dirty="0"/>
              <a:t>2</a:t>
            </a:r>
            <a:r>
              <a:rPr lang="en-US" sz="2400" dirty="0"/>
              <a:t>O</a:t>
            </a:r>
            <a:r>
              <a:rPr lang="en-US" sz="2400" baseline="-25000" dirty="0"/>
              <a:t>5</a:t>
            </a:r>
            <a:r>
              <a:rPr lang="en-US" sz="2400" dirty="0"/>
              <a:t> </a:t>
            </a:r>
            <a:r>
              <a:rPr lang="en-US" sz="2400" dirty="0" err="1"/>
              <a:t>cho</a:t>
            </a:r>
            <a:r>
              <a:rPr lang="en-US" sz="2400" dirty="0"/>
              <a:t> ta </a:t>
            </a:r>
            <a:r>
              <a:rPr lang="en-US" sz="2400" dirty="0" err="1"/>
              <a:t>biết</a:t>
            </a:r>
            <a:r>
              <a:rPr lang="en-US" sz="2400" dirty="0"/>
              <a:t>:</a:t>
            </a:r>
          </a:p>
          <a:p>
            <a:pPr marL="342900" indent="-342900">
              <a:buFont typeface="Arial" panose="020B0604020202020204" pitchFamily="34" charset="0"/>
              <a:buChar char="•"/>
            </a:pPr>
            <a:r>
              <a:rPr lang="en-US" sz="2400" dirty="0" err="1"/>
              <a:t>Có</a:t>
            </a:r>
            <a:r>
              <a:rPr lang="en-US" sz="2400" dirty="0"/>
              <a:t> 2 </a:t>
            </a:r>
            <a:r>
              <a:rPr lang="en-US" sz="2400" dirty="0" err="1"/>
              <a:t>nguyên</a:t>
            </a:r>
            <a:r>
              <a:rPr lang="en-US" sz="2400" dirty="0"/>
              <a:t> </a:t>
            </a:r>
            <a:r>
              <a:rPr lang="en-US" sz="2400" dirty="0" err="1"/>
              <a:t>tố</a:t>
            </a:r>
            <a:r>
              <a:rPr lang="en-US" sz="2400" dirty="0"/>
              <a:t> </a:t>
            </a:r>
            <a:r>
              <a:rPr lang="en-US" sz="2400" dirty="0" err="1"/>
              <a:t>tạo</a:t>
            </a:r>
            <a:r>
              <a:rPr lang="en-US" sz="2400" dirty="0"/>
              <a:t> </a:t>
            </a:r>
            <a:r>
              <a:rPr lang="en-US" sz="2400" dirty="0" err="1"/>
              <a:t>nên</a:t>
            </a:r>
            <a:r>
              <a:rPr lang="en-US" sz="2400" dirty="0"/>
              <a:t> </a:t>
            </a:r>
            <a:r>
              <a:rPr lang="en-US" sz="2400" dirty="0" err="1"/>
              <a:t>chất</a:t>
            </a:r>
            <a:r>
              <a:rPr lang="en-US" sz="2400" dirty="0"/>
              <a:t> </a:t>
            </a:r>
            <a:r>
              <a:rPr lang="en-US" sz="2400" dirty="0" err="1"/>
              <a:t>là</a:t>
            </a:r>
            <a:r>
              <a:rPr lang="en-US" sz="2400" dirty="0"/>
              <a:t>: P </a:t>
            </a:r>
            <a:r>
              <a:rPr lang="en-US" sz="2400" dirty="0" err="1"/>
              <a:t>và</a:t>
            </a:r>
            <a:r>
              <a:rPr lang="en-US" sz="2400" dirty="0"/>
              <a:t> O.</a:t>
            </a:r>
          </a:p>
          <a:p>
            <a:pPr marL="342900" indent="-342900">
              <a:buFont typeface="Arial" panose="020B0604020202020204" pitchFamily="34" charset="0"/>
              <a:buChar char="•"/>
            </a:pPr>
            <a:r>
              <a:rPr lang="en-US" sz="2400" dirty="0" err="1"/>
              <a:t>Số</a:t>
            </a:r>
            <a:r>
              <a:rPr lang="en-US" sz="2400" dirty="0"/>
              <a:t> </a:t>
            </a:r>
            <a:r>
              <a:rPr lang="en-US" sz="2400" dirty="0" err="1"/>
              <a:t>nguyên</a:t>
            </a:r>
            <a:r>
              <a:rPr lang="en-US" sz="2400" dirty="0"/>
              <a:t> </a:t>
            </a:r>
            <a:r>
              <a:rPr lang="en-US" sz="2400" dirty="0" err="1"/>
              <a:t>tử</a:t>
            </a:r>
            <a:r>
              <a:rPr lang="en-US" sz="2400" dirty="0"/>
              <a:t> </a:t>
            </a:r>
            <a:r>
              <a:rPr lang="en-US" sz="2400" dirty="0" err="1"/>
              <a:t>của</a:t>
            </a:r>
            <a:r>
              <a:rPr lang="en-US" sz="2400" dirty="0"/>
              <a:t> </a:t>
            </a:r>
            <a:r>
              <a:rPr lang="en-US" sz="2400" dirty="0" err="1"/>
              <a:t>mỗi</a:t>
            </a:r>
            <a:r>
              <a:rPr lang="en-US" sz="2400" dirty="0"/>
              <a:t> </a:t>
            </a:r>
            <a:r>
              <a:rPr lang="en-US" sz="2400" dirty="0" err="1"/>
              <a:t>nguyên</a:t>
            </a:r>
            <a:r>
              <a:rPr lang="en-US" sz="2400" dirty="0"/>
              <a:t> </a:t>
            </a:r>
            <a:r>
              <a:rPr lang="en-US" sz="2400" dirty="0" err="1"/>
              <a:t>tố</a:t>
            </a:r>
            <a:r>
              <a:rPr lang="en-US" sz="2400" dirty="0"/>
              <a:t> </a:t>
            </a:r>
            <a:r>
              <a:rPr lang="en-US" sz="2400" dirty="0" err="1"/>
              <a:t>có</a:t>
            </a:r>
            <a:r>
              <a:rPr lang="en-US" sz="2400" dirty="0"/>
              <a:t> </a:t>
            </a:r>
            <a:r>
              <a:rPr lang="en-US" sz="2400" dirty="0" err="1"/>
              <a:t>trong</a:t>
            </a:r>
            <a:r>
              <a:rPr lang="en-US" sz="2400" dirty="0"/>
              <a:t> 1 </a:t>
            </a:r>
            <a:r>
              <a:rPr lang="en-US" sz="2400" dirty="0" err="1"/>
              <a:t>phân</a:t>
            </a:r>
            <a:r>
              <a:rPr lang="en-US" sz="2400" dirty="0"/>
              <a:t> </a:t>
            </a:r>
            <a:r>
              <a:rPr lang="en-US" sz="2400" dirty="0" err="1"/>
              <a:t>tử</a:t>
            </a:r>
            <a:r>
              <a:rPr lang="en-US" sz="2400" dirty="0"/>
              <a:t> </a:t>
            </a:r>
            <a:r>
              <a:rPr lang="en-US" sz="2400" dirty="0" err="1"/>
              <a:t>là</a:t>
            </a:r>
            <a:r>
              <a:rPr lang="en-US" sz="2400" dirty="0"/>
              <a:t>: 2P </a:t>
            </a:r>
            <a:r>
              <a:rPr lang="en-US" sz="2400" dirty="0" err="1"/>
              <a:t>và</a:t>
            </a:r>
            <a:r>
              <a:rPr lang="en-US" sz="2400" dirty="0"/>
              <a:t> 5O</a:t>
            </a:r>
          </a:p>
          <a:p>
            <a:pPr marL="342900" indent="-342900">
              <a:buFont typeface="Arial" panose="020B0604020202020204" pitchFamily="34" charset="0"/>
              <a:buChar char="•"/>
            </a:pPr>
            <a:r>
              <a:rPr lang="en-US" sz="2400" dirty="0"/>
              <a:t>PTK </a:t>
            </a:r>
            <a:r>
              <a:rPr lang="en-US" sz="2400" dirty="0" err="1"/>
              <a:t>là</a:t>
            </a:r>
            <a:r>
              <a:rPr lang="en-US" sz="2400" dirty="0"/>
              <a:t> 142 </a:t>
            </a:r>
            <a:r>
              <a:rPr lang="en-US" sz="2400" dirty="0" err="1"/>
              <a:t>amu</a:t>
            </a:r>
            <a:r>
              <a:rPr lang="en-US" sz="2400" dirty="0"/>
              <a:t>.</a:t>
            </a:r>
            <a:endParaRPr lang="vi-VN" sz="2400" dirty="0"/>
          </a:p>
        </p:txBody>
      </p:sp>
      <p:sp>
        <p:nvSpPr>
          <p:cNvPr id="10" name="Rectangle 9"/>
          <p:cNvSpPr/>
          <p:nvPr/>
        </p:nvSpPr>
        <p:spPr>
          <a:xfrm>
            <a:off x="348485" y="1925106"/>
            <a:ext cx="4094630" cy="30356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dirty="0" err="1"/>
              <a:t>Công</a:t>
            </a:r>
            <a:r>
              <a:rPr lang="en-US" sz="2400" dirty="0"/>
              <a:t> </a:t>
            </a:r>
            <a:r>
              <a:rPr lang="en-US" sz="2400" dirty="0" err="1"/>
              <a:t>thức</a:t>
            </a:r>
            <a:r>
              <a:rPr lang="en-US" sz="2400" dirty="0"/>
              <a:t> H</a:t>
            </a:r>
            <a:r>
              <a:rPr lang="en-US" sz="2400" baseline="-25000" dirty="0"/>
              <a:t>2</a:t>
            </a:r>
            <a:r>
              <a:rPr lang="en-US" sz="2400" dirty="0"/>
              <a:t>SO</a:t>
            </a:r>
            <a:r>
              <a:rPr lang="en-US" sz="2400" baseline="-25000" dirty="0"/>
              <a:t>4</a:t>
            </a:r>
            <a:r>
              <a:rPr lang="en-US" sz="2400" dirty="0"/>
              <a:t> </a:t>
            </a:r>
            <a:r>
              <a:rPr lang="en-US" sz="2400" dirty="0" err="1"/>
              <a:t>cho</a:t>
            </a:r>
            <a:r>
              <a:rPr lang="en-US" sz="2400" dirty="0"/>
              <a:t> ta </a:t>
            </a:r>
            <a:r>
              <a:rPr lang="en-US" sz="2400" dirty="0" err="1"/>
              <a:t>biết</a:t>
            </a:r>
            <a:r>
              <a:rPr lang="en-US" sz="2400" dirty="0"/>
              <a:t>:</a:t>
            </a:r>
          </a:p>
          <a:p>
            <a:pPr marL="342900" indent="-342900">
              <a:buFont typeface="Arial" panose="020B0604020202020204" pitchFamily="34" charset="0"/>
              <a:buChar char="•"/>
            </a:pPr>
            <a:r>
              <a:rPr lang="en-US" sz="2400" dirty="0" err="1"/>
              <a:t>Có</a:t>
            </a:r>
            <a:r>
              <a:rPr lang="en-US" sz="2400" dirty="0"/>
              <a:t> 3 </a:t>
            </a:r>
            <a:r>
              <a:rPr lang="en-US" sz="2400" dirty="0" err="1"/>
              <a:t>nguyên</a:t>
            </a:r>
            <a:r>
              <a:rPr lang="en-US" sz="2400" dirty="0"/>
              <a:t> </a:t>
            </a:r>
            <a:r>
              <a:rPr lang="en-US" sz="2400" dirty="0" err="1"/>
              <a:t>tố</a:t>
            </a:r>
            <a:r>
              <a:rPr lang="en-US" sz="2400" dirty="0"/>
              <a:t> </a:t>
            </a:r>
            <a:r>
              <a:rPr lang="en-US" sz="2400" dirty="0" err="1"/>
              <a:t>tạo</a:t>
            </a:r>
            <a:r>
              <a:rPr lang="en-US" sz="2400" dirty="0"/>
              <a:t> </a:t>
            </a:r>
            <a:r>
              <a:rPr lang="en-US" sz="2400" dirty="0" err="1"/>
              <a:t>nên</a:t>
            </a:r>
            <a:r>
              <a:rPr lang="en-US" sz="2400" dirty="0"/>
              <a:t> </a:t>
            </a:r>
            <a:r>
              <a:rPr lang="en-US" sz="2400" dirty="0" err="1"/>
              <a:t>chất</a:t>
            </a:r>
            <a:r>
              <a:rPr lang="en-US" sz="2400" dirty="0"/>
              <a:t> </a:t>
            </a:r>
            <a:r>
              <a:rPr lang="en-US" sz="2400" dirty="0" err="1"/>
              <a:t>là</a:t>
            </a:r>
            <a:r>
              <a:rPr lang="en-US" sz="2400" dirty="0"/>
              <a:t>: H, S </a:t>
            </a:r>
            <a:r>
              <a:rPr lang="en-US" sz="2400" dirty="0" err="1"/>
              <a:t>và</a:t>
            </a:r>
            <a:r>
              <a:rPr lang="en-US" sz="2400" dirty="0"/>
              <a:t> O.</a:t>
            </a:r>
          </a:p>
          <a:p>
            <a:pPr marL="342900" indent="-342900">
              <a:buFont typeface="Arial" panose="020B0604020202020204" pitchFamily="34" charset="0"/>
              <a:buChar char="•"/>
            </a:pPr>
            <a:r>
              <a:rPr lang="en-US" sz="2400" dirty="0" err="1"/>
              <a:t>Số</a:t>
            </a:r>
            <a:r>
              <a:rPr lang="en-US" sz="2400" dirty="0"/>
              <a:t> </a:t>
            </a:r>
            <a:r>
              <a:rPr lang="en-US" sz="2400" dirty="0" err="1"/>
              <a:t>nguyên</a:t>
            </a:r>
            <a:r>
              <a:rPr lang="en-US" sz="2400" dirty="0"/>
              <a:t> </a:t>
            </a:r>
            <a:r>
              <a:rPr lang="en-US" sz="2400" dirty="0" err="1"/>
              <a:t>tử</a:t>
            </a:r>
            <a:r>
              <a:rPr lang="en-US" sz="2400" dirty="0"/>
              <a:t> </a:t>
            </a:r>
            <a:r>
              <a:rPr lang="en-US" sz="2400" dirty="0" err="1"/>
              <a:t>của</a:t>
            </a:r>
            <a:r>
              <a:rPr lang="en-US" sz="2400" dirty="0"/>
              <a:t> </a:t>
            </a:r>
            <a:r>
              <a:rPr lang="en-US" sz="2400" dirty="0" err="1"/>
              <a:t>mỗi</a:t>
            </a:r>
            <a:r>
              <a:rPr lang="en-US" sz="2400" dirty="0"/>
              <a:t> </a:t>
            </a:r>
            <a:r>
              <a:rPr lang="en-US" sz="2400" dirty="0" err="1"/>
              <a:t>nguyên</a:t>
            </a:r>
            <a:r>
              <a:rPr lang="en-US" sz="2400" dirty="0"/>
              <a:t> </a:t>
            </a:r>
            <a:r>
              <a:rPr lang="en-US" sz="2400" dirty="0" err="1"/>
              <a:t>tố</a:t>
            </a:r>
            <a:r>
              <a:rPr lang="en-US" sz="2400" dirty="0"/>
              <a:t> </a:t>
            </a:r>
            <a:r>
              <a:rPr lang="en-US" sz="2400" dirty="0" err="1"/>
              <a:t>có</a:t>
            </a:r>
            <a:r>
              <a:rPr lang="en-US" sz="2400" dirty="0"/>
              <a:t> </a:t>
            </a:r>
            <a:r>
              <a:rPr lang="en-US" sz="2400" dirty="0" err="1"/>
              <a:t>trong</a:t>
            </a:r>
            <a:r>
              <a:rPr lang="en-US" sz="2400" dirty="0"/>
              <a:t> 1 </a:t>
            </a:r>
            <a:r>
              <a:rPr lang="en-US" sz="2400" dirty="0" err="1"/>
              <a:t>phân</a:t>
            </a:r>
            <a:r>
              <a:rPr lang="en-US" sz="2400" dirty="0"/>
              <a:t> </a:t>
            </a:r>
            <a:r>
              <a:rPr lang="en-US" sz="2400" dirty="0" err="1"/>
              <a:t>tử</a:t>
            </a:r>
            <a:r>
              <a:rPr lang="en-US" sz="2400" dirty="0"/>
              <a:t> </a:t>
            </a:r>
            <a:r>
              <a:rPr lang="en-US" sz="2400" dirty="0" err="1"/>
              <a:t>là</a:t>
            </a:r>
            <a:r>
              <a:rPr lang="en-US" sz="2400" dirty="0"/>
              <a:t>: 2H, 1S </a:t>
            </a:r>
            <a:r>
              <a:rPr lang="en-US" sz="2400" dirty="0" err="1"/>
              <a:t>và</a:t>
            </a:r>
            <a:r>
              <a:rPr lang="en-US" sz="2400" dirty="0"/>
              <a:t> 4O.</a:t>
            </a:r>
          </a:p>
          <a:p>
            <a:pPr marL="342900" indent="-342900">
              <a:buFont typeface="Arial" panose="020B0604020202020204" pitchFamily="34" charset="0"/>
              <a:buChar char="•"/>
            </a:pPr>
            <a:r>
              <a:rPr lang="en-US" sz="2400" dirty="0"/>
              <a:t>PTK </a:t>
            </a:r>
            <a:r>
              <a:rPr lang="en-US" sz="2400" dirty="0" err="1"/>
              <a:t>là</a:t>
            </a:r>
            <a:r>
              <a:rPr lang="en-US" sz="2400" dirty="0"/>
              <a:t> 98 </a:t>
            </a:r>
            <a:r>
              <a:rPr lang="en-US" sz="2400" dirty="0" err="1"/>
              <a:t>amu</a:t>
            </a:r>
            <a:r>
              <a:rPr lang="en-US" sz="2400" dirty="0"/>
              <a:t>.</a:t>
            </a:r>
            <a:endParaRPr lang="vi-VN" sz="2400" dirty="0"/>
          </a:p>
        </p:txBody>
      </p:sp>
    </p:spTree>
    <p:extLst>
      <p:ext uri="{BB962C8B-B14F-4D97-AF65-F5344CB8AC3E}">
        <p14:creationId xmlns:p14="http://schemas.microsoft.com/office/powerpoint/2010/main" val="65049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5308937" y="4153970"/>
            <a:ext cx="299170" cy="3114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41025" y="4123588"/>
            <a:ext cx="299170" cy="3114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7568" y="1058327"/>
            <a:ext cx="8627013" cy="1938992"/>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 CTHH dùng để biểu diễn chất, gồm 1 KHHH hay 2,3… kí hiệu (hợp chất) kèm chỉ số ở chân mỗi kí hiệu.</a:t>
            </a:r>
          </a:p>
          <a:p>
            <a:pPr algn="just"/>
            <a:r>
              <a:rPr lang="en-US" sz="2400" b="1">
                <a:latin typeface="Times New Roman" panose="02020603050405020304" pitchFamily="18" charset="0"/>
                <a:cs typeface="Times New Roman" panose="02020603050405020304" pitchFamily="18" charset="0"/>
              </a:rPr>
              <a:t>- Mỗi CTHH chỉ 1 phân tử của chất (trừ đơn chất kim loại ,..), </a:t>
            </a:r>
            <a:r>
              <a:rPr lang="vi-VN" sz="2400" b="1">
                <a:latin typeface="Times New Roman" panose="02020603050405020304" pitchFamily="18" charset="0"/>
                <a:cs typeface="Times New Roman" panose="02020603050405020304" pitchFamily="18" charset="0"/>
              </a:rPr>
              <a:t>cho biết </a:t>
            </a:r>
            <a:r>
              <a:rPr lang="en-US" sz="2400" b="1">
                <a:latin typeface="Times New Roman" panose="02020603050405020304" pitchFamily="18" charset="0"/>
                <a:cs typeface="Times New Roman" panose="02020603050405020304" pitchFamily="18" charset="0"/>
              </a:rPr>
              <a:t>n</a:t>
            </a:r>
            <a:r>
              <a:rPr lang="vi-VN" sz="2400" b="1">
                <a:latin typeface="Times New Roman" panose="02020603050405020304" pitchFamily="18" charset="0"/>
                <a:cs typeface="Times New Roman" panose="02020603050405020304" pitchFamily="18" charset="0"/>
              </a:rPr>
              <a:t>guyên tố tạo ra chất</a:t>
            </a:r>
            <a:r>
              <a:rPr lang="en-US" sz="2400" b="1">
                <a:latin typeface="Times New Roman" panose="02020603050405020304" pitchFamily="18" charset="0"/>
                <a:cs typeface="Times New Roman" panose="02020603050405020304" pitchFamily="18" charset="0"/>
              </a:rPr>
              <a:t>, s</a:t>
            </a:r>
            <a:r>
              <a:rPr lang="vi-VN" sz="2400" b="1">
                <a:latin typeface="Times New Roman" panose="02020603050405020304" pitchFamily="18" charset="0"/>
                <a:cs typeface="Times New Roman" panose="02020603050405020304" pitchFamily="18" charset="0"/>
              </a:rPr>
              <a:t>ố nguyên tử của mỗi nguyên tố có trong một phân tử chất</a:t>
            </a:r>
            <a:r>
              <a:rPr lang="en-US" sz="2400" b="1">
                <a:latin typeface="Times New Roman" panose="02020603050405020304" pitchFamily="18" charset="0"/>
                <a:cs typeface="Times New Roman" panose="02020603050405020304" pitchFamily="18" charset="0"/>
              </a:rPr>
              <a:t> và k</a:t>
            </a:r>
            <a:r>
              <a:rPr lang="vi-VN" sz="2400" b="1">
                <a:latin typeface="Times New Roman" panose="02020603050405020304" pitchFamily="18" charset="0"/>
                <a:cs typeface="Times New Roman" panose="02020603050405020304" pitchFamily="18" charset="0"/>
              </a:rPr>
              <a:t>hối lượng phân tử của chất.</a:t>
            </a:r>
          </a:p>
        </p:txBody>
      </p:sp>
      <p:sp>
        <p:nvSpPr>
          <p:cNvPr id="6" name="TextBox 5"/>
          <p:cNvSpPr txBox="1"/>
          <p:nvPr/>
        </p:nvSpPr>
        <p:spPr>
          <a:xfrm>
            <a:off x="925833" y="3177559"/>
            <a:ext cx="1273508" cy="369332"/>
          </a:xfrm>
          <a:prstGeom prst="rect">
            <a:avLst/>
          </a:prstGeom>
          <a:noFill/>
        </p:spPr>
        <p:txBody>
          <a:bodyPr wrap="square" rtlCol="0">
            <a:spAutoFit/>
          </a:bodyPr>
          <a:lstStyle/>
          <a:p>
            <a:pPr algn="ctr"/>
            <a:r>
              <a:rPr lang="en-US" sz="1800">
                <a:solidFill>
                  <a:srgbClr val="FF0000"/>
                </a:solidFill>
              </a:rPr>
              <a:t>Na</a:t>
            </a:r>
            <a:endParaRPr lang="vi-VN" sz="1800" dirty="0">
              <a:solidFill>
                <a:srgbClr val="FF0000"/>
              </a:solidFill>
            </a:endParaRPr>
          </a:p>
        </p:txBody>
      </p:sp>
      <p:sp>
        <p:nvSpPr>
          <p:cNvPr id="7" name="TextBox 6"/>
          <p:cNvSpPr txBox="1"/>
          <p:nvPr/>
        </p:nvSpPr>
        <p:spPr>
          <a:xfrm>
            <a:off x="824252" y="3634204"/>
            <a:ext cx="1476669" cy="369332"/>
          </a:xfrm>
          <a:prstGeom prst="rect">
            <a:avLst/>
          </a:prstGeom>
          <a:noFill/>
        </p:spPr>
        <p:txBody>
          <a:bodyPr wrap="square" rtlCol="0">
            <a:spAutoFit/>
          </a:bodyPr>
          <a:lstStyle/>
          <a:p>
            <a:pPr algn="ctr"/>
            <a:r>
              <a:rPr lang="en-US" sz="1800">
                <a:solidFill>
                  <a:srgbClr val="FF0000"/>
                </a:solidFill>
              </a:rPr>
              <a:t>H</a:t>
            </a:r>
            <a:r>
              <a:rPr lang="en-US" sz="1800" baseline="-25000">
                <a:solidFill>
                  <a:srgbClr val="FF0000"/>
                </a:solidFill>
              </a:rPr>
              <a:t>2</a:t>
            </a:r>
            <a:endParaRPr lang="vi-VN" sz="1800" dirty="0">
              <a:solidFill>
                <a:srgbClr val="FF0000"/>
              </a:solidFill>
            </a:endParaRPr>
          </a:p>
        </p:txBody>
      </p:sp>
      <p:sp>
        <p:nvSpPr>
          <p:cNvPr id="8" name="TextBox 7"/>
          <p:cNvSpPr txBox="1"/>
          <p:nvPr/>
        </p:nvSpPr>
        <p:spPr>
          <a:xfrm>
            <a:off x="5267243" y="3654799"/>
            <a:ext cx="821201" cy="369332"/>
          </a:xfrm>
          <a:prstGeom prst="rect">
            <a:avLst/>
          </a:prstGeom>
          <a:noFill/>
        </p:spPr>
        <p:txBody>
          <a:bodyPr wrap="square" rtlCol="0">
            <a:spAutoFit/>
          </a:bodyPr>
          <a:lstStyle/>
          <a:p>
            <a:pPr algn="ctr"/>
            <a:r>
              <a:rPr lang="en-US" sz="1800">
                <a:solidFill>
                  <a:srgbClr val="FF0000"/>
                </a:solidFill>
              </a:rPr>
              <a:t>2 H</a:t>
            </a:r>
            <a:endParaRPr lang="vi-VN" sz="1800" dirty="0">
              <a:solidFill>
                <a:srgbClr val="FF0000"/>
              </a:solidFill>
            </a:endParaRPr>
          </a:p>
        </p:txBody>
      </p:sp>
      <p:pic>
        <p:nvPicPr>
          <p:cNvPr id="11"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623" y="3065"/>
            <a:ext cx="2895606" cy="925963"/>
          </a:xfrm>
          <a:prstGeom prst="rect">
            <a:avLst/>
          </a:prstGeom>
        </p:spPr>
      </p:pic>
      <p:sp>
        <p:nvSpPr>
          <p:cNvPr id="2" name="TextBox 1"/>
          <p:cNvSpPr txBox="1"/>
          <p:nvPr/>
        </p:nvSpPr>
        <p:spPr>
          <a:xfrm>
            <a:off x="3276311" y="307016"/>
            <a:ext cx="2356338" cy="523220"/>
          </a:xfrm>
          <a:prstGeom prst="rect">
            <a:avLst/>
          </a:prstGeom>
          <a:noFill/>
        </p:spPr>
        <p:txBody>
          <a:bodyPr wrap="square" rtlCol="0">
            <a:spAutoFit/>
          </a:bodyPr>
          <a:lstStyle/>
          <a:p>
            <a:r>
              <a:rPr lang="en-US" sz="2800" b="1">
                <a:solidFill>
                  <a:srgbClr val="FF0000"/>
                </a:solidFill>
              </a:rPr>
              <a:t>KẾT LUẬN</a:t>
            </a:r>
          </a:p>
        </p:txBody>
      </p:sp>
      <p:cxnSp>
        <p:nvCxnSpPr>
          <p:cNvPr id="13" name="Straight Connector 12"/>
          <p:cNvCxnSpPr/>
          <p:nvPr/>
        </p:nvCxnSpPr>
        <p:spPr>
          <a:xfrm>
            <a:off x="468335" y="2173985"/>
            <a:ext cx="8065477" cy="4689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61593" y="3146546"/>
            <a:ext cx="2489421" cy="369332"/>
          </a:xfrm>
          <a:prstGeom prst="rect">
            <a:avLst/>
          </a:prstGeom>
          <a:noFill/>
        </p:spPr>
        <p:txBody>
          <a:bodyPr wrap="square" rtlCol="0">
            <a:spAutoFit/>
          </a:bodyPr>
          <a:lstStyle/>
          <a:p>
            <a:r>
              <a:rPr lang="en-US" sz="1800"/>
              <a:t>1 nguyên tử Sodium</a:t>
            </a:r>
          </a:p>
        </p:txBody>
      </p:sp>
      <p:sp>
        <p:nvSpPr>
          <p:cNvPr id="16" name="TextBox 15"/>
          <p:cNvSpPr txBox="1"/>
          <p:nvPr/>
        </p:nvSpPr>
        <p:spPr>
          <a:xfrm>
            <a:off x="5947895" y="3643792"/>
            <a:ext cx="2777977" cy="369332"/>
          </a:xfrm>
          <a:prstGeom prst="rect">
            <a:avLst/>
          </a:prstGeom>
          <a:solidFill>
            <a:schemeClr val="bg1"/>
          </a:solidFill>
        </p:spPr>
        <p:txBody>
          <a:bodyPr wrap="square" rtlCol="0">
            <a:spAutoFit/>
          </a:bodyPr>
          <a:lstStyle/>
          <a:p>
            <a:r>
              <a:rPr lang="en-US" sz="1800"/>
              <a:t>2  nguyên tử Hydrogen</a:t>
            </a:r>
          </a:p>
        </p:txBody>
      </p:sp>
      <p:sp>
        <p:nvSpPr>
          <p:cNvPr id="17" name="TextBox 16"/>
          <p:cNvSpPr txBox="1"/>
          <p:nvPr/>
        </p:nvSpPr>
        <p:spPr>
          <a:xfrm>
            <a:off x="1954102" y="3680556"/>
            <a:ext cx="2761649" cy="369332"/>
          </a:xfrm>
          <a:prstGeom prst="rect">
            <a:avLst/>
          </a:prstGeom>
          <a:noFill/>
        </p:spPr>
        <p:txBody>
          <a:bodyPr wrap="square" rtlCol="0">
            <a:spAutoFit/>
          </a:bodyPr>
          <a:lstStyle/>
          <a:p>
            <a:r>
              <a:rPr lang="en-US" sz="1800"/>
              <a:t>1  Phân tử Hydrogen</a:t>
            </a:r>
          </a:p>
        </p:txBody>
      </p:sp>
      <p:sp>
        <p:nvSpPr>
          <p:cNvPr id="18" name="TextBox 17"/>
          <p:cNvSpPr txBox="1"/>
          <p:nvPr/>
        </p:nvSpPr>
        <p:spPr>
          <a:xfrm>
            <a:off x="1954102" y="4123587"/>
            <a:ext cx="2761649" cy="369332"/>
          </a:xfrm>
          <a:prstGeom prst="rect">
            <a:avLst/>
          </a:prstGeom>
          <a:noFill/>
        </p:spPr>
        <p:txBody>
          <a:bodyPr wrap="square" rtlCol="0">
            <a:spAutoFit/>
          </a:bodyPr>
          <a:lstStyle/>
          <a:p>
            <a:r>
              <a:rPr lang="en-US" sz="1800"/>
              <a:t>3  Phân tử Hydrogen</a:t>
            </a:r>
          </a:p>
        </p:txBody>
      </p:sp>
      <mc:AlternateContent xmlns:mc="http://schemas.openxmlformats.org/markup-compatibility/2006" xmlns:a14="http://schemas.microsoft.com/office/drawing/2010/main">
        <mc:Choice Requires="a14">
          <p:sp>
            <p:nvSpPr>
              <p:cNvPr id="19" name="TextBox 18"/>
              <p:cNvSpPr txBox="1"/>
              <p:nvPr/>
            </p:nvSpPr>
            <p:spPr>
              <a:xfrm>
                <a:off x="4501073" y="3593243"/>
                <a:ext cx="399148" cy="49244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p>
            </p:txBody>
          </p:sp>
        </mc:Choice>
        <mc:Fallback xmlns="">
          <p:sp>
            <p:nvSpPr>
              <p:cNvPr id="19" name="TextBox 18"/>
              <p:cNvSpPr txBox="1">
                <a:spLocks noRot="1" noChangeAspect="1" noMove="1" noResize="1" noEditPoints="1" noAdjustHandles="1" noChangeArrowheads="1" noChangeShapeType="1" noTextEdit="1"/>
              </p:cNvSpPr>
              <p:nvPr/>
            </p:nvSpPr>
            <p:spPr>
              <a:xfrm>
                <a:off x="4501073" y="3593243"/>
                <a:ext cx="399148" cy="492443"/>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1132901" y="4065722"/>
            <a:ext cx="821201" cy="369332"/>
          </a:xfrm>
          <a:prstGeom prst="rect">
            <a:avLst/>
          </a:prstGeom>
          <a:noFill/>
        </p:spPr>
        <p:txBody>
          <a:bodyPr wrap="square" rtlCol="0">
            <a:spAutoFit/>
          </a:bodyPr>
          <a:lstStyle/>
          <a:p>
            <a:pPr algn="ctr"/>
            <a:r>
              <a:rPr lang="en-US" sz="1800">
                <a:solidFill>
                  <a:srgbClr val="FF0000"/>
                </a:solidFill>
              </a:rPr>
              <a:t>3 H</a:t>
            </a:r>
            <a:r>
              <a:rPr lang="en-US" sz="1800" baseline="-25000">
                <a:solidFill>
                  <a:srgbClr val="FF0000"/>
                </a:solidFill>
              </a:rPr>
              <a:t>2</a:t>
            </a:r>
            <a:endParaRPr lang="vi-VN" sz="1800" baseline="-25000" dirty="0">
              <a:solidFill>
                <a:srgbClr val="FF0000"/>
              </a:solidFill>
            </a:endParaRPr>
          </a:p>
        </p:txBody>
      </p:sp>
      <p:sp>
        <p:nvSpPr>
          <p:cNvPr id="21" name="TextBox 20"/>
          <p:cNvSpPr txBox="1"/>
          <p:nvPr/>
        </p:nvSpPr>
        <p:spPr>
          <a:xfrm>
            <a:off x="5267243" y="4114313"/>
            <a:ext cx="821201" cy="369332"/>
          </a:xfrm>
          <a:prstGeom prst="rect">
            <a:avLst/>
          </a:prstGeom>
          <a:noFill/>
        </p:spPr>
        <p:txBody>
          <a:bodyPr wrap="square" rtlCol="0">
            <a:spAutoFit/>
          </a:bodyPr>
          <a:lstStyle/>
          <a:p>
            <a:pPr algn="ctr"/>
            <a:r>
              <a:rPr lang="en-US" sz="1800">
                <a:solidFill>
                  <a:srgbClr val="FF0000"/>
                </a:solidFill>
              </a:rPr>
              <a:t>2 H</a:t>
            </a:r>
            <a:r>
              <a:rPr lang="en-US" sz="1800" baseline="-25000">
                <a:solidFill>
                  <a:srgbClr val="FF0000"/>
                </a:solidFill>
              </a:rPr>
              <a:t>2</a:t>
            </a:r>
            <a:r>
              <a:rPr lang="en-US" sz="1800">
                <a:solidFill>
                  <a:srgbClr val="FF0000"/>
                </a:solidFill>
              </a:rPr>
              <a:t>O</a:t>
            </a:r>
            <a:endParaRPr lang="vi-VN" sz="1800" dirty="0">
              <a:solidFill>
                <a:srgbClr val="FF0000"/>
              </a:solidFill>
            </a:endParaRPr>
          </a:p>
        </p:txBody>
      </p:sp>
      <p:sp>
        <p:nvSpPr>
          <p:cNvPr id="22" name="TextBox 21"/>
          <p:cNvSpPr txBox="1"/>
          <p:nvPr/>
        </p:nvSpPr>
        <p:spPr>
          <a:xfrm>
            <a:off x="5964223" y="4103306"/>
            <a:ext cx="2761649" cy="369332"/>
          </a:xfrm>
          <a:prstGeom prst="rect">
            <a:avLst/>
          </a:prstGeom>
          <a:solidFill>
            <a:schemeClr val="bg1"/>
          </a:solidFill>
        </p:spPr>
        <p:txBody>
          <a:bodyPr wrap="square" rtlCol="0">
            <a:spAutoFit/>
          </a:bodyPr>
          <a:lstStyle/>
          <a:p>
            <a:r>
              <a:rPr lang="en-US" sz="1800"/>
              <a:t>2  Phân tử nước</a:t>
            </a:r>
          </a:p>
        </p:txBody>
      </p:sp>
      <p:sp>
        <p:nvSpPr>
          <p:cNvPr id="23" name="TextBox 22"/>
          <p:cNvSpPr txBox="1"/>
          <p:nvPr/>
        </p:nvSpPr>
        <p:spPr>
          <a:xfrm>
            <a:off x="4002674" y="4601988"/>
            <a:ext cx="1126985" cy="400110"/>
          </a:xfrm>
          <a:prstGeom prst="rect">
            <a:avLst/>
          </a:prstGeom>
          <a:solidFill>
            <a:srgbClr val="92D050"/>
          </a:solidFill>
        </p:spPr>
        <p:txBody>
          <a:bodyPr wrap="square" rtlCol="0">
            <a:spAutoFit/>
          </a:bodyPr>
          <a:lstStyle/>
          <a:p>
            <a:pPr algn="ctr"/>
            <a:r>
              <a:rPr lang="en-US" sz="2000" b="1">
                <a:solidFill>
                  <a:srgbClr val="7030A0"/>
                </a:solidFill>
              </a:rPr>
              <a:t>Hệ số</a:t>
            </a:r>
          </a:p>
        </p:txBody>
      </p:sp>
      <p:cxnSp>
        <p:nvCxnSpPr>
          <p:cNvPr id="25" name="Straight Arrow Connector 24"/>
          <p:cNvCxnSpPr>
            <a:endCxn id="23" idx="1"/>
          </p:cNvCxnSpPr>
          <p:nvPr/>
        </p:nvCxnSpPr>
        <p:spPr>
          <a:xfrm>
            <a:off x="1402610" y="4435054"/>
            <a:ext cx="2600064" cy="366989"/>
          </a:xfrm>
          <a:prstGeom prst="straightConnector1">
            <a:avLst/>
          </a:prstGeom>
          <a:ln w="28575">
            <a:solidFill>
              <a:srgbClr val="117D5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129659" y="4435054"/>
            <a:ext cx="234020" cy="366989"/>
          </a:xfrm>
          <a:prstGeom prst="straightConnector1">
            <a:avLst/>
          </a:prstGeom>
          <a:ln w="28575">
            <a:solidFill>
              <a:srgbClr val="117D5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6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4" grpId="0"/>
      <p:bldP spid="6" grpId="0"/>
      <p:bldP spid="7" grpId="0"/>
      <p:bldP spid="8" grpId="0"/>
      <p:bldP spid="14" grpId="0"/>
      <p:bldP spid="16" grpId="0" animBg="1"/>
      <p:bldP spid="17" grpId="0"/>
      <p:bldP spid="18" grpId="0"/>
      <p:bldP spid="19" grpId="0" animBg="1"/>
      <p:bldP spid="20" grpId="0"/>
      <p:bldP spid="21" grpId="0"/>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298" y="246593"/>
            <a:ext cx="6235505" cy="553998"/>
          </a:xfrm>
          <a:prstGeom prst="rect">
            <a:avLst/>
          </a:prstGeom>
          <a:noFill/>
        </p:spPr>
        <p:txBody>
          <a:bodyPr wrap="square" rtlCol="0">
            <a:spAutoFit/>
          </a:bodyPr>
          <a:lstStyle/>
          <a:p>
            <a:pPr algn="ctr"/>
            <a:r>
              <a:rPr lang="en-US" sz="3000" b="1"/>
              <a:t>Các cách viết sau chỉ những ý gì ?</a:t>
            </a:r>
            <a:endParaRPr lang="vi-VN" sz="3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6216137"/>
              </p:ext>
            </p:extLst>
          </p:nvPr>
        </p:nvGraphicFramePr>
        <p:xfrm>
          <a:off x="574500" y="955959"/>
          <a:ext cx="8188036" cy="3440563"/>
        </p:xfrm>
        <a:graphic>
          <a:graphicData uri="http://schemas.openxmlformats.org/drawingml/2006/table">
            <a:tbl>
              <a:tblPr firstRow="1" bandRow="1">
                <a:tableStyleId>{5C22544A-7EE6-4342-B048-85BDC9FD1C3A}</a:tableStyleId>
              </a:tblPr>
              <a:tblGrid>
                <a:gridCol w="2558167">
                  <a:extLst>
                    <a:ext uri="{9D8B030D-6E8A-4147-A177-3AD203B41FA5}">
                      <a16:colId xmlns:a16="http://schemas.microsoft.com/office/drawing/2014/main" val="20000"/>
                    </a:ext>
                  </a:extLst>
                </a:gridCol>
                <a:gridCol w="5629869">
                  <a:extLst>
                    <a:ext uri="{9D8B030D-6E8A-4147-A177-3AD203B41FA5}">
                      <a16:colId xmlns:a16="http://schemas.microsoft.com/office/drawing/2014/main" val="20001"/>
                    </a:ext>
                  </a:extLst>
                </a:gridCol>
              </a:tblGrid>
              <a:tr h="506863">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a:solidFill>
                            <a:schemeClr val="tx1"/>
                          </a:solidFill>
                          <a:latin typeface="Times New Roman" panose="02020603050405020304" pitchFamily="18" charset="0"/>
                          <a:cs typeface="Times New Roman" panose="02020603050405020304" pitchFamily="18" charset="0"/>
                        </a:rPr>
                        <a:t>Chỉ</a:t>
                      </a:r>
                      <a:r>
                        <a:rPr lang="en-US" sz="2400" baseline="0">
                          <a:solidFill>
                            <a:schemeClr val="tx1"/>
                          </a:solidFill>
                          <a:latin typeface="Times New Roman" panose="02020603050405020304" pitchFamily="18" charset="0"/>
                          <a:cs typeface="Times New Roman" panose="02020603050405020304" pitchFamily="18" charset="0"/>
                        </a:rPr>
                        <a:t> ý</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800100">
                <a:tc>
                  <a:txBody>
                    <a:bodyPr/>
                    <a:lstStyle/>
                    <a:p>
                      <a:pPr algn="ctr"/>
                      <a:r>
                        <a:rPr lang="en-US" sz="2400">
                          <a:solidFill>
                            <a:schemeClr val="tx1"/>
                          </a:solidFill>
                          <a:latin typeface="Times New Roman" panose="02020603050405020304" pitchFamily="18" charset="0"/>
                          <a:cs typeface="Times New Roman" panose="02020603050405020304" pitchFamily="18" charset="0"/>
                        </a:rPr>
                        <a:t>5 Cu</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00100">
                <a:tc>
                  <a:txBody>
                    <a:bodyPr/>
                    <a:lstStyle/>
                    <a:p>
                      <a:pPr algn="ctr"/>
                      <a:r>
                        <a:rPr lang="en-US" sz="2400" baseline="0">
                          <a:solidFill>
                            <a:schemeClr val="tx1"/>
                          </a:solidFill>
                          <a:latin typeface="Times New Roman" panose="02020603050405020304" pitchFamily="18" charset="0"/>
                          <a:cs typeface="Times New Roman" panose="02020603050405020304" pitchFamily="18" charset="0"/>
                        </a:rPr>
                        <a:t> S</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001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latin typeface="Times New Roman" panose="02020603050405020304" pitchFamily="18" charset="0"/>
                          <a:cs typeface="Times New Roman" panose="02020603050405020304" pitchFamily="18" charset="0"/>
                        </a:rPr>
                        <a:t>CaCO</a:t>
                      </a:r>
                      <a:r>
                        <a:rPr lang="en-US" sz="2400" baseline="-25000">
                          <a:solidFill>
                            <a:schemeClr val="tx1"/>
                          </a:solidFill>
                          <a:latin typeface="Times New Roman" panose="02020603050405020304" pitchFamily="18" charset="0"/>
                          <a:cs typeface="Times New Roman" panose="02020603050405020304" pitchFamily="18" charset="0"/>
                        </a:rPr>
                        <a:t>3</a:t>
                      </a:r>
                      <a:endParaRPr lang="en-US" sz="2400" baseline="-25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33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Times New Roman" panose="02020603050405020304" pitchFamily="18" charset="0"/>
                          <a:cs typeface="Times New Roman" panose="02020603050405020304" pitchFamily="18" charset="0"/>
                        </a:rPr>
                        <a:t>4 Cl</a:t>
                      </a:r>
                      <a:r>
                        <a:rPr lang="en-US" sz="2400" b="0" baseline="-25000">
                          <a:solidFill>
                            <a:schemeClr val="tx1"/>
                          </a:solidFill>
                          <a:latin typeface="Times New Roman" panose="02020603050405020304" pitchFamily="18" charset="0"/>
                          <a:cs typeface="Times New Roman" panose="02020603050405020304" pitchFamily="18" charset="0"/>
                        </a:rPr>
                        <a:t>2</a:t>
                      </a:r>
                      <a:endParaRPr lang="en-US" sz="2400" b="0" baseline="-25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3385439" y="2394671"/>
            <a:ext cx="5380256" cy="461665"/>
          </a:xfrm>
          <a:prstGeom prst="rect">
            <a:avLst/>
          </a:prstGeom>
          <a:noFill/>
        </p:spPr>
        <p:txBody>
          <a:bodyPr wrap="square" rtlCol="0">
            <a:spAutoFit/>
          </a:bodyPr>
          <a:lstStyle/>
          <a:p>
            <a:pPr algn="ctr"/>
            <a:r>
              <a:rPr lang="en-US" sz="2400">
                <a:solidFill>
                  <a:srgbClr val="FF0000"/>
                </a:solidFill>
              </a:rPr>
              <a:t>1 nguyên tử sulfur/ nguyên tố sulfur</a:t>
            </a:r>
            <a:endParaRPr lang="vi-VN" sz="2400" dirty="0">
              <a:solidFill>
                <a:srgbClr val="FF0000"/>
              </a:solidFill>
            </a:endParaRPr>
          </a:p>
        </p:txBody>
      </p:sp>
      <p:sp>
        <p:nvSpPr>
          <p:cNvPr id="7" name="TextBox 6"/>
          <p:cNvSpPr txBox="1"/>
          <p:nvPr/>
        </p:nvSpPr>
        <p:spPr>
          <a:xfrm>
            <a:off x="3785290" y="3934857"/>
            <a:ext cx="4607489" cy="461665"/>
          </a:xfrm>
          <a:prstGeom prst="rect">
            <a:avLst/>
          </a:prstGeom>
          <a:noFill/>
        </p:spPr>
        <p:txBody>
          <a:bodyPr wrap="square" rtlCol="0">
            <a:spAutoFit/>
          </a:bodyPr>
          <a:lstStyle/>
          <a:p>
            <a:pPr algn="ctr" defTabSz="914400">
              <a:defRPr/>
            </a:pPr>
            <a:r>
              <a:rPr lang="en-US" sz="2400">
                <a:solidFill>
                  <a:srgbClr val="FF0000"/>
                </a:solidFill>
                <a:latin typeface="Times New Roman" panose="02020603050405020304" pitchFamily="18" charset="0"/>
                <a:cs typeface="Times New Roman" panose="02020603050405020304" pitchFamily="18" charset="0"/>
              </a:rPr>
              <a:t>4 phân tử Chlorine</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385439" y="1722844"/>
            <a:ext cx="4497266" cy="461665"/>
          </a:xfrm>
          <a:prstGeom prst="rect">
            <a:avLst/>
          </a:prstGeom>
          <a:noFill/>
        </p:spPr>
        <p:txBody>
          <a:bodyPr wrap="square" rtlCol="0">
            <a:spAutoFit/>
          </a:bodyPr>
          <a:lstStyle/>
          <a:p>
            <a:pPr algn="ctr"/>
            <a:r>
              <a:rPr lang="en-US" sz="2400">
                <a:solidFill>
                  <a:srgbClr val="FF0000"/>
                </a:solidFill>
              </a:rPr>
              <a:t>5 nguyên tử copper</a:t>
            </a:r>
            <a:endParaRPr lang="vi-VN" sz="2400" dirty="0">
              <a:solidFill>
                <a:srgbClr val="FF0000"/>
              </a:solidFill>
            </a:endParaRPr>
          </a:p>
        </p:txBody>
      </p:sp>
      <p:sp>
        <p:nvSpPr>
          <p:cNvPr id="9" name="TextBox 8"/>
          <p:cNvSpPr txBox="1"/>
          <p:nvPr/>
        </p:nvSpPr>
        <p:spPr>
          <a:xfrm>
            <a:off x="3785290" y="3167072"/>
            <a:ext cx="4342710" cy="461665"/>
          </a:xfrm>
          <a:prstGeom prst="rect">
            <a:avLst/>
          </a:prstGeom>
          <a:noFill/>
        </p:spPr>
        <p:txBody>
          <a:bodyPr wrap="square" rtlCol="0">
            <a:spAutoFit/>
          </a:bodyPr>
          <a:lstStyle/>
          <a:p>
            <a:pPr algn="ctr"/>
            <a:r>
              <a:rPr lang="en-US" sz="2400">
                <a:solidFill>
                  <a:srgbClr val="FF0000"/>
                </a:solidFill>
              </a:rPr>
              <a:t>1 phân tử calcium carbonate</a:t>
            </a:r>
            <a:endParaRPr lang="vi-VN" sz="2400" dirty="0">
              <a:solidFill>
                <a:srgbClr val="FF0000"/>
              </a:solidFill>
            </a:endParaRPr>
          </a:p>
        </p:txBody>
      </p:sp>
    </p:spTree>
    <p:extLst>
      <p:ext uri="{BB962C8B-B14F-4D97-AF65-F5344CB8AC3E}">
        <p14:creationId xmlns:p14="http://schemas.microsoft.com/office/powerpoint/2010/main" val="3239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800;p6">
            <a:extLst>
              <a:ext uri="{FF2B5EF4-FFF2-40B4-BE49-F238E27FC236}">
                <a16:creationId xmlns:a16="http://schemas.microsoft.com/office/drawing/2014/main" id="{0665CCA9-D8C7-425F-BEE5-EE71255D4745}"/>
              </a:ext>
            </a:extLst>
          </p:cNvPr>
          <p:cNvSpPr/>
          <p:nvPr/>
        </p:nvSpPr>
        <p:spPr>
          <a:xfrm>
            <a:off x="483475" y="111271"/>
            <a:ext cx="4317651" cy="4618777"/>
          </a:xfrm>
          <a:custGeom>
            <a:avLst/>
            <a:gdLst/>
            <a:ahLst/>
            <a:cxnLst/>
            <a:rect l="l" t="t" r="r" b="b"/>
            <a:pathLst>
              <a:path w="1072610" h="1123950" extrusionOk="0">
                <a:moveTo>
                  <a:pt x="1072603" y="1081075"/>
                </a:moveTo>
                <a:cubicBezTo>
                  <a:pt x="1072603" y="1081075"/>
                  <a:pt x="874387" y="1082694"/>
                  <a:pt x="824191" y="1082694"/>
                </a:cubicBezTo>
                <a:cubicBezTo>
                  <a:pt x="764660" y="1082694"/>
                  <a:pt x="658551" y="1121937"/>
                  <a:pt x="536345" y="1099172"/>
                </a:cubicBezTo>
                <a:cubicBezTo>
                  <a:pt x="451192" y="1083361"/>
                  <a:pt x="329748" y="1123556"/>
                  <a:pt x="243166" y="1123937"/>
                </a:cubicBezTo>
                <a:cubicBezTo>
                  <a:pt x="171157" y="1123937"/>
                  <a:pt x="-7" y="1081075"/>
                  <a:pt x="-7" y="1081075"/>
                </a:cubicBezTo>
                <a:lnTo>
                  <a:pt x="-7" y="-13"/>
                </a:lnTo>
                <a:lnTo>
                  <a:pt x="1072603" y="-13"/>
                </a:lnTo>
                <a:close/>
              </a:path>
            </a:pathLst>
          </a:custGeom>
          <a:solidFill>
            <a:schemeClr val="accent4">
              <a:lumMod val="20000"/>
              <a:lumOff val="80000"/>
            </a:schemeClr>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900">
              <a:solidFill>
                <a:srgbClr val="000000"/>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61AA8A64-1143-46CB-851A-3CCEC1C2B646}"/>
              </a:ext>
            </a:extLst>
          </p:cNvPr>
          <p:cNvSpPr txBox="1"/>
          <p:nvPr/>
        </p:nvSpPr>
        <p:spPr>
          <a:xfrm>
            <a:off x="520261" y="266302"/>
            <a:ext cx="4244078" cy="4154984"/>
          </a:xfrm>
          <a:prstGeom prst="rect">
            <a:avLst/>
          </a:prstGeom>
          <a:noFill/>
        </p:spPr>
        <p:txBody>
          <a:bodyPr wrap="square" rtlCol="0">
            <a:spAutoFit/>
          </a:bodyPr>
          <a:lstStyle/>
          <a:p>
            <a:pPr algn="l"/>
            <a:r>
              <a:rPr lang="vi-VN" sz="2200">
                <a:solidFill>
                  <a:srgbClr val="434E7C"/>
                </a:solidFill>
                <a:latin typeface="Times New Roman" panose="02020603050405020304" pitchFamily="18" charset="0"/>
                <a:cs typeface="Times New Roman" panose="02020603050405020304" pitchFamily="18" charset="0"/>
              </a:rPr>
              <a:t>Đường glucose là nguồn cung cấp năng lượng quan trọng cho hoạt động sống của con người. Đường glucose có công thức hóa học là </a:t>
            </a:r>
            <a:r>
              <a:rPr lang="en-US" sz="2200">
                <a:solidFill>
                  <a:srgbClr val="434E7C"/>
                </a:solidFill>
                <a:latin typeface="Times New Roman" panose="02020603050405020304" pitchFamily="18" charset="0"/>
                <a:cs typeface="Times New Roman" panose="02020603050405020304" pitchFamily="18" charset="0"/>
              </a:rPr>
              <a:t>C</a:t>
            </a:r>
            <a:r>
              <a:rPr lang="en-US" sz="2200" baseline="-25000">
                <a:solidFill>
                  <a:srgbClr val="434E7C"/>
                </a:solidFill>
                <a:latin typeface="Times New Roman" panose="02020603050405020304" pitchFamily="18" charset="0"/>
                <a:cs typeface="Times New Roman" panose="02020603050405020304" pitchFamily="18" charset="0"/>
              </a:rPr>
              <a:t>6</a:t>
            </a:r>
            <a:r>
              <a:rPr lang="en-US" sz="2200">
                <a:solidFill>
                  <a:srgbClr val="434E7C"/>
                </a:solidFill>
                <a:latin typeface="Times New Roman" panose="02020603050405020304" pitchFamily="18" charset="0"/>
                <a:cs typeface="Times New Roman" panose="02020603050405020304" pitchFamily="18" charset="0"/>
              </a:rPr>
              <a:t>H</a:t>
            </a:r>
            <a:r>
              <a:rPr lang="en-US" sz="2200" baseline="-25000">
                <a:solidFill>
                  <a:srgbClr val="434E7C"/>
                </a:solidFill>
                <a:latin typeface="Times New Roman" panose="02020603050405020304" pitchFamily="18" charset="0"/>
                <a:cs typeface="Times New Roman" panose="02020603050405020304" pitchFamily="18" charset="0"/>
              </a:rPr>
              <a:t>12</a:t>
            </a:r>
            <a:r>
              <a:rPr lang="en-US" sz="2200">
                <a:solidFill>
                  <a:srgbClr val="434E7C"/>
                </a:solidFill>
                <a:latin typeface="Times New Roman" panose="02020603050405020304" pitchFamily="18" charset="0"/>
                <a:cs typeface="Times New Roman" panose="02020603050405020304" pitchFamily="18" charset="0"/>
              </a:rPr>
              <a:t>O</a:t>
            </a:r>
            <a:r>
              <a:rPr lang="en-US" sz="2200" baseline="-25000">
                <a:solidFill>
                  <a:srgbClr val="434E7C"/>
                </a:solidFill>
                <a:latin typeface="Times New Roman" panose="02020603050405020304" pitchFamily="18" charset="0"/>
                <a:cs typeface="Times New Roman" panose="02020603050405020304" pitchFamily="18" charset="0"/>
              </a:rPr>
              <a:t>6</a:t>
            </a:r>
            <a:r>
              <a:rPr lang="vi-VN" sz="2200">
                <a:solidFill>
                  <a:srgbClr val="434E7C"/>
                </a:solidFill>
                <a:latin typeface="Times New Roman" panose="02020603050405020304" pitchFamily="18" charset="0"/>
                <a:cs typeface="Times New Roman" panose="02020603050405020304" pitchFamily="18" charset="0"/>
              </a:rPr>
              <a:t>. Hãy cho biết:</a:t>
            </a:r>
          </a:p>
          <a:p>
            <a:pPr algn="l"/>
            <a:r>
              <a:rPr lang="vi-VN" sz="2200">
                <a:solidFill>
                  <a:srgbClr val="434E7C"/>
                </a:solidFill>
                <a:latin typeface="Times New Roman" panose="02020603050405020304" pitchFamily="18" charset="0"/>
                <a:cs typeface="Times New Roman" panose="02020603050405020304" pitchFamily="18" charset="0"/>
              </a:rPr>
              <a:t>a) Glucose được tạo thành từ những nguyên tố nào?</a:t>
            </a:r>
          </a:p>
          <a:p>
            <a:pPr algn="l"/>
            <a:r>
              <a:rPr lang="vi-VN" sz="2200">
                <a:solidFill>
                  <a:srgbClr val="434E7C"/>
                </a:solidFill>
                <a:latin typeface="Times New Roman" panose="02020603050405020304" pitchFamily="18" charset="0"/>
                <a:cs typeface="Times New Roman" panose="02020603050405020304" pitchFamily="18" charset="0"/>
              </a:rPr>
              <a:t>b) Khối lượng mỗi nguyên tố trong một phân tử glucose bằng bao nhiêu?</a:t>
            </a:r>
            <a:endParaRPr lang="en-US" sz="2200">
              <a:solidFill>
                <a:srgbClr val="434E7C"/>
              </a:solidFill>
              <a:latin typeface="Times New Roman" panose="02020603050405020304" pitchFamily="18" charset="0"/>
              <a:cs typeface="Times New Roman" panose="02020603050405020304" pitchFamily="18" charset="0"/>
            </a:endParaRPr>
          </a:p>
          <a:p>
            <a:r>
              <a:rPr lang="vi-VN" sz="2200">
                <a:solidFill>
                  <a:srgbClr val="434E7C"/>
                </a:solidFill>
                <a:latin typeface="Times New Roman" panose="02020603050405020304" pitchFamily="18" charset="0"/>
                <a:cs typeface="Times New Roman" panose="02020603050405020304" pitchFamily="18" charset="0"/>
              </a:rPr>
              <a:t>c) Khối lượng phân tử glucose là bao nhiêu?</a:t>
            </a:r>
            <a:endParaRPr lang="en-US" sz="2200">
              <a:solidFill>
                <a:srgbClr val="434E7C"/>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3E42F08D-DCF3-460D-B2FA-01C762D17EDD}"/>
              </a:ext>
            </a:extLst>
          </p:cNvPr>
          <p:cNvSpPr txBox="1"/>
          <p:nvPr/>
        </p:nvSpPr>
        <p:spPr>
          <a:xfrm>
            <a:off x="5184563" y="111271"/>
            <a:ext cx="3423996" cy="769441"/>
          </a:xfrm>
          <a:prstGeom prst="rect">
            <a:avLst/>
          </a:prstGeom>
          <a:noFill/>
        </p:spPr>
        <p:txBody>
          <a:bodyPr wrap="square">
            <a:spAutoFit/>
          </a:bodyPr>
          <a:lstStyle/>
          <a:p>
            <a:r>
              <a:rPr lang="pt-BR" sz="2200">
                <a:solidFill>
                  <a:srgbClr val="434E7C"/>
                </a:solidFill>
                <a:latin typeface="Times New Roman" panose="02020603050405020304" pitchFamily="18" charset="0"/>
                <a:cs typeface="Times New Roman" panose="02020603050405020304" pitchFamily="18" charset="0"/>
              </a:rPr>
              <a:t>a. Glucose do 3 nguyên tố C, H, O tạo ra</a:t>
            </a:r>
          </a:p>
        </p:txBody>
      </p:sp>
      <p:sp>
        <p:nvSpPr>
          <p:cNvPr id="24" name="TextBox 23">
            <a:extLst>
              <a:ext uri="{FF2B5EF4-FFF2-40B4-BE49-F238E27FC236}">
                <a16:creationId xmlns:a16="http://schemas.microsoft.com/office/drawing/2014/main" id="{3024F047-58E2-426F-B2F8-5A4EA348382E}"/>
              </a:ext>
            </a:extLst>
          </p:cNvPr>
          <p:cNvSpPr txBox="1"/>
          <p:nvPr/>
        </p:nvSpPr>
        <p:spPr>
          <a:xfrm>
            <a:off x="5154726" y="1049801"/>
            <a:ext cx="4063433" cy="1785104"/>
          </a:xfrm>
          <a:prstGeom prst="rect">
            <a:avLst/>
          </a:prstGeom>
          <a:noFill/>
        </p:spPr>
        <p:txBody>
          <a:bodyPr wrap="square">
            <a:spAutoFit/>
          </a:bodyPr>
          <a:lstStyle/>
          <a:p>
            <a:r>
              <a:rPr lang="vi-VN" sz="2200">
                <a:solidFill>
                  <a:srgbClr val="434E7C"/>
                </a:solidFill>
                <a:latin typeface="Times New Roman" panose="02020603050405020304" pitchFamily="18" charset="0"/>
                <a:cs typeface="Times New Roman" panose="02020603050405020304" pitchFamily="18" charset="0"/>
              </a:rPr>
              <a:t>b) Trong </a:t>
            </a:r>
            <a:r>
              <a:rPr lang="en-US" sz="2200">
                <a:solidFill>
                  <a:srgbClr val="434E7C"/>
                </a:solidFill>
                <a:latin typeface="Times New Roman" panose="02020603050405020304" pitchFamily="18" charset="0"/>
                <a:cs typeface="Times New Roman" panose="02020603050405020304" pitchFamily="18" charset="0"/>
              </a:rPr>
              <a:t>mỗi nguyên tố trong </a:t>
            </a:r>
            <a:r>
              <a:rPr lang="vi-VN" sz="2200">
                <a:solidFill>
                  <a:srgbClr val="434E7C"/>
                </a:solidFill>
                <a:latin typeface="Times New Roman" panose="02020603050405020304" pitchFamily="18" charset="0"/>
                <a:cs typeface="Times New Roman" panose="02020603050405020304" pitchFamily="18" charset="0"/>
              </a:rPr>
              <a:t>glucose:</a:t>
            </a:r>
          </a:p>
          <a:p>
            <a:r>
              <a:rPr lang="en-US" sz="2200">
                <a:solidFill>
                  <a:srgbClr val="434E7C"/>
                </a:solidFill>
                <a:latin typeface="Times New Roman" panose="02020603050405020304" pitchFamily="18" charset="0"/>
                <a:cs typeface="Times New Roman" panose="02020603050405020304" pitchFamily="18" charset="0"/>
              </a:rPr>
              <a:t>m</a:t>
            </a:r>
            <a:r>
              <a:rPr lang="en-US" sz="2200" baseline="-25000">
                <a:solidFill>
                  <a:srgbClr val="434E7C"/>
                </a:solidFill>
                <a:latin typeface="Times New Roman" panose="02020603050405020304" pitchFamily="18" charset="0"/>
                <a:cs typeface="Times New Roman" panose="02020603050405020304" pitchFamily="18" charset="0"/>
              </a:rPr>
              <a:t>C</a:t>
            </a:r>
            <a:r>
              <a:rPr lang="vi-VN" sz="2200">
                <a:solidFill>
                  <a:srgbClr val="434E7C"/>
                </a:solidFill>
                <a:latin typeface="Times New Roman" panose="02020603050405020304" pitchFamily="18" charset="0"/>
                <a:cs typeface="Times New Roman" panose="02020603050405020304" pitchFamily="18" charset="0"/>
              </a:rPr>
              <a:t> </a:t>
            </a:r>
            <a:r>
              <a:rPr lang="en-US" sz="2200">
                <a:solidFill>
                  <a:srgbClr val="434E7C"/>
                </a:solidFill>
                <a:latin typeface="Times New Roman" panose="02020603050405020304" pitchFamily="18" charset="0"/>
                <a:cs typeface="Times New Roman" panose="02020603050405020304" pitchFamily="18" charset="0"/>
              </a:rPr>
              <a:t>=</a:t>
            </a:r>
            <a:r>
              <a:rPr lang="vi-VN" sz="2200">
                <a:solidFill>
                  <a:srgbClr val="434E7C"/>
                </a:solidFill>
                <a:latin typeface="Times New Roman" panose="02020603050405020304" pitchFamily="18" charset="0"/>
                <a:cs typeface="Times New Roman" panose="02020603050405020304" pitchFamily="18" charset="0"/>
              </a:rPr>
              <a:t> 6 × 12 = 72 amu</a:t>
            </a:r>
          </a:p>
          <a:p>
            <a:r>
              <a:rPr lang="en-US" sz="2200">
                <a:solidFill>
                  <a:srgbClr val="434E7C"/>
                </a:solidFill>
                <a:latin typeface="Times New Roman" panose="02020603050405020304" pitchFamily="18" charset="0"/>
                <a:cs typeface="Times New Roman" panose="02020603050405020304" pitchFamily="18" charset="0"/>
              </a:rPr>
              <a:t>m</a:t>
            </a:r>
            <a:r>
              <a:rPr lang="en-US" sz="2200" baseline="-25000">
                <a:solidFill>
                  <a:srgbClr val="434E7C"/>
                </a:solidFill>
                <a:latin typeface="Times New Roman" panose="02020603050405020304" pitchFamily="18" charset="0"/>
                <a:cs typeface="Times New Roman" panose="02020603050405020304" pitchFamily="18" charset="0"/>
              </a:rPr>
              <a:t>H</a:t>
            </a:r>
            <a:r>
              <a:rPr lang="en-US" sz="2200">
                <a:solidFill>
                  <a:srgbClr val="434E7C"/>
                </a:solidFill>
                <a:latin typeface="Times New Roman" panose="02020603050405020304" pitchFamily="18" charset="0"/>
                <a:cs typeface="Times New Roman" panose="02020603050405020304" pitchFamily="18" charset="0"/>
              </a:rPr>
              <a:t> =</a:t>
            </a:r>
            <a:r>
              <a:rPr lang="vi-VN" sz="2200">
                <a:solidFill>
                  <a:srgbClr val="434E7C"/>
                </a:solidFill>
                <a:latin typeface="Times New Roman" panose="02020603050405020304" pitchFamily="18" charset="0"/>
                <a:cs typeface="Times New Roman" panose="02020603050405020304" pitchFamily="18" charset="0"/>
              </a:rPr>
              <a:t> 12 × 1 = 12 amu</a:t>
            </a:r>
          </a:p>
          <a:p>
            <a:r>
              <a:rPr lang="en-US" sz="2200">
                <a:solidFill>
                  <a:srgbClr val="434E7C"/>
                </a:solidFill>
                <a:latin typeface="Times New Roman" panose="02020603050405020304" pitchFamily="18" charset="0"/>
                <a:cs typeface="Times New Roman" panose="02020603050405020304" pitchFamily="18" charset="0"/>
              </a:rPr>
              <a:t>m</a:t>
            </a:r>
            <a:r>
              <a:rPr lang="en-US" sz="2200" baseline="-25000">
                <a:solidFill>
                  <a:srgbClr val="434E7C"/>
                </a:solidFill>
                <a:latin typeface="Times New Roman" panose="02020603050405020304" pitchFamily="18" charset="0"/>
                <a:cs typeface="Times New Roman" panose="02020603050405020304" pitchFamily="18" charset="0"/>
              </a:rPr>
              <a:t>O </a:t>
            </a:r>
            <a:r>
              <a:rPr lang="en-US" sz="2200">
                <a:solidFill>
                  <a:srgbClr val="434E7C"/>
                </a:solidFill>
                <a:latin typeface="Times New Roman" panose="02020603050405020304" pitchFamily="18" charset="0"/>
                <a:cs typeface="Times New Roman" panose="02020603050405020304" pitchFamily="18" charset="0"/>
              </a:rPr>
              <a:t>=</a:t>
            </a:r>
            <a:r>
              <a:rPr lang="vi-VN" sz="2200">
                <a:solidFill>
                  <a:srgbClr val="434E7C"/>
                </a:solidFill>
                <a:latin typeface="Times New Roman" panose="02020603050405020304" pitchFamily="18" charset="0"/>
                <a:cs typeface="Times New Roman" panose="02020603050405020304" pitchFamily="18" charset="0"/>
              </a:rPr>
              <a:t> 6 × 16 = 96 amu</a:t>
            </a:r>
            <a:endParaRPr lang="pt-BR" sz="2200">
              <a:solidFill>
                <a:srgbClr val="434E7C"/>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C216176-B859-4A7A-BA1E-19F1EC534AC9}"/>
              </a:ext>
            </a:extLst>
          </p:cNvPr>
          <p:cNvSpPr txBox="1"/>
          <p:nvPr/>
        </p:nvSpPr>
        <p:spPr>
          <a:xfrm>
            <a:off x="5117939" y="2834905"/>
            <a:ext cx="4026061" cy="1107996"/>
          </a:xfrm>
          <a:prstGeom prst="rect">
            <a:avLst/>
          </a:prstGeom>
          <a:noFill/>
        </p:spPr>
        <p:txBody>
          <a:bodyPr wrap="square">
            <a:spAutoFit/>
          </a:bodyPr>
          <a:lstStyle/>
          <a:p>
            <a:r>
              <a:rPr lang="vi-VN" sz="2200">
                <a:solidFill>
                  <a:srgbClr val="434E7C"/>
                </a:solidFill>
                <a:latin typeface="Times New Roman" panose="02020603050405020304" pitchFamily="18" charset="0"/>
                <a:cs typeface="Times New Roman" panose="02020603050405020304" pitchFamily="18" charset="0"/>
              </a:rPr>
              <a:t>c) Khối lượng phân tử của glucose là:</a:t>
            </a:r>
          </a:p>
          <a:p>
            <a:r>
              <a:rPr lang="en-US" sz="2200">
                <a:solidFill>
                  <a:srgbClr val="434E7C"/>
                </a:solidFill>
                <a:latin typeface="Times New Roman" panose="02020603050405020304" pitchFamily="18" charset="0"/>
                <a:cs typeface="Times New Roman" panose="02020603050405020304" pitchFamily="18" charset="0"/>
              </a:rPr>
              <a:t> </a:t>
            </a:r>
            <a:r>
              <a:rPr lang="vi-VN" sz="2200">
                <a:solidFill>
                  <a:srgbClr val="434E7C"/>
                </a:solidFill>
                <a:latin typeface="Times New Roman" panose="02020603050405020304" pitchFamily="18" charset="0"/>
                <a:cs typeface="Times New Roman" panose="02020603050405020304" pitchFamily="18" charset="0"/>
              </a:rPr>
              <a:t>72 + 12 + 96 = 180 </a:t>
            </a:r>
            <a:r>
              <a:rPr lang="en-US" sz="2200">
                <a:solidFill>
                  <a:srgbClr val="434E7C"/>
                </a:solidFill>
                <a:latin typeface="Times New Roman" panose="02020603050405020304" pitchFamily="18" charset="0"/>
                <a:cs typeface="Times New Roman" panose="02020603050405020304" pitchFamily="18" charset="0"/>
              </a:rPr>
              <a:t>(</a:t>
            </a:r>
            <a:r>
              <a:rPr lang="vi-VN" sz="2200">
                <a:solidFill>
                  <a:srgbClr val="434E7C"/>
                </a:solidFill>
                <a:latin typeface="Times New Roman" panose="02020603050405020304" pitchFamily="18" charset="0"/>
                <a:cs typeface="Times New Roman" panose="02020603050405020304" pitchFamily="18" charset="0"/>
              </a:rPr>
              <a:t>amu</a:t>
            </a:r>
            <a:r>
              <a:rPr lang="en-US" sz="2200">
                <a:solidFill>
                  <a:srgbClr val="434E7C"/>
                </a:solidFill>
                <a:latin typeface="Times New Roman" panose="02020603050405020304" pitchFamily="18" charset="0"/>
                <a:cs typeface="Times New Roman" panose="02020603050405020304" pitchFamily="18" charset="0"/>
              </a:rPr>
              <a:t>)</a:t>
            </a:r>
            <a:endParaRPr lang="pt-BR" sz="2200">
              <a:solidFill>
                <a:srgbClr val="434E7C"/>
              </a:solidFill>
              <a:latin typeface="Times New Roman" panose="02020603050405020304" pitchFamily="18" charset="0"/>
              <a:cs typeface="Times New Roman" panose="02020603050405020304" pitchFamily="18" charset="0"/>
            </a:endParaRPr>
          </a:p>
        </p:txBody>
      </p:sp>
      <p:pic>
        <p:nvPicPr>
          <p:cNvPr id="10242" name="Picture 2" descr="Bài 6: Saccarozơ, tinh bột và xenlulozơ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7996" y="3966001"/>
            <a:ext cx="4019550"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65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https://o.remove.bg/downloads/30a70dcf-9d36-4a70-8501-392d936e0bde/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17" y="-432486"/>
            <a:ext cx="8488964" cy="53119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10713" y="2063578"/>
            <a:ext cx="3929450" cy="1470454"/>
          </a:xfrm>
          <a:prstGeom prst="rect">
            <a:avLst/>
          </a:prstGeom>
          <a:noFill/>
        </p:spPr>
        <p:txBody>
          <a:bodyPr wrap="none" lIns="91440" tIns="45720" rIns="91440" bIns="45720">
            <a:prstTxWarp prst="textStop">
              <a:avLst/>
            </a:prstTxWarp>
            <a:spAutoFit/>
          </a:bodyPr>
          <a:lstStyle/>
          <a:p>
            <a:pPr algn="ctr"/>
            <a:r>
              <a:rPr lang="en-US" sz="11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rPr>
              <a:t>TRÒ CH</a:t>
            </a:r>
            <a:r>
              <a:rPr lang="en-US" sz="11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Cooper Black" panose="0208090404030B020404" pitchFamily="18" charset="0"/>
              </a:rPr>
              <a:t>Ơ</a:t>
            </a:r>
            <a:r>
              <a:rPr lang="en-US" sz="11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rPr>
              <a:t>I </a:t>
            </a:r>
          </a:p>
          <a:p>
            <a:pPr algn="ctr"/>
            <a:r>
              <a:rPr lang="en-US" sz="11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rPr>
              <a:t>NHÌN HÌNH</a:t>
            </a:r>
          </a:p>
          <a:p>
            <a:pPr algn="ctr"/>
            <a:r>
              <a:rPr lang="en-US" sz="11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Cooper Black" panose="0208090404030B020404" pitchFamily="18" charset="0"/>
              </a:rPr>
              <a:t>Đ</a:t>
            </a:r>
            <a:r>
              <a:rPr lang="en-US" sz="11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rPr>
              <a:t>OÁN CHẤT </a:t>
            </a:r>
            <a:endParaRPr lang="en-US" sz="11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endParaRPr>
          </a:p>
        </p:txBody>
      </p:sp>
      <p:pic>
        <p:nvPicPr>
          <p:cNvPr id="8196" name="Picture 4" descr="Trẻ Em, Vui Chơi, Mầm Non, Tải hình PNG 178 - Free.Vector6.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4172" y="4411803"/>
            <a:ext cx="1035372" cy="9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77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02;p4">
            <a:extLst>
              <a:ext uri="{FF2B5EF4-FFF2-40B4-BE49-F238E27FC236}">
                <a16:creationId xmlns:a16="http://schemas.microsoft.com/office/drawing/2014/main" id="{F65EA89E-B183-4025-938A-AA731B6A3C49}"/>
              </a:ext>
            </a:extLst>
          </p:cNvPr>
          <p:cNvSpPr/>
          <p:nvPr/>
        </p:nvSpPr>
        <p:spPr>
          <a:xfrm>
            <a:off x="352540" y="138802"/>
            <a:ext cx="7855026" cy="9596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000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solidFill>
                <a:schemeClr val="bg1"/>
              </a:solidFill>
            </a:endParaRPr>
          </a:p>
        </p:txBody>
      </p:sp>
      <p:sp>
        <p:nvSpPr>
          <p:cNvPr id="2" name="TextBox 1">
            <a:extLst>
              <a:ext uri="{FF2B5EF4-FFF2-40B4-BE49-F238E27FC236}">
                <a16:creationId xmlns:a16="http://schemas.microsoft.com/office/drawing/2014/main" id="{21F67A01-1B6C-4AEA-83CB-B19EE109A017}"/>
              </a:ext>
            </a:extLst>
          </p:cNvPr>
          <p:cNvSpPr txBox="1"/>
          <p:nvPr/>
        </p:nvSpPr>
        <p:spPr>
          <a:xfrm>
            <a:off x="588579" y="175130"/>
            <a:ext cx="7381291" cy="923330"/>
          </a:xfrm>
          <a:prstGeom prst="rect">
            <a:avLst/>
          </a:prstGeom>
          <a:noFill/>
        </p:spPr>
        <p:txBody>
          <a:bodyPr wrap="square" rtlCol="0">
            <a:spAutoFit/>
          </a:bodyPr>
          <a:lstStyle/>
          <a:p>
            <a:pPr algn="l"/>
            <a:r>
              <a:rPr lang="en-US" sz="2700" b="1">
                <a:solidFill>
                  <a:schemeClr val="bg1"/>
                </a:solidFill>
                <a:latin typeface="Times New Roman" panose="02020603050405020304" pitchFamily="18" charset="0"/>
                <a:cs typeface="Times New Roman" panose="02020603050405020304" pitchFamily="18" charset="0"/>
              </a:rPr>
              <a:t>5. </a:t>
            </a:r>
            <a:r>
              <a:rPr lang="vi-VN" sz="2700" b="1">
                <a:solidFill>
                  <a:schemeClr val="bg1"/>
                </a:solidFill>
                <a:latin typeface="Times New Roman" panose="02020603050405020304" pitchFamily="18" charset="0"/>
                <a:cs typeface="Times New Roman" panose="02020603050405020304" pitchFamily="18" charset="0"/>
              </a:rPr>
              <a:t>Biết công thức hoá học tính được phần trăm khối lượng các nguyên tố trong h</a:t>
            </a:r>
            <a:r>
              <a:rPr lang="en-US" sz="2700" b="1">
                <a:solidFill>
                  <a:schemeClr val="bg1"/>
                </a:solidFill>
                <a:latin typeface="Times New Roman" panose="02020603050405020304" pitchFamily="18" charset="0"/>
                <a:cs typeface="Times New Roman" panose="02020603050405020304" pitchFamily="18" charset="0"/>
              </a:rPr>
              <a:t>ợ</a:t>
            </a:r>
            <a:r>
              <a:rPr lang="vi-VN" sz="2700" b="1">
                <a:solidFill>
                  <a:schemeClr val="bg1"/>
                </a:solidFill>
                <a:latin typeface="Times New Roman" panose="02020603050405020304" pitchFamily="18" charset="0"/>
                <a:cs typeface="Times New Roman" panose="02020603050405020304" pitchFamily="18" charset="0"/>
              </a:rPr>
              <a:t>p chất</a:t>
            </a:r>
            <a:endParaRPr lang="en-US" sz="27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869C8BA-8E07-4776-9506-B2DFF1497720}"/>
              </a:ext>
            </a:extLst>
          </p:cNvPr>
          <p:cNvSpPr txBox="1"/>
          <p:nvPr/>
        </p:nvSpPr>
        <p:spPr>
          <a:xfrm>
            <a:off x="588579" y="1181960"/>
            <a:ext cx="8166939" cy="830997"/>
          </a:xfrm>
          <a:prstGeom prst="rect">
            <a:avLst/>
          </a:prstGeom>
          <a:noFill/>
        </p:spPr>
        <p:txBody>
          <a:bodyPr wrap="square" rtlCol="0">
            <a:spAutoFit/>
          </a:bodyPr>
          <a:lstStyle/>
          <a:p>
            <a:r>
              <a:rPr lang="en-US" sz="2400">
                <a:solidFill>
                  <a:srgbClr val="434E7C"/>
                </a:solidFill>
                <a:latin typeface="Times New Roman" panose="02020603050405020304" pitchFamily="18" charset="0"/>
                <a:cs typeface="Times New Roman" panose="02020603050405020304" pitchFamily="18" charset="0"/>
              </a:rPr>
              <a:t>VD 1: </a:t>
            </a:r>
            <a:r>
              <a:rPr lang="vi-VN" sz="2400">
                <a:solidFill>
                  <a:srgbClr val="434E7C"/>
                </a:solidFill>
                <a:latin typeface="Times New Roman" panose="02020603050405020304" pitchFamily="18" charset="0"/>
                <a:cs typeface="Times New Roman" panose="02020603050405020304" pitchFamily="18" charset="0"/>
              </a:rPr>
              <a:t>Tính phần trăm khối lượng của</a:t>
            </a:r>
            <a:r>
              <a:rPr lang="en-US" sz="2400">
                <a:solidFill>
                  <a:srgbClr val="434E7C"/>
                </a:solidFill>
                <a:latin typeface="Times New Roman" panose="02020603050405020304" pitchFamily="18" charset="0"/>
                <a:cs typeface="Times New Roman" panose="02020603050405020304" pitchFamily="18" charset="0"/>
              </a:rPr>
              <a:t> các nguyên tố </a:t>
            </a:r>
            <a:r>
              <a:rPr lang="vi-VN" sz="2400">
                <a:solidFill>
                  <a:srgbClr val="434E7C"/>
                </a:solidFill>
                <a:latin typeface="Times New Roman" panose="02020603050405020304" pitchFamily="18" charset="0"/>
                <a:cs typeface="Times New Roman" panose="02020603050405020304" pitchFamily="18" charset="0"/>
              </a:rPr>
              <a:t>trong Đường glucose </a:t>
            </a:r>
            <a:r>
              <a:rPr lang="en-US" sz="2400">
                <a:solidFill>
                  <a:srgbClr val="434E7C"/>
                </a:solidFill>
                <a:latin typeface="Times New Roman" panose="02020603050405020304" pitchFamily="18" charset="0"/>
                <a:cs typeface="Times New Roman" panose="02020603050405020304" pitchFamily="18" charset="0"/>
              </a:rPr>
              <a:t>(</a:t>
            </a:r>
            <a:r>
              <a:rPr lang="vi-VN" sz="2400">
                <a:solidFill>
                  <a:srgbClr val="434E7C"/>
                </a:solidFill>
                <a:latin typeface="Times New Roman" panose="02020603050405020304" pitchFamily="18" charset="0"/>
                <a:cs typeface="Times New Roman" panose="02020603050405020304" pitchFamily="18" charset="0"/>
              </a:rPr>
              <a:t>có công thức hóa học là </a:t>
            </a:r>
            <a:r>
              <a:rPr lang="en-US" sz="2400">
                <a:solidFill>
                  <a:srgbClr val="434E7C"/>
                </a:solidFill>
                <a:latin typeface="Times New Roman" panose="02020603050405020304" pitchFamily="18" charset="0"/>
                <a:cs typeface="Times New Roman" panose="02020603050405020304" pitchFamily="18" charset="0"/>
              </a:rPr>
              <a:t>C</a:t>
            </a:r>
            <a:r>
              <a:rPr lang="en-US" sz="2400" baseline="-25000">
                <a:solidFill>
                  <a:srgbClr val="434E7C"/>
                </a:solidFill>
                <a:latin typeface="Times New Roman" panose="02020603050405020304" pitchFamily="18" charset="0"/>
                <a:cs typeface="Times New Roman" panose="02020603050405020304" pitchFamily="18" charset="0"/>
              </a:rPr>
              <a:t>6</a:t>
            </a:r>
            <a:r>
              <a:rPr lang="en-US" sz="2400">
                <a:solidFill>
                  <a:srgbClr val="434E7C"/>
                </a:solidFill>
                <a:latin typeface="Times New Roman" panose="02020603050405020304" pitchFamily="18" charset="0"/>
                <a:cs typeface="Times New Roman" panose="02020603050405020304" pitchFamily="18" charset="0"/>
              </a:rPr>
              <a:t>H</a:t>
            </a:r>
            <a:r>
              <a:rPr lang="en-US" sz="2400" baseline="-25000">
                <a:solidFill>
                  <a:srgbClr val="434E7C"/>
                </a:solidFill>
                <a:latin typeface="Times New Roman" panose="02020603050405020304" pitchFamily="18" charset="0"/>
                <a:cs typeface="Times New Roman" panose="02020603050405020304" pitchFamily="18" charset="0"/>
              </a:rPr>
              <a:t>12</a:t>
            </a:r>
            <a:r>
              <a:rPr lang="en-US" sz="2400">
                <a:solidFill>
                  <a:srgbClr val="434E7C"/>
                </a:solidFill>
                <a:latin typeface="Times New Roman" panose="02020603050405020304" pitchFamily="18" charset="0"/>
                <a:cs typeface="Times New Roman" panose="02020603050405020304" pitchFamily="18" charset="0"/>
              </a:rPr>
              <a:t>O</a:t>
            </a:r>
            <a:r>
              <a:rPr lang="en-US" sz="2400" baseline="-25000">
                <a:solidFill>
                  <a:srgbClr val="434E7C"/>
                </a:solidFill>
                <a:latin typeface="Times New Roman" panose="02020603050405020304" pitchFamily="18" charset="0"/>
                <a:cs typeface="Times New Roman" panose="02020603050405020304" pitchFamily="18" charset="0"/>
              </a:rPr>
              <a:t>6</a:t>
            </a:r>
            <a:r>
              <a:rPr lang="en-US" sz="2400">
                <a:solidFill>
                  <a:srgbClr val="434E7C"/>
                </a:solidFill>
                <a:latin typeface="Times New Roman" panose="02020603050405020304" pitchFamily="18" charset="0"/>
                <a:cs typeface="Times New Roman" panose="02020603050405020304" pitchFamily="18" charset="0"/>
              </a:rPr>
              <a:t>) ?</a:t>
            </a:r>
            <a:endParaRPr lang="vi-VN" sz="2400">
              <a:solidFill>
                <a:srgbClr val="434E7C"/>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88579" y="2214976"/>
            <a:ext cx="8073736" cy="1384995"/>
          </a:xfrm>
          <a:prstGeom prst="rect">
            <a:avLst/>
          </a:prstGeom>
        </p:spPr>
        <p:txBody>
          <a:bodyPr wrap="square">
            <a:spAutoFit/>
          </a:bodyPr>
          <a:lstStyle/>
          <a:p>
            <a:r>
              <a:rPr lang="en-US" sz="2800" b="1" dirty="0"/>
              <a:t>HS </a:t>
            </a:r>
            <a:r>
              <a:rPr lang="en-US" sz="2800" b="1" dirty="0" err="1"/>
              <a:t>đọc</a:t>
            </a:r>
            <a:r>
              <a:rPr lang="en-US" sz="2800" b="1" dirty="0"/>
              <a:t> </a:t>
            </a:r>
            <a:r>
              <a:rPr lang="en-US" sz="2800" b="1" dirty="0" err="1"/>
              <a:t>cách</a:t>
            </a:r>
            <a:r>
              <a:rPr lang="en-US" sz="2800" b="1" dirty="0"/>
              <a:t> </a:t>
            </a:r>
            <a:r>
              <a:rPr lang="en-US" sz="2800" b="1" dirty="0" err="1"/>
              <a:t>tính</a:t>
            </a:r>
            <a:r>
              <a:rPr lang="en-US" sz="2800" b="1" dirty="0"/>
              <a:t> % </a:t>
            </a:r>
            <a:r>
              <a:rPr lang="en-US" sz="2800" b="1" dirty="0" err="1"/>
              <a:t>nguyên</a:t>
            </a:r>
            <a:r>
              <a:rPr lang="en-US" sz="2800" b="1" dirty="0"/>
              <a:t> </a:t>
            </a:r>
            <a:r>
              <a:rPr lang="en-US" sz="2800" b="1" dirty="0" err="1"/>
              <a:t>tố</a:t>
            </a:r>
            <a:r>
              <a:rPr lang="en-US" sz="2800" b="1" dirty="0"/>
              <a:t> </a:t>
            </a:r>
            <a:r>
              <a:rPr lang="en-US" sz="2800" b="1" dirty="0" err="1"/>
              <a:t>và</a:t>
            </a:r>
            <a:r>
              <a:rPr lang="en-US" sz="2800" b="1" dirty="0"/>
              <a:t> </a:t>
            </a:r>
            <a:r>
              <a:rPr lang="en-US" sz="2800" b="1" dirty="0" err="1"/>
              <a:t>luyện</a:t>
            </a:r>
            <a:r>
              <a:rPr lang="en-US" sz="2800" b="1" dirty="0"/>
              <a:t> </a:t>
            </a:r>
            <a:r>
              <a:rPr lang="en-US" sz="2800" b="1" dirty="0" err="1"/>
              <a:t>tập</a:t>
            </a:r>
            <a:r>
              <a:rPr lang="en-US" sz="2800" b="1" dirty="0"/>
              <a:t> </a:t>
            </a:r>
            <a:r>
              <a:rPr lang="en-US" sz="2800" b="1" dirty="0" err="1"/>
              <a:t>cách</a:t>
            </a:r>
            <a:r>
              <a:rPr lang="en-US" sz="2800" b="1" dirty="0"/>
              <a:t> </a:t>
            </a:r>
            <a:r>
              <a:rPr lang="en-US" sz="2800" b="1" dirty="0" err="1"/>
              <a:t>tính</a:t>
            </a:r>
            <a:r>
              <a:rPr lang="en-US" sz="2800" b="1" dirty="0"/>
              <a:t> % </a:t>
            </a:r>
            <a:r>
              <a:rPr lang="en-US" sz="2800" b="1" dirty="0" err="1"/>
              <a:t>nguyên</a:t>
            </a:r>
            <a:r>
              <a:rPr lang="en-US" sz="2800" b="1" dirty="0"/>
              <a:t> </a:t>
            </a:r>
            <a:r>
              <a:rPr lang="en-US" sz="2800" b="1" dirty="0" err="1"/>
              <a:t>tố</a:t>
            </a:r>
            <a:r>
              <a:rPr lang="en-US" sz="2800" b="1" dirty="0"/>
              <a:t> ở </a:t>
            </a:r>
            <a:r>
              <a:rPr lang="en-US" sz="2800" b="1" dirty="0" err="1"/>
              <a:t>Ví</a:t>
            </a:r>
            <a:r>
              <a:rPr lang="en-US" sz="2800" b="1" dirty="0"/>
              <a:t> </a:t>
            </a:r>
            <a:r>
              <a:rPr lang="en-US" sz="2800" b="1" err="1"/>
              <a:t>dụ</a:t>
            </a:r>
            <a:r>
              <a:rPr lang="en-US" sz="2800" b="1"/>
              <a:t>  SGK tr 41 để hoàn thành bài tập trên.</a:t>
            </a:r>
            <a:endParaRPr lang="en-US" sz="2800" b="1" dirty="0"/>
          </a:p>
        </p:txBody>
      </p:sp>
    </p:spTree>
    <p:extLst>
      <p:ext uri="{BB962C8B-B14F-4D97-AF65-F5344CB8AC3E}">
        <p14:creationId xmlns:p14="http://schemas.microsoft.com/office/powerpoint/2010/main" val="225853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5"/>
          <p:cNvSpPr>
            <a:spLocks noChangeArrowheads="1"/>
          </p:cNvSpPr>
          <p:nvPr/>
        </p:nvSpPr>
        <p:spPr bwMode="auto">
          <a:xfrm>
            <a:off x="1112044" y="587022"/>
            <a:ext cx="22153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050">
                <a:solidFill>
                  <a:srgbClr val="000000"/>
                </a:solidFill>
                <a:cs typeface="Times New Roman" panose="02020603050405020304" pitchFamily="18" charset="0"/>
              </a:rPr>
              <a:t> </a:t>
            </a:r>
            <a:endParaRPr lang="nl-NL" altLang="en-US" sz="1013">
              <a:solidFill>
                <a:srgbClr val="000000"/>
              </a:solidFill>
            </a:endParaRPr>
          </a:p>
        </p:txBody>
      </p:sp>
      <p:sp>
        <p:nvSpPr>
          <p:cNvPr id="2" name="Title 1"/>
          <p:cNvSpPr>
            <a:spLocks noGrp="1"/>
          </p:cNvSpPr>
          <p:nvPr>
            <p:ph type="title"/>
          </p:nvPr>
        </p:nvSpPr>
        <p:spPr>
          <a:xfrm>
            <a:off x="677304" y="1324618"/>
            <a:ext cx="7886700" cy="994172"/>
          </a:xfrm>
        </p:spPr>
        <p:txBody>
          <a:bodyPr>
            <a:normAutofit/>
          </a:bodyPr>
          <a:lstStyle/>
          <a:p>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bước</a:t>
            </a:r>
            <a:r>
              <a:rPr lang="en-US" sz="2700" dirty="0">
                <a:latin typeface="Times New Roman" panose="02020603050405020304" pitchFamily="18" charset="0"/>
                <a:cs typeface="Times New Roman" panose="02020603050405020304" pitchFamily="18" charset="0"/>
              </a:rPr>
              <a:t>:</a:t>
            </a:r>
          </a:p>
        </p:txBody>
      </p:sp>
      <p:sp>
        <p:nvSpPr>
          <p:cNvPr id="10" name="Rectangle 9"/>
          <p:cNvSpPr/>
          <p:nvPr/>
        </p:nvSpPr>
        <p:spPr>
          <a:xfrm>
            <a:off x="765284" y="1767506"/>
            <a:ext cx="7771566" cy="1015663"/>
          </a:xfrm>
          <a:prstGeom prst="rect">
            <a:avLst/>
          </a:prstGeom>
        </p:spPr>
        <p:txBody>
          <a:bodyPr wrap="square">
            <a:spAutoFit/>
          </a:bodyPr>
          <a:lstStyle/>
          <a:p>
            <a:r>
              <a:rPr lang="en-US" sz="2000" b="1">
                <a:solidFill>
                  <a:srgbClr val="434E7C"/>
                </a:solidFill>
                <a:latin typeface="Times New Roman" panose="02020603050405020304" pitchFamily="18" charset="0"/>
                <a:cs typeface="Times New Roman" panose="02020603050405020304" pitchFamily="18" charset="0"/>
              </a:rPr>
              <a:t>Bước 1: </a:t>
            </a:r>
            <a:r>
              <a:rPr lang="vi-VN" sz="2000" b="1">
                <a:solidFill>
                  <a:srgbClr val="434E7C"/>
                </a:solidFill>
                <a:latin typeface="Times New Roman" panose="02020603050405020304" pitchFamily="18" charset="0"/>
                <a:cs typeface="Times New Roman" panose="02020603050405020304" pitchFamily="18" charset="0"/>
              </a:rPr>
              <a:t>Tính khối lượng phân tử</a:t>
            </a:r>
            <a:r>
              <a:rPr lang="en-US" sz="2000" b="1">
                <a:solidFill>
                  <a:srgbClr val="434E7C"/>
                </a:solidFill>
                <a:latin typeface="Times New Roman" panose="02020603050405020304" pitchFamily="18" charset="0"/>
                <a:cs typeface="Times New Roman" panose="02020603050405020304" pitchFamily="18" charset="0"/>
              </a:rPr>
              <a:t> hợp chất</a:t>
            </a:r>
            <a:r>
              <a:rPr lang="vi-VN" sz="2000" b="1">
                <a:solidFill>
                  <a:srgbClr val="434E7C"/>
                </a:solidFill>
                <a:latin typeface="Times New Roman" panose="02020603050405020304" pitchFamily="18" charset="0"/>
                <a:cs typeface="Times New Roman" panose="02020603050405020304" pitchFamily="18" charset="0"/>
              </a:rPr>
              <a:t>.</a:t>
            </a:r>
          </a:p>
          <a:p>
            <a:r>
              <a:rPr lang="en-US" sz="2000" b="1">
                <a:solidFill>
                  <a:srgbClr val="434E7C"/>
                </a:solidFill>
                <a:latin typeface="Times New Roman" panose="02020603050405020304" pitchFamily="18" charset="0"/>
                <a:cs typeface="Times New Roman" panose="02020603050405020304" pitchFamily="18" charset="0"/>
              </a:rPr>
              <a:t>Bước 2: </a:t>
            </a:r>
            <a:r>
              <a:rPr lang="vi-VN" sz="2000" b="1">
                <a:solidFill>
                  <a:srgbClr val="434E7C"/>
                </a:solidFill>
                <a:latin typeface="Times New Roman" panose="02020603050405020304" pitchFamily="18" charset="0"/>
                <a:cs typeface="Times New Roman" panose="02020603050405020304" pitchFamily="18" charset="0"/>
              </a:rPr>
              <a:t>Tính phần trăm khối lượng của nguyên tố theo công thức:</a:t>
            </a:r>
            <a:endParaRPr lang="en-US" sz="2000" b="1">
              <a:solidFill>
                <a:srgbClr val="434E7C"/>
              </a:solidFill>
              <a:latin typeface="Times New Roman" panose="02020603050405020304" pitchFamily="18" charset="0"/>
              <a:cs typeface="Times New Roman" panose="02020603050405020304" pitchFamily="18" charset="0"/>
            </a:endParaRPr>
          </a:p>
          <a:p>
            <a:endParaRPr lang="vi-VN" sz="2000" b="1">
              <a:solidFill>
                <a:srgbClr val="434E7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1112044" y="2748272"/>
                <a:ext cx="7849354" cy="592983"/>
              </a:xfrm>
              <a:prstGeom prst="rect">
                <a:avLst/>
              </a:prstGeom>
              <a:solidFill>
                <a:srgbClr val="FFFF00"/>
              </a:solidFill>
            </p:spPr>
            <p:txBody>
              <a:bodyPr wrap="square">
                <a:spAutoFit/>
              </a:bodyPr>
              <a:lstStyle/>
              <a:p>
                <a14:m>
                  <m:oMath xmlns:m="http://schemas.openxmlformats.org/officeDocument/2006/math">
                    <m:r>
                      <a:rPr lang="en-US" sz="2000" b="1" i="1" smtClean="0">
                        <a:solidFill>
                          <a:srgbClr val="434E7C"/>
                        </a:solidFill>
                        <a:latin typeface="Cambria Math" panose="02040503050406030204" pitchFamily="18" charset="0"/>
                        <a:cs typeface="Times New Roman" panose="02020603050405020304" pitchFamily="18" charset="0"/>
                      </a:rPr>
                      <m:t>% </m:t>
                    </m:r>
                    <m:r>
                      <a:rPr lang="en-US" sz="2000" b="1" i="1" smtClean="0">
                        <a:solidFill>
                          <a:srgbClr val="434E7C"/>
                        </a:solidFill>
                        <a:latin typeface="Cambria Math" panose="02040503050406030204" pitchFamily="18" charset="0"/>
                        <a:cs typeface="Times New Roman" panose="02020603050405020304" pitchFamily="18" charset="0"/>
                      </a:rPr>
                      <m:t>𝒌𝒉</m:t>
                    </m:r>
                    <m:r>
                      <a:rPr lang="en-US" sz="2000" b="1" i="1" smtClean="0">
                        <a:solidFill>
                          <a:srgbClr val="434E7C"/>
                        </a:solidFill>
                        <a:latin typeface="Cambria Math" panose="02040503050406030204" pitchFamily="18" charset="0"/>
                        <a:cs typeface="Times New Roman" panose="02020603050405020304" pitchFamily="18" charset="0"/>
                      </a:rPr>
                      <m:t>ố</m:t>
                    </m:r>
                    <m:r>
                      <a:rPr lang="en-US" sz="2000" b="1" i="1" smtClean="0">
                        <a:solidFill>
                          <a:srgbClr val="434E7C"/>
                        </a:solidFill>
                        <a:latin typeface="Cambria Math" panose="02040503050406030204" pitchFamily="18" charset="0"/>
                        <a:cs typeface="Times New Roman" panose="02020603050405020304" pitchFamily="18" charset="0"/>
                      </a:rPr>
                      <m:t>𝒊</m:t>
                    </m:r>
                    <m:r>
                      <a:rPr lang="en-US" sz="2000" b="1" i="1" smtClean="0">
                        <a:solidFill>
                          <a:srgbClr val="434E7C"/>
                        </a:solidFill>
                        <a:latin typeface="Cambria Math" panose="02040503050406030204" pitchFamily="18" charset="0"/>
                        <a:cs typeface="Times New Roman" panose="02020603050405020304" pitchFamily="18" charset="0"/>
                      </a:rPr>
                      <m:t> </m:t>
                    </m:r>
                    <m:r>
                      <a:rPr lang="en-US" sz="2000" b="1" i="1" smtClean="0">
                        <a:solidFill>
                          <a:srgbClr val="434E7C"/>
                        </a:solidFill>
                        <a:latin typeface="Cambria Math" panose="02040503050406030204" pitchFamily="18" charset="0"/>
                        <a:cs typeface="Times New Roman" panose="02020603050405020304" pitchFamily="18" charset="0"/>
                      </a:rPr>
                      <m:t>𝒍</m:t>
                    </m:r>
                    <m:r>
                      <a:rPr lang="en-US" sz="2000" b="1" i="1" smtClean="0">
                        <a:solidFill>
                          <a:srgbClr val="434E7C"/>
                        </a:solidFill>
                        <a:latin typeface="Cambria Math" panose="02040503050406030204" pitchFamily="18" charset="0"/>
                        <a:cs typeface="Times New Roman" panose="02020603050405020304" pitchFamily="18" charset="0"/>
                      </a:rPr>
                      <m:t>ượ</m:t>
                    </m:r>
                    <m:r>
                      <a:rPr lang="en-US" sz="2000" b="1" i="1" smtClean="0">
                        <a:solidFill>
                          <a:srgbClr val="434E7C"/>
                        </a:solidFill>
                        <a:latin typeface="Cambria Math" panose="02040503050406030204" pitchFamily="18" charset="0"/>
                        <a:cs typeface="Times New Roman" panose="02020603050405020304" pitchFamily="18" charset="0"/>
                      </a:rPr>
                      <m:t>𝒏𝒈</m:t>
                    </m:r>
                    <m:r>
                      <a:rPr lang="en-US" sz="2000" b="1" i="1" smtClean="0">
                        <a:solidFill>
                          <a:srgbClr val="434E7C"/>
                        </a:solidFill>
                        <a:latin typeface="Cambria Math" panose="02040503050406030204" pitchFamily="18" charset="0"/>
                        <a:cs typeface="Times New Roman" panose="02020603050405020304" pitchFamily="18" charset="0"/>
                      </a:rPr>
                      <m:t> </m:t>
                    </m:r>
                    <m:r>
                      <a:rPr lang="en-US" sz="2000" b="1" i="1" smtClean="0">
                        <a:solidFill>
                          <a:srgbClr val="434E7C"/>
                        </a:solidFill>
                        <a:latin typeface="Cambria Math" panose="02040503050406030204" pitchFamily="18" charset="0"/>
                        <a:cs typeface="Times New Roman" panose="02020603050405020304" pitchFamily="18" charset="0"/>
                      </a:rPr>
                      <m:t>𝒏𝒈𝒖𝒚</m:t>
                    </m:r>
                    <m:r>
                      <a:rPr lang="en-US" sz="2000" b="1" i="1" smtClean="0">
                        <a:solidFill>
                          <a:srgbClr val="434E7C"/>
                        </a:solidFill>
                        <a:latin typeface="Cambria Math" panose="02040503050406030204" pitchFamily="18" charset="0"/>
                        <a:cs typeface="Times New Roman" panose="02020603050405020304" pitchFamily="18" charset="0"/>
                      </a:rPr>
                      <m:t>ê</m:t>
                    </m:r>
                    <m:r>
                      <a:rPr lang="en-US" sz="2000" b="1" i="1" smtClean="0">
                        <a:solidFill>
                          <a:srgbClr val="434E7C"/>
                        </a:solidFill>
                        <a:latin typeface="Cambria Math" panose="02040503050406030204" pitchFamily="18" charset="0"/>
                        <a:cs typeface="Times New Roman" panose="02020603050405020304" pitchFamily="18" charset="0"/>
                      </a:rPr>
                      <m:t>𝒏</m:t>
                    </m:r>
                    <m:r>
                      <a:rPr lang="en-US" sz="2000" b="1" i="1" smtClean="0">
                        <a:solidFill>
                          <a:srgbClr val="434E7C"/>
                        </a:solidFill>
                        <a:latin typeface="Cambria Math" panose="02040503050406030204" pitchFamily="18" charset="0"/>
                        <a:cs typeface="Times New Roman" panose="02020603050405020304" pitchFamily="18" charset="0"/>
                      </a:rPr>
                      <m:t> </m:t>
                    </m:r>
                    <m:r>
                      <a:rPr lang="en-US" sz="2000" b="1" i="1" smtClean="0">
                        <a:solidFill>
                          <a:srgbClr val="434E7C"/>
                        </a:solidFill>
                        <a:latin typeface="Cambria Math" panose="02040503050406030204" pitchFamily="18" charset="0"/>
                        <a:cs typeface="Times New Roman" panose="02020603050405020304" pitchFamily="18" charset="0"/>
                      </a:rPr>
                      <m:t>𝒕</m:t>
                    </m:r>
                    <m:r>
                      <a:rPr lang="en-US" sz="2000" b="1" i="1" smtClean="0">
                        <a:solidFill>
                          <a:srgbClr val="434E7C"/>
                        </a:solidFill>
                        <a:latin typeface="Cambria Math" panose="02040503050406030204" pitchFamily="18" charset="0"/>
                        <a:cs typeface="Times New Roman" panose="02020603050405020304" pitchFamily="18" charset="0"/>
                      </a:rPr>
                      <m:t>ố </m:t>
                    </m:r>
                  </m:oMath>
                </a14:m>
                <a:r>
                  <a:rPr lang="en-US" sz="2000" b="1">
                    <a:solidFill>
                      <a:srgbClr val="434E7C"/>
                    </a:solidFill>
                    <a:cs typeface="Times New Roman" panose="02020603050405020304" pitchFamily="18" charset="0"/>
                  </a:rPr>
                  <a:t>= </a:t>
                </a:r>
                <a14:m>
                  <m:oMath xmlns:m="http://schemas.openxmlformats.org/officeDocument/2006/math">
                    <m:f>
                      <m:fPr>
                        <m:ctrlPr>
                          <a:rPr lang="en-US" sz="2000" b="1" i="1">
                            <a:solidFill>
                              <a:srgbClr val="434E7C"/>
                            </a:solidFill>
                            <a:latin typeface="Cambria Math" panose="02040503050406030204" pitchFamily="18" charset="0"/>
                            <a:cs typeface="Times New Roman" panose="02020603050405020304" pitchFamily="18" charset="0"/>
                          </a:rPr>
                        </m:ctrlPr>
                      </m:fPr>
                      <m:num>
                        <m:r>
                          <a:rPr lang="en-US" sz="2000" b="1" i="1" smtClean="0">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𝑲𝑳</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𝒏𝒈𝒖𝒚</m:t>
                        </m:r>
                        <m:r>
                          <a:rPr lang="en-US" sz="2000" b="1" i="1">
                            <a:solidFill>
                              <a:srgbClr val="434E7C"/>
                            </a:solidFill>
                            <a:latin typeface="Cambria Math" panose="02040503050406030204" pitchFamily="18" charset="0"/>
                            <a:cs typeface="Times New Roman" panose="02020603050405020304" pitchFamily="18" charset="0"/>
                          </a:rPr>
                          <m:t>ê</m:t>
                        </m:r>
                        <m:r>
                          <a:rPr lang="en-US" sz="2000" b="1" i="1">
                            <a:solidFill>
                              <a:srgbClr val="434E7C"/>
                            </a:solidFill>
                            <a:latin typeface="Cambria Math" panose="02040503050406030204" pitchFamily="18" charset="0"/>
                            <a:cs typeface="Times New Roman" panose="02020603050405020304" pitchFamily="18" charset="0"/>
                          </a:rPr>
                          <m:t>𝒏</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𝒕</m:t>
                        </m:r>
                        <m:r>
                          <a:rPr lang="en-US" sz="2000" b="1" i="1">
                            <a:solidFill>
                              <a:srgbClr val="434E7C"/>
                            </a:solidFill>
                            <a:latin typeface="Cambria Math" panose="02040503050406030204" pitchFamily="18" charset="0"/>
                            <a:cs typeface="Times New Roman" panose="02020603050405020304" pitchFamily="18" charset="0"/>
                          </a:rPr>
                          <m:t>ử .  </m:t>
                        </m:r>
                        <m:r>
                          <a:rPr lang="en-US" sz="2000" b="1" i="1">
                            <a:solidFill>
                              <a:srgbClr val="434E7C"/>
                            </a:solidFill>
                            <a:latin typeface="Cambria Math" panose="02040503050406030204" pitchFamily="18" charset="0"/>
                            <a:cs typeface="Times New Roman" panose="02020603050405020304" pitchFamily="18" charset="0"/>
                          </a:rPr>
                          <m:t>𝒔</m:t>
                        </m:r>
                        <m:r>
                          <a:rPr lang="en-US" sz="2000" b="1" i="1">
                            <a:solidFill>
                              <a:srgbClr val="434E7C"/>
                            </a:solidFill>
                            <a:latin typeface="Cambria Math" panose="02040503050406030204" pitchFamily="18" charset="0"/>
                            <a:cs typeface="Times New Roman" panose="02020603050405020304" pitchFamily="18" charset="0"/>
                          </a:rPr>
                          <m:t>ố </m:t>
                        </m:r>
                        <m:r>
                          <a:rPr lang="en-US" sz="2000" b="1" i="1">
                            <a:solidFill>
                              <a:srgbClr val="434E7C"/>
                            </a:solidFill>
                            <a:latin typeface="Cambria Math" panose="02040503050406030204" pitchFamily="18" charset="0"/>
                            <a:cs typeface="Times New Roman" panose="02020603050405020304" pitchFamily="18" charset="0"/>
                          </a:rPr>
                          <m:t>𝒏𝒈𝒖𝒚</m:t>
                        </m:r>
                        <m:r>
                          <a:rPr lang="en-US" sz="2000" b="1" i="1">
                            <a:solidFill>
                              <a:srgbClr val="434E7C"/>
                            </a:solidFill>
                            <a:latin typeface="Cambria Math" panose="02040503050406030204" pitchFamily="18" charset="0"/>
                            <a:cs typeface="Times New Roman" panose="02020603050405020304" pitchFamily="18" charset="0"/>
                          </a:rPr>
                          <m:t>ê</m:t>
                        </m:r>
                        <m:r>
                          <a:rPr lang="en-US" sz="2000" b="1" i="1">
                            <a:solidFill>
                              <a:srgbClr val="434E7C"/>
                            </a:solidFill>
                            <a:latin typeface="Cambria Math" panose="02040503050406030204" pitchFamily="18" charset="0"/>
                            <a:cs typeface="Times New Roman" panose="02020603050405020304" pitchFamily="18" charset="0"/>
                          </a:rPr>
                          <m:t>𝒏</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𝒕</m:t>
                        </m:r>
                        <m:r>
                          <a:rPr lang="en-US" sz="2000" b="1" i="1">
                            <a:solidFill>
                              <a:srgbClr val="434E7C"/>
                            </a:solidFill>
                            <a:latin typeface="Cambria Math" panose="02040503050406030204" pitchFamily="18" charset="0"/>
                            <a:cs typeface="Times New Roman" panose="02020603050405020304" pitchFamily="18" charset="0"/>
                          </a:rPr>
                          <m:t>ử </m:t>
                        </m:r>
                        <m:r>
                          <a:rPr lang="en-US" sz="2000" b="1" i="1">
                            <a:solidFill>
                              <a:srgbClr val="434E7C"/>
                            </a:solidFill>
                            <a:latin typeface="Cambria Math" panose="02040503050406030204" pitchFamily="18" charset="0"/>
                            <a:cs typeface="Times New Roman" panose="02020603050405020304" pitchFamily="18" charset="0"/>
                          </a:rPr>
                          <m:t>𝒄</m:t>
                        </m:r>
                        <m:r>
                          <a:rPr lang="en-US" sz="2000" b="1" i="1">
                            <a:solidFill>
                              <a:srgbClr val="434E7C"/>
                            </a:solidFill>
                            <a:latin typeface="Cambria Math" panose="02040503050406030204" pitchFamily="18" charset="0"/>
                            <a:cs typeface="Times New Roman" panose="02020603050405020304" pitchFamily="18" charset="0"/>
                          </a:rPr>
                          <m:t>ủ</m:t>
                        </m:r>
                        <m:r>
                          <a:rPr lang="en-US" sz="2000" b="1" i="1">
                            <a:solidFill>
                              <a:srgbClr val="434E7C"/>
                            </a:solidFill>
                            <a:latin typeface="Cambria Math" panose="02040503050406030204" pitchFamily="18" charset="0"/>
                            <a:cs typeface="Times New Roman" panose="02020603050405020304" pitchFamily="18" charset="0"/>
                          </a:rPr>
                          <m:t>𝒂</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𝒏𝒈𝒖𝒚</m:t>
                        </m:r>
                        <m:r>
                          <a:rPr lang="en-US" sz="2000" b="1" i="1">
                            <a:solidFill>
                              <a:srgbClr val="434E7C"/>
                            </a:solidFill>
                            <a:latin typeface="Cambria Math" panose="02040503050406030204" pitchFamily="18" charset="0"/>
                            <a:cs typeface="Times New Roman" panose="02020603050405020304" pitchFamily="18" charset="0"/>
                          </a:rPr>
                          <m:t>ê</m:t>
                        </m:r>
                        <m:r>
                          <a:rPr lang="en-US" sz="2000" b="1" i="1">
                            <a:solidFill>
                              <a:srgbClr val="434E7C"/>
                            </a:solidFill>
                            <a:latin typeface="Cambria Math" panose="02040503050406030204" pitchFamily="18" charset="0"/>
                            <a:cs typeface="Times New Roman" panose="02020603050405020304" pitchFamily="18" charset="0"/>
                          </a:rPr>
                          <m:t>𝒏</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𝒕</m:t>
                        </m:r>
                        <m:r>
                          <a:rPr lang="en-US" sz="2000" b="1" i="1">
                            <a:solidFill>
                              <a:srgbClr val="434E7C"/>
                            </a:solidFill>
                            <a:latin typeface="Cambria Math" panose="02040503050406030204" pitchFamily="18" charset="0"/>
                            <a:cs typeface="Times New Roman" panose="02020603050405020304" pitchFamily="18" charset="0"/>
                          </a:rPr>
                          <m:t>ố .  </m:t>
                        </m:r>
                        <m:r>
                          <a:rPr lang="en-US" sz="2000" b="1" i="1">
                            <a:solidFill>
                              <a:srgbClr val="434E7C"/>
                            </a:solidFill>
                            <a:latin typeface="Cambria Math" panose="02040503050406030204" pitchFamily="18" charset="0"/>
                            <a:cs typeface="Times New Roman" panose="02020603050405020304" pitchFamily="18" charset="0"/>
                          </a:rPr>
                          <m:t>𝟏𝟎𝟎</m:t>
                        </m:r>
                        <m:r>
                          <a:rPr lang="en-US" sz="2000" b="1" i="1">
                            <a:solidFill>
                              <a:srgbClr val="434E7C"/>
                            </a:solidFill>
                            <a:latin typeface="Cambria Math" panose="02040503050406030204" pitchFamily="18" charset="0"/>
                            <a:cs typeface="Times New Roman" panose="02020603050405020304" pitchFamily="18" charset="0"/>
                          </a:rPr>
                          <m:t> %</m:t>
                        </m:r>
                      </m:num>
                      <m:den>
                        <m:r>
                          <a:rPr lang="en-US" sz="2000" b="1" i="1">
                            <a:solidFill>
                              <a:srgbClr val="434E7C"/>
                            </a:solidFill>
                            <a:latin typeface="Cambria Math" panose="02040503050406030204" pitchFamily="18" charset="0"/>
                            <a:cs typeface="Times New Roman" panose="02020603050405020304" pitchFamily="18" charset="0"/>
                          </a:rPr>
                          <m:t>𝑲𝒉</m:t>
                        </m:r>
                        <m:r>
                          <a:rPr lang="en-US" sz="2000" b="1" i="1">
                            <a:solidFill>
                              <a:srgbClr val="434E7C"/>
                            </a:solidFill>
                            <a:latin typeface="Cambria Math" panose="02040503050406030204" pitchFamily="18" charset="0"/>
                            <a:cs typeface="Times New Roman" panose="02020603050405020304" pitchFamily="18" charset="0"/>
                          </a:rPr>
                          <m:t>ố</m:t>
                        </m:r>
                        <m:r>
                          <a:rPr lang="en-US" sz="2000" b="1" i="1">
                            <a:solidFill>
                              <a:srgbClr val="434E7C"/>
                            </a:solidFill>
                            <a:latin typeface="Cambria Math" panose="02040503050406030204" pitchFamily="18" charset="0"/>
                            <a:cs typeface="Times New Roman" panose="02020603050405020304" pitchFamily="18" charset="0"/>
                          </a:rPr>
                          <m:t>𝒊</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𝒍</m:t>
                        </m:r>
                        <m:r>
                          <a:rPr lang="en-US" sz="2000" b="1" i="1">
                            <a:solidFill>
                              <a:srgbClr val="434E7C"/>
                            </a:solidFill>
                            <a:latin typeface="Cambria Math" panose="02040503050406030204" pitchFamily="18" charset="0"/>
                            <a:cs typeface="Times New Roman" panose="02020603050405020304" pitchFamily="18" charset="0"/>
                          </a:rPr>
                          <m:t>ượ</m:t>
                        </m:r>
                        <m:r>
                          <a:rPr lang="en-US" sz="2000" b="1" i="1">
                            <a:solidFill>
                              <a:srgbClr val="434E7C"/>
                            </a:solidFill>
                            <a:latin typeface="Cambria Math" panose="02040503050406030204" pitchFamily="18" charset="0"/>
                            <a:cs typeface="Times New Roman" panose="02020603050405020304" pitchFamily="18" charset="0"/>
                          </a:rPr>
                          <m:t>𝒏𝒈</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𝒑𝒉</m:t>
                        </m:r>
                        <m:r>
                          <a:rPr lang="en-US" sz="2000" b="1" i="1">
                            <a:solidFill>
                              <a:srgbClr val="434E7C"/>
                            </a:solidFill>
                            <a:latin typeface="Cambria Math" panose="02040503050406030204" pitchFamily="18" charset="0"/>
                            <a:cs typeface="Times New Roman" panose="02020603050405020304" pitchFamily="18" charset="0"/>
                          </a:rPr>
                          <m:t>â</m:t>
                        </m:r>
                        <m:r>
                          <a:rPr lang="en-US" sz="2000" b="1" i="1">
                            <a:solidFill>
                              <a:srgbClr val="434E7C"/>
                            </a:solidFill>
                            <a:latin typeface="Cambria Math" panose="02040503050406030204" pitchFamily="18" charset="0"/>
                            <a:cs typeface="Times New Roman" panose="02020603050405020304" pitchFamily="18" charset="0"/>
                          </a:rPr>
                          <m:t>𝒏</m:t>
                        </m:r>
                        <m:r>
                          <a:rPr lang="en-US" sz="2000" b="1" i="1">
                            <a:solidFill>
                              <a:srgbClr val="434E7C"/>
                            </a:solidFill>
                            <a:latin typeface="Cambria Math" panose="02040503050406030204" pitchFamily="18" charset="0"/>
                            <a:cs typeface="Times New Roman" panose="02020603050405020304" pitchFamily="18" charset="0"/>
                          </a:rPr>
                          <m:t> </m:t>
                        </m:r>
                        <m:r>
                          <a:rPr lang="en-US" sz="2000" b="1" i="1">
                            <a:solidFill>
                              <a:srgbClr val="434E7C"/>
                            </a:solidFill>
                            <a:latin typeface="Cambria Math" panose="02040503050406030204" pitchFamily="18" charset="0"/>
                            <a:cs typeface="Times New Roman" panose="02020603050405020304" pitchFamily="18" charset="0"/>
                          </a:rPr>
                          <m:t>𝒕</m:t>
                        </m:r>
                        <m:r>
                          <a:rPr lang="en-US" sz="2000" b="1" i="1">
                            <a:solidFill>
                              <a:srgbClr val="434E7C"/>
                            </a:solidFill>
                            <a:latin typeface="Cambria Math" panose="02040503050406030204" pitchFamily="18" charset="0"/>
                            <a:cs typeface="Times New Roman" panose="02020603050405020304" pitchFamily="18" charset="0"/>
                          </a:rPr>
                          <m:t>ử</m:t>
                        </m:r>
                      </m:den>
                    </m:f>
                  </m:oMath>
                </a14:m>
                <a:endParaRPr lang="en-US" sz="180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12044" y="2748272"/>
                <a:ext cx="7849354" cy="592983"/>
              </a:xfrm>
              <a:prstGeom prst="rect">
                <a:avLst/>
              </a:prstGeom>
              <a:blipFill>
                <a:blip r:embed="rId3"/>
                <a:stretch>
                  <a:fillRect b="-1031"/>
                </a:stretch>
              </a:blipFill>
            </p:spPr>
            <p:txBody>
              <a:bodyPr/>
              <a:lstStyle/>
              <a:p>
                <a:r>
                  <a:rPr lang="en-US">
                    <a:noFill/>
                  </a:rPr>
                  <a:t> </a:t>
                </a:r>
              </a:p>
            </p:txBody>
          </p:sp>
        </mc:Fallback>
      </mc:AlternateContent>
      <p:sp>
        <p:nvSpPr>
          <p:cNvPr id="15" name="Google Shape;602;p4">
            <a:extLst>
              <a:ext uri="{FF2B5EF4-FFF2-40B4-BE49-F238E27FC236}">
                <a16:creationId xmlns:a16="http://schemas.microsoft.com/office/drawing/2014/main" id="{F65EA89E-B183-4025-938A-AA731B6A3C49}"/>
              </a:ext>
            </a:extLst>
          </p:cNvPr>
          <p:cNvSpPr/>
          <p:nvPr/>
        </p:nvSpPr>
        <p:spPr>
          <a:xfrm>
            <a:off x="352540" y="138802"/>
            <a:ext cx="7855026" cy="9596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000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solidFill>
                <a:schemeClr val="bg1"/>
              </a:solidFill>
            </a:endParaRPr>
          </a:p>
        </p:txBody>
      </p:sp>
      <p:sp>
        <p:nvSpPr>
          <p:cNvPr id="16" name="TextBox 15">
            <a:extLst>
              <a:ext uri="{FF2B5EF4-FFF2-40B4-BE49-F238E27FC236}">
                <a16:creationId xmlns:a16="http://schemas.microsoft.com/office/drawing/2014/main" id="{21F67A01-1B6C-4AEA-83CB-B19EE109A017}"/>
              </a:ext>
            </a:extLst>
          </p:cNvPr>
          <p:cNvSpPr txBox="1"/>
          <p:nvPr/>
        </p:nvSpPr>
        <p:spPr>
          <a:xfrm>
            <a:off x="588579" y="175130"/>
            <a:ext cx="7381291" cy="923330"/>
          </a:xfrm>
          <a:prstGeom prst="rect">
            <a:avLst/>
          </a:prstGeom>
          <a:noFill/>
        </p:spPr>
        <p:txBody>
          <a:bodyPr wrap="square" rtlCol="0">
            <a:spAutoFit/>
          </a:bodyPr>
          <a:lstStyle/>
          <a:p>
            <a:pPr algn="l"/>
            <a:r>
              <a:rPr lang="en-US" sz="2700" b="1">
                <a:solidFill>
                  <a:schemeClr val="bg1"/>
                </a:solidFill>
                <a:latin typeface="Times New Roman" panose="02020603050405020304" pitchFamily="18" charset="0"/>
                <a:cs typeface="Times New Roman" panose="02020603050405020304" pitchFamily="18" charset="0"/>
              </a:rPr>
              <a:t>5. </a:t>
            </a:r>
            <a:r>
              <a:rPr lang="vi-VN" sz="2700" b="1">
                <a:solidFill>
                  <a:schemeClr val="bg1"/>
                </a:solidFill>
                <a:latin typeface="Times New Roman" panose="02020603050405020304" pitchFamily="18" charset="0"/>
                <a:cs typeface="Times New Roman" panose="02020603050405020304" pitchFamily="18" charset="0"/>
              </a:rPr>
              <a:t>Biết công thức hoá học tính được phần trăm khối lượng các nguyên tố trong h</a:t>
            </a:r>
            <a:r>
              <a:rPr lang="en-US" sz="2700" b="1">
                <a:solidFill>
                  <a:schemeClr val="bg1"/>
                </a:solidFill>
                <a:latin typeface="Times New Roman" panose="02020603050405020304" pitchFamily="18" charset="0"/>
                <a:cs typeface="Times New Roman" panose="02020603050405020304" pitchFamily="18" charset="0"/>
              </a:rPr>
              <a:t>ợ</a:t>
            </a:r>
            <a:r>
              <a:rPr lang="vi-VN" sz="2700" b="1">
                <a:solidFill>
                  <a:schemeClr val="bg1"/>
                </a:solidFill>
                <a:latin typeface="Times New Roman" panose="02020603050405020304" pitchFamily="18" charset="0"/>
                <a:cs typeface="Times New Roman" panose="02020603050405020304" pitchFamily="18" charset="0"/>
              </a:rPr>
              <a:t>p chất</a:t>
            </a:r>
            <a:endParaRPr lang="en-US" sz="27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84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69C8BA-8E07-4776-9506-B2DFF1497720}"/>
              </a:ext>
            </a:extLst>
          </p:cNvPr>
          <p:cNvSpPr txBox="1"/>
          <p:nvPr/>
        </p:nvSpPr>
        <p:spPr>
          <a:xfrm>
            <a:off x="514858" y="211301"/>
            <a:ext cx="8166939" cy="830997"/>
          </a:xfrm>
          <a:prstGeom prst="rect">
            <a:avLst/>
          </a:prstGeom>
          <a:solidFill>
            <a:schemeClr val="accent4">
              <a:lumMod val="40000"/>
              <a:lumOff val="60000"/>
            </a:schemeClr>
          </a:solidFill>
        </p:spPr>
        <p:txBody>
          <a:bodyPr wrap="square" rtlCol="0">
            <a:spAutoFit/>
          </a:bodyPr>
          <a:lstStyle/>
          <a:p>
            <a:r>
              <a:rPr lang="en-US" sz="2400">
                <a:solidFill>
                  <a:srgbClr val="434E7C"/>
                </a:solidFill>
                <a:latin typeface="Times New Roman" panose="02020603050405020304" pitchFamily="18" charset="0"/>
                <a:cs typeface="Times New Roman" panose="02020603050405020304" pitchFamily="18" charset="0"/>
              </a:rPr>
              <a:t>VD 1: </a:t>
            </a:r>
            <a:r>
              <a:rPr lang="vi-VN" sz="2400">
                <a:solidFill>
                  <a:srgbClr val="434E7C"/>
                </a:solidFill>
                <a:latin typeface="Times New Roman" panose="02020603050405020304" pitchFamily="18" charset="0"/>
                <a:cs typeface="Times New Roman" panose="02020603050405020304" pitchFamily="18" charset="0"/>
              </a:rPr>
              <a:t>Tính phần trăm khối lượng của</a:t>
            </a:r>
            <a:r>
              <a:rPr lang="en-US" sz="2400">
                <a:solidFill>
                  <a:srgbClr val="434E7C"/>
                </a:solidFill>
                <a:latin typeface="Times New Roman" panose="02020603050405020304" pitchFamily="18" charset="0"/>
                <a:cs typeface="Times New Roman" panose="02020603050405020304" pitchFamily="18" charset="0"/>
              </a:rPr>
              <a:t> các nguyên tố </a:t>
            </a:r>
            <a:r>
              <a:rPr lang="vi-VN" sz="2400">
                <a:solidFill>
                  <a:srgbClr val="434E7C"/>
                </a:solidFill>
                <a:latin typeface="Times New Roman" panose="02020603050405020304" pitchFamily="18" charset="0"/>
                <a:cs typeface="Times New Roman" panose="02020603050405020304" pitchFamily="18" charset="0"/>
              </a:rPr>
              <a:t>trong Đường glucose </a:t>
            </a:r>
            <a:r>
              <a:rPr lang="en-US" sz="2400">
                <a:solidFill>
                  <a:srgbClr val="434E7C"/>
                </a:solidFill>
                <a:latin typeface="Times New Roman" panose="02020603050405020304" pitchFamily="18" charset="0"/>
                <a:cs typeface="Times New Roman" panose="02020603050405020304" pitchFamily="18" charset="0"/>
              </a:rPr>
              <a:t>(</a:t>
            </a:r>
            <a:r>
              <a:rPr lang="vi-VN" sz="2400">
                <a:solidFill>
                  <a:srgbClr val="434E7C"/>
                </a:solidFill>
                <a:latin typeface="Times New Roman" panose="02020603050405020304" pitchFamily="18" charset="0"/>
                <a:cs typeface="Times New Roman" panose="02020603050405020304" pitchFamily="18" charset="0"/>
              </a:rPr>
              <a:t>có công thức hóa học là </a:t>
            </a:r>
            <a:r>
              <a:rPr lang="en-US" sz="2400">
                <a:solidFill>
                  <a:srgbClr val="434E7C"/>
                </a:solidFill>
                <a:latin typeface="Times New Roman" panose="02020603050405020304" pitchFamily="18" charset="0"/>
                <a:cs typeface="Times New Roman" panose="02020603050405020304" pitchFamily="18" charset="0"/>
              </a:rPr>
              <a:t>C</a:t>
            </a:r>
            <a:r>
              <a:rPr lang="en-US" sz="2400" baseline="-25000">
                <a:solidFill>
                  <a:srgbClr val="434E7C"/>
                </a:solidFill>
                <a:latin typeface="Times New Roman" panose="02020603050405020304" pitchFamily="18" charset="0"/>
                <a:cs typeface="Times New Roman" panose="02020603050405020304" pitchFamily="18" charset="0"/>
              </a:rPr>
              <a:t>6</a:t>
            </a:r>
            <a:r>
              <a:rPr lang="en-US" sz="2400">
                <a:solidFill>
                  <a:srgbClr val="434E7C"/>
                </a:solidFill>
                <a:latin typeface="Times New Roman" panose="02020603050405020304" pitchFamily="18" charset="0"/>
                <a:cs typeface="Times New Roman" panose="02020603050405020304" pitchFamily="18" charset="0"/>
              </a:rPr>
              <a:t>H</a:t>
            </a:r>
            <a:r>
              <a:rPr lang="en-US" sz="2400" baseline="-25000">
                <a:solidFill>
                  <a:srgbClr val="434E7C"/>
                </a:solidFill>
                <a:latin typeface="Times New Roman" panose="02020603050405020304" pitchFamily="18" charset="0"/>
                <a:cs typeface="Times New Roman" panose="02020603050405020304" pitchFamily="18" charset="0"/>
              </a:rPr>
              <a:t>12</a:t>
            </a:r>
            <a:r>
              <a:rPr lang="en-US" sz="2400">
                <a:solidFill>
                  <a:srgbClr val="434E7C"/>
                </a:solidFill>
                <a:latin typeface="Times New Roman" panose="02020603050405020304" pitchFamily="18" charset="0"/>
                <a:cs typeface="Times New Roman" panose="02020603050405020304" pitchFamily="18" charset="0"/>
              </a:rPr>
              <a:t>O</a:t>
            </a:r>
            <a:r>
              <a:rPr lang="en-US" sz="2400" baseline="-25000">
                <a:solidFill>
                  <a:srgbClr val="434E7C"/>
                </a:solidFill>
                <a:latin typeface="Times New Roman" panose="02020603050405020304" pitchFamily="18" charset="0"/>
                <a:cs typeface="Times New Roman" panose="02020603050405020304" pitchFamily="18" charset="0"/>
              </a:rPr>
              <a:t>6</a:t>
            </a:r>
            <a:r>
              <a:rPr lang="en-US" sz="2400">
                <a:solidFill>
                  <a:srgbClr val="434E7C"/>
                </a:solidFill>
                <a:latin typeface="Times New Roman" panose="02020603050405020304" pitchFamily="18" charset="0"/>
                <a:cs typeface="Times New Roman" panose="02020603050405020304" pitchFamily="18" charset="0"/>
              </a:rPr>
              <a:t>) ?</a:t>
            </a:r>
            <a:endParaRPr lang="vi-VN" sz="2400">
              <a:solidFill>
                <a:srgbClr val="434E7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C216176-B859-4A7A-BA1E-19F1EC534AC9}"/>
              </a:ext>
            </a:extLst>
          </p:cNvPr>
          <p:cNvSpPr txBox="1"/>
          <p:nvPr/>
        </p:nvSpPr>
        <p:spPr>
          <a:xfrm>
            <a:off x="369667" y="1457797"/>
            <a:ext cx="8103959" cy="830997"/>
          </a:xfrm>
          <a:prstGeom prst="rect">
            <a:avLst/>
          </a:prstGeom>
          <a:noFill/>
        </p:spPr>
        <p:txBody>
          <a:bodyPr wrap="square">
            <a:spAutoFit/>
          </a:bodyPr>
          <a:lstStyle/>
          <a:p>
            <a:r>
              <a:rPr lang="en-US" sz="2400">
                <a:solidFill>
                  <a:srgbClr val="434E7C"/>
                </a:solidFill>
                <a:latin typeface="Times New Roman" panose="02020603050405020304" pitchFamily="18" charset="0"/>
                <a:cs typeface="Times New Roman" panose="02020603050405020304" pitchFamily="18" charset="0"/>
              </a:rPr>
              <a:t>B1: </a:t>
            </a:r>
            <a:r>
              <a:rPr lang="vi-VN" sz="2400">
                <a:solidFill>
                  <a:srgbClr val="434E7C"/>
                </a:solidFill>
                <a:latin typeface="Times New Roman" panose="02020603050405020304" pitchFamily="18" charset="0"/>
                <a:cs typeface="Times New Roman" panose="02020603050405020304" pitchFamily="18" charset="0"/>
              </a:rPr>
              <a:t>Khối lượng phân tử của glucose là:</a:t>
            </a:r>
          </a:p>
          <a:p>
            <a:r>
              <a:rPr lang="en-US" sz="2400">
                <a:solidFill>
                  <a:srgbClr val="434E7C"/>
                </a:solidFill>
                <a:latin typeface="Times New Roman" panose="02020603050405020304" pitchFamily="18" charset="0"/>
                <a:cs typeface="Times New Roman" panose="02020603050405020304" pitchFamily="18" charset="0"/>
              </a:rPr>
              <a:t> </a:t>
            </a:r>
            <a:r>
              <a:rPr lang="vi-VN" sz="2400">
                <a:solidFill>
                  <a:srgbClr val="434E7C"/>
                </a:solidFill>
                <a:latin typeface="Times New Roman" panose="02020603050405020304" pitchFamily="18" charset="0"/>
                <a:cs typeface="Times New Roman" panose="02020603050405020304" pitchFamily="18" charset="0"/>
              </a:rPr>
              <a:t>72 + 12 + 96 = 180 </a:t>
            </a:r>
            <a:r>
              <a:rPr lang="en-US" sz="2400">
                <a:solidFill>
                  <a:srgbClr val="434E7C"/>
                </a:solidFill>
                <a:latin typeface="Times New Roman" panose="02020603050405020304" pitchFamily="18" charset="0"/>
                <a:cs typeface="Times New Roman" panose="02020603050405020304" pitchFamily="18" charset="0"/>
              </a:rPr>
              <a:t>(</a:t>
            </a:r>
            <a:r>
              <a:rPr lang="vi-VN" sz="2400">
                <a:solidFill>
                  <a:srgbClr val="434E7C"/>
                </a:solidFill>
                <a:latin typeface="Times New Roman" panose="02020603050405020304" pitchFamily="18" charset="0"/>
                <a:cs typeface="Times New Roman" panose="02020603050405020304" pitchFamily="18" charset="0"/>
              </a:rPr>
              <a:t>amu</a:t>
            </a:r>
            <a:r>
              <a:rPr lang="en-US" sz="2400">
                <a:solidFill>
                  <a:srgbClr val="434E7C"/>
                </a:solidFill>
                <a:latin typeface="Times New Roman" panose="02020603050405020304" pitchFamily="18" charset="0"/>
                <a:cs typeface="Times New Roman" panose="02020603050405020304" pitchFamily="18" charset="0"/>
              </a:rPr>
              <a:t>)</a:t>
            </a:r>
            <a:endParaRPr lang="pt-BR" sz="2400">
              <a:solidFill>
                <a:srgbClr val="434E7C"/>
              </a:solidFill>
              <a:latin typeface="Times New Roman" panose="02020603050405020304" pitchFamily="18" charset="0"/>
              <a:cs typeface="Times New Roman" panose="02020603050405020304" pitchFamily="18" charset="0"/>
            </a:endParaRPr>
          </a:p>
        </p:txBody>
      </p:sp>
      <p:sp>
        <p:nvSpPr>
          <p:cNvPr id="7" name="Rectangle 6"/>
          <p:cNvSpPr/>
          <p:nvPr/>
        </p:nvSpPr>
        <p:spPr>
          <a:xfrm>
            <a:off x="369667" y="2286080"/>
            <a:ext cx="7813576" cy="830997"/>
          </a:xfrm>
          <a:prstGeom prst="rect">
            <a:avLst/>
          </a:prstGeom>
        </p:spPr>
        <p:txBody>
          <a:bodyPr wrap="square">
            <a:spAutoFit/>
          </a:bodyPr>
          <a:lstStyle/>
          <a:p>
            <a:r>
              <a:rPr lang="en-US" sz="2400">
                <a:solidFill>
                  <a:srgbClr val="434E7C"/>
                </a:solidFill>
                <a:latin typeface="Times New Roman" panose="02020603050405020304" pitchFamily="18" charset="0"/>
                <a:cs typeface="Times New Roman" panose="02020603050405020304" pitchFamily="18" charset="0"/>
              </a:rPr>
              <a:t>B2: P</a:t>
            </a:r>
            <a:r>
              <a:rPr lang="vi-VN" sz="2400">
                <a:solidFill>
                  <a:srgbClr val="434E7C"/>
                </a:solidFill>
                <a:latin typeface="Times New Roman" panose="02020603050405020304" pitchFamily="18" charset="0"/>
                <a:cs typeface="Times New Roman" panose="02020603050405020304" pitchFamily="18" charset="0"/>
              </a:rPr>
              <a:t>hần trăm khối lượng của</a:t>
            </a:r>
            <a:r>
              <a:rPr lang="en-US" sz="2400">
                <a:solidFill>
                  <a:srgbClr val="434E7C"/>
                </a:solidFill>
                <a:latin typeface="Times New Roman" panose="02020603050405020304" pitchFamily="18" charset="0"/>
                <a:cs typeface="Times New Roman" panose="02020603050405020304" pitchFamily="18" charset="0"/>
              </a:rPr>
              <a:t> các nguyên tố </a:t>
            </a:r>
            <a:r>
              <a:rPr lang="vi-VN" sz="2400">
                <a:solidFill>
                  <a:srgbClr val="434E7C"/>
                </a:solidFill>
                <a:latin typeface="Times New Roman" panose="02020603050405020304" pitchFamily="18" charset="0"/>
                <a:cs typeface="Times New Roman" panose="02020603050405020304" pitchFamily="18" charset="0"/>
              </a:rPr>
              <a:t>trong Đường glucose </a:t>
            </a:r>
            <a:r>
              <a:rPr lang="en-US" sz="2400">
                <a:solidFill>
                  <a:srgbClr val="434E7C"/>
                </a:solidFill>
                <a:latin typeface="Times New Roman" panose="02020603050405020304" pitchFamily="18" charset="0"/>
                <a:cs typeface="Times New Roman" panose="02020603050405020304" pitchFamily="18" charset="0"/>
              </a:rPr>
              <a:t>(C</a:t>
            </a:r>
            <a:r>
              <a:rPr lang="en-US" sz="2400" baseline="-25000">
                <a:solidFill>
                  <a:srgbClr val="434E7C"/>
                </a:solidFill>
                <a:latin typeface="Times New Roman" panose="02020603050405020304" pitchFamily="18" charset="0"/>
                <a:cs typeface="Times New Roman" panose="02020603050405020304" pitchFamily="18" charset="0"/>
              </a:rPr>
              <a:t>6</a:t>
            </a:r>
            <a:r>
              <a:rPr lang="en-US" sz="2400">
                <a:solidFill>
                  <a:srgbClr val="434E7C"/>
                </a:solidFill>
                <a:latin typeface="Times New Roman" panose="02020603050405020304" pitchFamily="18" charset="0"/>
                <a:cs typeface="Times New Roman" panose="02020603050405020304" pitchFamily="18" charset="0"/>
              </a:rPr>
              <a:t>H</a:t>
            </a:r>
            <a:r>
              <a:rPr lang="en-US" sz="2400" baseline="-25000">
                <a:solidFill>
                  <a:srgbClr val="434E7C"/>
                </a:solidFill>
                <a:latin typeface="Times New Roman" panose="02020603050405020304" pitchFamily="18" charset="0"/>
                <a:cs typeface="Times New Roman" panose="02020603050405020304" pitchFamily="18" charset="0"/>
              </a:rPr>
              <a:t>12</a:t>
            </a:r>
            <a:r>
              <a:rPr lang="en-US" sz="2400">
                <a:solidFill>
                  <a:srgbClr val="434E7C"/>
                </a:solidFill>
                <a:latin typeface="Times New Roman" panose="02020603050405020304" pitchFamily="18" charset="0"/>
                <a:cs typeface="Times New Roman" panose="02020603050405020304" pitchFamily="18" charset="0"/>
              </a:rPr>
              <a:t>O</a:t>
            </a:r>
            <a:r>
              <a:rPr lang="en-US" sz="2400" baseline="-25000">
                <a:solidFill>
                  <a:srgbClr val="434E7C"/>
                </a:solidFill>
                <a:latin typeface="Times New Roman" panose="02020603050405020304" pitchFamily="18" charset="0"/>
                <a:cs typeface="Times New Roman" panose="02020603050405020304" pitchFamily="18" charset="0"/>
              </a:rPr>
              <a:t>6</a:t>
            </a:r>
            <a:r>
              <a:rPr lang="en-US" sz="2400">
                <a:solidFill>
                  <a:srgbClr val="434E7C"/>
                </a:solidFill>
                <a:latin typeface="Times New Roman" panose="02020603050405020304" pitchFamily="18" charset="0"/>
                <a:cs typeface="Times New Roman" panose="02020603050405020304" pitchFamily="18" charset="0"/>
              </a:rPr>
              <a:t>)</a:t>
            </a:r>
            <a:endParaRPr lang="en-US" sz="2400"/>
          </a:p>
        </p:txBody>
      </p:sp>
      <mc:AlternateContent xmlns:mc="http://schemas.openxmlformats.org/markup-compatibility/2006" xmlns:a14="http://schemas.microsoft.com/office/drawing/2010/main">
        <mc:Choice Requires="a14">
          <p:sp>
            <p:nvSpPr>
              <p:cNvPr id="8" name="Rectangle 7"/>
              <p:cNvSpPr/>
              <p:nvPr/>
            </p:nvSpPr>
            <p:spPr>
              <a:xfrm>
                <a:off x="292685" y="3117077"/>
                <a:ext cx="8389112" cy="1895904"/>
              </a:xfrm>
              <a:prstGeom prst="rect">
                <a:avLst/>
              </a:prstGeom>
              <a:solidFill>
                <a:schemeClr val="bg1"/>
              </a:solidFill>
            </p:spPr>
            <p:txBody>
              <a:bodyPr wrap="square">
                <a:spAutoFit/>
              </a:bodyPr>
              <a:lstStyle/>
              <a:p>
                <a:r>
                  <a:rPr lang="en-US" sz="2800"/>
                  <a:t>% C = </a:t>
                </a:r>
                <a14:m>
                  <m:oMath xmlns:m="http://schemas.openxmlformats.org/officeDocument/2006/math">
                    <m:f>
                      <m:fPr>
                        <m:ctrlPr>
                          <a:rPr lang="en-US" sz="2800" i="1">
                            <a:latin typeface="Cambria Math" panose="02040503050406030204" pitchFamily="18" charset="0"/>
                          </a:rPr>
                        </m:ctrlPr>
                      </m:fPr>
                      <m:num>
                        <m:r>
                          <a:rPr lang="en-US" sz="2800" i="1">
                            <a:latin typeface="Cambria Math"/>
                          </a:rPr>
                          <m:t>𝐾𝐿𝑁𝑇</m:t>
                        </m:r>
                        <m:r>
                          <a:rPr lang="en-US" sz="2800" i="1">
                            <a:latin typeface="Cambria Math"/>
                          </a:rPr>
                          <m:t> (</m:t>
                        </m:r>
                        <m:r>
                          <a:rPr lang="en-US" sz="2800" b="0" i="1" smtClean="0">
                            <a:latin typeface="Cambria Math" panose="02040503050406030204" pitchFamily="18" charset="0"/>
                          </a:rPr>
                          <m:t>𝐶</m:t>
                        </m:r>
                        <m:r>
                          <a:rPr lang="en-US" sz="2800" i="1">
                            <a:latin typeface="Cambria Math"/>
                          </a:rPr>
                          <m:t> )×</m:t>
                        </m:r>
                        <m:r>
                          <a:rPr lang="en-US" sz="2800" b="0" i="1" smtClean="0">
                            <a:latin typeface="Cambria Math" panose="02040503050406030204" pitchFamily="18" charset="0"/>
                          </a:rPr>
                          <m:t>6</m:t>
                        </m:r>
                      </m:num>
                      <m:den>
                        <m:sSub>
                          <m:sSubPr>
                            <m:ctrlPr>
                              <a:rPr lang="en-US" sz="2800" i="1" smtClean="0">
                                <a:latin typeface="Cambria Math" panose="02040503050406030204" pitchFamily="18" charset="0"/>
                              </a:rPr>
                            </m:ctrlPr>
                          </m:sSubPr>
                          <m:e>
                            <m:r>
                              <a:rPr lang="en-US" sz="2800" i="1">
                                <a:latin typeface="Cambria Math"/>
                              </a:rPr>
                              <m:t>𝐾𝐿𝑃𝑇</m:t>
                            </m:r>
                            <m:r>
                              <a:rPr lang="en-US" sz="2800" i="1">
                                <a:latin typeface="Cambria Math"/>
                              </a:rPr>
                              <m:t>(</m:t>
                            </m:r>
                            <m:r>
                              <m:rPr>
                                <m:sty m:val="p"/>
                              </m:rPr>
                              <a:rPr lang="en-US" sz="2800">
                                <a:latin typeface="Cambria Math" panose="02040503050406030204" pitchFamily="18" charset="0"/>
                              </a:rPr>
                              <m:t>C</m:t>
                            </m:r>
                          </m:e>
                          <m:sub>
                            <m:r>
                              <a:rPr lang="en-US" sz="2800" b="0" i="1" smtClean="0">
                                <a:latin typeface="Cambria Math" panose="02040503050406030204" pitchFamily="18" charset="0"/>
                              </a:rPr>
                              <m:t>6</m:t>
                            </m:r>
                          </m:sub>
                        </m:sSub>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𝐻</m:t>
                            </m:r>
                          </m:e>
                          <m:sub>
                            <m:r>
                              <a:rPr lang="en-US" sz="2800" b="0" i="1" smtClean="0">
                                <a:latin typeface="Cambria Math" panose="02040503050406030204" pitchFamily="18" charset="0"/>
                              </a:rPr>
                              <m:t>12</m:t>
                            </m:r>
                          </m:sub>
                        </m:sSub>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𝑂</m:t>
                            </m:r>
                          </m:e>
                          <m:sub>
                            <m:r>
                              <a:rPr lang="en-US" sz="2800" b="0" i="1" smtClean="0">
                                <a:latin typeface="Cambria Math" panose="02040503050406030204" pitchFamily="18" charset="0"/>
                              </a:rPr>
                              <m:t>6</m:t>
                            </m:r>
                          </m:sub>
                        </m:sSub>
                        <m:r>
                          <a:rPr lang="en-US" sz="2800" b="0" i="1" smtClean="0">
                            <a:latin typeface="Cambria Math" panose="02040503050406030204" pitchFamily="18" charset="0"/>
                          </a:rPr>
                          <m:t>)</m:t>
                        </m:r>
                      </m:den>
                    </m:f>
                    <m:r>
                      <a:rPr lang="en-US" sz="2800" i="1">
                        <a:latin typeface="Cambria Math"/>
                      </a:rPr>
                      <m:t> ×100% = </m:t>
                    </m:r>
                    <m:f>
                      <m:fPr>
                        <m:ctrlPr>
                          <a:rPr lang="en-US" sz="2800" i="1">
                            <a:latin typeface="Cambria Math" panose="02040503050406030204" pitchFamily="18" charset="0"/>
                          </a:rPr>
                        </m:ctrlPr>
                      </m:fPr>
                      <m:num>
                        <m:r>
                          <a:rPr lang="en-US" sz="2800" b="0" i="1" smtClean="0">
                            <a:latin typeface="Cambria Math" panose="02040503050406030204" pitchFamily="18" charset="0"/>
                          </a:rPr>
                          <m:t>12</m:t>
                        </m:r>
                        <m:r>
                          <a:rPr lang="en-US" sz="2800" i="1">
                            <a:latin typeface="Cambria Math"/>
                          </a:rPr>
                          <m:t>×</m:t>
                        </m:r>
                        <m:r>
                          <a:rPr lang="en-US" sz="2800" b="0" i="1" smtClean="0">
                            <a:latin typeface="Cambria Math" panose="02040503050406030204" pitchFamily="18" charset="0"/>
                          </a:rPr>
                          <m:t>6</m:t>
                        </m:r>
                      </m:num>
                      <m:den>
                        <m:r>
                          <a:rPr lang="en-US" sz="2800" b="0" i="1" smtClean="0">
                            <a:latin typeface="Cambria Math" panose="02040503050406030204" pitchFamily="18" charset="0"/>
                          </a:rPr>
                          <m:t>180</m:t>
                        </m:r>
                      </m:den>
                    </m:f>
                    <m:r>
                      <a:rPr lang="en-US" sz="2800" i="1">
                        <a:latin typeface="Cambria Math"/>
                        <a:ea typeface="Cambria Math"/>
                      </a:rPr>
                      <m:t>×</m:t>
                    </m:r>
                    <m:r>
                      <a:rPr lang="en-US" sz="2800" i="1">
                        <a:latin typeface="Cambria Math"/>
                      </a:rPr>
                      <m:t>100% =</m:t>
                    </m:r>
                    <m:r>
                      <a:rPr lang="en-US" sz="2800" b="0" i="1" smtClean="0">
                        <a:latin typeface="Cambria Math" panose="02040503050406030204" pitchFamily="18" charset="0"/>
                      </a:rPr>
                      <m:t>40</m:t>
                    </m:r>
                    <m:r>
                      <a:rPr lang="en-US" sz="2800" i="1">
                        <a:latin typeface="Cambria Math"/>
                      </a:rPr>
                      <m:t> %</m:t>
                    </m:r>
                  </m:oMath>
                </a14:m>
                <a:endParaRPr lang="en-US" sz="2800"/>
              </a:p>
              <a:p>
                <a:r>
                  <a:rPr lang="en-US" sz="2800"/>
                  <a:t>% H = </a:t>
                </a:r>
                <a14:m>
                  <m:oMath xmlns:m="http://schemas.openxmlformats.org/officeDocument/2006/math">
                    <m:f>
                      <m:fPr>
                        <m:ctrlPr>
                          <a:rPr lang="en-US" sz="2800" i="1">
                            <a:latin typeface="Cambria Math" panose="02040503050406030204" pitchFamily="18" charset="0"/>
                          </a:rPr>
                        </m:ctrlPr>
                      </m:fPr>
                      <m:num>
                        <m:r>
                          <a:rPr lang="en-US" sz="2800" i="1">
                            <a:latin typeface="Cambria Math"/>
                          </a:rPr>
                          <m:t>𝐾𝐿𝑁𝑇</m:t>
                        </m:r>
                        <m:r>
                          <a:rPr lang="en-US" sz="2800" i="1">
                            <a:latin typeface="Cambria Math"/>
                          </a:rPr>
                          <m:t> (</m:t>
                        </m:r>
                        <m:r>
                          <a:rPr lang="en-US" sz="2800" b="0" i="1" smtClean="0">
                            <a:latin typeface="Cambria Math" panose="02040503050406030204" pitchFamily="18" charset="0"/>
                          </a:rPr>
                          <m:t>𝐻</m:t>
                        </m:r>
                        <m:r>
                          <a:rPr lang="en-US" sz="2800" i="1">
                            <a:latin typeface="Cambria Math"/>
                          </a:rPr>
                          <m:t> )×</m:t>
                        </m:r>
                        <m:r>
                          <a:rPr lang="en-US" sz="2800" b="0" i="1" smtClean="0">
                            <a:latin typeface="Cambria Math" panose="02040503050406030204" pitchFamily="18" charset="0"/>
                          </a:rPr>
                          <m:t>12</m:t>
                        </m:r>
                      </m:num>
                      <m:den>
                        <m:sSub>
                          <m:sSubPr>
                            <m:ctrlPr>
                              <a:rPr lang="en-US" sz="2800" i="1">
                                <a:latin typeface="Cambria Math" panose="02040503050406030204" pitchFamily="18" charset="0"/>
                              </a:rPr>
                            </m:ctrlPr>
                          </m:sSubPr>
                          <m:e>
                            <m:r>
                              <a:rPr lang="en-US" sz="2800" i="1">
                                <a:latin typeface="Cambria Math"/>
                              </a:rPr>
                              <m:t>𝐾𝐿𝑃𝑇</m:t>
                            </m:r>
                            <m:r>
                              <a:rPr lang="en-US" sz="2800" i="1">
                                <a:latin typeface="Cambria Math"/>
                              </a:rPr>
                              <m:t>(</m:t>
                            </m:r>
                            <m:r>
                              <m:rPr>
                                <m:sty m:val="p"/>
                              </m:rPr>
                              <a:rPr lang="en-US" sz="2800">
                                <a:latin typeface="Cambria Math" panose="02040503050406030204" pitchFamily="18" charset="0"/>
                              </a:rPr>
                              <m:t>C</m:t>
                            </m:r>
                          </m:e>
                          <m:sub>
                            <m:r>
                              <a:rPr lang="en-US" sz="2800" i="1">
                                <a:latin typeface="Cambria Math" panose="02040503050406030204" pitchFamily="18" charset="0"/>
                              </a:rPr>
                              <m:t>6</m:t>
                            </m:r>
                          </m:sub>
                        </m:sSub>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12</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𝑂</m:t>
                            </m:r>
                          </m:e>
                          <m:sub>
                            <m:r>
                              <a:rPr lang="en-US" sz="2800" i="1">
                                <a:latin typeface="Cambria Math" panose="02040503050406030204" pitchFamily="18" charset="0"/>
                              </a:rPr>
                              <m:t>6</m:t>
                            </m:r>
                          </m:sub>
                        </m:sSub>
                        <m:r>
                          <a:rPr lang="en-US" sz="2800" i="1">
                            <a:latin typeface="Cambria Math" panose="02040503050406030204" pitchFamily="18" charset="0"/>
                          </a:rPr>
                          <m:t>)</m:t>
                        </m:r>
                      </m:den>
                    </m:f>
                    <m:r>
                      <a:rPr lang="en-US" sz="2800" i="1">
                        <a:latin typeface="Cambria Math"/>
                      </a:rPr>
                      <m:t> ×100% = </m:t>
                    </m:r>
                    <m:f>
                      <m:fPr>
                        <m:ctrlPr>
                          <a:rPr lang="en-US" sz="2800" i="1">
                            <a:latin typeface="Cambria Math" panose="02040503050406030204" pitchFamily="18" charset="0"/>
                          </a:rPr>
                        </m:ctrlPr>
                      </m:fPr>
                      <m:num>
                        <m:r>
                          <a:rPr lang="en-US" sz="2800" i="1">
                            <a:latin typeface="Cambria Math" panose="02040503050406030204" pitchFamily="18" charset="0"/>
                          </a:rPr>
                          <m:t>1</m:t>
                        </m:r>
                        <m:r>
                          <a:rPr lang="en-US" sz="2800" i="1">
                            <a:latin typeface="Cambria Math"/>
                          </a:rPr>
                          <m:t>×</m:t>
                        </m:r>
                        <m:r>
                          <a:rPr lang="en-US" sz="2800" i="1">
                            <a:latin typeface="Cambria Math" panose="02040503050406030204" pitchFamily="18" charset="0"/>
                          </a:rPr>
                          <m:t>6</m:t>
                        </m:r>
                      </m:num>
                      <m:den>
                        <m:r>
                          <a:rPr lang="en-US" sz="2800" i="1">
                            <a:latin typeface="Cambria Math" panose="02040503050406030204" pitchFamily="18" charset="0"/>
                          </a:rPr>
                          <m:t>180</m:t>
                        </m:r>
                      </m:den>
                    </m:f>
                    <m:r>
                      <a:rPr lang="en-US" sz="2800" i="1">
                        <a:latin typeface="Cambria Math"/>
                        <a:ea typeface="Cambria Math"/>
                      </a:rPr>
                      <m:t>×</m:t>
                    </m:r>
                    <m:r>
                      <a:rPr lang="en-US" sz="2800" i="1">
                        <a:latin typeface="Cambria Math"/>
                      </a:rPr>
                      <m:t>100% =</m:t>
                    </m:r>
                    <m:r>
                      <a:rPr lang="en-US" sz="2800" b="0" i="1" smtClean="0">
                        <a:latin typeface="Cambria Math" panose="02040503050406030204" pitchFamily="18" charset="0"/>
                      </a:rPr>
                      <m:t>6,6</m:t>
                    </m:r>
                    <m:r>
                      <m:rPr>
                        <m:nor/>
                      </m:rPr>
                      <a:rPr lang="en-US" sz="2800" dirty="0"/>
                      <m:t>7</m:t>
                    </m:r>
                    <m:r>
                      <a:rPr lang="en-US" sz="2800" i="1">
                        <a:latin typeface="Cambria Math"/>
                      </a:rPr>
                      <m:t>%</m:t>
                    </m:r>
                  </m:oMath>
                </a14:m>
                <a:endParaRPr lang="en-US" sz="2800" dirty="0"/>
              </a:p>
              <a:p>
                <a:r>
                  <a:rPr lang="en-US" sz="2800">
                    <a:sym typeface="Symbol"/>
                  </a:rPr>
                  <a:t></a:t>
                </a:r>
                <a:r>
                  <a:rPr lang="en-US" sz="2800"/>
                  <a:t> </a:t>
                </a:r>
                <a:r>
                  <a:rPr lang="en-US" sz="2800" dirty="0"/>
                  <a:t>%O </a:t>
                </a:r>
                <a:r>
                  <a:rPr lang="en-US" sz="2800"/>
                  <a:t>= 100% - %C - %H = 100</a:t>
                </a:r>
                <a:r>
                  <a:rPr lang="en-US" sz="2800" dirty="0"/>
                  <a:t>% </a:t>
                </a:r>
                <a:r>
                  <a:rPr lang="en-US" sz="2800"/>
                  <a:t>- 40% - 6,67% =  53,33% </a:t>
                </a:r>
                <a:endParaRPr lang="en-US" sz="2800" dirty="0"/>
              </a:p>
            </p:txBody>
          </p:sp>
        </mc:Choice>
        <mc:Fallback xmlns="">
          <p:sp>
            <p:nvSpPr>
              <p:cNvPr id="8" name="Rectangle 7"/>
              <p:cNvSpPr>
                <a:spLocks noRot="1" noChangeAspect="1" noMove="1" noResize="1" noEditPoints="1" noAdjustHandles="1" noChangeArrowheads="1" noChangeShapeType="1" noTextEdit="1"/>
              </p:cNvSpPr>
              <p:nvPr/>
            </p:nvSpPr>
            <p:spPr>
              <a:xfrm>
                <a:off x="292685" y="3117077"/>
                <a:ext cx="8389112" cy="1895904"/>
              </a:xfrm>
              <a:prstGeom prst="rect">
                <a:avLst/>
              </a:prstGeom>
              <a:blipFill>
                <a:blip r:embed="rId2"/>
                <a:stretch>
                  <a:fillRect l="-1453" r="-2326" b="-8360"/>
                </a:stretch>
              </a:blipFill>
            </p:spPr>
            <p:txBody>
              <a:bodyPr/>
              <a:lstStyle/>
              <a:p>
                <a:r>
                  <a:rPr lang="en-US">
                    <a:noFill/>
                  </a:rPr>
                  <a:t> </a:t>
                </a:r>
              </a:p>
            </p:txBody>
          </p:sp>
        </mc:Fallback>
      </mc:AlternateContent>
      <p:sp>
        <p:nvSpPr>
          <p:cNvPr id="9" name="TextBox 8"/>
          <p:cNvSpPr txBox="1"/>
          <p:nvPr/>
        </p:nvSpPr>
        <p:spPr>
          <a:xfrm>
            <a:off x="3556365" y="1114626"/>
            <a:ext cx="1440180" cy="400110"/>
          </a:xfrm>
          <a:prstGeom prst="rect">
            <a:avLst/>
          </a:prstGeom>
          <a:noFill/>
        </p:spPr>
        <p:txBody>
          <a:bodyPr wrap="square" rtlCol="0">
            <a:spAutoFit/>
          </a:bodyPr>
          <a:lstStyle/>
          <a:p>
            <a:pPr algn="ctr"/>
            <a:r>
              <a:rPr lang="en-US" sz="2000"/>
              <a:t>Hướng dẫn</a:t>
            </a:r>
          </a:p>
        </p:txBody>
      </p:sp>
    </p:spTree>
    <p:extLst>
      <p:ext uri="{BB962C8B-B14F-4D97-AF65-F5344CB8AC3E}">
        <p14:creationId xmlns:p14="http://schemas.microsoft.com/office/powerpoint/2010/main" val="341448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Effect transition="in" filter="fade">
                                      <p:cBhvr>
                                        <p:cTn id="25" dur="500"/>
                                        <p:tgtEl>
                                          <p:spTgt spid="8">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5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uiExpand="1" build="allAtOnce"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52540" y="1453574"/>
                <a:ext cx="8676407" cy="1788695"/>
              </a:xfrm>
              <a:prstGeom prst="rect">
                <a:avLst/>
              </a:prstGeom>
              <a:ln w="28575">
                <a:solidFill>
                  <a:srgbClr val="FF0000"/>
                </a:solidFill>
                <a:prstDash val="dashDot"/>
              </a:ln>
            </p:spPr>
            <p:txBody>
              <a:bodyPr wrap="square">
                <a:spAutoFit/>
              </a:bodyPr>
              <a:lstStyle/>
              <a:p>
                <a:pPr algn="ctr"/>
                <a:r>
                  <a:rPr lang="en-US" sz="2400" i="1" u="sng" dirty="0">
                    <a:solidFill>
                      <a:srgbClr val="FF0000"/>
                    </a:solidFill>
                  </a:rPr>
                  <a:t>KẾT LUẬN </a:t>
                </a:r>
                <a:r>
                  <a:rPr lang="en-US" sz="2400" i="1" dirty="0">
                    <a:solidFill>
                      <a:srgbClr val="FF0000"/>
                    </a:solidFill>
                  </a:rPr>
                  <a:t>:</a:t>
                </a:r>
                <a:endParaRPr lang="en-US" sz="2400" dirty="0">
                  <a:solidFill>
                    <a:srgbClr val="FF0000"/>
                  </a:solidFill>
                </a:endParaRPr>
              </a:p>
              <a:p>
                <a:pPr lvl="0"/>
                <a:r>
                  <a:rPr lang="en-US" sz="2400" i="1" dirty="0" err="1"/>
                  <a:t>Với</a:t>
                </a:r>
                <a:r>
                  <a:rPr lang="en-US" sz="2400" i="1" dirty="0"/>
                  <a:t> </a:t>
                </a:r>
                <a:r>
                  <a:rPr lang="en-US" sz="2400" i="1" dirty="0" err="1"/>
                  <a:t>hợp</a:t>
                </a:r>
                <a:r>
                  <a:rPr lang="en-US" sz="2400" i="1" dirty="0"/>
                  <a:t> </a:t>
                </a:r>
                <a:r>
                  <a:rPr lang="en-US" sz="2400" i="1" dirty="0" err="1"/>
                  <a:t>chất</a:t>
                </a:r>
                <a:r>
                  <a:rPr lang="en-US" sz="2400" i="1" dirty="0"/>
                  <a:t> </a:t>
                </a:r>
                <a:r>
                  <a:rPr lang="en-US" sz="2400" i="1" dirty="0" err="1"/>
                  <a:t>A</a:t>
                </a:r>
                <a:r>
                  <a:rPr lang="en-US" sz="2400" i="1" baseline="-25000" dirty="0" err="1"/>
                  <a:t>x</a:t>
                </a:r>
                <a:r>
                  <a:rPr lang="en-US" sz="2400" i="1" dirty="0" err="1"/>
                  <a:t>B</a:t>
                </a:r>
                <a:r>
                  <a:rPr lang="en-US" sz="2400" i="1" baseline="-25000" dirty="0" err="1"/>
                  <a:t>y</a:t>
                </a:r>
                <a:r>
                  <a:rPr lang="en-US" sz="2400" i="1" baseline="-25000" dirty="0"/>
                  <a:t>, </a:t>
                </a:r>
                <a:r>
                  <a:rPr lang="en-US" sz="2400" i="1" dirty="0"/>
                  <a:t>ta </a:t>
                </a:r>
                <a:r>
                  <a:rPr lang="en-US" sz="2400" i="1" dirty="0" err="1"/>
                  <a:t>có</a:t>
                </a:r>
                <a:r>
                  <a:rPr lang="en-US" sz="2400" i="1" dirty="0"/>
                  <a:t>: %</a:t>
                </a:r>
                <a:r>
                  <a:rPr lang="en-US" sz="2400" i="1"/>
                  <a:t>A=  </a:t>
                </a:r>
                <a14:m>
                  <m:oMath xmlns:m="http://schemas.openxmlformats.org/officeDocument/2006/math">
                    <m:f>
                      <m:fPr>
                        <m:ctrlPr>
                          <a:rPr lang="en-US" sz="2400" i="1">
                            <a:latin typeface="Cambria Math" panose="02040503050406030204" pitchFamily="18" charset="0"/>
                          </a:rPr>
                        </m:ctrlPr>
                      </m:fPr>
                      <m:num>
                        <m:r>
                          <a:rPr lang="en-US" sz="2400" i="1">
                            <a:latin typeface="Cambria Math"/>
                          </a:rPr>
                          <m:t>𝐾𝐿𝑁𝑇</m:t>
                        </m:r>
                        <m:r>
                          <a:rPr lang="en-US" sz="2400" i="1">
                            <a:latin typeface="Cambria Math"/>
                          </a:rPr>
                          <m:t> (</m:t>
                        </m:r>
                        <m:r>
                          <a:rPr lang="en-US" sz="2400" i="1">
                            <a:latin typeface="Cambria Math"/>
                          </a:rPr>
                          <m:t>𝐴</m:t>
                        </m:r>
                        <m:r>
                          <a:rPr lang="en-US" sz="2400" i="1">
                            <a:latin typeface="Cambria Math"/>
                          </a:rPr>
                          <m:t>)×</m:t>
                        </m:r>
                        <m:r>
                          <a:rPr lang="en-US" sz="2400" i="1">
                            <a:latin typeface="Cambria Math"/>
                          </a:rPr>
                          <m:t>𝑥</m:t>
                        </m:r>
                      </m:num>
                      <m:den>
                        <m:r>
                          <a:rPr lang="en-US" sz="2400" i="1">
                            <a:latin typeface="Cambria Math"/>
                          </a:rPr>
                          <m:t>𝐾𝐿𝑃𝑇</m:t>
                        </m:r>
                        <m:r>
                          <a:rPr lang="en-US" sz="2400" i="1">
                            <a:latin typeface="Cambria Math"/>
                          </a:rPr>
                          <m:t> (</m:t>
                        </m:r>
                        <m:r>
                          <a:rPr lang="en-US" sz="2400" i="1">
                            <a:latin typeface="Cambria Math"/>
                          </a:rPr>
                          <m:t>𝐴𝑥𝐵𝑦</m:t>
                        </m:r>
                        <m:r>
                          <a:rPr lang="en-US" sz="2400" i="1">
                            <a:latin typeface="Cambria Math"/>
                          </a:rPr>
                          <m:t>)</m:t>
                        </m:r>
                      </m:den>
                    </m:f>
                    <m:r>
                      <a:rPr lang="en-US" sz="2400" i="1">
                        <a:latin typeface="Cambria Math"/>
                      </a:rPr>
                      <m:t>×</m:t>
                    </m:r>
                    <m:r>
                      <a:rPr lang="en-US" sz="2400" i="1">
                        <a:latin typeface="Cambria Math"/>
                      </a:rPr>
                      <m:t>100</m:t>
                    </m:r>
                    <m:r>
                      <a:rPr lang="en-US" sz="2400" i="1">
                        <a:latin typeface="Cambria Math"/>
                      </a:rPr>
                      <m:t>%</m:t>
                    </m:r>
                  </m:oMath>
                </a14:m>
                <a:endParaRPr lang="en-US" sz="2400" dirty="0"/>
              </a:p>
              <a:p>
                <a:r>
                  <a:rPr lang="en-US" sz="2400" i="1" dirty="0" err="1"/>
                  <a:t>Tổng</a:t>
                </a:r>
                <a:r>
                  <a:rPr lang="en-US" sz="2400" i="1" dirty="0"/>
                  <a:t> </a:t>
                </a:r>
                <a:r>
                  <a:rPr lang="en-US" sz="2400" i="1" dirty="0" err="1"/>
                  <a:t>tất</a:t>
                </a:r>
                <a:r>
                  <a:rPr lang="en-US" sz="2400" i="1" dirty="0"/>
                  <a:t> </a:t>
                </a:r>
                <a:r>
                  <a:rPr lang="en-US" sz="2400" i="1" dirty="0" err="1"/>
                  <a:t>cả</a:t>
                </a:r>
                <a:r>
                  <a:rPr lang="en-US" sz="2400" i="1" dirty="0"/>
                  <a:t> </a:t>
                </a:r>
                <a:r>
                  <a:rPr lang="en-US" sz="2400" i="1" dirty="0" err="1"/>
                  <a:t>các</a:t>
                </a:r>
                <a:r>
                  <a:rPr lang="en-US" sz="2400" i="1" dirty="0"/>
                  <a:t> </a:t>
                </a:r>
                <a:r>
                  <a:rPr lang="en-US" sz="2400" i="1" dirty="0" err="1"/>
                  <a:t>phần</a:t>
                </a:r>
                <a:r>
                  <a:rPr lang="en-US" sz="2400" i="1" dirty="0"/>
                  <a:t> </a:t>
                </a:r>
                <a:r>
                  <a:rPr lang="en-US" sz="2400" i="1" dirty="0" err="1"/>
                  <a:t>trăm</a:t>
                </a:r>
                <a:r>
                  <a:rPr lang="en-US" sz="2400" i="1" dirty="0"/>
                  <a:t> </a:t>
                </a:r>
                <a:r>
                  <a:rPr lang="en-US" sz="2400" i="1" dirty="0" err="1"/>
                  <a:t>nguyên</a:t>
                </a:r>
                <a:r>
                  <a:rPr lang="en-US" sz="2400" i="1" dirty="0"/>
                  <a:t> </a:t>
                </a:r>
                <a:r>
                  <a:rPr lang="en-US" sz="2400" i="1" dirty="0" err="1"/>
                  <a:t>tố</a:t>
                </a:r>
                <a:r>
                  <a:rPr lang="en-US" sz="2400" i="1" dirty="0"/>
                  <a:t> </a:t>
                </a:r>
                <a:r>
                  <a:rPr lang="en-US" sz="2400" i="1" dirty="0" err="1"/>
                  <a:t>trong</a:t>
                </a:r>
                <a:r>
                  <a:rPr lang="en-US" sz="2400" i="1" dirty="0"/>
                  <a:t> </a:t>
                </a:r>
                <a:r>
                  <a:rPr lang="en-US" sz="2400" i="1" dirty="0" err="1"/>
                  <a:t>một</a:t>
                </a:r>
                <a:r>
                  <a:rPr lang="en-US" sz="2400" i="1" dirty="0"/>
                  <a:t> </a:t>
                </a:r>
                <a:r>
                  <a:rPr lang="en-US" sz="2400" i="1" dirty="0" err="1"/>
                  <a:t>phân</a:t>
                </a:r>
                <a:r>
                  <a:rPr lang="en-US" sz="2400" i="1" dirty="0"/>
                  <a:t> </a:t>
                </a:r>
                <a:r>
                  <a:rPr lang="en-US" sz="2400" i="1" dirty="0" err="1"/>
                  <a:t>tử</a:t>
                </a:r>
                <a:r>
                  <a:rPr lang="en-US" sz="2400" i="1" dirty="0"/>
                  <a:t> </a:t>
                </a:r>
                <a:r>
                  <a:rPr lang="en-US" sz="2400" i="1" dirty="0" err="1"/>
                  <a:t>luôn</a:t>
                </a:r>
                <a:r>
                  <a:rPr lang="en-US" sz="2400" i="1" dirty="0"/>
                  <a:t> </a:t>
                </a:r>
                <a:r>
                  <a:rPr lang="en-US" sz="2400" i="1" dirty="0" err="1"/>
                  <a:t>bằng</a:t>
                </a:r>
                <a:r>
                  <a:rPr lang="en-US" sz="2400" i="1" dirty="0"/>
                  <a:t> 100%</a:t>
                </a:r>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52540" y="1453574"/>
                <a:ext cx="8676407" cy="1788695"/>
              </a:xfrm>
              <a:prstGeom prst="rect">
                <a:avLst/>
              </a:prstGeom>
              <a:blipFill>
                <a:blip r:embed="rId2"/>
                <a:stretch>
                  <a:fillRect l="-980" t="-2007" b="-5351"/>
                </a:stretch>
              </a:blipFill>
              <a:ln w="28575">
                <a:solidFill>
                  <a:srgbClr val="FF0000"/>
                </a:solidFill>
                <a:prstDash val="dashDot"/>
              </a:ln>
            </p:spPr>
            <p:txBody>
              <a:bodyPr/>
              <a:lstStyle/>
              <a:p>
                <a:r>
                  <a:rPr lang="en-US">
                    <a:noFill/>
                  </a:rPr>
                  <a:t> </a:t>
                </a:r>
              </a:p>
            </p:txBody>
          </p:sp>
        </mc:Fallback>
      </mc:AlternateContent>
      <p:sp>
        <p:nvSpPr>
          <p:cNvPr id="5" name="Google Shape;602;p4">
            <a:extLst>
              <a:ext uri="{FF2B5EF4-FFF2-40B4-BE49-F238E27FC236}">
                <a16:creationId xmlns:a16="http://schemas.microsoft.com/office/drawing/2014/main" id="{F65EA89E-B183-4025-938A-AA731B6A3C49}"/>
              </a:ext>
            </a:extLst>
          </p:cNvPr>
          <p:cNvSpPr/>
          <p:nvPr/>
        </p:nvSpPr>
        <p:spPr>
          <a:xfrm>
            <a:off x="352540" y="138802"/>
            <a:ext cx="7855026" cy="9596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0000"/>
          </a:solidFill>
          <a:ln w="38100" cap="rnd" cmpd="sng">
            <a:solidFill>
              <a:schemeClr val="dk1"/>
            </a:solidFill>
            <a:prstDash val="solid"/>
            <a:round/>
            <a:headEnd type="none" w="sm" len="sm"/>
            <a:tailEnd type="none" w="sm" len="sm"/>
          </a:ln>
        </p:spPr>
        <p:txBody>
          <a:bodyPr spcFirstLastPara="1" wrap="square" lIns="45713" tIns="22850" rIns="45713" bIns="22850" anchor="ctr" anchorCtr="0">
            <a:noAutofit/>
          </a:bodyPr>
          <a:lstStyle/>
          <a:p>
            <a:endParaRPr sz="675">
              <a:solidFill>
                <a:schemeClr val="bg1"/>
              </a:solidFill>
            </a:endParaRPr>
          </a:p>
        </p:txBody>
      </p:sp>
      <p:sp>
        <p:nvSpPr>
          <p:cNvPr id="6" name="TextBox 5">
            <a:extLst>
              <a:ext uri="{FF2B5EF4-FFF2-40B4-BE49-F238E27FC236}">
                <a16:creationId xmlns:a16="http://schemas.microsoft.com/office/drawing/2014/main" id="{21F67A01-1B6C-4AEA-83CB-B19EE109A017}"/>
              </a:ext>
            </a:extLst>
          </p:cNvPr>
          <p:cNvSpPr txBox="1"/>
          <p:nvPr/>
        </p:nvSpPr>
        <p:spPr>
          <a:xfrm>
            <a:off x="588579" y="175130"/>
            <a:ext cx="7381291" cy="923330"/>
          </a:xfrm>
          <a:prstGeom prst="rect">
            <a:avLst/>
          </a:prstGeom>
          <a:noFill/>
        </p:spPr>
        <p:txBody>
          <a:bodyPr wrap="square" rtlCol="0">
            <a:spAutoFit/>
          </a:bodyPr>
          <a:lstStyle/>
          <a:p>
            <a:pPr algn="l"/>
            <a:r>
              <a:rPr lang="en-US" sz="2700" b="1">
                <a:solidFill>
                  <a:schemeClr val="bg1"/>
                </a:solidFill>
                <a:latin typeface="Times New Roman" panose="02020603050405020304" pitchFamily="18" charset="0"/>
                <a:cs typeface="Times New Roman" panose="02020603050405020304" pitchFamily="18" charset="0"/>
              </a:rPr>
              <a:t>5. </a:t>
            </a:r>
            <a:r>
              <a:rPr lang="vi-VN" sz="2700" b="1">
                <a:solidFill>
                  <a:schemeClr val="bg1"/>
                </a:solidFill>
                <a:latin typeface="Times New Roman" panose="02020603050405020304" pitchFamily="18" charset="0"/>
                <a:cs typeface="Times New Roman" panose="02020603050405020304" pitchFamily="18" charset="0"/>
              </a:rPr>
              <a:t>Biết công thức hoá học tính được phần trăm khối lượng các nguyên tố trong h</a:t>
            </a:r>
            <a:r>
              <a:rPr lang="en-US" sz="2700" b="1">
                <a:solidFill>
                  <a:schemeClr val="bg1"/>
                </a:solidFill>
                <a:latin typeface="Times New Roman" panose="02020603050405020304" pitchFamily="18" charset="0"/>
                <a:cs typeface="Times New Roman" panose="02020603050405020304" pitchFamily="18" charset="0"/>
              </a:rPr>
              <a:t>ợ</a:t>
            </a:r>
            <a:r>
              <a:rPr lang="vi-VN" sz="2700" b="1">
                <a:solidFill>
                  <a:schemeClr val="bg1"/>
                </a:solidFill>
                <a:latin typeface="Times New Roman" panose="02020603050405020304" pitchFamily="18" charset="0"/>
                <a:cs typeface="Times New Roman" panose="02020603050405020304" pitchFamily="18" charset="0"/>
              </a:rPr>
              <a:t>p chất</a:t>
            </a:r>
            <a:endParaRPr lang="en-US" sz="27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58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7975" y="2145151"/>
            <a:ext cx="8688880" cy="2102563"/>
          </a:xfrm>
          <a:prstGeom prst="rect">
            <a:avLst/>
          </a:prstGeom>
        </p:spPr>
        <p:txBody>
          <a:bodyPr wrap="square">
            <a:spAutoFit/>
          </a:bodyPr>
          <a:lstStyle/>
          <a:p>
            <a:pPr lvl="0" algn="ctr" eaLnBrk="0" fontAlgn="base" hangingPunct="0">
              <a:spcBef>
                <a:spcPct val="0"/>
              </a:spcBef>
              <a:spcAft>
                <a:spcPct val="0"/>
              </a:spcAft>
            </a:pPr>
            <a:r>
              <a:rPr lang="en-US" altLang="en-US" sz="1600" b="1">
                <a:latin typeface="Arial" panose="020B0604020202020204" pitchFamily="34" charset="0"/>
                <a:ea typeface="Times New Roman" panose="02020603050405020304" pitchFamily="18" charset="0"/>
                <a:cs typeface="Arial" panose="020B0604020202020204" pitchFamily="34" charset="0"/>
              </a:rPr>
              <a:t>Hướng dẫn</a:t>
            </a:r>
            <a:endParaRPr lang="en-US" altLang="en-US" sz="16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1600">
                <a:latin typeface="Arial" panose="020B0604020202020204" pitchFamily="34" charset="0"/>
                <a:ea typeface="Times New Roman" panose="02020603050405020304" pitchFamily="18" charset="0"/>
                <a:cs typeface="Arial" panose="020B0604020202020204" pitchFamily="34" charset="0"/>
              </a:rPr>
              <a:t>- Trong </a:t>
            </a:r>
            <a:r>
              <a:rPr lang="en-US" altLang="en-US" sz="1600" dirty="0" err="1">
                <a:latin typeface="Arial" panose="020B0604020202020204" pitchFamily="34" charset="0"/>
                <a:ea typeface="Times New Roman" panose="02020603050405020304" pitchFamily="18" charset="0"/>
                <a:cs typeface="Arial" panose="020B0604020202020204" pitchFamily="34" charset="0"/>
              </a:rPr>
              <a:t>một</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phân</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tử</a:t>
            </a:r>
            <a:r>
              <a:rPr lang="en-US" altLang="en-US" sz="1600" dirty="0">
                <a:latin typeface="Arial" panose="020B0604020202020204" pitchFamily="34" charset="0"/>
                <a:ea typeface="Times New Roman" panose="02020603050405020304" pitchFamily="18" charset="0"/>
                <a:cs typeface="Arial" panose="020B0604020202020204" pitchFamily="34" charset="0"/>
              </a:rPr>
              <a:t> copper sulfate </a:t>
            </a:r>
            <a:r>
              <a:rPr lang="en-US" altLang="en-US" sz="1600">
                <a:latin typeface="Arial" panose="020B0604020202020204" pitchFamily="34" charset="0"/>
                <a:ea typeface="Times New Roman" panose="02020603050405020304" pitchFamily="18" charset="0"/>
                <a:cs typeface="Arial" panose="020B0604020202020204" pitchFamily="34" charset="0"/>
              </a:rPr>
              <a:t>(CuSO</a:t>
            </a:r>
            <a:r>
              <a:rPr lang="en-US" altLang="en-US" sz="1600" baseline="-25000" dirty="0">
                <a:latin typeface="Arial" panose="020B0604020202020204" pitchFamily="34" charset="0"/>
                <a:ea typeface="Times New Roman" panose="02020603050405020304" pitchFamily="18" charset="0"/>
                <a:cs typeface="Arial" panose="020B0604020202020204" pitchFamily="34" charset="0"/>
              </a:rPr>
              <a:t>4</a:t>
            </a:r>
            <a:r>
              <a:rPr lang="en-US" altLang="en-US" sz="160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có</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một</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nguyên</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tử</a:t>
            </a:r>
            <a:r>
              <a:rPr lang="en-US" altLang="en-US" sz="1600" dirty="0">
                <a:latin typeface="Arial" panose="020B0604020202020204" pitchFamily="34" charset="0"/>
                <a:ea typeface="Times New Roman" panose="02020603050405020304" pitchFamily="18" charset="0"/>
                <a:cs typeface="Arial" panose="020B0604020202020204" pitchFamily="34" charset="0"/>
              </a:rPr>
              <a:t> Cu, </a:t>
            </a:r>
            <a:r>
              <a:rPr lang="en-US" altLang="en-US" sz="1600" dirty="0" err="1">
                <a:latin typeface="Arial" panose="020B0604020202020204" pitchFamily="34" charset="0"/>
                <a:ea typeface="Times New Roman" panose="02020603050405020304" pitchFamily="18" charset="0"/>
                <a:cs typeface="Arial" panose="020B0604020202020204" pitchFamily="34" charset="0"/>
              </a:rPr>
              <a:t>một</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nguyên</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tử</a:t>
            </a:r>
            <a:r>
              <a:rPr lang="en-US" altLang="en-US" sz="1600" dirty="0">
                <a:latin typeface="Arial" panose="020B0604020202020204" pitchFamily="34" charset="0"/>
                <a:ea typeface="Times New Roman" panose="02020603050405020304" pitchFamily="18" charset="0"/>
                <a:cs typeface="Arial" panose="020B0604020202020204" pitchFamily="34" charset="0"/>
              </a:rPr>
              <a:t> S </a:t>
            </a:r>
            <a:r>
              <a:rPr lang="en-US" altLang="en-US" sz="1600" dirty="0" err="1">
                <a:latin typeface="Arial" panose="020B0604020202020204" pitchFamily="34" charset="0"/>
                <a:ea typeface="Times New Roman" panose="02020603050405020304" pitchFamily="18" charset="0"/>
                <a:cs typeface="Arial" panose="020B0604020202020204" pitchFamily="34" charset="0"/>
              </a:rPr>
              <a:t>và</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bốn</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nguyên</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tử</a:t>
            </a:r>
            <a:r>
              <a:rPr lang="en-US" altLang="en-US" sz="1600" dirty="0">
                <a:latin typeface="Arial" panose="020B0604020202020204" pitchFamily="34" charset="0"/>
                <a:ea typeface="Times New Roman" panose="02020603050405020304" pitchFamily="18" charset="0"/>
                <a:cs typeface="Arial" panose="020B0604020202020204" pitchFamily="34" charset="0"/>
              </a:rPr>
              <a:t> O.</a:t>
            </a:r>
            <a:endParaRPr lang="en-US" altLang="en-US" sz="16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1600">
                <a:latin typeface="Arial" panose="020B0604020202020204" pitchFamily="34" charset="0"/>
                <a:ea typeface="Times New Roman" panose="02020603050405020304" pitchFamily="18" charset="0"/>
                <a:cs typeface="Arial" panose="020B0604020202020204" pitchFamily="34" charset="0"/>
              </a:rPr>
              <a:t>- Khối </a:t>
            </a:r>
            <a:r>
              <a:rPr lang="en-US" altLang="en-US" sz="1600"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phân</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tử</a:t>
            </a:r>
            <a:r>
              <a:rPr lang="en-US" altLang="en-US" sz="1600" dirty="0">
                <a:latin typeface="Arial" panose="020B0604020202020204" pitchFamily="34" charset="0"/>
                <a:ea typeface="Times New Roman" panose="02020603050405020304" pitchFamily="18" charset="0"/>
                <a:cs typeface="Arial" panose="020B0604020202020204" pitchFamily="34" charset="0"/>
              </a:rPr>
              <a:t> CuSO</a:t>
            </a:r>
            <a:r>
              <a:rPr lang="en-US" altLang="en-US" sz="16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bằng</a:t>
            </a:r>
            <a:r>
              <a:rPr lang="en-US" altLang="en-US" sz="1600"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sz="1600" dirty="0" err="1">
                <a:latin typeface="Arial" panose="020B0604020202020204" pitchFamily="34" charset="0"/>
                <a:ea typeface="Times New Roman" panose="02020603050405020304" pitchFamily="18" charset="0"/>
                <a:cs typeface="Arial" panose="020B0604020202020204" pitchFamily="34" charset="0"/>
              </a:rPr>
              <a:t>amu</a:t>
            </a:r>
            <a:r>
              <a:rPr lang="en-US" altLang="en-US" sz="1600" dirty="0">
                <a:latin typeface="Arial" panose="020B0604020202020204" pitchFamily="34" charset="0"/>
                <a:ea typeface="Times New Roman" panose="02020603050405020304" pitchFamily="18" charset="0"/>
                <a:cs typeface="Arial" panose="020B0604020202020204" pitchFamily="34" charset="0"/>
              </a:rPr>
              <a:t>)</a:t>
            </a:r>
            <a:endParaRPr lang="en-US" altLang="en-US" sz="16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1600">
                <a:latin typeface="Arial" panose="020B0604020202020204" pitchFamily="34" charset="0"/>
                <a:ea typeface="Times New Roman" panose="02020603050405020304" pitchFamily="18" charset="0"/>
                <a:cs typeface="Arial" panose="020B0604020202020204" pitchFamily="34" charset="0"/>
              </a:rPr>
              <a:t>- Phần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trăm</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khối</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các</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nguyên</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tố</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trong</a:t>
            </a:r>
            <a:r>
              <a:rPr lang="en-US" altLang="en-US" sz="1600" dirty="0">
                <a:latin typeface="Arial" panose="020B0604020202020204" pitchFamily="34" charset="0"/>
                <a:ea typeface="Times New Roman" panose="02020603050405020304" pitchFamily="18" charset="0"/>
                <a:cs typeface="Arial" panose="020B0604020202020204" pitchFamily="34" charset="0"/>
              </a:rPr>
              <a:t> CuSO</a:t>
            </a:r>
            <a:r>
              <a:rPr lang="en-US" altLang="en-US" sz="16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sz="1600" dirty="0">
                <a:latin typeface="Arial" panose="020B0604020202020204" pitchFamily="34" charset="0"/>
                <a:ea typeface="Times New Roman" panose="02020603050405020304" pitchFamily="18" charset="0"/>
                <a:cs typeface="Arial" panose="020B0604020202020204" pitchFamily="34" charset="0"/>
              </a:rPr>
              <a:t> </a:t>
            </a:r>
            <a:r>
              <a:rPr lang="en-US" altLang="en-US" sz="1600" dirty="0" err="1">
                <a:latin typeface="Arial" panose="020B0604020202020204" pitchFamily="34" charset="0"/>
                <a:ea typeface="Times New Roman" panose="02020603050405020304" pitchFamily="18" charset="0"/>
                <a:cs typeface="Arial" panose="020B0604020202020204" pitchFamily="34" charset="0"/>
              </a:rPr>
              <a:t>là</a:t>
            </a:r>
            <a:r>
              <a:rPr lang="en-US" altLang="en-US" sz="1600"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br>
              <a:rPr lang="en-US" altLang="en-US" sz="1600" dirty="0">
                <a:latin typeface="Arial" panose="020B0604020202020204" pitchFamily="34" charset="0"/>
                <a:ea typeface="Times New Roman" panose="02020603050405020304" pitchFamily="18" charset="0"/>
                <a:cs typeface="Arial" panose="020B0604020202020204" pitchFamily="34" charset="0"/>
              </a:rPr>
            </a:br>
            <a:endParaRPr lang="en-US" altLang="en-US" sz="1600" dirty="0">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en-US" altLang="en-US" sz="16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63062" y="664879"/>
            <a:ext cx="6457064" cy="1467059"/>
          </a:xfrm>
        </p:spPr>
        <p:txBody>
          <a:bodyPr/>
          <a:lstStyle/>
          <a:p>
            <a:pPr marL="0" indent="0" algn="just">
              <a:buNone/>
            </a:pPr>
            <a:r>
              <a:rPr lang="en-US" sz="2000" b="1">
                <a:latin typeface="Arial" panose="020B0604020202020204" pitchFamily="34" charset="0"/>
                <a:cs typeface="Arial" panose="020B0604020202020204" pitchFamily="34" charset="0"/>
              </a:rPr>
              <a:t>BT5 :</a:t>
            </a:r>
            <a:r>
              <a:rPr lang="vi-VN" sz="2000" b="1">
                <a:latin typeface="Arial" panose="020B0604020202020204" pitchFamily="34" charset="0"/>
                <a:cs typeface="Arial" panose="020B0604020202020204" pitchFamily="34" charset="0"/>
              </a:rPr>
              <a:t>Copper sulfate (CuSO</a:t>
            </a:r>
            <a:r>
              <a:rPr lang="vi-VN" sz="2000" b="1" baseline="-25000">
                <a:latin typeface="Arial" panose="020B0604020202020204" pitchFamily="34" charset="0"/>
                <a:cs typeface="Arial" panose="020B0604020202020204" pitchFamily="34" charset="0"/>
              </a:rPr>
              <a:t>4</a:t>
            </a:r>
            <a:r>
              <a:rPr lang="vi-VN" sz="2000" b="1">
                <a:latin typeface="Arial" panose="020B0604020202020204" pitchFamily="34" charset="0"/>
                <a:cs typeface="Arial" panose="020B0604020202020204" pitchFamily="34" charset="0"/>
              </a:rPr>
              <a:t>) được dùng làm ch</a:t>
            </a:r>
            <a:r>
              <a:rPr lang="en-US" sz="2000" b="1">
                <a:latin typeface="Arial" panose="020B0604020202020204" pitchFamily="34" charset="0"/>
                <a:cs typeface="Arial" panose="020B0604020202020204" pitchFamily="34" charset="0"/>
              </a:rPr>
              <a:t>ấ</a:t>
            </a:r>
            <a:r>
              <a:rPr lang="vi-VN" sz="2000" b="1">
                <a:latin typeface="Arial" panose="020B0604020202020204" pitchFamily="34" charset="0"/>
                <a:cs typeface="Arial" panose="020B0604020202020204" pitchFamily="34" charset="0"/>
              </a:rPr>
              <a:t>t chống xoăn lá cho cây cà chua</a:t>
            </a:r>
            <a:r>
              <a:rPr lang="vi-VN" sz="2000">
                <a:latin typeface="Arial" panose="020B0604020202020204" pitchFamily="34" charset="0"/>
                <a:cs typeface="Arial" panose="020B0604020202020204" pitchFamily="34" charset="0"/>
              </a:rPr>
              <a:t>. Em hãy cho biết </a:t>
            </a:r>
            <a:r>
              <a:rPr lang="en-US" sz="2000">
                <a:latin typeface="Arial" panose="020B0604020202020204" pitchFamily="34" charset="0"/>
                <a:cs typeface="Arial" panose="020B0604020202020204" pitchFamily="34" charset="0"/>
              </a:rPr>
              <a:t>số</a:t>
            </a:r>
            <a:r>
              <a:rPr lang="vi-VN" sz="2000">
                <a:latin typeface="Arial" panose="020B0604020202020204" pitchFamily="34" charset="0"/>
                <a:cs typeface="Arial" panose="020B0604020202020204" pitchFamily="34" charset="0"/>
              </a:rPr>
              <a:t> nguyên t</a:t>
            </a:r>
            <a:r>
              <a:rPr lang="en-US" sz="2000">
                <a:latin typeface="Arial" panose="020B0604020202020204" pitchFamily="34" charset="0"/>
                <a:cs typeface="Arial" panose="020B0604020202020204" pitchFamily="34" charset="0"/>
              </a:rPr>
              <a:t>ử</a:t>
            </a:r>
            <a:r>
              <a:rPr lang="vi-VN" sz="2000">
                <a:latin typeface="Arial" panose="020B0604020202020204" pitchFamily="34" charset="0"/>
                <a:cs typeface="Arial" panose="020B0604020202020204" pitchFamily="34" charset="0"/>
              </a:rPr>
              <a:t> của từng nguyên tố có trong một phân tử copper sulfate và xác định ph</a:t>
            </a:r>
            <a:r>
              <a:rPr lang="en-US" sz="2000">
                <a:latin typeface="Arial" panose="020B0604020202020204" pitchFamily="34" charset="0"/>
                <a:cs typeface="Arial" panose="020B0604020202020204" pitchFamily="34" charset="0"/>
              </a:rPr>
              <a:t>ầ</a:t>
            </a:r>
            <a:r>
              <a:rPr lang="vi-VN" sz="2000">
                <a:latin typeface="Arial" panose="020B0604020202020204" pitchFamily="34" charset="0"/>
                <a:cs typeface="Arial" panose="020B0604020202020204" pitchFamily="34" charset="0"/>
              </a:rPr>
              <a:t>n tr</a:t>
            </a:r>
            <a:r>
              <a:rPr lang="en-US" sz="2000">
                <a:latin typeface="Arial" panose="020B0604020202020204" pitchFamily="34" charset="0"/>
                <a:cs typeface="Arial" panose="020B0604020202020204" pitchFamily="34" charset="0"/>
              </a:rPr>
              <a:t>ă</a:t>
            </a:r>
            <a:r>
              <a:rPr lang="vi-VN" sz="2000">
                <a:latin typeface="Arial" panose="020B0604020202020204" pitchFamily="34" charset="0"/>
                <a:cs typeface="Arial" panose="020B0604020202020204" pitchFamily="34" charset="0"/>
              </a:rPr>
              <a:t>m kh</a:t>
            </a:r>
            <a:r>
              <a:rPr lang="en-US" sz="2000">
                <a:latin typeface="Arial" panose="020B0604020202020204" pitchFamily="34" charset="0"/>
                <a:cs typeface="Arial" panose="020B0604020202020204" pitchFamily="34" charset="0"/>
              </a:rPr>
              <a:t>ố</a:t>
            </a:r>
            <a:r>
              <a:rPr lang="vi-VN" sz="2000">
                <a:latin typeface="Arial" panose="020B0604020202020204" pitchFamily="34" charset="0"/>
                <a:cs typeface="Arial" panose="020B0604020202020204" pitchFamily="34" charset="0"/>
              </a:rPr>
              <a:t>i lượng của các nguy</a:t>
            </a:r>
            <a:r>
              <a:rPr lang="en-US" sz="2000">
                <a:latin typeface="Arial" panose="020B0604020202020204" pitchFamily="34" charset="0"/>
                <a:cs typeface="Arial" panose="020B0604020202020204" pitchFamily="34" charset="0"/>
              </a:rPr>
              <a:t>ê</a:t>
            </a:r>
            <a:r>
              <a:rPr lang="vi-VN" sz="2000">
                <a:latin typeface="Arial" panose="020B0604020202020204" pitchFamily="34" charset="0"/>
                <a:cs typeface="Arial" panose="020B0604020202020204" pitchFamily="34" charset="0"/>
              </a:rPr>
              <a:t>n </a:t>
            </a:r>
            <a:r>
              <a:rPr lang="en-US" sz="2000">
                <a:latin typeface="Arial" panose="020B0604020202020204" pitchFamily="34" charset="0"/>
                <a:cs typeface="Arial" panose="020B0604020202020204" pitchFamily="34" charset="0"/>
              </a:rPr>
              <a:t>tố</a:t>
            </a:r>
            <a:r>
              <a:rPr lang="vi-VN" sz="2000">
                <a:latin typeface="Arial" panose="020B0604020202020204" pitchFamily="34" charset="0"/>
                <a:cs typeface="Arial" panose="020B0604020202020204" pitchFamily="34" charset="0"/>
              </a:rPr>
              <a:t> trong hợp chất này.</a:t>
            </a:r>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135685" y="747805"/>
            <a:ext cx="1008315" cy="1384133"/>
          </a:xfrm>
          <a:prstGeom prst="rect">
            <a:avLst/>
          </a:prstGeom>
        </p:spPr>
      </p:pic>
      <p:sp>
        <p:nvSpPr>
          <p:cNvPr id="6" name="AutoShape 4" descr="Xoăn vàng lá cà ch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6532843" y="747805"/>
            <a:ext cx="1527063" cy="138413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09143" y="3686214"/>
                <a:ext cx="6326543" cy="1123000"/>
              </a:xfrm>
              <a:prstGeom prst="rect">
                <a:avLst/>
              </a:prstGeom>
            </p:spPr>
            <p:txBody>
              <a:bodyPr wrap="square">
                <a:spAutoFit/>
              </a:bodyPr>
              <a:lstStyle/>
              <a:p>
                <a:r>
                  <a:rPr lang="en-US" sz="1600"/>
                  <a:t>%Cu= </a:t>
                </a:r>
                <a14:m>
                  <m:oMath xmlns:m="http://schemas.openxmlformats.org/officeDocument/2006/math">
                    <m:f>
                      <m:fPr>
                        <m:ctrlPr>
                          <a:rPr lang="en-US" sz="1600" i="1">
                            <a:latin typeface="Cambria Math" panose="02040503050406030204" pitchFamily="18" charset="0"/>
                          </a:rPr>
                        </m:ctrlPr>
                      </m:fPr>
                      <m:num>
                        <m:r>
                          <a:rPr lang="en-US" sz="1600" i="1">
                            <a:latin typeface="Cambria Math"/>
                          </a:rPr>
                          <m:t>𝐾𝐿𝑁𝑇</m:t>
                        </m:r>
                        <m:r>
                          <a:rPr lang="en-US" sz="1600" i="1">
                            <a:latin typeface="Cambria Math"/>
                          </a:rPr>
                          <m:t> (</m:t>
                        </m:r>
                        <m:r>
                          <a:rPr lang="en-US" sz="1600" i="1">
                            <a:latin typeface="Cambria Math" panose="02040503050406030204" pitchFamily="18" charset="0"/>
                          </a:rPr>
                          <m:t>𝐶</m:t>
                        </m:r>
                        <m:r>
                          <a:rPr lang="en-US" sz="1600" b="0" i="1" smtClean="0">
                            <a:latin typeface="Cambria Math" panose="02040503050406030204" pitchFamily="18" charset="0"/>
                          </a:rPr>
                          <m:t>𝑢</m:t>
                        </m:r>
                        <m:r>
                          <a:rPr lang="en-US" sz="1600" i="1">
                            <a:latin typeface="Cambria Math"/>
                          </a:rPr>
                          <m:t> )×</m:t>
                        </m:r>
                        <m:r>
                          <a:rPr lang="en-US" sz="1600" i="1">
                            <a:latin typeface="Cambria Math" panose="02040503050406030204" pitchFamily="18" charset="0"/>
                          </a:rPr>
                          <m:t>6</m:t>
                        </m:r>
                      </m:num>
                      <m:den>
                        <m:sSub>
                          <m:sSubPr>
                            <m:ctrlPr>
                              <a:rPr lang="en-US" sz="1600" i="1">
                                <a:latin typeface="Cambria Math" panose="02040503050406030204" pitchFamily="18" charset="0"/>
                              </a:rPr>
                            </m:ctrlPr>
                          </m:sSubPr>
                          <m:e>
                            <m:r>
                              <a:rPr lang="en-US" sz="1600" i="1">
                                <a:latin typeface="Cambria Math"/>
                              </a:rPr>
                              <m:t>𝐾𝐿𝑃𝑇</m:t>
                            </m:r>
                            <m:r>
                              <a:rPr lang="en-US" sz="1600" i="1">
                                <a:latin typeface="Cambria Math"/>
                              </a:rPr>
                              <m:t>(</m:t>
                            </m:r>
                            <m:r>
                              <m:rPr>
                                <m:sty m:val="p"/>
                              </m:rPr>
                              <a:rPr lang="en-US" sz="1600">
                                <a:latin typeface="Cambria Math" panose="02040503050406030204" pitchFamily="18" charset="0"/>
                              </a:rPr>
                              <m:t>C</m:t>
                            </m:r>
                            <m:r>
                              <m:rPr>
                                <m:sty m:val="p"/>
                              </m:rPr>
                              <a:rPr lang="en-US" sz="1600" b="0" i="0" smtClean="0">
                                <a:latin typeface="Cambria Math" panose="02040503050406030204" pitchFamily="18" charset="0"/>
                              </a:rPr>
                              <m:t>u</m:t>
                            </m:r>
                            <m:r>
                              <a:rPr lang="en-US" sz="1600" b="0" i="1" smtClean="0">
                                <a:latin typeface="Cambria Math" panose="02040503050406030204" pitchFamily="18" charset="0"/>
                              </a:rPr>
                              <m:t>𝑆𝑂</m:t>
                            </m:r>
                          </m:e>
                          <m:sub>
                            <m:r>
                              <a:rPr lang="en-US" sz="1600" b="0" i="1" smtClean="0">
                                <a:latin typeface="Cambria Math" panose="02040503050406030204" pitchFamily="18" charset="0"/>
                              </a:rPr>
                              <m:t>4</m:t>
                            </m:r>
                          </m:sub>
                        </m:sSub>
                        <m:r>
                          <a:rPr lang="en-US" sz="1600" i="1">
                            <a:latin typeface="Cambria Math" panose="02040503050406030204" pitchFamily="18" charset="0"/>
                          </a:rPr>
                          <m:t>)</m:t>
                        </m:r>
                      </m:den>
                    </m:f>
                    <m:r>
                      <a:rPr lang="en-US" sz="1600" i="1">
                        <a:latin typeface="Cambria Math"/>
                      </a:rPr>
                      <m:t> ×</m:t>
                    </m:r>
                    <m:r>
                      <a:rPr lang="en-US" sz="1600" i="1">
                        <a:latin typeface="Cambria Math"/>
                      </a:rPr>
                      <m:t>100</m:t>
                    </m:r>
                    <m:r>
                      <a:rPr lang="en-US" sz="1600" i="1">
                        <a:latin typeface="Cambria Math"/>
                      </a:rPr>
                      <m:t>% = </m:t>
                    </m:r>
                    <m:f>
                      <m:fPr>
                        <m:ctrlPr>
                          <a:rPr lang="en-US" sz="1600" i="1">
                            <a:latin typeface="Cambria Math" panose="02040503050406030204" pitchFamily="18" charset="0"/>
                          </a:rPr>
                        </m:ctrlPr>
                      </m:fPr>
                      <m:num>
                        <m:r>
                          <a:rPr lang="en-US" sz="1600" b="0" i="1" smtClean="0">
                            <a:latin typeface="Cambria Math" panose="02040503050406030204" pitchFamily="18" charset="0"/>
                          </a:rPr>
                          <m:t>64</m:t>
                        </m:r>
                        <m:r>
                          <a:rPr lang="en-US" sz="1600" b="0" i="1" smtClean="0">
                            <a:latin typeface="Cambria Math" panose="02040503050406030204" pitchFamily="18" charset="0"/>
                          </a:rPr>
                          <m:t> ×</m:t>
                        </m:r>
                        <m:r>
                          <a:rPr lang="en-US" sz="1600" b="0" i="1" smtClean="0">
                            <a:latin typeface="Cambria Math" panose="02040503050406030204" pitchFamily="18" charset="0"/>
                          </a:rPr>
                          <m:t>1</m:t>
                        </m:r>
                      </m:num>
                      <m:den>
                        <m:r>
                          <a:rPr lang="en-US" sz="1600" b="0" i="1" smtClean="0">
                            <a:latin typeface="Cambria Math" panose="02040503050406030204" pitchFamily="18" charset="0"/>
                          </a:rPr>
                          <m:t>80</m:t>
                        </m:r>
                      </m:den>
                    </m:f>
                    <m:r>
                      <a:rPr lang="en-US" sz="1600" i="1">
                        <a:latin typeface="Cambria Math"/>
                        <a:ea typeface="Cambria Math"/>
                      </a:rPr>
                      <m:t>×</m:t>
                    </m:r>
                    <m:r>
                      <a:rPr lang="en-US" sz="1600" i="1">
                        <a:latin typeface="Cambria Math"/>
                      </a:rPr>
                      <m:t>100</m:t>
                    </m:r>
                    <m:r>
                      <a:rPr lang="en-US" sz="1600" i="1">
                        <a:latin typeface="Cambria Math"/>
                      </a:rPr>
                      <m:t>% =</m:t>
                    </m:r>
                    <m:r>
                      <a:rPr lang="en-US" sz="1600" i="1">
                        <a:latin typeface="Cambria Math" panose="02040503050406030204" pitchFamily="18" charset="0"/>
                      </a:rPr>
                      <m:t>40</m:t>
                    </m:r>
                    <m:r>
                      <a:rPr lang="en-US" sz="1600" i="1">
                        <a:latin typeface="Cambria Math"/>
                      </a:rPr>
                      <m:t> %</m:t>
                    </m:r>
                  </m:oMath>
                </a14:m>
                <a:endParaRPr lang="en-US" sz="1600"/>
              </a:p>
              <a:p>
                <a:r>
                  <a:rPr lang="en-US" sz="1600"/>
                  <a:t>%S= </a:t>
                </a:r>
                <a14:m>
                  <m:oMath xmlns:m="http://schemas.openxmlformats.org/officeDocument/2006/math">
                    <m:f>
                      <m:fPr>
                        <m:ctrlPr>
                          <a:rPr lang="en-US" sz="1600" i="1">
                            <a:latin typeface="Cambria Math" panose="02040503050406030204" pitchFamily="18" charset="0"/>
                          </a:rPr>
                        </m:ctrlPr>
                      </m:fPr>
                      <m:num>
                        <m:r>
                          <a:rPr lang="en-US" sz="1600" i="1">
                            <a:latin typeface="Cambria Math"/>
                          </a:rPr>
                          <m:t>𝐾𝐿𝑁𝑇</m:t>
                        </m:r>
                        <m:r>
                          <a:rPr lang="en-US" sz="1600" i="1">
                            <a:latin typeface="Cambria Math"/>
                          </a:rPr>
                          <m:t> (</m:t>
                        </m:r>
                        <m:r>
                          <a:rPr lang="en-US" sz="1600" b="0" i="1" smtClean="0">
                            <a:latin typeface="Cambria Math" panose="02040503050406030204" pitchFamily="18" charset="0"/>
                          </a:rPr>
                          <m:t>𝑆</m:t>
                        </m:r>
                        <m:r>
                          <a:rPr lang="en-US" sz="1600" i="1">
                            <a:latin typeface="Cambria Math"/>
                          </a:rPr>
                          <m:t> )×</m:t>
                        </m:r>
                        <m:r>
                          <a:rPr lang="en-US" sz="1600" i="1">
                            <a:latin typeface="Cambria Math" panose="02040503050406030204" pitchFamily="18" charset="0"/>
                          </a:rPr>
                          <m:t>6</m:t>
                        </m:r>
                      </m:num>
                      <m:den>
                        <m:sSub>
                          <m:sSubPr>
                            <m:ctrlPr>
                              <a:rPr lang="en-US" sz="1600" i="1">
                                <a:latin typeface="Cambria Math" panose="02040503050406030204" pitchFamily="18" charset="0"/>
                              </a:rPr>
                            </m:ctrlPr>
                          </m:sSubPr>
                          <m:e>
                            <m:r>
                              <a:rPr lang="en-US" sz="1600" i="1">
                                <a:latin typeface="Cambria Math"/>
                              </a:rPr>
                              <m:t>𝐾𝐿𝑃𝑇</m:t>
                            </m:r>
                            <m:r>
                              <a:rPr lang="en-US" sz="1600" i="1">
                                <a:latin typeface="Cambria Math"/>
                              </a:rPr>
                              <m:t>(</m:t>
                            </m:r>
                            <m:r>
                              <m:rPr>
                                <m:sty m:val="p"/>
                              </m:rPr>
                              <a:rPr lang="en-US" sz="1600">
                                <a:latin typeface="Cambria Math" panose="02040503050406030204" pitchFamily="18" charset="0"/>
                              </a:rPr>
                              <m:t>Cu</m:t>
                            </m:r>
                            <m:r>
                              <a:rPr lang="en-US" sz="1600" i="1">
                                <a:latin typeface="Cambria Math" panose="02040503050406030204" pitchFamily="18" charset="0"/>
                              </a:rPr>
                              <m:t>𝑆𝑂</m:t>
                            </m:r>
                          </m:e>
                          <m:sub>
                            <m:r>
                              <a:rPr lang="en-US" sz="1600" i="1">
                                <a:latin typeface="Cambria Math" panose="02040503050406030204" pitchFamily="18" charset="0"/>
                              </a:rPr>
                              <m:t>4</m:t>
                            </m:r>
                          </m:sub>
                        </m:sSub>
                        <m:r>
                          <a:rPr lang="en-US" sz="1600" i="1">
                            <a:latin typeface="Cambria Math" panose="02040503050406030204" pitchFamily="18" charset="0"/>
                          </a:rPr>
                          <m:t>)</m:t>
                        </m:r>
                      </m:den>
                    </m:f>
                    <m:r>
                      <a:rPr lang="en-US" sz="1600" i="1">
                        <a:latin typeface="Cambria Math"/>
                      </a:rPr>
                      <m:t> ×</m:t>
                    </m:r>
                    <m:r>
                      <a:rPr lang="en-US" sz="1600" i="1">
                        <a:latin typeface="Cambria Math"/>
                      </a:rPr>
                      <m:t>100</m:t>
                    </m:r>
                    <m:r>
                      <a:rPr lang="en-US" sz="1600" i="1">
                        <a:latin typeface="Cambria Math"/>
                      </a:rPr>
                      <m:t>% = </m:t>
                    </m:r>
                    <m:f>
                      <m:fPr>
                        <m:ctrlPr>
                          <a:rPr lang="en-US" sz="1600" i="1">
                            <a:latin typeface="Cambria Math" panose="02040503050406030204" pitchFamily="18" charset="0"/>
                          </a:rPr>
                        </m:ctrlPr>
                      </m:fPr>
                      <m:num>
                        <m:r>
                          <a:rPr lang="en-US" sz="1600" b="0" i="1" smtClean="0">
                            <a:latin typeface="Cambria Math" panose="02040503050406030204" pitchFamily="18" charset="0"/>
                          </a:rPr>
                          <m:t>32</m:t>
                        </m:r>
                        <m:r>
                          <a:rPr lang="en-US" sz="1600" i="1">
                            <a:latin typeface="Cambria Math" panose="02040503050406030204" pitchFamily="18" charset="0"/>
                          </a:rPr>
                          <m:t> ×</m:t>
                        </m:r>
                        <m:r>
                          <a:rPr lang="en-US" sz="1600" i="1">
                            <a:latin typeface="Cambria Math" panose="02040503050406030204" pitchFamily="18" charset="0"/>
                          </a:rPr>
                          <m:t>1</m:t>
                        </m:r>
                      </m:num>
                      <m:den>
                        <m:r>
                          <a:rPr lang="en-US" sz="1600" i="1">
                            <a:latin typeface="Cambria Math" panose="02040503050406030204" pitchFamily="18" charset="0"/>
                          </a:rPr>
                          <m:t>80</m:t>
                        </m:r>
                      </m:den>
                    </m:f>
                    <m:r>
                      <a:rPr lang="en-US" sz="1600" i="1">
                        <a:latin typeface="Cambria Math"/>
                        <a:ea typeface="Cambria Math"/>
                      </a:rPr>
                      <m:t>×</m:t>
                    </m:r>
                    <m:r>
                      <a:rPr lang="en-US" sz="1600" i="1">
                        <a:latin typeface="Cambria Math"/>
                      </a:rPr>
                      <m:t>100</m:t>
                    </m:r>
                    <m:r>
                      <a:rPr lang="en-US" sz="1600" i="1">
                        <a:latin typeface="Cambria Math"/>
                      </a:rPr>
                      <m:t>% =</m:t>
                    </m:r>
                    <m:r>
                      <a:rPr lang="en-US" sz="1600" b="0" i="1" smtClean="0">
                        <a:latin typeface="Cambria Math" panose="02040503050406030204" pitchFamily="18" charset="0"/>
                      </a:rPr>
                      <m:t>20</m:t>
                    </m:r>
                    <m:r>
                      <a:rPr lang="en-US" sz="1600" i="1">
                        <a:latin typeface="Cambria Math"/>
                      </a:rPr>
                      <m:t> %</m:t>
                    </m:r>
                  </m:oMath>
                </a14:m>
                <a:endParaRPr lang="en-US" sz="1600"/>
              </a:p>
              <a:p>
                <a:r>
                  <a:rPr lang="en-US" sz="1600">
                    <a:sym typeface="Symbol"/>
                  </a:rPr>
                  <a:t></a:t>
                </a:r>
                <a:r>
                  <a:rPr lang="en-US" sz="1600"/>
                  <a:t> </a:t>
                </a:r>
                <a:r>
                  <a:rPr lang="en-US" sz="1600" dirty="0"/>
                  <a:t>%O </a:t>
                </a:r>
                <a:r>
                  <a:rPr lang="en-US" sz="1600"/>
                  <a:t>= 100% - %Cu - %S = 100</a:t>
                </a:r>
                <a:r>
                  <a:rPr lang="en-US" sz="1600" dirty="0"/>
                  <a:t>% </a:t>
                </a:r>
                <a:r>
                  <a:rPr lang="en-US" sz="1600"/>
                  <a:t>- 40% - 20% =  40% </a:t>
                </a:r>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909143" y="3686214"/>
                <a:ext cx="6326543" cy="1123000"/>
              </a:xfrm>
              <a:prstGeom prst="rect">
                <a:avLst/>
              </a:prstGeom>
              <a:blipFill>
                <a:blip r:embed="rId5"/>
                <a:stretch>
                  <a:fillRect l="-482" b="-6522"/>
                </a:stretch>
              </a:blipFill>
            </p:spPr>
            <p:txBody>
              <a:bodyPr/>
              <a:lstStyle/>
              <a:p>
                <a:r>
                  <a:rPr lang="en-US">
                    <a:noFill/>
                  </a:rPr>
                  <a:t> </a:t>
                </a:r>
              </a:p>
            </p:txBody>
          </p:sp>
        </mc:Fallback>
      </mc:AlternateContent>
    </p:spTree>
    <p:extLst>
      <p:ext uri="{BB962C8B-B14F-4D97-AF65-F5344CB8AC3E}">
        <p14:creationId xmlns:p14="http://schemas.microsoft.com/office/powerpoint/2010/main" val="44898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down)">
                                      <p:cBhvr>
                                        <p:cTn id="16" dur="500"/>
                                        <p:tgtEl>
                                          <p:spTgt spid="9">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wipe(down)">
                                      <p:cBhvr>
                                        <p:cTn id="19" dur="500"/>
                                        <p:tgtEl>
                                          <p:spTgt spid="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8"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2822"/>
            <a:ext cx="9040093" cy="1077218"/>
          </a:xfrm>
          <a:prstGeom prst="rect">
            <a:avLst/>
          </a:prstGeom>
        </p:spPr>
        <p:txBody>
          <a:bodyPr wrap="square">
            <a:spAutoFit/>
          </a:bodyPr>
          <a:lstStyle/>
          <a:p>
            <a:r>
              <a:rPr lang="en-US" sz="3200" b="1" dirty="0"/>
              <a:t>? </a:t>
            </a:r>
            <a:r>
              <a:rPr lang="en-US" sz="3200" b="1" dirty="0" err="1"/>
              <a:t>Tính</a:t>
            </a:r>
            <a:r>
              <a:rPr lang="en-US" sz="3200" b="1" dirty="0"/>
              <a:t> </a:t>
            </a:r>
            <a:r>
              <a:rPr lang="en-US" sz="3200" b="1" dirty="0" err="1"/>
              <a:t>phần</a:t>
            </a:r>
            <a:r>
              <a:rPr lang="en-US" sz="3200" b="1" dirty="0"/>
              <a:t> </a:t>
            </a:r>
            <a:r>
              <a:rPr lang="en-US" sz="3200" b="1" dirty="0" err="1"/>
              <a:t>trăm</a:t>
            </a:r>
            <a:r>
              <a:rPr lang="en-US" sz="3200" b="1" dirty="0"/>
              <a:t> </a:t>
            </a:r>
            <a:r>
              <a:rPr lang="en-US" sz="3200" b="1" dirty="0" err="1"/>
              <a:t>mỗi</a:t>
            </a:r>
            <a:r>
              <a:rPr lang="en-US" sz="3200" b="1" dirty="0"/>
              <a:t> </a:t>
            </a:r>
            <a:r>
              <a:rPr lang="en-US" sz="3200" b="1" dirty="0" err="1"/>
              <a:t>nguyên</a:t>
            </a:r>
            <a:r>
              <a:rPr lang="en-US" sz="3200" b="1" dirty="0"/>
              <a:t> </a:t>
            </a:r>
            <a:r>
              <a:rPr lang="en-US" sz="3200" b="1" dirty="0" err="1"/>
              <a:t>tố</a:t>
            </a:r>
            <a:r>
              <a:rPr lang="en-US" sz="3200" b="1" dirty="0"/>
              <a:t> </a:t>
            </a:r>
            <a:r>
              <a:rPr lang="en-US" sz="3200" b="1" dirty="0" err="1"/>
              <a:t>có</a:t>
            </a:r>
            <a:r>
              <a:rPr lang="en-US" sz="3200" b="1" dirty="0"/>
              <a:t> </a:t>
            </a:r>
            <a:r>
              <a:rPr lang="en-US" sz="3200" b="1" dirty="0" err="1"/>
              <a:t>trong</a:t>
            </a:r>
            <a:r>
              <a:rPr lang="en-US" sz="3200" b="1" dirty="0"/>
              <a:t> </a:t>
            </a:r>
            <a:r>
              <a:rPr lang="en-US" sz="3200" b="1" dirty="0" err="1"/>
              <a:t>các</a:t>
            </a:r>
            <a:r>
              <a:rPr lang="en-US" sz="3200" b="1" dirty="0"/>
              <a:t> </a:t>
            </a:r>
            <a:r>
              <a:rPr lang="en-US" sz="3200" b="1" dirty="0" err="1"/>
              <a:t>hợp</a:t>
            </a:r>
            <a:r>
              <a:rPr lang="en-US" sz="3200" b="1" dirty="0"/>
              <a:t> </a:t>
            </a:r>
            <a:r>
              <a:rPr lang="en-US" sz="3200" b="1" dirty="0" err="1"/>
              <a:t>chất</a:t>
            </a:r>
            <a:r>
              <a:rPr lang="en-US" sz="3200" b="1" dirty="0"/>
              <a:t>: AI</a:t>
            </a:r>
            <a:r>
              <a:rPr lang="en-US" sz="3200" b="1" baseline="-25000" dirty="0"/>
              <a:t>2</a:t>
            </a:r>
            <a:r>
              <a:rPr lang="en-US" sz="3200" b="1" dirty="0"/>
              <a:t>O</a:t>
            </a:r>
            <a:r>
              <a:rPr lang="en-US" sz="3200" b="1" baseline="-25000" dirty="0"/>
              <a:t>3</a:t>
            </a:r>
            <a:r>
              <a:rPr lang="en-US" sz="3200" b="1" dirty="0"/>
              <a:t>, MgCI</a:t>
            </a:r>
            <a:r>
              <a:rPr lang="en-US" sz="3200" b="1" baseline="-25000" dirty="0"/>
              <a:t>2 </a:t>
            </a:r>
            <a:r>
              <a:rPr lang="en-US" sz="3200" b="1" dirty="0"/>
              <a:t>, Na</a:t>
            </a:r>
            <a:r>
              <a:rPr lang="en-US" sz="3200" b="1" baseline="-25000" dirty="0"/>
              <a:t>2</a:t>
            </a:r>
            <a:r>
              <a:rPr lang="en-US" sz="3200" b="1" dirty="0"/>
              <a:t>S, (NH</a:t>
            </a:r>
            <a:r>
              <a:rPr lang="en-US" sz="3200" b="1" baseline="-25000" dirty="0"/>
              <a:t>4</a:t>
            </a:r>
            <a:r>
              <a:rPr lang="en-US" sz="3200" b="1" dirty="0"/>
              <a:t>)</a:t>
            </a:r>
            <a:r>
              <a:rPr lang="en-US" sz="3200" b="1" baseline="-25000" dirty="0"/>
              <a:t>2</a:t>
            </a:r>
            <a:r>
              <a:rPr lang="en-US" sz="3200" b="1" dirty="0"/>
              <a:t>CO</a:t>
            </a:r>
            <a:r>
              <a:rPr lang="en-US" sz="3200" b="1" baseline="-25000" dirty="0"/>
              <a:t>3</a:t>
            </a:r>
            <a:r>
              <a:rPr lang="en-US" sz="3200" b="1" dirty="0"/>
              <a:t>.</a:t>
            </a:r>
            <a:endParaRPr lang="en-US" sz="3200" dirty="0"/>
          </a:p>
        </p:txBody>
      </p:sp>
      <mc:AlternateContent xmlns:mc="http://schemas.openxmlformats.org/markup-compatibility/2006" xmlns:a14="http://schemas.microsoft.com/office/drawing/2010/main">
        <mc:Choice Requires="a14">
          <p:sp>
            <p:nvSpPr>
              <p:cNvPr id="3" name="Rectangle 2"/>
              <p:cNvSpPr/>
              <p:nvPr/>
            </p:nvSpPr>
            <p:spPr>
              <a:xfrm>
                <a:off x="187041" y="1826215"/>
                <a:ext cx="8998526" cy="1788695"/>
              </a:xfrm>
              <a:prstGeom prst="rect">
                <a:avLst/>
              </a:prstGeom>
            </p:spPr>
            <p:txBody>
              <a:bodyPr wrap="square">
                <a:spAutoFit/>
              </a:bodyPr>
              <a:lstStyle/>
              <a:p>
                <a:r>
                  <a:rPr lang="en-US" sz="2400" dirty="0"/>
                  <a:t>AI</a:t>
                </a:r>
                <a:r>
                  <a:rPr lang="en-US" sz="2400" baseline="-25000" dirty="0"/>
                  <a:t>2</a:t>
                </a:r>
                <a:r>
                  <a:rPr lang="en-US" sz="2400" dirty="0"/>
                  <a:t>O</a:t>
                </a:r>
                <a:r>
                  <a:rPr lang="en-US" sz="2400" baseline="-25000" dirty="0"/>
                  <a:t>3</a:t>
                </a:r>
                <a:r>
                  <a:rPr lang="en-US" sz="2400" dirty="0"/>
                  <a:t>: </a:t>
                </a:r>
                <a:r>
                  <a:rPr lang="en-US" sz="2400" dirty="0" err="1"/>
                  <a:t>Có</a:t>
                </a:r>
                <a:r>
                  <a:rPr lang="en-US" sz="2400" dirty="0"/>
                  <a:t> %Al = </a:t>
                </a:r>
                <a14:m>
                  <m:oMath xmlns:m="http://schemas.openxmlformats.org/officeDocument/2006/math">
                    <m:f>
                      <m:fPr>
                        <m:ctrlPr>
                          <a:rPr lang="en-US" sz="2400" i="1">
                            <a:latin typeface="Cambria Math" panose="02040503050406030204" pitchFamily="18" charset="0"/>
                          </a:rPr>
                        </m:ctrlPr>
                      </m:fPr>
                      <m:num>
                        <m:r>
                          <a:rPr lang="en-US" sz="2400" i="1">
                            <a:latin typeface="Cambria Math"/>
                          </a:rPr>
                          <m:t>𝐾𝐿𝑁𝑇</m:t>
                        </m:r>
                        <m:r>
                          <a:rPr lang="en-US" sz="2400" i="1">
                            <a:latin typeface="Cambria Math"/>
                          </a:rPr>
                          <m:t> (</m:t>
                        </m:r>
                        <m:r>
                          <a:rPr lang="en-US" sz="2400" i="1">
                            <a:latin typeface="Cambria Math"/>
                          </a:rPr>
                          <m:t>𝐴𝑙</m:t>
                        </m:r>
                        <m:r>
                          <a:rPr lang="en-US" sz="2400" i="1">
                            <a:latin typeface="Cambria Math"/>
                          </a:rPr>
                          <m:t> )× </m:t>
                        </m:r>
                        <m:r>
                          <a:rPr lang="en-US" sz="2400" i="1">
                            <a:latin typeface="Cambria Math"/>
                          </a:rPr>
                          <m:t>2</m:t>
                        </m:r>
                      </m:num>
                      <m:den>
                        <m:r>
                          <a:rPr lang="en-US" sz="2400" i="1">
                            <a:latin typeface="Cambria Math"/>
                          </a:rPr>
                          <m:t>𝐾𝐿𝑃𝑇</m:t>
                        </m:r>
                        <m:r>
                          <a:rPr lang="en-US" sz="2400" i="1">
                            <a:latin typeface="Cambria Math"/>
                          </a:rPr>
                          <m:t>(</m:t>
                        </m:r>
                        <m:r>
                          <m:rPr>
                            <m:sty m:val="p"/>
                          </m:rPr>
                          <a:rPr lang="en-US" sz="2400">
                            <a:latin typeface="Cambria Math"/>
                          </a:rPr>
                          <m:t>AI</m:t>
                        </m:r>
                        <m:r>
                          <a:rPr lang="en-US" sz="2400" baseline="-25000">
                            <a:latin typeface="Cambria Math"/>
                          </a:rPr>
                          <m:t>2</m:t>
                        </m:r>
                        <m:r>
                          <m:rPr>
                            <m:sty m:val="p"/>
                          </m:rPr>
                          <a:rPr lang="en-US" sz="2400">
                            <a:latin typeface="Cambria Math"/>
                          </a:rPr>
                          <m:t>O</m:t>
                        </m:r>
                        <m:r>
                          <a:rPr lang="en-US" sz="2400" baseline="-25000">
                            <a:latin typeface="Cambria Math"/>
                          </a:rPr>
                          <m:t>3</m:t>
                        </m:r>
                        <m:r>
                          <a:rPr lang="en-US" sz="2400" baseline="-25000">
                            <a:latin typeface="Cambria Math"/>
                          </a:rPr>
                          <m:t>)</m:t>
                        </m:r>
                        <m:r>
                          <a:rPr lang="en-US" sz="2400" i="1">
                            <a:latin typeface="Cambria Math"/>
                          </a:rPr>
                          <m:t> </m:t>
                        </m:r>
                      </m:den>
                    </m:f>
                    <m:r>
                      <a:rPr lang="en-US" sz="2400" i="1">
                        <a:latin typeface="Cambria Math"/>
                      </a:rPr>
                      <m:t> ×</m:t>
                    </m:r>
                    <m:r>
                      <a:rPr lang="en-US" sz="2400" i="1">
                        <a:latin typeface="Cambria Math"/>
                      </a:rPr>
                      <m:t>100</m:t>
                    </m:r>
                    <m:r>
                      <a:rPr lang="en-US" sz="2400" i="1">
                        <a:latin typeface="Cambria Math"/>
                      </a:rPr>
                      <m:t>% = </m:t>
                    </m:r>
                    <m:f>
                      <m:fPr>
                        <m:ctrlPr>
                          <a:rPr lang="en-US" sz="2400" i="1">
                            <a:latin typeface="Cambria Math" panose="02040503050406030204" pitchFamily="18" charset="0"/>
                          </a:rPr>
                        </m:ctrlPr>
                      </m:fPr>
                      <m:num>
                        <m:r>
                          <a:rPr lang="en-US" sz="2400" i="1">
                            <a:latin typeface="Cambria Math"/>
                          </a:rPr>
                          <m:t>27</m:t>
                        </m:r>
                        <m:r>
                          <a:rPr lang="en-US" sz="2400" i="1">
                            <a:latin typeface="Cambria Math"/>
                          </a:rPr>
                          <m:t>×</m:t>
                        </m:r>
                        <m:r>
                          <a:rPr lang="en-US" sz="2400" i="1">
                            <a:latin typeface="Cambria Math"/>
                          </a:rPr>
                          <m:t>2</m:t>
                        </m:r>
                      </m:num>
                      <m:den>
                        <m:r>
                          <a:rPr lang="en-US" sz="2400" i="1">
                            <a:latin typeface="Cambria Math"/>
                          </a:rPr>
                          <m:t>27</m:t>
                        </m:r>
                        <m:r>
                          <a:rPr lang="en-US" sz="2400" i="1">
                            <a:latin typeface="Cambria Math"/>
                          </a:rPr>
                          <m:t>×</m:t>
                        </m:r>
                        <m:r>
                          <a:rPr lang="en-US" sz="2400" i="1">
                            <a:latin typeface="Cambria Math"/>
                          </a:rPr>
                          <m:t>2</m:t>
                        </m:r>
                        <m:r>
                          <a:rPr lang="en-US" sz="2400" i="1">
                            <a:latin typeface="Cambria Math"/>
                          </a:rPr>
                          <m:t>+</m:t>
                        </m:r>
                        <m:r>
                          <a:rPr lang="en-US" sz="2400" i="1">
                            <a:latin typeface="Cambria Math"/>
                          </a:rPr>
                          <m:t>16</m:t>
                        </m:r>
                        <m:r>
                          <a:rPr lang="en-US" sz="2400" i="1">
                            <a:latin typeface="Cambria Math"/>
                          </a:rPr>
                          <m:t>×</m:t>
                        </m:r>
                        <m:r>
                          <a:rPr lang="en-US" sz="2400" i="1">
                            <a:latin typeface="Cambria Math"/>
                          </a:rPr>
                          <m:t>3</m:t>
                        </m:r>
                      </m:den>
                    </m:f>
                    <m:r>
                      <a:rPr lang="en-US" sz="2400" i="1">
                        <a:latin typeface="Cambria Math"/>
                        <a:ea typeface="Cambria Math"/>
                      </a:rPr>
                      <m:t>×</m:t>
                    </m:r>
                    <m:r>
                      <a:rPr lang="en-US" sz="2400" i="1">
                        <a:latin typeface="Cambria Math"/>
                      </a:rPr>
                      <m:t>100</m:t>
                    </m:r>
                    <m:r>
                      <a:rPr lang="en-US" sz="2400" i="1">
                        <a:latin typeface="Cambria Math"/>
                      </a:rPr>
                      <m:t>% =</m:t>
                    </m:r>
                    <m:r>
                      <a:rPr lang="en-US" sz="2400" i="1">
                        <a:latin typeface="Cambria Math"/>
                      </a:rPr>
                      <m:t>52</m:t>
                    </m:r>
                    <m:r>
                      <a:rPr lang="en-US" sz="2400" i="1">
                        <a:latin typeface="Cambria Math"/>
                      </a:rPr>
                      <m:t>,</m:t>
                    </m:r>
                    <m:r>
                      <a:rPr lang="en-US" sz="2400" i="1">
                        <a:latin typeface="Cambria Math"/>
                      </a:rPr>
                      <m:t>94</m:t>
                    </m:r>
                    <m:r>
                      <a:rPr lang="en-US" sz="2400" i="1">
                        <a:latin typeface="Cambria Math"/>
                      </a:rPr>
                      <m:t> %</m:t>
                    </m:r>
                  </m:oMath>
                </a14:m>
                <a:endParaRPr lang="en-US" sz="2400" dirty="0"/>
              </a:p>
              <a:p>
                <a:r>
                  <a:rPr lang="en-US" sz="2400" dirty="0">
                    <a:sym typeface="Symbol"/>
                  </a:rPr>
                  <a:t></a:t>
                </a:r>
                <a:r>
                  <a:rPr lang="en-US" sz="2400" dirty="0"/>
                  <a:t> %O = 100% - 52,96% =  47,06% </a:t>
                </a:r>
              </a:p>
              <a:p>
                <a:pPr lvl="0"/>
                <a:r>
                  <a:rPr lang="en-US" sz="2400" dirty="0" err="1"/>
                  <a:t>Tương</a:t>
                </a:r>
                <a:r>
                  <a:rPr lang="en-US" sz="2400" dirty="0"/>
                  <a:t> </a:t>
                </a:r>
                <a:r>
                  <a:rPr lang="en-US" sz="2400" dirty="0" err="1"/>
                  <a:t>tự</a:t>
                </a:r>
                <a:r>
                  <a:rPr lang="en-US" sz="2400" dirty="0"/>
                  <a:t> </a:t>
                </a:r>
                <a:r>
                  <a:rPr lang="en-US" sz="2400" dirty="0" err="1"/>
                  <a:t>các</a:t>
                </a:r>
                <a:r>
                  <a:rPr lang="en-US" sz="2400" dirty="0"/>
                  <a:t> </a:t>
                </a:r>
                <a:r>
                  <a:rPr lang="en-US" sz="2400" dirty="0" err="1"/>
                  <a:t>em</a:t>
                </a:r>
                <a:r>
                  <a:rPr lang="en-US" sz="2400" dirty="0"/>
                  <a:t> </a:t>
                </a:r>
                <a:r>
                  <a:rPr lang="en-US" sz="2400" dirty="0" err="1"/>
                  <a:t>tính</a:t>
                </a:r>
                <a:r>
                  <a:rPr lang="en-US" sz="2400" dirty="0"/>
                  <a:t> </a:t>
                </a:r>
                <a:r>
                  <a:rPr lang="en-US" sz="2400" dirty="0" err="1"/>
                  <a:t>ví</a:t>
                </a:r>
                <a:r>
                  <a:rPr lang="en-US" sz="2400" dirty="0"/>
                  <a:t> </a:t>
                </a:r>
                <a:r>
                  <a:rPr lang="en-US" sz="2400" dirty="0" err="1"/>
                  <a:t>dụ</a:t>
                </a:r>
                <a:r>
                  <a:rPr lang="en-US" sz="2400" dirty="0"/>
                  <a:t> </a:t>
                </a:r>
                <a:r>
                  <a:rPr lang="en-US" sz="2400" dirty="0" err="1"/>
                  <a:t>còn</a:t>
                </a:r>
                <a:r>
                  <a:rPr lang="en-US" sz="2400" dirty="0"/>
                  <a:t> </a:t>
                </a:r>
                <a:r>
                  <a:rPr lang="en-US" sz="2400" dirty="0" err="1"/>
                  <a:t>lại</a:t>
                </a:r>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187041" y="1826215"/>
                <a:ext cx="8998526" cy="1788695"/>
              </a:xfrm>
              <a:prstGeom prst="rect">
                <a:avLst/>
              </a:prstGeom>
              <a:blipFill>
                <a:blip r:embed="rId2"/>
                <a:stretch>
                  <a:fillRect l="-1084" b="-6826"/>
                </a:stretch>
              </a:blipFill>
            </p:spPr>
            <p:txBody>
              <a:bodyPr/>
              <a:lstStyle/>
              <a:p>
                <a:r>
                  <a:rPr lang="en-US">
                    <a:noFill/>
                  </a:rPr>
                  <a:t> </a:t>
                </a:r>
              </a:p>
            </p:txBody>
          </p:sp>
        </mc:Fallback>
      </mc:AlternateContent>
      <p:sp>
        <p:nvSpPr>
          <p:cNvPr id="6" name="Google Shape;336;p2">
            <a:extLst>
              <a:ext uri="{FF2B5EF4-FFF2-40B4-BE49-F238E27FC236}">
                <a16:creationId xmlns:a16="http://schemas.microsoft.com/office/drawing/2014/main" id="{FFADDD7D-603A-4823-AEBB-07F8E2AFCEC2}"/>
              </a:ext>
            </a:extLst>
          </p:cNvPr>
          <p:cNvSpPr/>
          <p:nvPr/>
        </p:nvSpPr>
        <p:spPr>
          <a:xfrm>
            <a:off x="391886" y="172295"/>
            <a:ext cx="7697038" cy="489671"/>
          </a:xfrm>
          <a:custGeom>
            <a:avLst/>
            <a:gdLst/>
            <a:ahLst/>
            <a:cxnLst/>
            <a:rect l="l" t="t" r="r" b="b"/>
            <a:pathLst>
              <a:path w="2127027" h="400812" extrusionOk="0">
                <a:moveTo>
                  <a:pt x="605497" y="13513"/>
                </a:moveTo>
                <a:cubicBezTo>
                  <a:pt x="462622" y="14084"/>
                  <a:pt x="319271" y="14370"/>
                  <a:pt x="176205" y="11703"/>
                </a:cubicBezTo>
                <a:cubicBezTo>
                  <a:pt x="122294" y="10750"/>
                  <a:pt x="58762" y="16084"/>
                  <a:pt x="2374" y="7321"/>
                </a:cubicBezTo>
                <a:cubicBezTo>
                  <a:pt x="53618" y="62471"/>
                  <a:pt x="97148" y="122288"/>
                  <a:pt x="144392" y="181534"/>
                </a:cubicBezTo>
                <a:cubicBezTo>
                  <a:pt x="147754" y="185009"/>
                  <a:pt x="148421" y="190291"/>
                  <a:pt x="146011" y="194488"/>
                </a:cubicBezTo>
                <a:cubicBezTo>
                  <a:pt x="97148" y="263163"/>
                  <a:pt x="50761" y="333648"/>
                  <a:pt x="-7" y="400799"/>
                </a:cubicBezTo>
                <a:cubicBezTo>
                  <a:pt x="84765" y="399466"/>
                  <a:pt x="169442" y="396989"/>
                  <a:pt x="254120" y="395179"/>
                </a:cubicBezTo>
                <a:cubicBezTo>
                  <a:pt x="603020" y="387464"/>
                  <a:pt x="951921" y="380511"/>
                  <a:pt x="1300917" y="376129"/>
                </a:cubicBezTo>
                <a:cubicBezTo>
                  <a:pt x="1571618" y="372986"/>
                  <a:pt x="1847462" y="359937"/>
                  <a:pt x="2118067" y="380606"/>
                </a:cubicBezTo>
                <a:cubicBezTo>
                  <a:pt x="2084844" y="335694"/>
                  <a:pt x="2054897" y="288456"/>
                  <a:pt x="2028437" y="239255"/>
                </a:cubicBezTo>
                <a:cubicBezTo>
                  <a:pt x="2020436" y="224301"/>
                  <a:pt x="2003672" y="202584"/>
                  <a:pt x="2005100" y="184772"/>
                </a:cubicBezTo>
                <a:cubicBezTo>
                  <a:pt x="2006243" y="172009"/>
                  <a:pt x="2021198" y="150768"/>
                  <a:pt x="2027008" y="139338"/>
                </a:cubicBezTo>
                <a:cubicBezTo>
                  <a:pt x="2037228" y="118763"/>
                  <a:pt x="2048515" y="98734"/>
                  <a:pt x="2060822" y="79330"/>
                </a:cubicBezTo>
                <a:cubicBezTo>
                  <a:pt x="2079271" y="50067"/>
                  <a:pt x="2101541" y="23386"/>
                  <a:pt x="2127020" y="-13"/>
                </a:cubicBezTo>
                <a:cubicBezTo>
                  <a:pt x="1982431" y="-13"/>
                  <a:pt x="1837841" y="1892"/>
                  <a:pt x="1693347" y="3416"/>
                </a:cubicBezTo>
                <a:cubicBezTo>
                  <a:pt x="1330730" y="7607"/>
                  <a:pt x="968018" y="12370"/>
                  <a:pt x="605497" y="13513"/>
                </a:cubicBezTo>
                <a:close/>
              </a:path>
            </a:pathLst>
          </a:custGeom>
          <a:solidFill>
            <a:srgbClr val="FFFF00"/>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B4B50F4F-9064-4082-ADA7-701525520E05}"/>
              </a:ext>
            </a:extLst>
          </p:cNvPr>
          <p:cNvSpPr txBox="1"/>
          <p:nvPr/>
        </p:nvSpPr>
        <p:spPr>
          <a:xfrm>
            <a:off x="315356" y="186297"/>
            <a:ext cx="7850097"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THẢO LUẬN THEO NHÓM LÀM BÀI TẬP</a:t>
            </a:r>
          </a:p>
        </p:txBody>
      </p:sp>
    </p:spTree>
    <p:extLst>
      <p:ext uri="{BB962C8B-B14F-4D97-AF65-F5344CB8AC3E}">
        <p14:creationId xmlns:p14="http://schemas.microsoft.com/office/powerpoint/2010/main" val="41212212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9998" y="596554"/>
            <a:ext cx="8373374" cy="646331"/>
          </a:xfrm>
          <a:prstGeom prst="rect">
            <a:avLst/>
          </a:prstGeom>
        </p:spPr>
        <p:txBody>
          <a:bodyPr wrap="square">
            <a:spAutoFit/>
          </a:bodyPr>
          <a:lstStyle/>
          <a:p>
            <a:pPr marL="53340" marR="52864" algn="just">
              <a:spcBef>
                <a:spcPts val="596"/>
              </a:spcBef>
            </a:pPr>
            <a:r>
              <a:rPr lang="vi-VN" sz="1800"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2000" dirty="0">
              <a:latin typeface="Times New Roman" panose="02020603050405020304" pitchFamily="18" charset="0"/>
              <a:ea typeface="Times New Roman" panose="02020603050405020304" pitchFamily="18" charset="0"/>
            </a:endParaRPr>
          </a:p>
        </p:txBody>
      </p:sp>
      <p:sp>
        <p:nvSpPr>
          <p:cNvPr id="3" name="Rectangle 2"/>
          <p:cNvSpPr/>
          <p:nvPr/>
        </p:nvSpPr>
        <p:spPr>
          <a:xfrm>
            <a:off x="639998" y="1228059"/>
            <a:ext cx="8226336" cy="1221553"/>
          </a:xfrm>
          <a:prstGeom prst="rect">
            <a:avLst/>
          </a:prstGeom>
        </p:spPr>
        <p:txBody>
          <a:bodyPr wrap="square">
            <a:spAutoFit/>
          </a:bodyPr>
          <a:lstStyle/>
          <a:p>
            <a:pPr marL="53340" marR="53340" algn="ctr">
              <a:spcBef>
                <a:spcPts val="581"/>
              </a:spcBef>
              <a:spcAft>
                <a:spcPts val="23"/>
              </a:spcAft>
            </a:pPr>
            <a:r>
              <a:rPr lang="en-US" sz="1800" dirty="0" err="1">
                <a:solidFill>
                  <a:srgbClr val="FF0000"/>
                </a:solidFill>
                <a:latin typeface="Times New Roman" panose="02020603050405020304" pitchFamily="18" charset="0"/>
                <a:ea typeface="Times New Roman" panose="02020603050405020304" pitchFamily="18" charset="0"/>
              </a:rPr>
              <a:t>Trả</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lời</a:t>
            </a:r>
            <a:r>
              <a:rPr lang="en-US" sz="1800" dirty="0">
                <a:solidFill>
                  <a:srgbClr val="FF0000"/>
                </a:solidFill>
                <a:latin typeface="Times New Roman" panose="02020603050405020304" pitchFamily="18" charset="0"/>
                <a:ea typeface="Times New Roman" panose="02020603050405020304" pitchFamily="18" charset="0"/>
              </a:rPr>
              <a:t>: </a:t>
            </a:r>
          </a:p>
          <a:p>
            <a:pPr marL="53340" marR="53340" algn="just">
              <a:spcBef>
                <a:spcPts val="581"/>
              </a:spcBef>
              <a:spcAft>
                <a:spcPts val="23"/>
              </a:spcAft>
            </a:pPr>
            <a:r>
              <a:rPr lang="vi-VN" sz="1600" dirty="0">
                <a:latin typeface="Times New Roman" panose="02020603050405020304" pitchFamily="18" charset="0"/>
                <a:ea typeface="Times New Roman" panose="02020603050405020304" pitchFamily="18" charset="0"/>
              </a:rPr>
              <a:t>Bột thuốc muối chữa đau dạ dày có công thức hóa học là NaHCO</a:t>
            </a:r>
            <a:r>
              <a:rPr lang="vi-VN" sz="1600" baseline="-25000" dirty="0">
                <a:latin typeface="Times New Roman" panose="02020603050405020304" pitchFamily="18" charset="0"/>
                <a:ea typeface="Times New Roman" panose="02020603050405020304" pitchFamily="18" charset="0"/>
              </a:rPr>
              <a:t>3</a:t>
            </a:r>
            <a:r>
              <a:rPr lang="vi-VN" sz="1600" dirty="0">
                <a:latin typeface="Times New Roman" panose="02020603050405020304" pitchFamily="18" charset="0"/>
                <a:ea typeface="Times New Roman" panose="02020603050405020304" pitchFamily="18" charset="0"/>
              </a:rPr>
              <a:t> (natri hydrocarbonat hay sodium hydrocarbonate).</a:t>
            </a:r>
            <a:endParaRPr lang="en-US" sz="1013" dirty="0">
              <a:latin typeface="Times New Roman" panose="02020603050405020304" pitchFamily="18" charset="0"/>
              <a:ea typeface="Times New Roman" panose="02020603050405020304" pitchFamily="18" charset="0"/>
            </a:endParaRPr>
          </a:p>
          <a:p>
            <a:pPr marL="53340" marR="53340" algn="just">
              <a:lnSpc>
                <a:spcPct val="150000"/>
              </a:lnSpc>
              <a:spcBef>
                <a:spcPts val="581"/>
              </a:spcBef>
              <a:spcAft>
                <a:spcPts val="23"/>
              </a:spcAft>
            </a:pPr>
            <a:endParaRPr lang="en-US" sz="1013"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2386" y="2683567"/>
            <a:ext cx="2569687" cy="1934124"/>
          </a:xfrm>
          <a:prstGeom prst="rect">
            <a:avLst/>
          </a:prstGeom>
        </p:spPr>
      </p:pic>
      <p:sp>
        <p:nvSpPr>
          <p:cNvPr id="9" name="Rectangle 4"/>
          <p:cNvSpPr>
            <a:spLocks noChangeArrowheads="1"/>
          </p:cNvSpPr>
          <p:nvPr/>
        </p:nvSpPr>
        <p:spPr bwMode="auto">
          <a:xfrm>
            <a:off x="3204557" y="2278041"/>
            <a:ext cx="5440680"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vi-VN" altLang="en-US" sz="1400" dirty="0">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lang="vi-VN" alt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3</a:t>
            </a:r>
            <a:r>
              <a:rPr lang="vi-VN" altLang="en-US" sz="1400" dirty="0">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lang="en-US" alt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vi-VN" altLang="en-US" sz="1400" dirty="0">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lang="vi-VN" alt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3</a:t>
            </a:r>
            <a:r>
              <a:rPr lang="vi-VN" alt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1400">
                <a:latin typeface="Times New Roman" panose="02020603050405020304" pitchFamily="18" charset="0"/>
                <a:ea typeface="Times New Roman" panose="02020603050405020304" pitchFamily="18" charset="0"/>
                <a:cs typeface="Times New Roman" panose="02020603050405020304" pitchFamily="18" charset="0"/>
              </a:rPr>
              <a:t>là:</a:t>
            </a:r>
            <a:endParaRPr lang="en-US" altLang="en-US" sz="1400" dirty="0">
              <a:latin typeface="Times New Roman" panose="02020603050405020304" pitchFamily="18" charset="0"/>
              <a:cs typeface="Times New Roman" panose="02020603050405020304" pitchFamily="18" charset="0"/>
            </a:endParaRPr>
          </a:p>
        </p:txBody>
      </p:sp>
      <p:sp>
        <p:nvSpPr>
          <p:cNvPr id="10" name="Rectangle 5"/>
          <p:cNvSpPr>
            <a:spLocks noChangeArrowheads="1"/>
          </p:cNvSpPr>
          <p:nvPr/>
        </p:nvSpPr>
        <p:spPr bwMode="auto">
          <a:xfrm>
            <a:off x="4488724" y="3058523"/>
            <a:ext cx="238591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vi-VN" altLang="en-US" sz="1500" dirty="0">
                <a:latin typeface="+mj-lt"/>
                <a:ea typeface="Times New Roman" panose="02020603050405020304" pitchFamily="18" charset="0"/>
              </a:rPr>
              <a:t>%Na </a:t>
            </a:r>
            <a:r>
              <a:rPr lang="en-US" altLang="en-US" sz="1500" dirty="0">
                <a:latin typeface="+mj-lt"/>
                <a:ea typeface="Times New Roman" panose="02020603050405020304" pitchFamily="18" charset="0"/>
              </a:rPr>
              <a:t> = </a:t>
            </a:r>
            <a:r>
              <a:rPr lang="vi-VN" altLang="en-US" sz="1500" dirty="0">
                <a:latin typeface="+mj-lt"/>
                <a:ea typeface="Times New Roman" panose="02020603050405020304" pitchFamily="18" charset="0"/>
              </a:rPr>
              <a:t>23.1.100% = 27,38%</a:t>
            </a:r>
            <a:endParaRPr lang="en-US" altLang="en-US" sz="1500" dirty="0">
              <a:latin typeface="+mj-lt"/>
            </a:endParaRPr>
          </a:p>
          <a:p>
            <a:pPr defTabSz="685800"/>
            <a:r>
              <a:rPr lang="en-US" altLang="en-US" sz="1500" dirty="0">
                <a:latin typeface="+mj-lt"/>
                <a:ea typeface="Times New Roman" panose="02020603050405020304" pitchFamily="18" charset="0"/>
              </a:rPr>
              <a:t>                     </a:t>
            </a:r>
            <a:r>
              <a:rPr lang="vi-VN" altLang="en-US" sz="1500" dirty="0">
                <a:latin typeface="+mj-lt"/>
                <a:ea typeface="Times New Roman" panose="02020603050405020304" pitchFamily="18" charset="0"/>
              </a:rPr>
              <a:t>84</a:t>
            </a:r>
            <a:endParaRPr lang="en-US" altLang="en-US" sz="1500" dirty="0">
              <a:latin typeface="+mj-lt"/>
            </a:endParaRPr>
          </a:p>
          <a:p>
            <a:pPr lvl="0"/>
            <a:r>
              <a:rPr lang="vi-VN" altLang="en-US" sz="1500" dirty="0">
                <a:latin typeface="+mj-lt"/>
                <a:ea typeface="Times New Roman" panose="02020603050405020304" pitchFamily="18" charset="0"/>
              </a:rPr>
              <a:t>%C = 12.1.100% = 14, 29%</a:t>
            </a:r>
            <a:endParaRPr lang="en-US" altLang="en-US" sz="1500" dirty="0">
              <a:latin typeface="+mj-lt"/>
            </a:endParaRPr>
          </a:p>
          <a:p>
            <a:pPr lvl="0"/>
            <a:r>
              <a:rPr lang="en-US" altLang="en-US" sz="1500" dirty="0">
                <a:latin typeface="+mj-lt"/>
                <a:ea typeface="Times New Roman" panose="02020603050405020304" pitchFamily="18" charset="0"/>
              </a:rPr>
              <a:t>                 </a:t>
            </a:r>
            <a:r>
              <a:rPr lang="vi-VN" altLang="en-US" sz="1500" dirty="0">
                <a:latin typeface="+mj-lt"/>
                <a:ea typeface="Times New Roman" panose="02020603050405020304" pitchFamily="18" charset="0"/>
              </a:rPr>
              <a:t>84</a:t>
            </a:r>
            <a:endParaRPr lang="en-US" altLang="en-US" sz="1500" dirty="0">
              <a:latin typeface="+mj-lt"/>
            </a:endParaRPr>
          </a:p>
          <a:p>
            <a:pPr lvl="0"/>
            <a:r>
              <a:rPr lang="vi-VN" altLang="en-US" sz="1500" dirty="0">
                <a:latin typeface="+mj-lt"/>
                <a:ea typeface="Times New Roman" panose="02020603050405020304" pitchFamily="18" charset="0"/>
              </a:rPr>
              <a:t>%H = 1.1.100% = 1,19% 84</a:t>
            </a:r>
            <a:endParaRPr lang="en-US" altLang="en-US" sz="1500" dirty="0">
              <a:latin typeface="+mj-lt"/>
            </a:endParaRPr>
          </a:p>
          <a:p>
            <a:pPr lvl="0"/>
            <a:r>
              <a:rPr lang="en-US" altLang="en-US" sz="1500" dirty="0">
                <a:latin typeface="+mj-lt"/>
              </a:rPr>
              <a:t>                84</a:t>
            </a:r>
          </a:p>
          <a:p>
            <a:pPr defTabSz="685800"/>
            <a:endParaRPr lang="en-US" altLang="en-US" dirty="0"/>
          </a:p>
        </p:txBody>
      </p:sp>
      <p:sp>
        <p:nvSpPr>
          <p:cNvPr id="11" name="Rectangle 6"/>
          <p:cNvSpPr>
            <a:spLocks noChangeArrowheads="1"/>
          </p:cNvSpPr>
          <p:nvPr/>
        </p:nvSpPr>
        <p:spPr bwMode="auto">
          <a:xfrm>
            <a:off x="4341686" y="4403121"/>
            <a:ext cx="4054636" cy="63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825" dirty="0">
                <a:latin typeface="Arial" panose="020B0604020202020204" pitchFamily="34" charset="0"/>
              </a:rPr>
              <a:t>  </a:t>
            </a:r>
          </a:p>
          <a:p>
            <a:pPr eaLnBrk="0" fontAlgn="base" hangingPunct="0">
              <a:spcBef>
                <a:spcPct val="0"/>
              </a:spcBef>
              <a:spcAft>
                <a:spcPct val="0"/>
              </a:spcAft>
            </a:pPr>
            <a:r>
              <a:rPr lang="vi-VN" altLang="en-US" sz="15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1500" dirty="0">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endParaRPr lang="en-US" altLang="en-US" dirty="0">
              <a:latin typeface="Arial" panose="020B0604020202020204" pitchFamily="34" charset="0"/>
            </a:endParaRPr>
          </a:p>
        </p:txBody>
      </p:sp>
      <p:cxnSp>
        <p:nvCxnSpPr>
          <p:cNvPr id="14" name="Straight Connector 13"/>
          <p:cNvCxnSpPr/>
          <p:nvPr/>
        </p:nvCxnSpPr>
        <p:spPr>
          <a:xfrm>
            <a:off x="5084718" y="3340669"/>
            <a:ext cx="646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83480" y="3778275"/>
            <a:ext cx="646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84718" y="4252568"/>
            <a:ext cx="646612"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2891789" y="87575"/>
            <a:ext cx="2738303" cy="402344"/>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EM CÓ THỂ</a:t>
            </a:r>
          </a:p>
        </p:txBody>
      </p:sp>
    </p:spTree>
    <p:extLst>
      <p:ext uri="{BB962C8B-B14F-4D97-AF65-F5344CB8AC3E}">
        <p14:creationId xmlns:p14="http://schemas.microsoft.com/office/powerpoint/2010/main" val="306708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7B0B66-7A4C-4D7C-BFD4-64BF992E6F03}"/>
              </a:ext>
            </a:extLst>
          </p:cNvPr>
          <p:cNvSpPr>
            <a:spLocks noGrp="1"/>
          </p:cNvSpPr>
          <p:nvPr>
            <p:ph type="title"/>
          </p:nvPr>
        </p:nvSpPr>
        <p:spPr/>
        <p:txBody>
          <a:bodyPr/>
          <a:lstStyle/>
          <a:p>
            <a:endParaRPr lang="en-US"/>
          </a:p>
        </p:txBody>
      </p:sp>
      <p:sp>
        <p:nvSpPr>
          <p:cNvPr id="5" name="Rectangle 4"/>
          <p:cNvSpPr/>
          <p:nvPr/>
        </p:nvSpPr>
        <p:spPr>
          <a:xfrm>
            <a:off x="2544727" y="4191552"/>
            <a:ext cx="3519377" cy="531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itchFamily="18" charset="0"/>
                <a:cs typeface="Times New Roman" pitchFamily="18" charset="0"/>
              </a:rPr>
              <a:t>Copper ( Đồng)</a:t>
            </a:r>
            <a:endParaRPr lang="en-US" sz="2800" b="1" dirty="0">
              <a:solidFill>
                <a:schemeClr val="tx1"/>
              </a:solidFill>
              <a:latin typeface="Times New Roman" pitchFamily="18" charset="0"/>
              <a:cs typeface="Times New Roman" pitchFamily="18" charset="0"/>
            </a:endParaRPr>
          </a:p>
        </p:txBody>
      </p:sp>
      <p:pic>
        <p:nvPicPr>
          <p:cNvPr id="10242" name="Picture 2" descr="Ứng dụng của cáp điện Cadivi CVV và ưu điểm nổi bật"/>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087395"/>
            <a:ext cx="4747355" cy="258256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o.remove.bg/downloads/a0075cbe-d13a-4cce-a60f-8a468eaeabc3/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337" y="736305"/>
            <a:ext cx="3279603" cy="32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D0F4F65-A7ED-40F1-A030-A9D5BC5C8422}"/>
              </a:ext>
            </a:extLst>
          </p:cNvPr>
          <p:cNvSpPr>
            <a:spLocks noGrp="1"/>
          </p:cNvSpPr>
          <p:nvPr>
            <p:ph type="title"/>
          </p:nvPr>
        </p:nvSpPr>
        <p:spPr/>
        <p:txBody>
          <a:bodyPr/>
          <a:lstStyle/>
          <a:p>
            <a:endParaRPr lang="en-US"/>
          </a:p>
        </p:txBody>
      </p:sp>
      <p:sp>
        <p:nvSpPr>
          <p:cNvPr id="6" name="Rectangle 5"/>
          <p:cNvSpPr/>
          <p:nvPr/>
        </p:nvSpPr>
        <p:spPr>
          <a:xfrm>
            <a:off x="3113904" y="4485503"/>
            <a:ext cx="2434280" cy="5551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itchFamily="18" charset="0"/>
                <a:cs typeface="Times New Roman" pitchFamily="18" charset="0"/>
              </a:rPr>
              <a:t>Khí</a:t>
            </a:r>
            <a:r>
              <a:rPr lang="en-US" sz="2800" b="1" dirty="0">
                <a:solidFill>
                  <a:schemeClr val="tx1"/>
                </a:solidFill>
                <a:latin typeface="Times New Roman" pitchFamily="18" charset="0"/>
                <a:cs typeface="Times New Roman" pitchFamily="18" charset="0"/>
              </a:rPr>
              <a:t> Oxygen</a:t>
            </a:r>
          </a:p>
        </p:txBody>
      </p:sp>
      <p:pic>
        <p:nvPicPr>
          <p:cNvPr id="11266" name="Picture 2" descr="Oxi có những ứng dụng nào trong đời sống"/>
          <p:cNvPicPr>
            <a:picLocks noChangeAspect="1" noChangeArrowheads="1"/>
          </p:cNvPicPr>
          <p:nvPr/>
        </p:nvPicPr>
        <p:blipFill rotWithShape="1">
          <a:blip r:embed="rId2">
            <a:extLst>
              <a:ext uri="{28A0092B-C50C-407E-A947-70E740481C1C}">
                <a14:useLocalDpi xmlns:a14="http://schemas.microsoft.com/office/drawing/2010/main" val="0"/>
              </a:ext>
            </a:extLst>
          </a:blip>
          <a:srcRect l="17889" b="13054"/>
          <a:stretch/>
        </p:blipFill>
        <p:spPr bwMode="auto">
          <a:xfrm>
            <a:off x="679622" y="437634"/>
            <a:ext cx="8340045" cy="38055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6704092" y="437633"/>
            <a:ext cx="1690761" cy="1310933"/>
          </a:xfrm>
          <a:prstGeom prst="wedgeEllipseCallout">
            <a:avLst>
              <a:gd name="adj1" fmla="val -75851"/>
              <a:gd name="adj2" fmla="val 509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2" descr="Vector Ballandstick Model Model Of Chemical Substance Icon Of Oxygen  Molecule O2 With One Double Bond Structural Formula Of Oxygen Is Suitable  For Education Isolated On A White Background Stock Illustration -"/>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7191"/>
          <a:stretch/>
        </p:blipFill>
        <p:spPr bwMode="auto">
          <a:xfrm>
            <a:off x="6571463" y="321897"/>
            <a:ext cx="1956017" cy="1241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3008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0"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c loại máy móc cần thiết trong một dây chuyền sản xuất nước đóng cha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6271" b="8794"/>
          <a:stretch/>
        </p:blipFill>
        <p:spPr bwMode="auto">
          <a:xfrm>
            <a:off x="1569780" y="0"/>
            <a:ext cx="1988965" cy="48669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00883" y="1602490"/>
            <a:ext cx="926757" cy="707886"/>
          </a:xfrm>
          <a:prstGeom prst="rect">
            <a:avLst/>
          </a:prstGeom>
          <a:noFill/>
        </p:spPr>
        <p:txBody>
          <a:bodyPr wrap="square" rtlCol="0">
            <a:spAutoFit/>
          </a:bodyPr>
          <a:lstStyle/>
          <a:p>
            <a:pPr algn="ctr"/>
            <a:r>
              <a:rPr lang="en-US" sz="2000" b="1">
                <a:solidFill>
                  <a:srgbClr val="FF0000"/>
                </a:solidFill>
              </a:rPr>
              <a:t>70 % </a:t>
            </a:r>
          </a:p>
          <a:p>
            <a:pPr algn="ctr"/>
            <a:r>
              <a:rPr lang="en-US" sz="2000" b="1">
                <a:solidFill>
                  <a:srgbClr val="FF0000"/>
                </a:solidFill>
              </a:rPr>
              <a:t>cơ thể</a:t>
            </a:r>
          </a:p>
        </p:txBody>
      </p:sp>
      <p:pic>
        <p:nvPicPr>
          <p:cNvPr id="13316" name="Picture 4" descr="Nước"/>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7665" y="467383"/>
            <a:ext cx="3276600" cy="3457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6032" y="2175523"/>
            <a:ext cx="2319866" cy="707886"/>
          </a:xfrm>
          <a:prstGeom prst="rect">
            <a:avLst/>
          </a:prstGeom>
        </p:spPr>
        <p:txBody>
          <a:bodyPr wrap="none">
            <a:spAutoFit/>
          </a:bodyPr>
          <a:lstStyle/>
          <a:p>
            <a:r>
              <a:rPr lang="en-US" sz="2000" b="1">
                <a:solidFill>
                  <a:schemeClr val="bg1"/>
                </a:solidFill>
                <a:latin typeface="Times New Roman" panose="02020603050405020304" pitchFamily="18" charset="0"/>
              </a:rPr>
              <a:t>71% tổng diện tích </a:t>
            </a:r>
          </a:p>
          <a:p>
            <a:r>
              <a:rPr lang="en-US" sz="2000" b="1">
                <a:solidFill>
                  <a:schemeClr val="bg1"/>
                </a:solidFill>
                <a:latin typeface="Times New Roman" panose="02020603050405020304" pitchFamily="18" charset="0"/>
              </a:rPr>
              <a:t>bề mặt Trái Đất</a:t>
            </a:r>
            <a:endParaRPr lang="en-US" sz="2000" b="1">
              <a:solidFill>
                <a:schemeClr val="bg1"/>
              </a:solidFill>
            </a:endParaRPr>
          </a:p>
        </p:txBody>
      </p:sp>
      <p:sp>
        <p:nvSpPr>
          <p:cNvPr id="7" name="Rectangle 6"/>
          <p:cNvSpPr/>
          <p:nvPr/>
        </p:nvSpPr>
        <p:spPr>
          <a:xfrm>
            <a:off x="3558745" y="4590307"/>
            <a:ext cx="2113770" cy="531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itchFamily="18" charset="0"/>
                <a:cs typeface="Times New Roman" pitchFamily="18" charset="0"/>
              </a:rPr>
              <a:t>Nước</a:t>
            </a:r>
            <a:endParaRPr lang="en-US" sz="2800" b="1" dirty="0">
              <a:solidFill>
                <a:schemeClr val="tx1"/>
              </a:solidFill>
              <a:latin typeface="Times New Roman" pitchFamily="18" charset="0"/>
              <a:cs typeface="Times New Roman" pitchFamily="18" charset="0"/>
            </a:endParaRPr>
          </a:p>
        </p:txBody>
      </p:sp>
      <p:sp>
        <p:nvSpPr>
          <p:cNvPr id="10" name="Oval Callout 9"/>
          <p:cNvSpPr/>
          <p:nvPr/>
        </p:nvSpPr>
        <p:spPr>
          <a:xfrm>
            <a:off x="7250743" y="404441"/>
            <a:ext cx="1805122" cy="1791730"/>
          </a:xfrm>
          <a:prstGeom prst="wedgeEllipseCallout">
            <a:avLst>
              <a:gd name="adj1" fmla="val -83571"/>
              <a:gd name="adj2" fmla="val 8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rot="10800000">
            <a:off x="7174265" y="664869"/>
            <a:ext cx="1740301" cy="1242651"/>
          </a:xfrm>
          <a:prstGeom prst="rect">
            <a:avLst/>
          </a:prstGeom>
        </p:spPr>
      </p:pic>
    </p:spTree>
    <p:extLst>
      <p:ext uri="{BB962C8B-B14F-4D97-AF65-F5344CB8AC3E}">
        <p14:creationId xmlns:p14="http://schemas.microsoft.com/office/powerpoint/2010/main" val="60911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26" presetClass="emph" presetSubtype="0" fill="hold" grpId="0" nodeType="with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ình chữa cháy CO2 MT3 3kg CÔNG TY TNHH MTV ĐẦU TƯ - DỊCH VỤ KỸ THUẬT SÀI  GÒ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330" y="261303"/>
            <a:ext cx="3459892" cy="386585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Đá tạo khói là gì ? Mua đá tạo khói ở đâu để đạt chất lượ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411" y="61537"/>
            <a:ext cx="3859589" cy="3904982"/>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3" name="AutoShape 6" descr="Đá CO2 tạo khói, băng khô, đá khói, nước đá khô giá rẻ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6" name="Picture 8" descr="Tất tần tật những điều bạn nên biết về đá khô mới nhất 20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02" r="47904" b="13906"/>
          <a:stretch/>
        </p:blipFill>
        <p:spPr bwMode="auto">
          <a:xfrm>
            <a:off x="-1256244" y="1594021"/>
            <a:ext cx="842849" cy="936705"/>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69272" y="4421564"/>
            <a:ext cx="3286896" cy="5551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itchFamily="18" charset="0"/>
                <a:cs typeface="Times New Roman" pitchFamily="18" charset="0"/>
              </a:rPr>
              <a:t>carbon dioxide</a:t>
            </a:r>
            <a:endParaRPr lang="en-US" sz="2800" b="1" dirty="0">
              <a:solidFill>
                <a:schemeClr val="tx1"/>
              </a:solidFill>
              <a:latin typeface="Times New Roman" pitchFamily="18" charset="0"/>
              <a:cs typeface="Times New Roman" pitchFamily="18" charset="0"/>
            </a:endParaRPr>
          </a:p>
        </p:txBody>
      </p:sp>
      <p:pic>
        <p:nvPicPr>
          <p:cNvPr id="12300" name="Picture 12" descr="Khí co2 không dùng để dập tắt đám cháy nà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276" y="223940"/>
            <a:ext cx="3373394" cy="3742579"/>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5670551" y="3966519"/>
            <a:ext cx="3021580" cy="1149901"/>
          </a:xfrm>
          <a:prstGeom prst="wedgeEllipseCallout">
            <a:avLst>
              <a:gd name="adj1" fmla="val -21374"/>
              <a:gd name="adj2" fmla="val -617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5805388" y="3846613"/>
            <a:ext cx="2751905" cy="1389712"/>
          </a:xfrm>
          <a:prstGeom prst="rect">
            <a:avLst/>
          </a:prstGeom>
        </p:spPr>
      </p:pic>
    </p:spTree>
    <p:extLst>
      <p:ext uri="{BB962C8B-B14F-4D97-AF65-F5344CB8AC3E}">
        <p14:creationId xmlns:p14="http://schemas.microsoft.com/office/powerpoint/2010/main" val="341401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000"/>
                            </p:stCondLst>
                            <p:childTnLst>
                              <p:par>
                                <p:cTn id="17" presetID="26" presetClass="emph" presetSubtype="0" fill="hold" grpId="0" nodeType="after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2 KG CO2 Fire Extinguisher - ElectroMe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153" y="1872415"/>
            <a:ext cx="2564243" cy="327267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Callout 13"/>
          <p:cNvSpPr/>
          <p:nvPr/>
        </p:nvSpPr>
        <p:spPr>
          <a:xfrm>
            <a:off x="2672331" y="2804995"/>
            <a:ext cx="3021580" cy="1465214"/>
          </a:xfrm>
          <a:prstGeom prst="wedgeEllipseCallout">
            <a:avLst>
              <a:gd name="adj1" fmla="val -67903"/>
              <a:gd name="adj2" fmla="val -422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VAI TRÒ CỦA NƯỚC TRONG CUỘC SỐNG – Mắm Cáy Hồng Việ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036" y="501862"/>
            <a:ext cx="1263942" cy="1547684"/>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2016564" y="84952"/>
            <a:ext cx="2046214" cy="1791730"/>
          </a:xfrm>
          <a:prstGeom prst="wedgeEllipseCallout">
            <a:avLst>
              <a:gd name="adj1" fmla="val -83033"/>
              <a:gd name="adj2" fmla="val 142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867317" y="2804995"/>
            <a:ext cx="2751905" cy="1389712"/>
          </a:xfrm>
          <a:prstGeom prst="rect">
            <a:avLst/>
          </a:prstGeom>
        </p:spPr>
      </p:pic>
      <p:pic>
        <p:nvPicPr>
          <p:cNvPr id="9" name="Picture 8"/>
          <p:cNvPicPr>
            <a:picLocks noChangeAspect="1"/>
          </p:cNvPicPr>
          <p:nvPr/>
        </p:nvPicPr>
        <p:blipFill>
          <a:blip r:embed="rId6"/>
          <a:stretch>
            <a:fillRect/>
          </a:stretch>
        </p:blipFill>
        <p:spPr>
          <a:xfrm rot="10800000">
            <a:off x="2169520" y="359491"/>
            <a:ext cx="1740301" cy="1242651"/>
          </a:xfrm>
          <a:prstGeom prst="rect">
            <a:avLst/>
          </a:prstGeom>
        </p:spPr>
      </p:pic>
      <p:pic>
        <p:nvPicPr>
          <p:cNvPr id="14340" name="Picture 4" descr="khí oxy tinh kh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9718" y="371824"/>
            <a:ext cx="3894846" cy="199416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0"/>
          <p:cNvSpPr/>
          <p:nvPr/>
        </p:nvSpPr>
        <p:spPr>
          <a:xfrm>
            <a:off x="5814208" y="3020289"/>
            <a:ext cx="2118830" cy="1465214"/>
          </a:xfrm>
          <a:prstGeom prst="wedgeEllipseCallout">
            <a:avLst>
              <a:gd name="adj1" fmla="val -58692"/>
              <a:gd name="adj2" fmla="val -1603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Vector Ballandstick Model Model Of Chemical Substance Icon Of Oxygen  Molecule O2 With One Double Bond Structural Formula Of Oxygen Is Suitable  For Education Isolated On A White Background Stock Illustration -"/>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27191"/>
          <a:stretch/>
        </p:blipFill>
        <p:spPr bwMode="auto">
          <a:xfrm>
            <a:off x="5888897" y="3059500"/>
            <a:ext cx="1956017" cy="12417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31092" y="3059501"/>
            <a:ext cx="766119" cy="462176"/>
          </a:xfrm>
          <a:prstGeom prst="rect">
            <a:avLst/>
          </a:prstGeom>
          <a:noFill/>
          <a:ln w="571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34978" y="1791421"/>
            <a:ext cx="6739702" cy="1077218"/>
          </a:xfrm>
          <a:prstGeom prst="rect">
            <a:avLst/>
          </a:prstGeom>
          <a:solidFill>
            <a:srgbClr val="FFFF00"/>
          </a:solidFill>
        </p:spPr>
        <p:txBody>
          <a:bodyPr wrap="square">
            <a:spAutoFit/>
          </a:bodyPr>
          <a:lstStyle/>
          <a:p>
            <a:r>
              <a:rPr lang="en-US" sz="1600" b="1">
                <a:solidFill>
                  <a:srgbClr val="000000"/>
                </a:solidFill>
                <a:latin typeface="MyriadPro-Regular"/>
              </a:rPr>
              <a:t>Ta</a:t>
            </a:r>
            <a:r>
              <a:rPr lang="vi-VN" sz="1600" b="1">
                <a:solidFill>
                  <a:srgbClr val="000000"/>
                </a:solidFill>
                <a:latin typeface="MyriadPro-Regular"/>
              </a:rPr>
              <a:t> thấy 1 nguyên tử </a:t>
            </a:r>
            <a:r>
              <a:rPr lang="en-US" sz="1600" b="1">
                <a:solidFill>
                  <a:srgbClr val="000000"/>
                </a:solidFill>
                <a:latin typeface="MyriadPro-Regular"/>
              </a:rPr>
              <a:t>oxygen</a:t>
            </a:r>
            <a:r>
              <a:rPr lang="vi-VN" sz="1600" b="1">
                <a:solidFill>
                  <a:srgbClr val="000000"/>
                </a:solidFill>
                <a:latin typeface="MyriadPro-Regular"/>
              </a:rPr>
              <a:t> liên kết với </a:t>
            </a:r>
            <a:r>
              <a:rPr lang="en-US" sz="1600" b="1">
                <a:solidFill>
                  <a:srgbClr val="000000"/>
                </a:solidFill>
                <a:latin typeface="MyriadPro-Regular"/>
              </a:rPr>
              <a:t>2 </a:t>
            </a:r>
            <a:r>
              <a:rPr lang="vi-VN" sz="1600" b="1">
                <a:solidFill>
                  <a:srgbClr val="000000"/>
                </a:solidFill>
                <a:latin typeface="MyriadPro-Regular"/>
              </a:rPr>
              <a:t>nguyên tử hydrogen hoặc chỉ liên kết với </a:t>
            </a:r>
            <a:r>
              <a:rPr lang="en-US" sz="1600" b="1">
                <a:solidFill>
                  <a:srgbClr val="000000"/>
                </a:solidFill>
                <a:latin typeface="MyriadPro-Regular"/>
              </a:rPr>
              <a:t>1</a:t>
            </a:r>
            <a:r>
              <a:rPr lang="vi-VN" sz="1600" b="1">
                <a:solidFill>
                  <a:srgbClr val="000000"/>
                </a:solidFill>
                <a:latin typeface="MyriadPro-Regular"/>
              </a:rPr>
              <a:t> nguyên</a:t>
            </a:r>
            <a:r>
              <a:rPr lang="en-US" sz="1600" b="1">
                <a:solidFill>
                  <a:srgbClr val="000000"/>
                </a:solidFill>
                <a:latin typeface="MyriadPro-Regular"/>
              </a:rPr>
              <a:t> </a:t>
            </a:r>
            <a:r>
              <a:rPr lang="vi-VN" sz="1600" b="1">
                <a:solidFill>
                  <a:srgbClr val="000000"/>
                </a:solidFill>
                <a:latin typeface="MyriadPro-Regular"/>
              </a:rPr>
              <a:t>tử oxygen;</a:t>
            </a:r>
            <a:r>
              <a:rPr lang="en-US" sz="1600" b="1">
                <a:solidFill>
                  <a:srgbClr val="000000"/>
                </a:solidFill>
                <a:latin typeface="MyriadPro-Regular"/>
              </a:rPr>
              <a:t> hay 2 </a:t>
            </a:r>
            <a:r>
              <a:rPr lang="vi-VN" sz="1600" b="1">
                <a:solidFill>
                  <a:srgbClr val="000000"/>
                </a:solidFill>
                <a:latin typeface="MyriadPro-Regular"/>
              </a:rPr>
              <a:t>nguyên tử oxygen liên kết được với </a:t>
            </a:r>
            <a:r>
              <a:rPr lang="en-US" sz="1600" b="1">
                <a:solidFill>
                  <a:srgbClr val="000000"/>
                </a:solidFill>
                <a:latin typeface="MyriadPro-Regular"/>
              </a:rPr>
              <a:t>1 </a:t>
            </a:r>
            <a:r>
              <a:rPr lang="vi-VN" sz="1600" b="1">
                <a:solidFill>
                  <a:srgbClr val="000000"/>
                </a:solidFill>
                <a:latin typeface="MyriadPro-Regular"/>
              </a:rPr>
              <a:t>nguyên tử </a:t>
            </a:r>
            <a:r>
              <a:rPr lang="en-US" sz="1600" b="1">
                <a:solidFill>
                  <a:srgbClr val="000000"/>
                </a:solidFill>
                <a:latin typeface="MyriadPro-Regular"/>
              </a:rPr>
              <a:t>Carbon</a:t>
            </a:r>
            <a:r>
              <a:rPr lang="vi-VN" sz="1600" b="1">
                <a:solidFill>
                  <a:srgbClr val="000000"/>
                </a:solidFill>
                <a:latin typeface="MyriadPro-Regular"/>
              </a:rPr>
              <a:t>; … Các nguyên tử liên kết với</a:t>
            </a:r>
            <a:r>
              <a:rPr lang="en-US" sz="1600" b="1">
                <a:solidFill>
                  <a:srgbClr val="000000"/>
                </a:solidFill>
                <a:latin typeface="MyriadPro-Regular"/>
              </a:rPr>
              <a:t> </a:t>
            </a:r>
            <a:r>
              <a:rPr lang="vi-VN" sz="1600" b="1">
                <a:solidFill>
                  <a:srgbClr val="000000"/>
                </a:solidFill>
                <a:latin typeface="MyriadPro-Regular"/>
              </a:rPr>
              <a:t>nhau theo nguyên tắc nào? </a:t>
            </a:r>
            <a:endParaRPr lang="en-US" sz="1600" b="1">
              <a:solidFill>
                <a:srgbClr val="000000"/>
              </a:solidFill>
              <a:latin typeface="MyriadPro-Regular"/>
            </a:endParaRPr>
          </a:p>
        </p:txBody>
      </p:sp>
      <p:sp>
        <p:nvSpPr>
          <p:cNvPr id="8" name="Rectangle 7"/>
          <p:cNvSpPr/>
          <p:nvPr/>
        </p:nvSpPr>
        <p:spPr>
          <a:xfrm>
            <a:off x="35047" y="84952"/>
            <a:ext cx="1184273" cy="416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Cách 1</a:t>
            </a:r>
          </a:p>
        </p:txBody>
      </p:sp>
    </p:spTree>
    <p:extLst>
      <p:ext uri="{BB962C8B-B14F-4D97-AF65-F5344CB8AC3E}">
        <p14:creationId xmlns:p14="http://schemas.microsoft.com/office/powerpoint/2010/main" val="95949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26" presetClass="emph" presetSubtype="0" fill="hold" grpId="0" nodeType="with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par>
                          <p:cTn id="20" fill="hold">
                            <p:stCondLst>
                              <p:cond delay="1000"/>
                            </p:stCondLst>
                            <p:childTnLst>
                              <p:par>
                                <p:cTn id="21" presetID="26" presetClass="emph" presetSubtype="0" fill="hold" grpId="0" nodeType="after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5132"/>
                                        </p:tgtEl>
                                        <p:attrNameLst>
                                          <p:attrName>r</p:attrName>
                                        </p:attrNameLst>
                                      </p:cBhvr>
                                    </p:animRot>
                                    <p:animRot by="-240000">
                                      <p:cBhvr>
                                        <p:cTn id="26" dur="200" fill="hold">
                                          <p:stCondLst>
                                            <p:cond delay="200"/>
                                          </p:stCondLst>
                                        </p:cTn>
                                        <p:tgtEl>
                                          <p:spTgt spid="5132"/>
                                        </p:tgtEl>
                                        <p:attrNameLst>
                                          <p:attrName>r</p:attrName>
                                        </p:attrNameLst>
                                      </p:cBhvr>
                                    </p:animRot>
                                    <p:animRot by="240000">
                                      <p:cBhvr>
                                        <p:cTn id="27" dur="200" fill="hold">
                                          <p:stCondLst>
                                            <p:cond delay="400"/>
                                          </p:stCondLst>
                                        </p:cTn>
                                        <p:tgtEl>
                                          <p:spTgt spid="5132"/>
                                        </p:tgtEl>
                                        <p:attrNameLst>
                                          <p:attrName>r</p:attrName>
                                        </p:attrNameLst>
                                      </p:cBhvr>
                                    </p:animRot>
                                    <p:animRot by="-240000">
                                      <p:cBhvr>
                                        <p:cTn id="28" dur="200" fill="hold">
                                          <p:stCondLst>
                                            <p:cond delay="600"/>
                                          </p:stCondLst>
                                        </p:cTn>
                                        <p:tgtEl>
                                          <p:spTgt spid="5132"/>
                                        </p:tgtEl>
                                        <p:attrNameLst>
                                          <p:attrName>r</p:attrName>
                                        </p:attrNameLst>
                                      </p:cBhvr>
                                    </p:animRot>
                                    <p:animRot by="120000">
                                      <p:cBhvr>
                                        <p:cTn id="29" dur="200" fill="hold">
                                          <p:stCondLst>
                                            <p:cond delay="800"/>
                                          </p:stCondLst>
                                        </p:cTn>
                                        <p:tgtEl>
                                          <p:spTgt spid="5132"/>
                                        </p:tgtEl>
                                        <p:attrNameLst>
                                          <p:attrName>r</p:attrName>
                                        </p:attrNameLst>
                                      </p:cBhvr>
                                    </p:animRot>
                                  </p:childTnLst>
                                </p:cTn>
                              </p:par>
                            </p:childTnLst>
                          </p:cTn>
                        </p:par>
                        <p:par>
                          <p:cTn id="30" fill="hold">
                            <p:stCondLst>
                              <p:cond delay="2000"/>
                            </p:stCondLst>
                            <p:childTnLst>
                              <p:par>
                                <p:cTn id="31" presetID="26" presetClass="emph" presetSubtype="0" fill="hold" grpId="0" nodeType="after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repeatCount="indefinite"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1" grpId="0" animBg="1"/>
      <p:bldP spid="4"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教育教学老师课件通用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1483</TotalTime>
  <Words>2846</Words>
  <Application>Microsoft Office PowerPoint</Application>
  <PresentationFormat>Custom</PresentationFormat>
  <Paragraphs>466</Paragraphs>
  <Slides>46</Slides>
  <Notes>18</Notes>
  <HiddenSlides>0</HiddenSlides>
  <MMClips>2</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46</vt:i4>
      </vt:variant>
    </vt:vector>
  </HeadingPairs>
  <TitlesOfParts>
    <vt:vector size="67" baseType="lpstr">
      <vt:lpstr>微软雅黑</vt:lpstr>
      <vt:lpstr>Arial</vt:lpstr>
      <vt:lpstr>Arial Black</vt:lpstr>
      <vt:lpstr>Britannic Bold</vt:lpstr>
      <vt:lpstr>Calibri</vt:lpstr>
      <vt:lpstr>Calibri Light</vt:lpstr>
      <vt:lpstr>Cambria Math</vt:lpstr>
      <vt:lpstr>Cooper Black</vt:lpstr>
      <vt:lpstr>MyriadPro-Regular</vt:lpstr>
      <vt:lpstr>Roboto</vt:lpstr>
      <vt:lpstr>Segoe UI Black</vt:lpstr>
      <vt:lpstr>Symbol</vt:lpstr>
      <vt:lpstr>Times New Roman</vt:lpstr>
      <vt:lpstr>UTM Swiss Condensed</vt:lpstr>
      <vt:lpstr>UVF Funkydori</vt:lpstr>
      <vt:lpstr>Verdana</vt:lpstr>
      <vt:lpstr>VNI-Helve</vt:lpstr>
      <vt:lpstr>Wingdings</vt:lpstr>
      <vt:lpstr>华康俪金黑W8(P)</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MỪNG CÁC EM HỌC SINH  HÓA HỌC</vt:lpstr>
      <vt:lpstr>PowerPoint Presentation</vt:lpstr>
      <vt:lpstr>MỤC TIÊU</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教育教学老师课件通用模板</dc:title>
  <dc:creator>PGOS</dc:creator>
  <cp:lastModifiedBy>Nguyễn Thu Thảo</cp:lastModifiedBy>
  <cp:revision>479</cp:revision>
  <dcterms:created xsi:type="dcterms:W3CDTF">2017-03-24T01:19:00Z</dcterms:created>
  <dcterms:modified xsi:type="dcterms:W3CDTF">2024-04-06T08:02:58Z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