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76" r:id="rId4"/>
    <p:sldMasterId id="2147483678" r:id="rId5"/>
  </p:sldMasterIdLst>
  <p:sldIdLst>
    <p:sldId id="288" r:id="rId6"/>
    <p:sldId id="257" r:id="rId7"/>
    <p:sldId id="289" r:id="rId8"/>
    <p:sldId id="292" r:id="rId9"/>
    <p:sldId id="291" r:id="rId10"/>
    <p:sldId id="258" r:id="rId11"/>
    <p:sldId id="282" r:id="rId12"/>
    <p:sldId id="286" r:id="rId13"/>
    <p:sldId id="260" r:id="rId14"/>
    <p:sldId id="261" r:id="rId15"/>
    <p:sldId id="290" r:id="rId16"/>
    <p:sldId id="262" r:id="rId17"/>
    <p:sldId id="287" r:id="rId18"/>
    <p:sldId id="293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0088EE"/>
    <a:srgbClr val="75DBFF"/>
    <a:srgbClr val="F16649"/>
    <a:srgbClr val="0FB7BD"/>
    <a:srgbClr val="008000"/>
    <a:srgbClr val="F47A69"/>
    <a:srgbClr val="EDE4BC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10" y="82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A46D-96A4-4132-867B-DC7BA6B7404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C9FCED-7D64-4F89-9B04-B3DACBD8E3E7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925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2B35D-4626-45BC-BDC5-8F9FE07CF4D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49C2A-AF0C-4F30-B6F3-F4BC9944CD56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57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2B35D-4626-45BC-BDC5-8F9FE07CF4D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49C2A-AF0C-4F30-B6F3-F4BC9944CD56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085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90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79D6-35CC-4BBC-A2B3-C3B8146EC81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3926A7-6979-4B63-A625-58BF28420668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42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79D6-35CC-4BBC-A2B3-C3B8146EC81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3926A7-6979-4B63-A625-58BF28420668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02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79D6-35CC-4BBC-A2B3-C3B8146EC81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3926A7-6979-4B63-A625-58BF28420668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59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13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t="-1000" r="-1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144001" cy="2539157"/>
          </a:xfrm>
          <a:prstGeom prst="rect">
            <a:avLst/>
          </a:prstGeom>
          <a:ln w="28575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6858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Adobe Heiti Std R" panose="020B0400000000000000" pitchFamily="34" charset="-128"/>
                <a:cs typeface="+mn-cs"/>
              </a:rPr>
              <a:t>UNIT 2. MY HOUSE</a:t>
            </a:r>
          </a:p>
          <a:p>
            <a:pPr marL="0" marR="0" lvl="0" indent="0" algn="ctr" defTabSz="6858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Lesson </a:t>
            </a:r>
            <a:r>
              <a:rPr kumimoji="0" lang="en-US" sz="5000" b="1" i="0" u="none" strike="noStrike" kern="1200" cap="none" spc="0" normalizeH="0" baseline="0" noProof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5: Skills</a:t>
            </a:r>
            <a:r>
              <a:rPr kumimoji="0" lang="en-US" sz="5000" b="1" i="0" u="none" strike="noStrike" kern="1200" cap="none" spc="0" normalizeH="0" noProof="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1</a:t>
            </a:r>
            <a:endParaRPr kumimoji="0" lang="en-US" sz="5000" b="1" i="0" u="none" strike="noStrike" kern="1200" cap="none" spc="0" normalizeH="0" baseline="0" noProof="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6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197" y="184760"/>
            <a:ext cx="7663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Circle the things in the Tiger Room.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3BE0F5-68C4-4B57-9C75-2E74596473D1}"/>
              </a:ext>
            </a:extLst>
          </p:cNvPr>
          <p:cNvGrpSpPr/>
          <p:nvPr/>
        </p:nvGrpSpPr>
        <p:grpSpPr>
          <a:xfrm>
            <a:off x="1577034" y="1965960"/>
            <a:ext cx="2486966" cy="994719"/>
            <a:chOff x="1768444" y="1965960"/>
            <a:chExt cx="2024413" cy="994719"/>
          </a:xfrm>
        </p:grpSpPr>
        <p:sp>
          <p:nvSpPr>
            <p:cNvPr id="53" name="Rounded Rectangle 52"/>
            <p:cNvSpPr/>
            <p:nvPr/>
          </p:nvSpPr>
          <p:spPr>
            <a:xfrm>
              <a:off x="176844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80793" y="2006572"/>
              <a:ext cx="13997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 window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701CED1-2ED0-4718-A26C-17C7FA478A47}"/>
              </a:ext>
            </a:extLst>
          </p:cNvPr>
          <p:cNvGrpSpPr/>
          <p:nvPr/>
        </p:nvGrpSpPr>
        <p:grpSpPr>
          <a:xfrm>
            <a:off x="1571970" y="2832237"/>
            <a:ext cx="2486966" cy="997273"/>
            <a:chOff x="1763380" y="2832237"/>
            <a:chExt cx="2024413" cy="997273"/>
          </a:xfrm>
        </p:grpSpPr>
        <p:sp>
          <p:nvSpPr>
            <p:cNvPr id="54" name="Rounded Rectangle 53"/>
            <p:cNvSpPr/>
            <p:nvPr/>
          </p:nvSpPr>
          <p:spPr>
            <a:xfrm>
              <a:off x="176338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54438" y="2875403"/>
              <a:ext cx="12422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 cooker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96FF71-4633-4E9A-B07F-84957C5ADFB6}"/>
              </a:ext>
            </a:extLst>
          </p:cNvPr>
          <p:cNvGrpSpPr/>
          <p:nvPr/>
        </p:nvGrpSpPr>
        <p:grpSpPr>
          <a:xfrm>
            <a:off x="1571969" y="3698514"/>
            <a:ext cx="2486966" cy="1023922"/>
            <a:chOff x="1763379" y="3698514"/>
            <a:chExt cx="2024413" cy="1023922"/>
          </a:xfrm>
        </p:grpSpPr>
        <p:sp>
          <p:nvSpPr>
            <p:cNvPr id="55" name="Rounded Rectangle 54"/>
            <p:cNvSpPr/>
            <p:nvPr/>
          </p:nvSpPr>
          <p:spPr>
            <a:xfrm>
              <a:off x="176337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53219" y="3768329"/>
              <a:ext cx="10447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 shelf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805A1B-E60C-45C7-94A9-4330A654992A}"/>
              </a:ext>
            </a:extLst>
          </p:cNvPr>
          <p:cNvGrpSpPr/>
          <p:nvPr/>
        </p:nvGrpSpPr>
        <p:grpSpPr>
          <a:xfrm>
            <a:off x="1571970" y="4564791"/>
            <a:ext cx="2486966" cy="991879"/>
            <a:chOff x="1763380" y="4564791"/>
            <a:chExt cx="2024413" cy="991879"/>
          </a:xfrm>
        </p:grpSpPr>
        <p:sp>
          <p:nvSpPr>
            <p:cNvPr id="56" name="Rounded Rectangle 55"/>
            <p:cNvSpPr/>
            <p:nvPr/>
          </p:nvSpPr>
          <p:spPr>
            <a:xfrm>
              <a:off x="176338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53219" y="4602563"/>
              <a:ext cx="10447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 desk</a:t>
              </a:r>
              <a:endParaRPr lang="en-US" sz="28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F4DC12-692B-4F51-B477-1C4A5EDBD0EF}"/>
              </a:ext>
            </a:extLst>
          </p:cNvPr>
          <p:cNvGrpSpPr/>
          <p:nvPr/>
        </p:nvGrpSpPr>
        <p:grpSpPr>
          <a:xfrm>
            <a:off x="5112714" y="1965960"/>
            <a:ext cx="2486966" cy="994719"/>
            <a:chOff x="5304124" y="1965960"/>
            <a:chExt cx="2024413" cy="994719"/>
          </a:xfrm>
        </p:grpSpPr>
        <p:sp>
          <p:nvSpPr>
            <p:cNvPr id="58" name="Rounded Rectangle 57"/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04465" y="2006572"/>
              <a:ext cx="16256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 wardrobe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743C88-7F1B-4BA1-B364-D2BFB4387CC6}"/>
              </a:ext>
            </a:extLst>
          </p:cNvPr>
          <p:cNvGrpSpPr/>
          <p:nvPr/>
        </p:nvGrpSpPr>
        <p:grpSpPr>
          <a:xfrm>
            <a:off x="5107650" y="2832237"/>
            <a:ext cx="2486966" cy="997273"/>
            <a:chOff x="5299060" y="2832237"/>
            <a:chExt cx="2024413" cy="997273"/>
          </a:xfrm>
        </p:grpSpPr>
        <p:sp>
          <p:nvSpPr>
            <p:cNvPr id="59" name="Rounded Rectangle 58"/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68930" y="2875403"/>
              <a:ext cx="1684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 cupboard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FDAEB4-F53E-4951-90AC-F070BECF1188}"/>
              </a:ext>
            </a:extLst>
          </p:cNvPr>
          <p:cNvGrpSpPr/>
          <p:nvPr/>
        </p:nvGrpSpPr>
        <p:grpSpPr>
          <a:xfrm>
            <a:off x="5107649" y="3698514"/>
            <a:ext cx="2486966" cy="996214"/>
            <a:chOff x="5299059" y="3698514"/>
            <a:chExt cx="2024413" cy="996214"/>
          </a:xfrm>
        </p:grpSpPr>
        <p:sp>
          <p:nvSpPr>
            <p:cNvPr id="60" name="Rounded Rectangle 59"/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781729" y="3740621"/>
              <a:ext cx="10590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 lamp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6414DA-E6DB-4A9D-9F27-D14B511EB222}"/>
              </a:ext>
            </a:extLst>
          </p:cNvPr>
          <p:cNvGrpSpPr/>
          <p:nvPr/>
        </p:nvGrpSpPr>
        <p:grpSpPr>
          <a:xfrm>
            <a:off x="5107650" y="4564791"/>
            <a:ext cx="2486966" cy="989532"/>
            <a:chOff x="5299060" y="4564791"/>
            <a:chExt cx="2024413" cy="989532"/>
          </a:xfrm>
        </p:grpSpPr>
        <p:sp>
          <p:nvSpPr>
            <p:cNvPr id="61" name="Rounded Rectangle 60"/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812100" y="4600216"/>
              <a:ext cx="9983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 tiger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4750032" y="3493834"/>
            <a:ext cx="3664192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4C67D1-6DB1-46BA-BA81-EA18CB75CCEB}"/>
              </a:ext>
            </a:extLst>
          </p:cNvPr>
          <p:cNvSpPr/>
          <p:nvPr/>
        </p:nvSpPr>
        <p:spPr>
          <a:xfrm>
            <a:off x="1002225" y="4427121"/>
            <a:ext cx="3664192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4EFF65-075D-41A0-BFFC-C7AC95C6C263}"/>
              </a:ext>
            </a:extLst>
          </p:cNvPr>
          <p:cNvSpPr/>
          <p:nvPr/>
        </p:nvSpPr>
        <p:spPr>
          <a:xfrm>
            <a:off x="4787768" y="4396629"/>
            <a:ext cx="3664192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3C78F37-5A40-4E2A-B891-CB42E8422F56}"/>
              </a:ext>
            </a:extLst>
          </p:cNvPr>
          <p:cNvSpPr/>
          <p:nvPr/>
        </p:nvSpPr>
        <p:spPr>
          <a:xfrm>
            <a:off x="1062182" y="1792184"/>
            <a:ext cx="3664192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87790C-2B98-4930-9245-E4A94424E4B1}"/>
              </a:ext>
            </a:extLst>
          </p:cNvPr>
          <p:cNvSpPr/>
          <p:nvPr/>
        </p:nvSpPr>
        <p:spPr>
          <a:xfrm>
            <a:off x="4787768" y="1810643"/>
            <a:ext cx="3664192" cy="881742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326091" y="621539"/>
            <a:ext cx="65551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2. MY HOUSE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Lesson </a:t>
            </a:r>
            <a:r>
              <a:rPr kumimoji="0" lang="en-US" altLang="vi-V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5: Skills</a:t>
            </a:r>
            <a:r>
              <a:rPr kumimoji="0" lang="en-US" altLang="vi-VN" sz="35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</a:t>
            </a:r>
            <a:endParaRPr kumimoji="0" lang="en-US" altLang="vi-VN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73777" y="2105848"/>
            <a:ext cx="646717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5400" b="1" dirty="0" smtClean="0">
                <a:solidFill>
                  <a:prstClr val="white"/>
                </a:solidFill>
              </a:rPr>
              <a:t>II. Speaking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5" y="2875289"/>
            <a:ext cx="6618514" cy="21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4297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Create a new room for the hotel. Draw a plan for the room.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82" y="831185"/>
            <a:ext cx="9394052" cy="60268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64104" y="1286399"/>
            <a:ext cx="7682079" cy="5366799"/>
            <a:chOff x="664104" y="1286399"/>
            <a:chExt cx="7682079" cy="5366799"/>
          </a:xfrm>
        </p:grpSpPr>
        <p:pic>
          <p:nvPicPr>
            <p:cNvPr id="3076" name="Picture 4" descr="My home says about who I am!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04" y="1286399"/>
              <a:ext cx="7682079" cy="5116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Wooden table 3d clip art | Free SV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63745" flipH="1">
              <a:off x="3214308" y="5129711"/>
              <a:ext cx="2071681" cy="152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Transparent Shark Clipart - Shark Cartoon Png, Png Download , Transparent  Png Image - PNGite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43" b="97257" l="7907" r="90698">
                          <a14:foregroundMark x1="65000" y1="15314" x2="51395" y2="59314"/>
                          <a14:foregroundMark x1="54186" y1="17371" x2="43023" y2="643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366" y="2754071"/>
              <a:ext cx="847706" cy="1239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15" y="4448483"/>
            <a:ext cx="2528888" cy="2439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57" y="651516"/>
            <a:ext cx="1814513" cy="32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286" y="184759"/>
            <a:ext cx="749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Show your plan to your partner and describe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566" y="1103363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2748" y="1591064"/>
            <a:ext cx="8105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This is the </a:t>
            </a:r>
            <a:r>
              <a:rPr lang="en-US" sz="4000" u="sng" dirty="0">
                <a:solidFill>
                  <a:srgbClr val="FF0000"/>
                </a:solidFill>
              </a:rPr>
              <a:t>Shark</a:t>
            </a:r>
            <a:r>
              <a:rPr lang="en-US" sz="4000" dirty="0"/>
              <a:t> Room. There’s a big </a:t>
            </a:r>
            <a:r>
              <a:rPr lang="en-US" sz="4000" u="sng" dirty="0"/>
              <a:t>shark</a:t>
            </a:r>
            <a:r>
              <a:rPr lang="en-US" sz="4000" dirty="0"/>
              <a:t> at the door. There’s a table and a sofa </a:t>
            </a:r>
            <a:r>
              <a:rPr lang="en-US" sz="4000"/>
              <a:t>in </a:t>
            </a:r>
            <a:r>
              <a:rPr lang="en-US" sz="4000" smtClean="0"/>
              <a:t>`the </a:t>
            </a:r>
            <a:r>
              <a:rPr lang="en-US" sz="4000" dirty="0"/>
              <a:t>room 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026" y="4057173"/>
            <a:ext cx="8105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This is the </a:t>
            </a:r>
            <a:r>
              <a:rPr lang="en-US" sz="4000" dirty="0" smtClean="0">
                <a:solidFill>
                  <a:srgbClr val="FF0000"/>
                </a:solidFill>
              </a:rPr>
              <a:t>……………Room</a:t>
            </a:r>
            <a:r>
              <a:rPr lang="en-US" sz="4000" dirty="0">
                <a:solidFill>
                  <a:srgbClr val="FF0000"/>
                </a:solidFill>
              </a:rPr>
              <a:t>. </a:t>
            </a:r>
            <a:r>
              <a:rPr lang="en-US" sz="4000" dirty="0" smtClean="0">
                <a:solidFill>
                  <a:srgbClr val="FF0000"/>
                </a:solidFill>
              </a:rPr>
              <a:t>There’s…………………………...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There are………………………..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91" y="129360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3750" b="1" dirty="0" smtClean="0">
                <a:solidFill>
                  <a:srgbClr val="FF0000"/>
                </a:solidFill>
              </a:rPr>
              <a:t>III. </a:t>
            </a:r>
            <a:r>
              <a:rPr lang="en-US" sz="3750" b="1" dirty="0">
                <a:solidFill>
                  <a:srgbClr val="FF0000"/>
                </a:solidFill>
              </a:rPr>
              <a:t>Wrap- up</a:t>
            </a:r>
            <a:endParaRPr lang="vi-VN" sz="3750" b="1" dirty="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198426" y="975361"/>
            <a:ext cx="4656265" cy="1085570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2</a:t>
            </a:r>
          </a:p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2925" dirty="0" smtClean="0">
                <a:solidFill>
                  <a:prstClr val="white"/>
                </a:solidFill>
                <a:latin typeface="Calibri" panose="020F0502020204030204"/>
              </a:rPr>
              <a:t>SKILLS 1</a:t>
            </a:r>
            <a:endParaRPr kumimoji="0" lang="en-US" sz="2925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22719" y="2319476"/>
            <a:ext cx="3531734" cy="1050130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2925" dirty="0" smtClean="0">
                <a:solidFill>
                  <a:prstClr val="white"/>
                </a:solidFill>
                <a:latin typeface="Calibri" panose="020F0502020204030204"/>
              </a:rPr>
              <a:t>SPEAKING</a:t>
            </a:r>
            <a:endParaRPr kumimoji="0" lang="en-US" sz="29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6499" y="3369606"/>
            <a:ext cx="4115440" cy="1758148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625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room at the Crazy house hotel </a:t>
            </a:r>
            <a:endParaRPr kumimoji="0" lang="en-US" sz="262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02167" y="2319475"/>
            <a:ext cx="3197051" cy="928514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READING</a:t>
            </a:r>
            <a:endParaRPr kumimoji="0" lang="en-US" sz="29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760821" y="2087800"/>
            <a:ext cx="257175" cy="231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075521" y="2087799"/>
            <a:ext cx="257175" cy="231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524434" y="3838857"/>
            <a:ext cx="3531734" cy="1288897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room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3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3" grpId="0" animBg="1"/>
      <p:bldP spid="1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IV. Homework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925" dirty="0"/>
          </a:p>
          <a:p>
            <a:r>
              <a:rPr lang="en-US" sz="2925" dirty="0" smtClean="0"/>
              <a:t>Learn by heart the vocabulary</a:t>
            </a:r>
          </a:p>
          <a:p>
            <a:r>
              <a:rPr lang="en-US" sz="2925" dirty="0" smtClean="0"/>
              <a:t>Do exercises in Workbook</a:t>
            </a:r>
            <a:endParaRPr lang="en-US" sz="2925" dirty="0"/>
          </a:p>
          <a:p>
            <a:r>
              <a:rPr lang="en-US" sz="2925" dirty="0"/>
              <a:t>Prepare: Unit </a:t>
            </a:r>
            <a:r>
              <a:rPr lang="en-US" sz="2925" dirty="0" smtClean="0"/>
              <a:t>2 – </a:t>
            </a:r>
            <a:r>
              <a:rPr lang="en-US" sz="2925" smtClean="0"/>
              <a:t>Skills 2</a:t>
            </a:r>
            <a:endParaRPr lang="vi-VN" sz="2925" dirty="0"/>
          </a:p>
        </p:txBody>
      </p:sp>
    </p:spTree>
    <p:extLst>
      <p:ext uri="{BB962C8B-B14F-4D97-AF65-F5344CB8AC3E}">
        <p14:creationId xmlns:p14="http://schemas.microsoft.com/office/powerpoint/2010/main" val="41348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0263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4968726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828380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100989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051875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text. Answer the questions.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495699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2768" y="5842038"/>
            <a:ext cx="413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Circle the things in the Tiger Room.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073647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Create a new room for the hotel. Draw a plan for the room.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5033561"/>
            <a:ext cx="379595" cy="3579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0557" y="4989898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Show your plan to your partner and describe it.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326091" y="621539"/>
            <a:ext cx="65551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2. MY HOUSE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Lesson </a:t>
            </a:r>
            <a:r>
              <a:rPr kumimoji="0" lang="en-US" altLang="vi-V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5: Skills</a:t>
            </a:r>
            <a:r>
              <a:rPr kumimoji="0" lang="en-US" altLang="vi-VN" sz="35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</a:t>
            </a:r>
            <a:endParaRPr kumimoji="0" lang="en-US" altLang="vi-VN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73777" y="2105848"/>
            <a:ext cx="646717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I. </a:t>
            </a:r>
            <a:r>
              <a:rPr lang="en-US" altLang="vi-VN" sz="5400" b="1" dirty="0" smtClean="0">
                <a:solidFill>
                  <a:prstClr val="white"/>
                </a:solidFill>
              </a:rPr>
              <a:t>Reading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5" y="2875289"/>
            <a:ext cx="6618514" cy="21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353800" y="265556"/>
            <a:ext cx="65551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2. MY HOUSE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Lesson </a:t>
            </a:r>
            <a:r>
              <a:rPr kumimoji="0" lang="en-US" altLang="vi-V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5: Skills</a:t>
            </a:r>
            <a:r>
              <a:rPr kumimoji="0" lang="en-US" altLang="vi-VN" sz="35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</a:t>
            </a:r>
            <a:endParaRPr kumimoji="0" lang="en-US" altLang="vi-VN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09122" y="1435107"/>
            <a:ext cx="64671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5400" b="1" dirty="0" smtClean="0">
                <a:solidFill>
                  <a:prstClr val="white"/>
                </a:solidFill>
              </a:rPr>
              <a:t>*Vocabulary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34" y="1263101"/>
            <a:ext cx="3992748" cy="1283252"/>
          </a:xfrm>
          <a:prstGeom prst="rect">
            <a:avLst/>
          </a:prstGeom>
        </p:spPr>
      </p:pic>
      <p:pic>
        <p:nvPicPr>
          <p:cNvPr id="2050" name="Picture 2" descr="Book shelf with realistic books stalks Royalty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71154" l="2700" r="95700">
                        <a14:foregroundMark x1="16400" y1="28205" x2="48100" y2="35769"/>
                        <a14:foregroundMark x1="17100" y1="37692" x2="55700" y2="41282"/>
                        <a14:foregroundMark x1="16700" y1="29231" x2="16900" y2="41282"/>
                        <a14:foregroundMark x1="15800" y1="34231" x2="15600" y2="44744"/>
                        <a14:foregroundMark x1="14500" y1="38974" x2="14900" y2="27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94" b="22421"/>
          <a:stretch/>
        </p:blipFill>
        <p:spPr bwMode="auto">
          <a:xfrm>
            <a:off x="580208" y="4012810"/>
            <a:ext cx="3844010" cy="2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y Smeg 900mm Classic Freestanding Cooker - Anthracite | Harvey Norman A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4313" r="7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06" r="22364"/>
          <a:stretch/>
        </p:blipFill>
        <p:spPr bwMode="auto">
          <a:xfrm>
            <a:off x="5507952" y="3685309"/>
            <a:ext cx="301721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375" y="2718359"/>
            <a:ext cx="3149600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shelf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ʃelf/</a:t>
            </a:r>
            <a:endParaRPr lang="vi-VN" sz="4400" dirty="0" smtClean="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6994" y="2718358"/>
            <a:ext cx="3639127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</a:t>
            </a:r>
            <a:r>
              <a:rPr lang="en-US" sz="4400" dirty="0" smtClean="0">
                <a:solidFill>
                  <a:srgbClr val="FF0000"/>
                </a:solidFill>
              </a:rPr>
              <a:t>ooker </a:t>
            </a:r>
            <a:r>
              <a:rPr lang="vi-VN" sz="4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/ˈkʊkər</a:t>
            </a:r>
            <a:r>
              <a:rPr lang="vi-VN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4400" dirty="0">
              <a:solidFill>
                <a:schemeClr val="accent5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4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206019" y="242848"/>
            <a:ext cx="65551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2. MY HOUSE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Lesson </a:t>
            </a:r>
            <a:r>
              <a:rPr kumimoji="0" lang="en-US" altLang="vi-V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5: Skills</a:t>
            </a:r>
            <a:r>
              <a:rPr kumimoji="0" lang="en-US" altLang="vi-VN" sz="35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</a:t>
            </a:r>
            <a:endParaRPr kumimoji="0" lang="en-US" altLang="vi-VN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99886" y="1237630"/>
            <a:ext cx="646717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28700" marR="0" lvl="0" indent="-10287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altLang="vi-VN" sz="5400" b="1" dirty="0" smtClean="0">
                <a:solidFill>
                  <a:prstClr val="white"/>
                </a:solidFill>
              </a:rPr>
              <a:t>Reading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*</a:t>
            </a:r>
            <a:r>
              <a:rPr lang="en-US" sz="4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Vocabulary</a:t>
            </a:r>
            <a:endParaRPr lang="vi-VN" sz="4000" dirty="0">
              <a:solidFill>
                <a:srgbClr val="FF0000"/>
              </a:solidFill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242880"/>
              </p:ext>
            </p:extLst>
          </p:nvPr>
        </p:nvGraphicFramePr>
        <p:xfrm>
          <a:off x="399886" y="2983345"/>
          <a:ext cx="8468503" cy="41395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3550">
                  <a:extLst>
                    <a:ext uri="{9D8B030D-6E8A-4147-A177-3AD203B41FA5}">
                      <a16:colId xmlns:a16="http://schemas.microsoft.com/office/drawing/2014/main" val="803358123"/>
                    </a:ext>
                  </a:extLst>
                </a:gridCol>
                <a:gridCol w="1383583">
                  <a:extLst>
                    <a:ext uri="{9D8B030D-6E8A-4147-A177-3AD203B41FA5}">
                      <a16:colId xmlns:a16="http://schemas.microsoft.com/office/drawing/2014/main" val="3806691614"/>
                    </a:ext>
                  </a:extLst>
                </a:gridCol>
                <a:gridCol w="1449619">
                  <a:extLst>
                    <a:ext uri="{9D8B030D-6E8A-4147-A177-3AD203B41FA5}">
                      <a16:colId xmlns:a16="http://schemas.microsoft.com/office/drawing/2014/main" val="15793274"/>
                    </a:ext>
                  </a:extLst>
                </a:gridCol>
                <a:gridCol w="2800436">
                  <a:extLst>
                    <a:ext uri="{9D8B030D-6E8A-4147-A177-3AD203B41FA5}">
                      <a16:colId xmlns:a16="http://schemas.microsoft.com/office/drawing/2014/main" val="3493662307"/>
                    </a:ext>
                  </a:extLst>
                </a:gridCol>
                <a:gridCol w="2431315">
                  <a:extLst>
                    <a:ext uri="{9D8B030D-6E8A-4147-A177-3AD203B41FA5}">
                      <a16:colId xmlns:a16="http://schemas.microsoft.com/office/drawing/2014/main" val="2495592819"/>
                    </a:ext>
                  </a:extLst>
                </a:gridCol>
              </a:tblGrid>
              <a:tr h="4565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/ˈiːmeɪl/</a:t>
                      </a:r>
                      <a:endParaRPr lang="vi-VN" sz="28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04585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crazy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(adj)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 dị, lạ thường</a:t>
                      </a:r>
                      <a:endParaRPr lang="vi-VN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/ˈkreɪzi/ (adj)</a:t>
                      </a:r>
                      <a:endParaRPr lang="vi-VN" sz="28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38274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strange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(adj)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/streɪndʒ/</a:t>
                      </a:r>
                      <a:endParaRPr lang="vi-VN" sz="28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70935"/>
                  </a:ext>
                </a:extLst>
              </a:tr>
              <a:tr h="7524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cooker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bếp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nồi cơm điện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/ˈkʊkər/</a:t>
                      </a:r>
                      <a:endParaRPr lang="vi-VN" sz="28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79999"/>
                  </a:ext>
                </a:extLst>
              </a:tr>
              <a:tr h="1369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shelf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shelves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(plural)</a:t>
                      </a:r>
                      <a:endParaRPr lang="vi-VN" sz="3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kệ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vi-VN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vi-VN" sz="2800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ʃelf/</a:t>
                      </a:r>
                      <a:endParaRPr lang="vi-VN" sz="28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960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2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2"/>
            <a:ext cx="9144000" cy="1175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184760"/>
            <a:ext cx="80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text. Answer the questions.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84" y="1360417"/>
            <a:ext cx="3472546" cy="2315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632">
            <a:off x="1188741" y="1685270"/>
            <a:ext cx="2841173" cy="189585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941158" y="3733799"/>
            <a:ext cx="7261684" cy="3118819"/>
            <a:chOff x="1578429" y="3733799"/>
            <a:chExt cx="7261684" cy="31188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1" t="1823" r="-940" b="681"/>
            <a:stretch/>
          </p:blipFill>
          <p:spPr>
            <a:xfrm>
              <a:off x="1578429" y="3733799"/>
              <a:ext cx="7261684" cy="311881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471377" y="4118350"/>
              <a:ext cx="347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Reading skill: Predicting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4357" y="4723076"/>
              <a:ext cx="6389914" cy="1690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200"/>
                <a:t>Predicting makes reading easy.</a:t>
              </a:r>
            </a:p>
            <a:p>
              <a:pPr>
                <a:lnSpc>
                  <a:spcPct val="120000"/>
                </a:lnSpc>
              </a:pPr>
              <a:r>
                <a:rPr lang="en-US" sz="2200"/>
                <a:t>Before reading, look at the pictures, design and title.</a:t>
              </a:r>
            </a:p>
            <a:p>
              <a:pPr>
                <a:lnSpc>
                  <a:spcPct val="120000"/>
                </a:lnSpc>
              </a:pPr>
              <a:r>
                <a:rPr lang="en-US" sz="2200"/>
                <a:t>Decide what the text is about.</a:t>
              </a:r>
            </a:p>
            <a:p>
              <a:pPr>
                <a:lnSpc>
                  <a:spcPct val="120000"/>
                </a:lnSpc>
              </a:pPr>
              <a:r>
                <a:rPr lang="en-US" sz="2200"/>
                <a:t>Think about what you know about the topic.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7086" y="87086"/>
            <a:ext cx="7774577" cy="5399314"/>
          </a:xfrm>
          <a:prstGeom prst="roundRect">
            <a:avLst>
              <a:gd name="adj" fmla="val 3764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/>
          <a:stretch/>
        </p:blipFill>
        <p:spPr>
          <a:xfrm>
            <a:off x="0" y="0"/>
            <a:ext cx="7892143" cy="7326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2144" y="1055913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2144" y="1447799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2144" y="710868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To: phong@webmail.com; mi@webmail.com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144" y="1099456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Subject: A room at the Crazy House Hotel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44" y="1480449"/>
            <a:ext cx="731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Hi Phong and </a:t>
            </a:r>
            <a:r>
              <a:rPr lang="en-US" sz="2000" dirty="0" err="1"/>
              <a:t>Mi</a:t>
            </a:r>
            <a:r>
              <a:rPr lang="en-US" sz="2000" dirty="0"/>
              <a:t>,</a:t>
            </a:r>
          </a:p>
          <a:p>
            <a:pPr algn="just"/>
            <a:r>
              <a:rPr lang="en-US" sz="2000" dirty="0"/>
              <a:t>How are you? I’m in Da </a:t>
            </a:r>
            <a:r>
              <a:rPr lang="en-US" sz="2000" dirty="0" err="1"/>
              <a:t>Lat</a:t>
            </a:r>
            <a:r>
              <a:rPr lang="en-US" sz="2000" dirty="0"/>
              <a:t> with my parents. We’re staying at the Crazy House Hotel. Wow! It really is crazy. There are ten rooms in the hotel. </a:t>
            </a:r>
          </a:p>
          <a:p>
            <a:pPr algn="just"/>
            <a:r>
              <a:rPr lang="en-US" sz="2000" dirty="0"/>
              <a:t>There’s a Kangaroo Room, an Eagle Room, and even an Ant Room. I’m staying in the Tiger Room. It’s called  the Tiger Room because there’s a big tiger on the wall.</a:t>
            </a:r>
          </a:p>
          <a:p>
            <a:pPr algn="just"/>
            <a:r>
              <a:rPr lang="en-US" sz="2000" dirty="0"/>
              <a:t>The tiger is between the bathroom door  and the window. The bed is next to the window, but the window is a strange shape. I put my bag under the bed. There’s a lamp, a wardrobe and a desk.</a:t>
            </a:r>
          </a:p>
          <a:p>
            <a:pPr algn="just"/>
            <a:r>
              <a:rPr lang="en-US" sz="2000" dirty="0"/>
              <a:t>You should stay here when you visit Da Lat. It’s great.</a:t>
            </a:r>
          </a:p>
          <a:p>
            <a:pPr algn="just"/>
            <a:r>
              <a:rPr lang="en-US" sz="2000" dirty="0"/>
              <a:t>See you soon!</a:t>
            </a:r>
          </a:p>
          <a:p>
            <a:pPr algn="just"/>
            <a:r>
              <a:rPr lang="en-US" sz="2000" dirty="0"/>
              <a:t>Nick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187">
            <a:off x="5794959" y="4728320"/>
            <a:ext cx="2985304" cy="1990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632">
            <a:off x="3459738" y="5136095"/>
            <a:ext cx="2224523" cy="14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41268" y="1371209"/>
            <a:ext cx="7774577" cy="5399314"/>
          </a:xfrm>
          <a:prstGeom prst="roundRect">
            <a:avLst>
              <a:gd name="adj" fmla="val 3764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/>
          <a:stretch/>
        </p:blipFill>
        <p:spPr>
          <a:xfrm>
            <a:off x="554182" y="1284123"/>
            <a:ext cx="7892143" cy="7326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26326" y="2340036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6326" y="2731922"/>
            <a:ext cx="731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8982" y="1994991"/>
            <a:ext cx="662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To: phong@webmail.com; mi@webmail.com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326" y="2383579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Subject: A room at the Crazy House Hotel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326" y="2764572"/>
            <a:ext cx="731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Hi Phong and </a:t>
            </a:r>
            <a:r>
              <a:rPr lang="en-US" sz="2000" dirty="0" err="1"/>
              <a:t>Mi</a:t>
            </a:r>
            <a:r>
              <a:rPr lang="en-US" sz="2000" dirty="0"/>
              <a:t>,</a:t>
            </a:r>
          </a:p>
          <a:p>
            <a:pPr algn="just"/>
            <a:r>
              <a:rPr lang="en-US" sz="2000" dirty="0"/>
              <a:t>How are you? I’m in Da </a:t>
            </a:r>
            <a:r>
              <a:rPr lang="en-US" sz="2000" dirty="0" err="1"/>
              <a:t>Lat</a:t>
            </a:r>
            <a:r>
              <a:rPr lang="en-US" sz="2000" dirty="0"/>
              <a:t> with my parents. We’re staying at the Crazy House Hotel. Wow! It really is crazy. There are ten rooms in the hotel. </a:t>
            </a:r>
          </a:p>
          <a:p>
            <a:pPr algn="just"/>
            <a:r>
              <a:rPr lang="en-US" sz="2000" dirty="0"/>
              <a:t>There’s a Kangaroo Room, an Eagle Room, and even an Ant Room. I’m staying in the Tiger Room. It’s called  the Tiger Room because there’s a big tiger on the wall.</a:t>
            </a:r>
          </a:p>
          <a:p>
            <a:pPr algn="just"/>
            <a:r>
              <a:rPr lang="en-US" sz="2000" dirty="0"/>
              <a:t>The tiger is between the bathroom door  and the window. The bed is next to the window, but the window is a strange shape. I put my bag under the bed. There’s a lamp, a wardrobe and a desk.</a:t>
            </a:r>
          </a:p>
          <a:p>
            <a:pPr algn="just"/>
            <a:r>
              <a:rPr lang="en-US" sz="2000" dirty="0"/>
              <a:t>You should stay here when you visit Da Lat. It’s great.</a:t>
            </a:r>
          </a:p>
          <a:p>
            <a:pPr algn="just"/>
            <a:r>
              <a:rPr lang="en-US" sz="2000" dirty="0"/>
              <a:t>See you soon!</a:t>
            </a:r>
          </a:p>
          <a:p>
            <a:pPr algn="just"/>
            <a:r>
              <a:rPr lang="en-US" sz="2000" dirty="0"/>
              <a:t>Nick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3853" y="10729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8683" y="87760"/>
            <a:ext cx="34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it an email or a letter?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27664" y="8552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2494" y="87760"/>
            <a:ext cx="325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text about?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787F3C-3F17-4A35-A2FA-0EE18CE31901}"/>
              </a:ext>
            </a:extLst>
          </p:cNvPr>
          <p:cNvSpPr txBox="1"/>
          <p:nvPr/>
        </p:nvSpPr>
        <p:spPr>
          <a:xfrm>
            <a:off x="878683" y="516217"/>
            <a:ext cx="20222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>
                <a:solidFill>
                  <a:srgbClr val="00B050"/>
                </a:solidFill>
                <a:effectLst/>
              </a:rPr>
              <a:t>It's an email.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C18963-F1D4-4333-9AA2-BE6CBBEF150E}"/>
              </a:ext>
            </a:extLst>
          </p:cNvPr>
          <p:cNvSpPr txBox="1"/>
          <p:nvPr/>
        </p:nvSpPr>
        <p:spPr>
          <a:xfrm>
            <a:off x="4817182" y="487870"/>
            <a:ext cx="43572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text is about Nick's room at the Crazy House Hotel.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8981" y="2008538"/>
            <a:ext cx="662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To: phong@webmail.com; mi@webmail.com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6326" y="2370230"/>
            <a:ext cx="666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Subject: A room at the Crazy House Hotel</a:t>
            </a:r>
          </a:p>
        </p:txBody>
      </p:sp>
    </p:spTree>
    <p:extLst>
      <p:ext uri="{BB962C8B-B14F-4D97-AF65-F5344CB8AC3E}">
        <p14:creationId xmlns:p14="http://schemas.microsoft.com/office/powerpoint/2010/main" val="274574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90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7" y="-16048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6306" y="72180"/>
            <a:ext cx="7280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8821" y="821689"/>
            <a:ext cx="69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2256" y="821689"/>
            <a:ext cx="57109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/>
              <a:t>Who is Nick in Da Lat with?</a:t>
            </a:r>
            <a:endParaRPr lang="en-US" sz="3400" dirty="0"/>
          </a:p>
        </p:txBody>
      </p:sp>
      <p:sp>
        <p:nvSpPr>
          <p:cNvPr id="30" name="TextBox 29"/>
          <p:cNvSpPr txBox="1"/>
          <p:nvPr/>
        </p:nvSpPr>
        <p:spPr>
          <a:xfrm>
            <a:off x="308821" y="1816351"/>
            <a:ext cx="6974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2355" y="1798491"/>
            <a:ext cx="78410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How many rooms are there in the hotel?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3612" y="2788931"/>
            <a:ext cx="6974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5843" y="2804769"/>
            <a:ext cx="78410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Why is the room called the Tiger Room?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8403" y="3909205"/>
            <a:ext cx="6974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8443" y="3926942"/>
            <a:ext cx="44763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Where is Nick’s bag?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67E45-2B76-4DEC-8EAE-2B23F3982EA8}"/>
              </a:ext>
            </a:extLst>
          </p:cNvPr>
          <p:cNvSpPr txBox="1"/>
          <p:nvPr/>
        </p:nvSpPr>
        <p:spPr>
          <a:xfrm>
            <a:off x="772256" y="1314645"/>
            <a:ext cx="616639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0" i="0" dirty="0">
                <a:solidFill>
                  <a:srgbClr val="008000"/>
                </a:solidFill>
                <a:effectLst/>
              </a:rPr>
              <a:t>He's in Da Lat with his parents.</a:t>
            </a:r>
            <a:endParaRPr lang="en-US" sz="3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913F77-F4EA-4C2C-BECF-CC87B43F8379}"/>
              </a:ext>
            </a:extLst>
          </p:cNvPr>
          <p:cNvSpPr txBox="1"/>
          <p:nvPr/>
        </p:nvSpPr>
        <p:spPr>
          <a:xfrm>
            <a:off x="783652" y="2289369"/>
            <a:ext cx="436192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0" i="0" dirty="0">
                <a:solidFill>
                  <a:srgbClr val="008000"/>
                </a:solidFill>
                <a:effectLst/>
              </a:rPr>
              <a:t>There are ten rooms.</a:t>
            </a:r>
            <a:endParaRPr lang="en-US" sz="3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F270E2-D788-4969-A2EE-8D115CBCBF9B}"/>
              </a:ext>
            </a:extLst>
          </p:cNvPr>
          <p:cNvSpPr txBox="1"/>
          <p:nvPr/>
        </p:nvSpPr>
        <p:spPr>
          <a:xfrm>
            <a:off x="808443" y="3308627"/>
            <a:ext cx="733319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0" i="0" dirty="0">
                <a:solidFill>
                  <a:srgbClr val="008000"/>
                </a:solidFill>
                <a:effectLst/>
              </a:rPr>
              <a:t>Because there's a big tiger on the wall.</a:t>
            </a:r>
            <a:endParaRPr lang="en-US" sz="3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88DC3B-0903-4959-9DCA-7A613EF7C03E}"/>
              </a:ext>
            </a:extLst>
          </p:cNvPr>
          <p:cNvSpPr txBox="1"/>
          <p:nvPr/>
        </p:nvSpPr>
        <p:spPr>
          <a:xfrm>
            <a:off x="808443" y="4397260"/>
            <a:ext cx="381923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0" i="0" dirty="0">
                <a:solidFill>
                  <a:srgbClr val="008000"/>
                </a:solidFill>
                <a:effectLst/>
              </a:rPr>
              <a:t>It's under the bed.</a:t>
            </a:r>
            <a:endParaRPr lang="en-US" sz="3400" dirty="0"/>
          </a:p>
        </p:txBody>
      </p:sp>
      <p:sp>
        <p:nvSpPr>
          <p:cNvPr id="2" name="Double Wave 1"/>
          <p:cNvSpPr/>
          <p:nvPr/>
        </p:nvSpPr>
        <p:spPr>
          <a:xfrm>
            <a:off x="-32609" y="5168603"/>
            <a:ext cx="9144000" cy="1528208"/>
          </a:xfrm>
          <a:prstGeom prst="doubleWav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I’m in Da </a:t>
            </a:r>
            <a:r>
              <a:rPr lang="en-US" sz="3600" dirty="0" err="1">
                <a:solidFill>
                  <a:srgbClr val="FF0000"/>
                </a:solidFill>
              </a:rPr>
              <a:t>Lat</a:t>
            </a:r>
            <a:r>
              <a:rPr lang="en-US" sz="3600" dirty="0">
                <a:solidFill>
                  <a:srgbClr val="FF0000"/>
                </a:solidFill>
              </a:rPr>
              <a:t> with my parents.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0800" y="5578763"/>
            <a:ext cx="7278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There are ten rooms in the hotel</a:t>
            </a:r>
            <a:r>
              <a:rPr lang="en-US" sz="40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7104" y="5412098"/>
            <a:ext cx="6066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It’s called  the Tiger Room because there’s a big tiger on the wall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1228436" y="5495636"/>
            <a:ext cx="630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 </a:t>
            </a:r>
            <a:r>
              <a:rPr lang="en-US" sz="3600" dirty="0">
                <a:solidFill>
                  <a:srgbClr val="FF0000"/>
                </a:solidFill>
              </a:rPr>
              <a:t>put my bag under the bed.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46" grpId="0"/>
      <p:bldP spid="47" grpId="0"/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1235</TotalTime>
  <Words>829</Words>
  <Application>Microsoft Office PowerPoint</Application>
  <PresentationFormat>On-screen Show (4:3)</PresentationFormat>
  <Paragraphs>127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Adobe Heiti Std R</vt:lpstr>
      <vt:lpstr>Arial</vt:lpstr>
      <vt:lpstr>Arial Black</vt:lpstr>
      <vt:lpstr>Calibri</vt:lpstr>
      <vt:lpstr>Calibri Light</vt:lpstr>
      <vt:lpstr>Times New Roman</vt:lpstr>
      <vt:lpstr>Office Theme</vt:lpstr>
      <vt:lpstr>1_Office Theme</vt:lpstr>
      <vt:lpstr>3_Office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Wrap- up</vt:lpstr>
      <vt:lpstr>IV. 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My Laptop</cp:lastModifiedBy>
  <cp:revision>96</cp:revision>
  <dcterms:created xsi:type="dcterms:W3CDTF">2020-12-09T02:04:09Z</dcterms:created>
  <dcterms:modified xsi:type="dcterms:W3CDTF">2024-02-22T16:38:47Z</dcterms:modified>
</cp:coreProperties>
</file>