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1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2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5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6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41" r:id="rId2"/>
    <p:sldMasterId id="2147483760" r:id="rId3"/>
    <p:sldMasterId id="2147483787" r:id="rId4"/>
    <p:sldMasterId id="2147483814" r:id="rId5"/>
    <p:sldMasterId id="2147483828" r:id="rId6"/>
    <p:sldMasterId id="2147483842" r:id="rId7"/>
    <p:sldMasterId id="2147483856" r:id="rId8"/>
    <p:sldMasterId id="2147483920" r:id="rId9"/>
    <p:sldMasterId id="2147483933" r:id="rId10"/>
    <p:sldMasterId id="2147483952" r:id="rId11"/>
    <p:sldMasterId id="2147483965" r:id="rId12"/>
    <p:sldMasterId id="2147483979" r:id="rId13"/>
    <p:sldMasterId id="2147483993" r:id="rId14"/>
    <p:sldMasterId id="2147484007" r:id="rId15"/>
    <p:sldMasterId id="2147484021" r:id="rId16"/>
    <p:sldMasterId id="2147484035" r:id="rId17"/>
  </p:sldMasterIdLst>
  <p:notesMasterIdLst>
    <p:notesMasterId r:id="rId57"/>
  </p:notesMasterIdLst>
  <p:sldIdLst>
    <p:sldId id="11089123" r:id="rId18"/>
    <p:sldId id="11089128" r:id="rId19"/>
    <p:sldId id="11089131" r:id="rId20"/>
    <p:sldId id="11089112" r:id="rId21"/>
    <p:sldId id="11089148" r:id="rId22"/>
    <p:sldId id="11089044" r:id="rId23"/>
    <p:sldId id="261" r:id="rId24"/>
    <p:sldId id="11089156" r:id="rId25"/>
    <p:sldId id="273" r:id="rId26"/>
    <p:sldId id="11089033" r:id="rId27"/>
    <p:sldId id="11089040" r:id="rId28"/>
    <p:sldId id="11089155" r:id="rId29"/>
    <p:sldId id="11089133" r:id="rId30"/>
    <p:sldId id="11089149" r:id="rId31"/>
    <p:sldId id="11089135" r:id="rId32"/>
    <p:sldId id="11089134" r:id="rId33"/>
    <p:sldId id="11089157" r:id="rId34"/>
    <p:sldId id="11089136" r:id="rId35"/>
    <p:sldId id="11089137" r:id="rId36"/>
    <p:sldId id="11089138" r:id="rId37"/>
    <p:sldId id="11089159" r:id="rId38"/>
    <p:sldId id="11089158" r:id="rId39"/>
    <p:sldId id="11089139" r:id="rId40"/>
    <p:sldId id="11089140" r:id="rId41"/>
    <p:sldId id="11089130" r:id="rId42"/>
    <p:sldId id="11089143" r:id="rId43"/>
    <p:sldId id="11089144" r:id="rId44"/>
    <p:sldId id="11089146" r:id="rId45"/>
    <p:sldId id="11089147" r:id="rId46"/>
    <p:sldId id="11089145" r:id="rId47"/>
    <p:sldId id="11089151" r:id="rId48"/>
    <p:sldId id="11089152" r:id="rId49"/>
    <p:sldId id="11089150" r:id="rId50"/>
    <p:sldId id="11089153" r:id="rId51"/>
    <p:sldId id="11089127" r:id="rId52"/>
    <p:sldId id="11089124" r:id="rId53"/>
    <p:sldId id="11089160" r:id="rId54"/>
    <p:sldId id="11089108" r:id="rId55"/>
    <p:sldId id="11089045" r:id="rId56"/>
  </p:sldIdLst>
  <p:sldSz cx="18288000" cy="10287000"/>
  <p:notesSz cx="6858000" cy="9144000"/>
  <p:embeddedFontLst>
    <p:embeddedFont>
      <p:font typeface="Garamond" panose="02020404030301010803" pitchFamily="18" charset="0"/>
      <p:regular r:id="rId58"/>
      <p:bold r:id="rId59"/>
      <p:italic r:id="rId60"/>
    </p:embeddedFont>
    <p:embeddedFont>
      <p:font typeface="Dosis" panose="020B0604020202020204" charset="0"/>
      <p:regular r:id="rId61"/>
      <p:bold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Palatino Linotype" panose="02040502050505030304" pitchFamily="18" charset="0"/>
      <p:regular r:id="rId65"/>
      <p:bold r:id="rId66"/>
      <p:italic r:id="rId67"/>
      <p:boldItalic r:id="rId68"/>
    </p:embeddedFont>
    <p:embeddedFont>
      <p:font typeface=".VnTime" panose="020B7200000000000000" pitchFamily="34" charset="0"/>
      <p:regular r:id="rId69"/>
      <p:bold r:id="rId70"/>
      <p:italic r:id="rId71"/>
      <p:bold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微软雅黑" panose="020B0503020204020204" pitchFamily="34" charset="-122"/>
      <p:regular r:id="rId77"/>
      <p:bold r:id="rId78"/>
    </p:embeddedFont>
    <p:embeddedFont>
      <p:font typeface="Cambria" panose="02040503050406030204" pitchFamily="18" charset="0"/>
      <p:regular r:id="rId79"/>
      <p:bold r:id="rId80"/>
      <p:italic r:id="rId81"/>
      <p:boldItalic r:id="rId82"/>
    </p:embeddedFont>
    <p:embeddedFont>
      <p:font typeface="SimSun" panose="02010600030101010101" pitchFamily="2" charset="-122"/>
      <p:regular r:id="rId83"/>
    </p:embeddedFont>
    <p:embeddedFont>
      <p:font typeface="#9Slide05 Wedding KT" panose="02040603050506020204" charset="0"/>
      <p:regular r:id="rId84"/>
    </p:embeddedFont>
    <p:embeddedFont>
      <p:font typeface=".VnAristote" panose="020B7200000000000000" pitchFamily="34" charset="0"/>
      <p:regular r:id="rId85"/>
    </p:embeddedFont>
    <p:embeddedFont>
      <p:font typeface="SimSun" panose="02010600030101010101" pitchFamily="2" charset="-122"/>
      <p:regular r:id="rId83"/>
    </p:embeddedFont>
  </p:embeddedFont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000"/>
    <a:srgbClr val="006600"/>
    <a:srgbClr val="003300"/>
    <a:srgbClr val="FFF9EF"/>
    <a:srgbClr val="FFCCCC"/>
    <a:srgbClr val="EAE4FD"/>
    <a:srgbClr val="FFF481"/>
    <a:srgbClr val="F9F9F8"/>
    <a:srgbClr val="FD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6159" autoAdjust="0"/>
  </p:normalViewPr>
  <p:slideViewPr>
    <p:cSldViewPr>
      <p:cViewPr varScale="1">
        <p:scale>
          <a:sx n="54" d="100"/>
          <a:sy n="54" d="100"/>
        </p:scale>
        <p:origin x="3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font" Target="fonts/font27.fntdata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85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font" Target="fonts/font26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font" Target="fonts/font19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font" Target="fonts/font9.fntdata"/><Relationship Id="rId87" Type="http://schemas.openxmlformats.org/officeDocument/2006/relationships/presProps" Target="presProps.xml"/><Relationship Id="rId61" Type="http://schemas.openxmlformats.org/officeDocument/2006/relationships/font" Target="fonts/font4.fntdata"/><Relationship Id="rId82" Type="http://schemas.openxmlformats.org/officeDocument/2006/relationships/font" Target="fonts/font25.fntdata"/><Relationship Id="rId1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CEE6D-E050-4A8B-89BD-36A342BBA531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ECD2D-2F7B-449C-A7F2-A38B27ED5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0000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FF0000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FF0000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FF0000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FF0000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A56D2-4F1D-4C7F-88B5-AA8E9E34DE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0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4E78A-1D74-4887-851C-0228622054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422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41A63-FFE5-486C-8881-6A3021FA5A70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36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4E78A-1D74-4887-851C-0228622054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036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3CD5B-6E71-411F-9EAC-C604FB53B0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945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3CD5B-6E71-411F-9EAC-C604FB53B0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047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3CD5B-6E71-411F-9EAC-C604FB53B0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27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3CD5B-6E71-411F-9EAC-C604FB53B0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81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ECD2D-2F7B-449C-A7F2-A38B27ED50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2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3CD5B-6E71-411F-9EAC-C604FB53B0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86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3CD5B-6E71-411F-9EAC-C604FB53B0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058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3CD5B-6E71-411F-9EAC-C604FB53B0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286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41A63-FFE5-486C-8881-6A3021FA5A70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384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3CD5B-6E71-411F-9EAC-C604FB53B0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6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91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95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002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17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7140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E5ED6558-5D62-4BB1-AC73-EB742E7687B6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ECDCDD94-D6C1-4534-A987-F6C1D2CBDED7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26870"/>
      </p:ext>
    </p:extLst>
  </p:cSld>
  <p:clrMapOvr>
    <a:masterClrMapping/>
  </p:clrMapOvr>
  <p:transition spd="med">
    <p:diamond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B62A283A-CCEB-4F72-8C1C-D19BBF418588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DDDF4805-AA38-4689-A187-C96FD04ED545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5648"/>
      </p:ext>
    </p:extLst>
  </p:cSld>
  <p:clrMapOvr>
    <a:masterClrMapping/>
  </p:clrMapOvr>
  <p:transition spd="med">
    <p:diamond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10E39CBD-EF5B-437B-A25C-00DAC92E5349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3A21A53D-A335-4B27-BF89-292EE92E8AB8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89663"/>
      </p:ext>
    </p:extLst>
  </p:cSld>
  <p:clrMapOvr>
    <a:masterClrMapping/>
  </p:clrMapOvr>
  <p:transition spd="med">
    <p:diamond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60F20A7E-6C6B-4E68-8C52-EF21367E32A3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C9E5A873-A570-4AF3-AF81-80E77882EFF6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63917"/>
      </p:ext>
    </p:extLst>
  </p:cSld>
  <p:clrMapOvr>
    <a:masterClrMapping/>
  </p:clrMapOvr>
  <p:transition spd="med">
    <p:diamond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026AB5E5-B3B6-4AAE-B7DC-0486E4720E5E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BDAB787D-32B7-49FD-A4BA-39FDADD041B5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28516"/>
      </p:ext>
    </p:extLst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C0473D91-0783-4EAA-A0E1-C50DBFD259EC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49089237-8601-407B-BCB7-E10513EA3F41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26222"/>
      </p:ext>
    </p:extLst>
  </p:cSld>
  <p:clrMapOvr>
    <a:masterClrMapping/>
  </p:clrMapOvr>
  <p:transition spd="med">
    <p:diamond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3621734B-62C5-40B2-A6D1-FF3867550A21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03FE00E8-F1E0-4FAE-BF57-6B824B1403DD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55762"/>
      </p:ext>
    </p:extLst>
  </p:cSld>
  <p:clrMapOvr>
    <a:masterClrMapping/>
  </p:clrMapOvr>
  <p:transition spd="med">
    <p:diamond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9574DFDA-4587-467C-BBAE-0683429086EE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175FD07B-68C5-431A-ADC8-EA2A24F688EF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91064"/>
      </p:ext>
    </p:extLst>
  </p:cSld>
  <p:clrMapOvr>
    <a:masterClrMapping/>
  </p:clrMapOvr>
  <p:transition spd="med">
    <p:diamond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242CC9D6-2EEC-492E-BFDB-62BF085A495F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05E32ECC-46B2-467D-AFD5-208FDDEEC916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82570"/>
      </p:ext>
    </p:extLst>
  </p:cSld>
  <p:clrMapOvr>
    <a:masterClrMapping/>
  </p:clrMapOvr>
  <p:transition spd="med">
    <p:diamond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C07289D6-BAC9-44A2-8F58-1EA2AD62176A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FE7E9EB9-2899-4501-BF94-4C7FC7CD21AE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19700"/>
      </p:ext>
    </p:extLst>
  </p:cSld>
  <p:clrMapOvr>
    <a:masterClrMapping/>
  </p:clrMapOvr>
  <p:transition spd="med">
    <p:diamond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7D8C4517-E2F6-4D6B-8FC3-3B625328E659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D35DC94D-FF2B-4A58-8233-6452100745F6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32096"/>
      </p:ext>
    </p:extLst>
  </p:cSld>
  <p:clrMapOvr>
    <a:masterClrMapping/>
  </p:clrMapOvr>
  <p:transition spd="med">
    <p:diamond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05BA1F39-50A2-4D62-9028-568568C5AC54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FC572FB1-C69B-4318-B3F2-4650F3BF1219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4463"/>
      </p:ext>
    </p:extLst>
  </p:cSld>
  <p:clrMapOvr>
    <a:masterClrMapping/>
  </p:clrMapOvr>
  <p:transition spd="med">
    <p:diamond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" y="0"/>
            <a:ext cx="18289355" cy="10287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>
              <a:fillRect/>
            </a:stretch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>
              <a:fillRect/>
            </a:stretch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3869" y="2717798"/>
            <a:ext cx="10617732" cy="2273300"/>
          </a:xfrm>
        </p:spPr>
        <p:txBody>
          <a:bodyPr anchor="b">
            <a:noAutofit/>
          </a:bodyPr>
          <a:lstStyle>
            <a:lvl1pPr algn="ctr">
              <a:defRPr sz="72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3869" y="5397496"/>
            <a:ext cx="10617732" cy="2066477"/>
          </a:xfrm>
        </p:spPr>
        <p:txBody>
          <a:bodyPr anchor="t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30838" y="7581905"/>
            <a:ext cx="1346552" cy="419100"/>
          </a:xfrm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4A7C39A-A897-4205-A1A2-A8B7004734B9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43871" y="7581905"/>
            <a:ext cx="8129720" cy="419100"/>
          </a:xfrm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34638" y="7581905"/>
            <a:ext cx="826967" cy="419100"/>
          </a:xfrm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5438964-873E-48CD-B809-D0495F2FB63B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039653" y="5206994"/>
            <a:ext cx="1022616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 userDrawn="1"/>
        </p:nvSpPr>
        <p:spPr>
          <a:xfrm>
            <a:off x="320677" y="216696"/>
            <a:ext cx="17662524" cy="984170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9803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56931" y="3534390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6DBEA30-6327-49A2-B44E-FDE8C303038D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46D47A4-D426-42EB-B1A7-D696A364C51F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9719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1" y="2462121"/>
            <a:ext cx="13191068" cy="2733771"/>
          </a:xfrm>
        </p:spPr>
        <p:txBody>
          <a:bodyPr anchor="b">
            <a:normAutofit/>
          </a:bodyPr>
          <a:lstStyle>
            <a:lvl1pPr algn="ctr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6931" y="5602291"/>
            <a:ext cx="13191068" cy="1635023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E36E7B0C-1890-4BF1-9CB4-D72629C2E4C7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EF05388-CF32-439E-9C26-230A50D5B688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556935" y="5399088"/>
            <a:ext cx="1319106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99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" y="0"/>
            <a:ext cx="18289355" cy="10287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>
              <a:fillRect/>
            </a:stretch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>
              <a:fillRect/>
            </a:stretch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3869" y="2717798"/>
            <a:ext cx="10617732" cy="2273300"/>
          </a:xfrm>
        </p:spPr>
        <p:txBody>
          <a:bodyPr anchor="b">
            <a:noAutofit/>
          </a:bodyPr>
          <a:lstStyle>
            <a:lvl1pPr algn="ctr">
              <a:defRPr sz="72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3869" y="5397496"/>
            <a:ext cx="10617732" cy="2066477"/>
          </a:xfrm>
        </p:spPr>
        <p:txBody>
          <a:bodyPr anchor="t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30838" y="7581905"/>
            <a:ext cx="1346552" cy="419100"/>
          </a:xfrm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4A7C39A-A897-4205-A1A2-A8B7004734B9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43871" y="7581905"/>
            <a:ext cx="8129720" cy="419100"/>
          </a:xfrm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34638" y="7581905"/>
            <a:ext cx="826967" cy="419100"/>
          </a:xfrm>
        </p:spPr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5438964-873E-48CD-B809-D0495F2FB63B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039653" y="5206994"/>
            <a:ext cx="1022616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 userDrawn="1"/>
        </p:nvSpPr>
        <p:spPr>
          <a:xfrm>
            <a:off x="320677" y="216696"/>
            <a:ext cx="17662524" cy="984170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7662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556931" y="3534390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6" y="1373009"/>
            <a:ext cx="13597469" cy="1955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3733" y="3730754"/>
            <a:ext cx="6675120" cy="517093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0304" y="3730754"/>
            <a:ext cx="6675120" cy="517093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4D342E-19AA-44C7-ABE5-D1EECD6B7139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69F9750-9D39-4036-88C9-4C02927A49F7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115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7" y="3987799"/>
            <a:ext cx="6675120" cy="864395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53737" y="4864896"/>
            <a:ext cx="6675120" cy="405993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83664" y="3987799"/>
            <a:ext cx="6675120" cy="864395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83664" y="4864896"/>
            <a:ext cx="6675120" cy="405993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6FC5C8A7-0D9F-4745-ABAF-69E902C24926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DC18A45-80BD-49CF-AE78-5C695A94CC9C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556935" y="3532005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56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1" y="1373009"/>
            <a:ext cx="13597470" cy="1955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4CB2FD0-AC7D-4CB9-AF95-82E3C13A4088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DD13C45-2421-4665-A05E-9B68F38098E4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56935" y="3532005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1640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A1FF711-3B26-4CBA-8C6F-26E061F21A13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A9B1D47E-CE57-468E-8EFA-98B2548C9B06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841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1" y="2082801"/>
            <a:ext cx="5073597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0128" y="1473202"/>
            <a:ext cx="771107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3731" y="4546599"/>
            <a:ext cx="5073597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E72C65F-CA75-4972-B8D4-A61D5C21FADF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B0A0386-7B89-42AE-B4A4-68B4BEAF0BDC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556933" y="4368800"/>
            <a:ext cx="466718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090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0" y="2825750"/>
            <a:ext cx="7264404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141" y="1549400"/>
            <a:ext cx="5858927" cy="71882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3733" y="4883150"/>
            <a:ext cx="7264403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3938167-8B0C-42D9-B7D8-7BAFC1C8766A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4DFB6DA-DF38-4721-B5AB-81958F0BC847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9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6" y="7223122"/>
            <a:ext cx="1359746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52523" y="1549405"/>
            <a:ext cx="14182964" cy="50419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3736" y="8073229"/>
            <a:ext cx="13597469" cy="74057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293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6" y="1360310"/>
            <a:ext cx="13597469" cy="4646790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5" y="6413500"/>
            <a:ext cx="13597472" cy="24003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556932" y="6210299"/>
            <a:ext cx="1321285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8476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667" y="1473198"/>
            <a:ext cx="12800502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00402" y="5029202"/>
            <a:ext cx="11785596" cy="9779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7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28" y="6515102"/>
            <a:ext cx="13597476" cy="22987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9942" y="1358045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67011" y="4241807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556935" y="6210299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4611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42" y="4962872"/>
            <a:ext cx="13597457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9" y="7166072"/>
            <a:ext cx="13597460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83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56931" y="3534390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6DBEA30-6327-49A2-B44E-FDE8C303038D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46D47A4-D426-42EB-B1A7-D696A364C51F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433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833" y="1473198"/>
            <a:ext cx="1265033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2353739" y="5458968"/>
            <a:ext cx="13597460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5" y="6794502"/>
            <a:ext cx="1359747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6123" y="1345344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99597" y="3911592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556935" y="5143500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6060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2" y="1473198"/>
            <a:ext cx="13597469" cy="34417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2353739" y="5349241"/>
            <a:ext cx="13597460" cy="135788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6" y="6705602"/>
            <a:ext cx="13597469" cy="210820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556941" y="5143500"/>
            <a:ext cx="1321284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1560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3735" y="3735205"/>
            <a:ext cx="13597472" cy="507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F6887F3F-AA3B-44D7-A2DA-5A18E8AF66DC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D641899-B3D5-4B51-83C6-BA8A09660860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56935" y="3532005"/>
            <a:ext cx="13212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7894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13335" y="1360313"/>
            <a:ext cx="3237860" cy="74534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3735" y="1360313"/>
            <a:ext cx="9831020" cy="74534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48BAEBC-DA05-4611-8697-827B5A6B8B98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3047E3B-7B75-4559-B157-C7C7CF8F466E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491024" y="1360313"/>
            <a:ext cx="0" cy="745349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796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 Yellow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"/>
          <p:cNvSpPr txBox="1">
            <a:spLocks noGrp="1"/>
          </p:cNvSpPr>
          <p:nvPr>
            <p:ph type="sldNum" idx="12"/>
          </p:nvPr>
        </p:nvSpPr>
        <p:spPr>
          <a:xfrm>
            <a:off x="16235969" y="836127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0000000-1234-1234-1234-123412341234}" type="slidenum">
              <a:rPr lang="en-GB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624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E5ED6558-5D62-4BB1-AC73-EB742E7687B6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ECDCDD94-D6C1-4534-A987-F6C1D2CBDED7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07052"/>
      </p:ext>
    </p:extLst>
  </p:cSld>
  <p:clrMapOvr>
    <a:masterClrMapping/>
  </p:clrMapOvr>
  <p:transition spd="med">
    <p:diamond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B62A283A-CCEB-4F72-8C1C-D19BBF418588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DDDF4805-AA38-4689-A187-C96FD04ED545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39644"/>
      </p:ext>
    </p:extLst>
  </p:cSld>
  <p:clrMapOvr>
    <a:masterClrMapping/>
  </p:clrMapOvr>
  <p:transition spd="med">
    <p:diamond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10E39CBD-EF5B-437B-A25C-00DAC92E5349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3A21A53D-A335-4B27-BF89-292EE92E8AB8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79331"/>
      </p:ext>
    </p:extLst>
  </p:cSld>
  <p:clrMapOvr>
    <a:masterClrMapping/>
  </p:clrMapOvr>
  <p:transition spd="med">
    <p:diamond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60F20A7E-6C6B-4E68-8C52-EF21367E32A3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C9E5A873-A570-4AF3-AF81-80E77882EFF6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09139"/>
      </p:ext>
    </p:extLst>
  </p:cSld>
  <p:clrMapOvr>
    <a:masterClrMapping/>
  </p:clrMapOvr>
  <p:transition spd="med">
    <p:diamond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026AB5E5-B3B6-4AAE-B7DC-0486E4720E5E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BDAB787D-32B7-49FD-A4BA-39FDADD041B5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8531"/>
      </p:ext>
    </p:extLst>
  </p:cSld>
  <p:clrMapOvr>
    <a:masterClrMapping/>
  </p:clrMapOvr>
  <p:transition spd="med"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1" y="2462121"/>
            <a:ext cx="13191068" cy="2733771"/>
          </a:xfrm>
        </p:spPr>
        <p:txBody>
          <a:bodyPr anchor="b">
            <a:normAutofit/>
          </a:bodyPr>
          <a:lstStyle>
            <a:lvl1pPr algn="ctr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6931" y="5602291"/>
            <a:ext cx="13191068" cy="1635023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E36E7B0C-1890-4BF1-9CB4-D72629C2E4C7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EF05388-CF32-439E-9C26-230A50D5B688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556935" y="5399088"/>
            <a:ext cx="1319106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2134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C0473D91-0783-4EAA-A0E1-C50DBFD259EC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49089237-8601-407B-BCB7-E10513EA3F41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27420"/>
      </p:ext>
    </p:extLst>
  </p:cSld>
  <p:clrMapOvr>
    <a:masterClrMapping/>
  </p:clrMapOvr>
  <p:transition spd="med">
    <p:diamond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3621734B-62C5-40B2-A6D1-FF3867550A21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03FE00E8-F1E0-4FAE-BF57-6B824B1403DD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27860"/>
      </p:ext>
    </p:extLst>
  </p:cSld>
  <p:clrMapOvr>
    <a:masterClrMapping/>
  </p:clrMapOvr>
  <p:transition spd="med">
    <p:diamond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9574DFDA-4587-467C-BBAE-0683429086EE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175FD07B-68C5-431A-ADC8-EA2A24F688EF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11651"/>
      </p:ext>
    </p:extLst>
  </p:cSld>
  <p:clrMapOvr>
    <a:masterClrMapping/>
  </p:clrMapOvr>
  <p:transition spd="med">
    <p:diamond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242CC9D6-2EEC-492E-BFDB-62BF085A495F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05E32ECC-46B2-467D-AFD5-208FDDEEC916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4176"/>
      </p:ext>
    </p:extLst>
  </p:cSld>
  <p:clrMapOvr>
    <a:masterClrMapping/>
  </p:clrMapOvr>
  <p:transition spd="med">
    <p:diamond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C07289D6-BAC9-44A2-8F58-1EA2AD62176A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FE7E9EB9-2899-4501-BF94-4C7FC7CD21AE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03970"/>
      </p:ext>
    </p:extLst>
  </p:cSld>
  <p:clrMapOvr>
    <a:masterClrMapping/>
  </p:clrMapOvr>
  <p:transition spd="med">
    <p:diamond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7D8C4517-E2F6-4D6B-8FC3-3B625328E659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D35DC94D-FF2B-4A58-8233-6452100745F6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66228"/>
      </p:ext>
    </p:extLst>
  </p:cSld>
  <p:clrMapOvr>
    <a:masterClrMapping/>
  </p:clrMapOvr>
  <p:transition spd="med">
    <p:diamond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05BA1F39-50A2-4D62-9028-568568C5AC54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FC572FB1-C69B-4318-B3F2-4650F3BF1219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71716"/>
      </p:ext>
    </p:extLst>
  </p:cSld>
  <p:clrMapOvr>
    <a:masterClrMapping/>
  </p:clrMapOvr>
  <p:transition spd="med">
    <p:diamond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128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046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66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556931" y="3534390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6" y="1373009"/>
            <a:ext cx="13597469" cy="1955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3733" y="3730754"/>
            <a:ext cx="6675120" cy="517093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0304" y="3730754"/>
            <a:ext cx="6675120" cy="517093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4D342E-19AA-44C7-ABE5-D1EECD6B7139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069F9750-9D39-4036-88C9-4C02927A49F7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4834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5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226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494" y="547689"/>
            <a:ext cx="15773400" cy="8440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84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59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501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704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273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816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27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53146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63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7" y="3987799"/>
            <a:ext cx="6675120" cy="864395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53737" y="4864896"/>
            <a:ext cx="6675120" cy="405993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83664" y="3987799"/>
            <a:ext cx="6675120" cy="864395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83664" y="4864896"/>
            <a:ext cx="6675120" cy="405993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6FC5C8A7-0D9F-4745-ABAF-69E902C24926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DC18A45-80BD-49CF-AE78-5C695A94CC9C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556935" y="3532005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5545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22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90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141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775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660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494" y="547689"/>
            <a:ext cx="15773400" cy="8440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84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608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681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352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30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1" y="1373009"/>
            <a:ext cx="13597470" cy="1955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4CB2FD0-AC7D-4CB9-AF95-82E3C13A4088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DD13C45-2421-4665-A05E-9B68F38098E4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56935" y="3532005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60016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819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7419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1084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6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7855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302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4262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820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494" y="547689"/>
            <a:ext cx="15773400" cy="8440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84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5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1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A1FF711-3B26-4CBA-8C6F-26E061F21A13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A9B1D47E-CE57-468E-8EFA-98B2548C9B06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200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000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427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503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548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78141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69256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0989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86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222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83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1" y="2082801"/>
            <a:ext cx="5073597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0128" y="1473202"/>
            <a:ext cx="771107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3731" y="4546599"/>
            <a:ext cx="5073597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4E72C65F-CA75-4972-B8D4-A61D5C21FADF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B0A0386-7B89-42AE-B4A4-68B4BEAF0BDC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556933" y="4368800"/>
            <a:ext cx="466718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1180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122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494" y="547689"/>
            <a:ext cx="15773400" cy="8440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84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607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6975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357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015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4502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0397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64593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81229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0" y="2825750"/>
            <a:ext cx="7264404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141" y="1549400"/>
            <a:ext cx="5858927" cy="71882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3733" y="4883150"/>
            <a:ext cx="7264403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C3938167-8B0C-42D9-B7D8-7BAFC1C8766A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4DFB6DA-DF38-4721-B5AB-81958F0BC847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752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0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3452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37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5820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494" y="547689"/>
            <a:ext cx="15773400" cy="8440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84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827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2991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5670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148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331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34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6" y="7223122"/>
            <a:ext cx="1359746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52523" y="1549405"/>
            <a:ext cx="14182964" cy="50419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3736" y="8073229"/>
            <a:ext cx="13597469" cy="74057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0975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04150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4225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9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8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8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6" y="1360310"/>
            <a:ext cx="13597469" cy="4646790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5" y="6413500"/>
            <a:ext cx="13597472" cy="24003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556932" y="6210299"/>
            <a:ext cx="1321285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6863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6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pPr defTabSz="1371600"/>
            <a:fld id="{30E66986-7840-414B-A30C-4456DEF4A7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667" y="1473198"/>
            <a:ext cx="12800502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00402" y="5029202"/>
            <a:ext cx="11785596" cy="9779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7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28" y="6515102"/>
            <a:ext cx="13597476" cy="22987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9942" y="1358045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67011" y="4241807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556935" y="6210299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559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42" y="4962872"/>
            <a:ext cx="13597457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9" y="7166072"/>
            <a:ext cx="13597460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74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833" y="1473198"/>
            <a:ext cx="1265033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2353739" y="5458968"/>
            <a:ext cx="13597460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5" y="6794502"/>
            <a:ext cx="1359747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6123" y="1345344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99597" y="3911592"/>
            <a:ext cx="914639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556935" y="5143500"/>
            <a:ext cx="131910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792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732" y="1473198"/>
            <a:ext cx="13597469" cy="34417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2353739" y="5349241"/>
            <a:ext cx="13597460" cy="135788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6" y="6705602"/>
            <a:ext cx="13597469" cy="210820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85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556941" y="5143500"/>
            <a:ext cx="1321284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674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3735" y="3735205"/>
            <a:ext cx="13597472" cy="507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F6887F3F-AA3B-44D7-A2DA-5A18E8AF66DC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D641899-B3D5-4B51-83C6-BA8A09660860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56935" y="3532005"/>
            <a:ext cx="1321284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395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13335" y="1360313"/>
            <a:ext cx="3237860" cy="74534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3735" y="1360313"/>
            <a:ext cx="9831020" cy="74534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48BAEBC-DA05-4611-8697-827B5A6B8B98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3047E3B-7B75-4559-B157-C7C7CF8F466E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491024" y="1360313"/>
            <a:ext cx="0" cy="745349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82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 Yellow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"/>
          <p:cNvSpPr txBox="1">
            <a:spLocks noGrp="1"/>
          </p:cNvSpPr>
          <p:nvPr>
            <p:ph type="sldNum" idx="12"/>
          </p:nvPr>
        </p:nvSpPr>
        <p:spPr>
          <a:xfrm>
            <a:off x="16235969" y="836127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0000000-1234-1234-1234-123412341234}" type="slidenum">
              <a:rPr lang="en-GB" smtClean="0"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36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83FCAE68-75A1-43A4-8DEB-C230E27D0587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43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1F4F58E4-C928-4722-A2FD-81D7BEBBB4C9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53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3E268973-692E-44DB-B36D-78BE5477D2D2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44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2604ABDE-C0DD-4786-BCEE-2D3D1E4EF0C5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46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B19848E9-CE00-45DD-8A56-14B865B0DBE2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98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58DE897A-13FD-4ABC-ADDC-CBD8A7406ED2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99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347E263D-616D-47D9-86DE-02A60A3845FC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52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2CDE1FAB-A622-42E2-860D-0B17E1E5D09B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13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B7327056-E48F-41C5-A16E-CBB947C36142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40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6780D2FA-5D3B-4F80-AFDA-5BDBD3D63C72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2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ADB6B7EE-E4A3-4AA0-B655-D4B7C328B445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96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fld id="{52EFE271-1A06-42B5-A6CB-DF515A5F9B1E}" type="slidenum">
              <a:rPr lang="en-US" altLang="vi-VN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06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74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40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085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60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95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494" y="547689"/>
            <a:ext cx="15773400" cy="8440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84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999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49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7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23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78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21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9251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3388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5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7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46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70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2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494" y="547689"/>
            <a:ext cx="15773400" cy="8440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84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940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392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195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486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07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99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948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03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94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5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557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239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1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494" y="547689"/>
            <a:ext cx="15773400" cy="8440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84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275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862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3244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232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99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29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464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436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056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01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745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494" y="547689"/>
            <a:ext cx="15773400" cy="8440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84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687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908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58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997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1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213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4674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473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021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804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942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13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29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8494" y="547689"/>
            <a:ext cx="15773400" cy="8440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84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545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18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9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7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" y="0"/>
            <a:ext cx="18304934" cy="10287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>
              <a:fillRect/>
            </a:stretch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>
              <a:fillRect/>
            </a:stretch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3736" y="1373009"/>
            <a:ext cx="13597469" cy="19558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5" y="3735204"/>
            <a:ext cx="13597472" cy="51674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3343" y="8940800"/>
            <a:ext cx="229656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3733" y="8940800"/>
            <a:ext cx="10209335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60184" y="8940800"/>
            <a:ext cx="791022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8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</p:sldLayoutIdLst>
  <p:txStyles>
    <p:titleStyle>
      <a:lvl1pPr algn="ctr" defTabSz="685800" rtl="0" eaLnBrk="1" latinLnBrk="0" hangingPunct="1">
        <a:spcBef>
          <a:spcPct val="0"/>
        </a:spcBef>
        <a:buNone/>
        <a:defRPr sz="6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2100">
                <a:solidFill>
                  <a:schemeClr val="tx1"/>
                </a:solidFill>
                <a:latin typeface="+mn-lt"/>
              </a:defRPr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B7D2145E-D5A5-4959-89CC-1AF1F4037983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2100">
                <a:solidFill>
                  <a:schemeClr val="tx1"/>
                </a:solidFill>
                <a:latin typeface="+mn-lt"/>
              </a:defRPr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100">
                <a:solidFill>
                  <a:schemeClr val="tx1"/>
                </a:solidFill>
                <a:latin typeface="+mn-lt"/>
              </a:defRPr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A7A0A312-BCC9-4809-A134-F2E06937D5CF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5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transition spd="med">
    <p:diamond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0"/>
            <a:ext cx="18288002" cy="10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3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0"/>
            <a:ext cx="18288002" cy="10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0"/>
            <a:ext cx="18288002" cy="10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8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0"/>
            <a:ext cx="18288002" cy="10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4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0"/>
            <a:ext cx="18288002" cy="10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9AB4C04-EBE6-4038-851C-9940BCD25F5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02/11/2024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97B8673-387A-491D-9144-EAE71FA2FA3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6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" y="0"/>
            <a:ext cx="18304934" cy="10287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>
              <a:fillRect/>
            </a:stretch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>
              <a:fillRect/>
            </a:stretch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3736" y="1373009"/>
            <a:ext cx="13597469" cy="19558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3735" y="3735204"/>
            <a:ext cx="13597472" cy="51674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3343" y="8940800"/>
            <a:ext cx="229656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DB27B17-DF5B-4052-AF52-E22451543DC1}" type="datetimeFigureOut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3733" y="8940800"/>
            <a:ext cx="10209335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60184" y="8940800"/>
            <a:ext cx="791022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FB8D138-3015-437F-96CA-A9A3E213BC4D}" type="slidenum">
              <a:rPr lang="en-US" smtClean="0">
                <a:solidFill>
                  <a:prstClr val="black"/>
                </a:solidFill>
                <a:cs typeface="Arial" panose="020B0604020202020204" pitchFamily="34" charset="0"/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21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</p:sldLayoutIdLst>
  <p:txStyles>
    <p:titleStyle>
      <a:lvl1pPr algn="ctr" defTabSz="685800" rtl="0" eaLnBrk="1" latinLnBrk="0" hangingPunct="1">
        <a:spcBef>
          <a:spcPct val="0"/>
        </a:spcBef>
        <a:buNone/>
        <a:defRPr sz="6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 panose="020B0604020202020204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  <a:cs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  <a:cs typeface="Arial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0948F2E-F2E6-469B-86E4-0F102EF3970A}" type="slidenum">
              <a:rPr lang="en-US" altLang="vi-VN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4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0"/>
            <a:ext cx="18288002" cy="10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5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0"/>
            <a:ext cx="18288002" cy="10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3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0"/>
            <a:ext cx="18288002" cy="10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0"/>
            <a:ext cx="18288002" cy="10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2024/11/2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3716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30"/>
            <a:ext cx="18288002" cy="10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4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2100">
                <a:solidFill>
                  <a:schemeClr val="tx1"/>
                </a:solidFill>
                <a:latin typeface="+mn-lt"/>
              </a:defRPr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B7D2145E-D5A5-4959-89CC-1AF1F4037983}" type="datetimeFigureOut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02/11/2024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2100">
                <a:solidFill>
                  <a:schemeClr val="tx1"/>
                </a:solidFill>
                <a:latin typeface="+mn-lt"/>
              </a:defRPr>
            </a:lvl1pPr>
          </a:lstStyle>
          <a:p>
            <a:pPr defTabSz="13716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2100">
                <a:solidFill>
                  <a:schemeClr val="tx1"/>
                </a:solidFill>
                <a:latin typeface="+mn-lt"/>
              </a:defRPr>
            </a:lvl1pPr>
          </a:lstStyle>
          <a:p>
            <a:pPr defTabSz="1371600" fontAlgn="base">
              <a:spcAft>
                <a:spcPct val="0"/>
              </a:spcAft>
              <a:defRPr/>
            </a:pPr>
            <a:fld id="{A7A0A312-BCC9-4809-A134-F2E06937D5CF}" type="slidenum">
              <a:rPr lang="en-US" smtClean="0">
                <a:solidFill>
                  <a:srgbClr val="000000"/>
                </a:solidFill>
              </a:rPr>
              <a:pPr defTabSz="13716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9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ransition spd="med">
    <p:diamond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35.png"/><Relationship Id="rId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32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2593997871_60c8fe428e_o"/>
          <p:cNvPicPr>
            <a:picLocks noChangeAspect="1" noChangeArrowheads="1"/>
          </p:cNvPicPr>
          <p:nvPr/>
        </p:nvPicPr>
        <p:blipFill>
          <a:blip r:embed="rId2">
            <a:lum bright="6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7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28" y="9451182"/>
            <a:ext cx="424927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39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79117" y="9522619"/>
            <a:ext cx="39385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27"/>
          <p:cNvSpPr txBox="1">
            <a:spLocks noChangeArrowheads="1"/>
          </p:cNvSpPr>
          <p:nvPr/>
        </p:nvSpPr>
        <p:spPr bwMode="auto">
          <a:xfrm>
            <a:off x="2988470" y="283370"/>
            <a:ext cx="12115800" cy="87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37135" tIns="68568" rIns="137135" bIns="6856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spcAft>
                <a:spcPct val="0"/>
              </a:spcAft>
              <a:buNone/>
            </a:pPr>
            <a:r>
              <a:rPr lang="en-US" altLang="en-US" sz="4800" b="1" dirty="0" err="1">
                <a:solidFill>
                  <a:srgbClr val="0000CC"/>
                </a:solidFill>
                <a:cs typeface="Arial" panose="020B0604020202020204" pitchFamily="34" charset="0"/>
              </a:rPr>
              <a:t>Lớp</a:t>
            </a:r>
            <a:r>
              <a:rPr lang="en-US" altLang="en-US" sz="48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48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8A1 </a:t>
            </a:r>
            <a:r>
              <a:rPr lang="en-US" altLang="en-US" sz="4800" b="1" dirty="0" err="1">
                <a:solidFill>
                  <a:srgbClr val="0000CC"/>
                </a:solidFill>
                <a:cs typeface="Arial" panose="020B0604020202020204" pitchFamily="34" charset="0"/>
              </a:rPr>
              <a:t>Trường</a:t>
            </a:r>
            <a:r>
              <a:rPr lang="en-US" altLang="en-US" sz="4800" b="1" dirty="0">
                <a:solidFill>
                  <a:srgbClr val="0000CC"/>
                </a:solidFill>
                <a:cs typeface="Arial" panose="020B0604020202020204" pitchFamily="34" charset="0"/>
              </a:rPr>
              <a:t> THCS </a:t>
            </a:r>
            <a:r>
              <a:rPr lang="en-US" altLang="en-US" sz="4800" b="1" dirty="0" err="1">
                <a:solidFill>
                  <a:srgbClr val="0000CC"/>
                </a:solidFill>
                <a:cs typeface="Arial" panose="020B0604020202020204" pitchFamily="34" charset="0"/>
              </a:rPr>
              <a:t>Liên</a:t>
            </a:r>
            <a:r>
              <a:rPr lang="en-US" altLang="en-US" sz="48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cs typeface="Arial" panose="020B0604020202020204" pitchFamily="34" charset="0"/>
              </a:rPr>
              <a:t>Ninh</a:t>
            </a:r>
            <a:endParaRPr lang="en-US" altLang="en-US" sz="4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2054" name="WordArt 28"/>
          <p:cNvSpPr>
            <a:spLocks noChangeArrowheads="1" noChangeShapeType="1" noTextEdit="1"/>
          </p:cNvSpPr>
          <p:nvPr/>
        </p:nvSpPr>
        <p:spPr bwMode="auto">
          <a:xfrm>
            <a:off x="3134653" y="4364685"/>
            <a:ext cx="12018694" cy="259318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13716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ristote"/>
                <a:cs typeface="Arial" charset="0"/>
              </a:rPr>
              <a:t>H©n h¹nh ®</a:t>
            </a:r>
            <a:r>
              <a:rPr lang="pt-BR" sz="24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/>
                <a:cs typeface="Arial" charset="0"/>
              </a:rPr>
              <a:t>ư</a:t>
            </a:r>
            <a:r>
              <a:rPr lang="pt-BR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ristote"/>
                <a:cs typeface="Arial" charset="0"/>
              </a:rPr>
              <a:t>­îc ®ãn tiÕp</a:t>
            </a:r>
          </a:p>
          <a:p>
            <a:pPr algn="ctr" defTabSz="13716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ristote"/>
                <a:cs typeface="Arial" charset="0"/>
              </a:rPr>
              <a:t>c¸c thÇy c« tíi dù giê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.VnAristote"/>
              <a:cs typeface="Arial" charset="0"/>
            </a:endParaRPr>
          </a:p>
        </p:txBody>
      </p:sp>
      <p:sp>
        <p:nvSpPr>
          <p:cNvPr id="94215" name="Rectangle 30"/>
          <p:cNvSpPr>
            <a:spLocks noChangeArrowheads="1"/>
          </p:cNvSpPr>
          <p:nvPr/>
        </p:nvSpPr>
        <p:spPr bwMode="auto">
          <a:xfrm>
            <a:off x="2571750" y="7166494"/>
            <a:ext cx="13144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800" b="1" dirty="0" err="1">
                <a:solidFill>
                  <a:srgbClr val="0000CC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48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cs typeface="Arial" panose="020B0604020202020204" pitchFamily="34" charset="0"/>
              </a:rPr>
              <a:t>viên</a:t>
            </a:r>
            <a:r>
              <a:rPr lang="en-US" altLang="en-US" sz="4800" b="1" dirty="0">
                <a:solidFill>
                  <a:srgbClr val="0000CC"/>
                </a:solidFill>
                <a:cs typeface="Arial" panose="020B0604020202020204" pitchFamily="34" charset="0"/>
              </a:rPr>
              <a:t>: </a:t>
            </a:r>
            <a:r>
              <a:rPr lang="en-US" altLang="en-US" sz="4800" b="1" dirty="0" err="1">
                <a:solidFill>
                  <a:srgbClr val="0000CC"/>
                </a:solidFill>
                <a:cs typeface="Arial" panose="020B0604020202020204" pitchFamily="34" charset="0"/>
              </a:rPr>
              <a:t>Trần</a:t>
            </a:r>
            <a:r>
              <a:rPr lang="en-US" altLang="en-US" sz="48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cs typeface="Arial" panose="020B0604020202020204" pitchFamily="34" charset="0"/>
              </a:rPr>
              <a:t>Thị</a:t>
            </a:r>
            <a:r>
              <a:rPr lang="en-US" altLang="en-US" sz="48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cs typeface="Arial" panose="020B0604020202020204" pitchFamily="34" charset="0"/>
              </a:rPr>
              <a:t>Thanh</a:t>
            </a:r>
            <a:r>
              <a:rPr lang="en-US" altLang="en-US" sz="48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cs typeface="Arial" panose="020B0604020202020204" pitchFamily="34" charset="0"/>
              </a:rPr>
              <a:t>Tươi</a:t>
            </a:r>
            <a:endParaRPr lang="en-US" altLang="en-US" sz="4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94216" name="Picture 34" descr="j0435805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4396">
            <a:off x="16944275" y="88526"/>
            <a:ext cx="125491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33" descr="j0435805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81" y="54831"/>
            <a:ext cx="147399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8" name="Picture 39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71683" y="9451182"/>
            <a:ext cx="35780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9" name="Picture 39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54202" y="9484519"/>
            <a:ext cx="3304054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0" name="WordArt 4"/>
          <p:cNvSpPr>
            <a:spLocks noChangeArrowheads="1" noChangeShapeType="1" noTextEdit="1"/>
          </p:cNvSpPr>
          <p:nvPr/>
        </p:nvSpPr>
        <p:spPr bwMode="auto">
          <a:xfrm>
            <a:off x="5160170" y="6134100"/>
            <a:ext cx="7772400" cy="1310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1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81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81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9" descr="flower2DivWHT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938566" y="9528570"/>
            <a:ext cx="328864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962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07991" y="-22151"/>
            <a:ext cx="18502317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447800" y="1027152"/>
            <a:ext cx="14705424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6600" b="1" i="1" dirty="0"/>
              <a:t>Kỹ năng trả lời câu hỏi thông hiểu</a:t>
            </a:r>
            <a:endParaRPr lang="en-US" sz="11500" b="1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3D9C1CC3-E00F-B273-B60C-C5ACF68264F3}"/>
              </a:ext>
            </a:extLst>
          </p:cNvPr>
          <p:cNvSpPr/>
          <p:nvPr/>
        </p:nvSpPr>
        <p:spPr>
          <a:xfrm>
            <a:off x="837367" y="3162300"/>
            <a:ext cx="16611600" cy="43371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vi-VN" sz="8000" dirty="0">
                <a:latin typeface="+mj-lt"/>
                <a:cs typeface="Times New Roman" panose="02020603050405020304" pitchFamily="18" charset="0"/>
              </a:rPr>
              <a:t>Vận dụng tri thức Ngữ văn</a:t>
            </a:r>
          </a:p>
          <a:p>
            <a:r>
              <a:rPr lang="vi-VN" sz="8000" dirty="0">
                <a:latin typeface="+mj-lt"/>
              </a:rPr>
              <a:t>- Dựa vào hiểu biết của bản thân.</a:t>
            </a:r>
            <a:endParaRPr lang="en-VN" sz="8000" dirty="0">
              <a:latin typeface="+mj-lt"/>
            </a:endParaRPr>
          </a:p>
          <a:p>
            <a:r>
              <a:rPr lang="vi-VN" sz="8000" dirty="0">
                <a:latin typeface="+mj-lt"/>
              </a:rPr>
              <a:t> - Lý giải chính xác, thuyết phục</a:t>
            </a:r>
            <a:r>
              <a:rPr lang="vi-VN" sz="4800" dirty="0">
                <a:latin typeface="+mj-lt"/>
              </a:rPr>
              <a:t>.</a:t>
            </a:r>
          </a:p>
          <a:p>
            <a:r>
              <a:rPr lang="vi-VN" sz="4800" dirty="0">
                <a:latin typeface="+mj-lt"/>
              </a:rPr>
              <a:t>…</a:t>
            </a:r>
            <a:r>
              <a:rPr lang="en-US" sz="4800" dirty="0">
                <a:latin typeface="+mj-lt"/>
              </a:rPr>
              <a:t>..</a:t>
            </a:r>
            <a:endParaRPr lang="x-none" sz="4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48670" y="0"/>
            <a:ext cx="18502317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817944" y="581984"/>
            <a:ext cx="8001000" cy="1107996"/>
          </a:xfrm>
          <a:prstGeom prst="rect">
            <a:avLst/>
          </a:prstGeom>
          <a:solidFill>
            <a:srgbClr val="F9F9F8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600" b="1" dirty="0" smtClean="0"/>
              <a:t>C</a:t>
            </a:r>
            <a:r>
              <a:rPr lang="vi-VN" sz="6600" b="1" dirty="0" smtClean="0"/>
              <a:t>âu </a:t>
            </a:r>
            <a:r>
              <a:rPr lang="vi-VN" sz="6600" b="1" dirty="0"/>
              <a:t>hỏi vận dụng </a:t>
            </a:r>
            <a:endParaRPr lang="en-US" sz="11500" b="1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3D9C1CC3-E00F-B273-B60C-C5ACF68264F3}"/>
              </a:ext>
            </a:extLst>
          </p:cNvPr>
          <p:cNvSpPr/>
          <p:nvPr/>
        </p:nvSpPr>
        <p:spPr>
          <a:xfrm>
            <a:off x="152400" y="4492438"/>
            <a:ext cx="17332088" cy="5486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685800" indent="-685800" algn="just">
              <a:buFontTx/>
              <a:buChar char="-"/>
            </a:pPr>
            <a:r>
              <a:rPr lang="vi-VN" sz="56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 </a:t>
            </a:r>
            <a:r>
              <a:rPr lang="vi-VN" sz="5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 ra từ </a:t>
            </a:r>
            <a:r>
              <a:rPr lang="vi-VN" sz="5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đến bốn </a:t>
            </a:r>
            <a:r>
              <a:rPr lang="vi-VN" sz="5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 điệp/ việc </a:t>
            </a:r>
            <a:r>
              <a:rPr lang="vi-VN" sz="56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endParaRPr lang="en-US" sz="5600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56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56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r>
              <a:rPr lang="en-US" sz="5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5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5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5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5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5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6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x-none" sz="5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56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6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</a:t>
            </a:r>
            <a:r>
              <a:rPr lang="vi-VN" sz="5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 các thông điệp / việc làm </a:t>
            </a:r>
            <a:r>
              <a:rPr lang="vi-VN" sz="5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trùng nhau </a:t>
            </a:r>
            <a:r>
              <a:rPr lang="vi-VN" sz="5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ý nghĩa </a:t>
            </a:r>
          </a:p>
          <a:p>
            <a:pPr marL="457200" indent="-457200" algn="just">
              <a:buFontTx/>
              <a:buChar char="-"/>
            </a:pPr>
            <a:r>
              <a:rPr lang="vi-VN" sz="5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tới những điều tốt đẹp, tích cực </a:t>
            </a:r>
            <a:r>
              <a:rPr lang="vi-VN" sz="5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cuộc sống</a:t>
            </a:r>
            <a:endParaRPr lang="x-none" sz="5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sz="32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7588" y="1872009"/>
            <a:ext cx="17449800" cy="2438400"/>
          </a:xfrm>
          <a:prstGeom prst="roundRect">
            <a:avLst/>
          </a:prstGeom>
          <a:solidFill>
            <a:srgbClr val="FFF9E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</a:t>
            </a: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hường </a:t>
            </a:r>
            <a:r>
              <a:rPr kumimoji="0" lang="vi-VN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 </a:t>
            </a: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 từ: </a:t>
            </a:r>
            <a:endParaRPr lang="en-US" sz="6000" b="1" kern="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rút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điệp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liên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sz="60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000" b="1" i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….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1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547687"/>
            <a:ext cx="8422103" cy="914095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PHẦN ĐỌC HIỂU (4,0 điểm)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bản sau: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vi-VN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 XƯA CÓ MẸ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vi-VN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con biết đòi ăn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muỗng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?, NXB 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1987)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8653" y="164960"/>
            <a:ext cx="10226838" cy="710584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(0,5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(0,5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(1,0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(1,0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772400" y="-76124"/>
            <a:ext cx="96252" cy="10287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336885" y="164960"/>
            <a:ext cx="890364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500" b="1" i="0" u="none" strike="noStrike" kern="1200" cap="none" spc="0" normalizeH="0" baseline="0" noProof="0" dirty="0" bmk="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 GIÁO DỤC VÀ ĐÀO TẠO             </a:t>
            </a: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vi-VN" altLang="en-US" sz="1500" b="1" i="0" u="none" strike="noStrike" kern="1200" cap="none" spc="0" normalizeH="0" baseline="0" noProof="0" dirty="0" smtClean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1" i="0" u="none" strike="noStrike" kern="1200" cap="none" spc="0" normalizeH="0" baseline="0" noProof="0" dirty="0" smtClean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 TUYỂN SINH VÀO 10 THPT</a:t>
            </a:r>
            <a:endParaRPr kumimoji="0" lang="vi-VN" altLang="en-US" sz="1500" b="1" i="0" u="none" strike="noStrike" kern="1200" cap="none" spc="0" normalizeH="0" baseline="0" noProof="0" dirty="0" bmk="_Hlk175961276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HÀ NỘI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8407" y="863852"/>
            <a:ext cx="1794512" cy="3785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MINH HOẠ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435907"/>
            <a:ext cx="4697270" cy="99488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83811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vi-VN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1500" b="1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1500" b="1" i="0" u="sng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1500" b="1" i="0" u="sng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GDPT</a:t>
            </a:r>
            <a:r>
              <a:rPr kumimoji="0" lang="en-US" sz="1500" b="1" i="0" u="none" strike="noStrike" kern="120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marL="0" marR="83811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1800" b="0" i="0" u="none" strike="noStrike" kern="1200" cap="none" spc="-3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83811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120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936EFF-B468-74B0-6920-C7A97059CD2D}"/>
              </a:ext>
            </a:extLst>
          </p:cNvPr>
          <p:cNvSpPr txBox="1"/>
          <p:nvPr/>
        </p:nvSpPr>
        <p:spPr>
          <a:xfrm>
            <a:off x="8021923" y="7367537"/>
            <a:ext cx="10087015" cy="2677656"/>
          </a:xfrm>
          <a:prstGeom prst="rect">
            <a:avLst/>
          </a:prstGeom>
          <a:solidFill>
            <a:srgbClr val="FFF9E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8286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Phần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hiểu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  <a:sym typeface="Arial"/>
            </a:endParaRPr>
          </a:p>
          <a:p>
            <a:pPr marL="0" marR="0" lvl="0" indent="0" algn="just" defTabSz="18286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: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5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hiểu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  <a:sym typeface="Arial"/>
            </a:endParaRPr>
          </a:p>
          <a:p>
            <a:pPr marL="0" marR="0" lvl="0" indent="0" algn="just" defTabSz="18286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Mức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: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Nhận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biết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-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Thông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hiểu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800" b="1" i="1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Vận</a:t>
            </a:r>
            <a:r>
              <a:rPr kumimoji="0" lang="en-US" sz="28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1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dụng</a:t>
            </a:r>
            <a:endParaRPr kumimoji="0" lang="en-US" sz="2800" b="1" i="1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  <a:sym typeface="Arial"/>
            </a:endParaRPr>
          </a:p>
          <a:p>
            <a:pPr marL="0" marR="0" lvl="0" indent="0" algn="just" defTabSz="18286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Tổng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: 4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7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7433172" y="220440"/>
            <a:ext cx="681821" cy="567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6938B089-D366-4B18-8F5D-85B96241FA3F}" type="slidenum">
                <a:rPr kumimoji="0" lang="id-ID" sz="2100" b="0" i="0" u="none" strike="noStrike" kern="1200" cap="none" spc="0" normalizeH="0" baseline="0" noProof="0">
                  <a:ln>
                    <a:noFill/>
                  </a:ln>
                  <a:solidFill>
                    <a:srgbClr val="FFAA91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13</a:t>
              </a:fld>
              <a:endParaRPr kumimoji="0" lang="id-ID" sz="2100" b="0" i="0" u="none" strike="noStrike" kern="1200" cap="none" spc="0" normalizeH="0" baseline="0" noProof="0" dirty="0">
                <a:ln>
                  <a:noFill/>
                </a:ln>
                <a:solidFill>
                  <a:srgbClr val="FFAA9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3" name="Picture 8" descr="100+ hình ảnh vẽ bông hoa đẹp - hinhanhsieudep.ne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448" y="8394083"/>
            <a:ext cx="1854552" cy="1826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090451" y="2288305"/>
            <a:ext cx="7881830" cy="16095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Đọc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kĩ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đề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bám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sát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từ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khóa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0095" y="4301096"/>
            <a:ext cx="3367631" cy="16095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*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Lưu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ý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88949" y="4756883"/>
            <a:ext cx="7767245" cy="160951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Trả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lời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thẳng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trọng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tâm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07727" y="3666591"/>
            <a:ext cx="1282724" cy="12496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3"/>
            <a:endCxn id="15" idx="1"/>
          </p:cNvCxnSpPr>
          <p:nvPr/>
        </p:nvCxnSpPr>
        <p:spPr>
          <a:xfrm>
            <a:off x="3807725" y="5105852"/>
            <a:ext cx="1281224" cy="4557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07725" y="5214666"/>
            <a:ext cx="1569576" cy="27315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WordArt 5"/>
          <p:cNvSpPr>
            <a:spLocks noChangeArrowheads="1" noChangeShapeType="1" noTextEdit="1"/>
          </p:cNvSpPr>
          <p:nvPr/>
        </p:nvSpPr>
        <p:spPr bwMode="auto">
          <a:xfrm>
            <a:off x="4077460" y="401312"/>
            <a:ext cx="10355048" cy="12084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02"/>
              </a:avLst>
            </a:prstTxWarp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92155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0" cap="none" spc="0" normalizeH="0" baseline="0" noProof="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92155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sz="72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92155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0" cap="none" spc="0" normalizeH="0" baseline="0" noProof="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92155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hỏi</a:t>
            </a:r>
            <a:r>
              <a:rPr kumimoji="0" lang="en-US" sz="72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92155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0" cap="none" spc="0" normalizeH="0" baseline="0" noProof="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92155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r>
              <a:rPr kumimoji="0" lang="en-US" sz="72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92155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0" cap="none" spc="0" normalizeH="0" baseline="0" noProof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92155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7200" b="1" i="0" u="none" strike="noStrike" kern="10" cap="none" spc="0" normalizeH="0" baseline="0" noProof="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92155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hiểu</a:t>
            </a:r>
            <a:r>
              <a:rPr kumimoji="0" lang="en-US" sz="72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>
                    <a:alpha val="92155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04195" y="7456686"/>
            <a:ext cx="8616605" cy="160951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Dựa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vào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đặc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điểm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kiến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thức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trả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lời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nhiều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ý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0"/>
            <a:ext cx="18502317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585447" y="687365"/>
            <a:ext cx="838200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 smtClean="0">
                <a:solidFill>
                  <a:srgbClr val="FF3300"/>
                </a:solidFill>
                <a:latin typeface="Time new roman"/>
              </a:rPr>
              <a:t>Bài</a:t>
            </a:r>
            <a:r>
              <a:rPr lang="en-US" sz="6600" b="1" dirty="0" smtClean="0">
                <a:solidFill>
                  <a:srgbClr val="FF3300"/>
                </a:solidFill>
                <a:latin typeface="Time new roman"/>
              </a:rPr>
              <a:t> </a:t>
            </a:r>
            <a:r>
              <a:rPr lang="en-US" sz="6600" b="1" dirty="0" err="1" smtClean="0">
                <a:solidFill>
                  <a:srgbClr val="FF3300"/>
                </a:solidFill>
                <a:latin typeface="Time new roman"/>
              </a:rPr>
              <a:t>văn</a:t>
            </a:r>
            <a:r>
              <a:rPr lang="en-US" sz="6600" b="1" dirty="0" smtClean="0">
                <a:solidFill>
                  <a:srgbClr val="FF3300"/>
                </a:solidFill>
                <a:latin typeface="Time new roman"/>
              </a:rPr>
              <a:t> </a:t>
            </a:r>
            <a:r>
              <a:rPr lang="en-US" sz="6600" b="1" dirty="0" err="1" smtClean="0">
                <a:solidFill>
                  <a:srgbClr val="FF3300"/>
                </a:solidFill>
                <a:latin typeface="Time new roman"/>
              </a:rPr>
              <a:t>nghị</a:t>
            </a:r>
            <a:r>
              <a:rPr lang="en-US" sz="6600" b="1" dirty="0" smtClean="0">
                <a:solidFill>
                  <a:srgbClr val="FF3300"/>
                </a:solidFill>
                <a:latin typeface="Time new roman"/>
              </a:rPr>
              <a:t> </a:t>
            </a:r>
            <a:r>
              <a:rPr lang="en-US" sz="6600" b="1" dirty="0" err="1" smtClean="0">
                <a:solidFill>
                  <a:srgbClr val="FF3300"/>
                </a:solidFill>
                <a:latin typeface="Time new roman"/>
              </a:rPr>
              <a:t>luận</a:t>
            </a:r>
            <a:r>
              <a:rPr kumimoji="0" lang="vi-VN" sz="6600" b="1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 new roman"/>
              </a:rPr>
              <a:t> </a:t>
            </a:r>
            <a:endParaRPr kumimoji="0" lang="en-US" sz="6600" b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 new roman"/>
              <a:cs typeface="Times New Roman" panose="02020603050405020304" charset="0"/>
            </a:endParaRPr>
          </a:p>
        </p:txBody>
      </p:sp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3D9C1CC3-E00F-B273-B60C-C5ACF68264F3}"/>
              </a:ext>
            </a:extLst>
          </p:cNvPr>
          <p:cNvSpPr/>
          <p:nvPr/>
        </p:nvSpPr>
        <p:spPr>
          <a:xfrm>
            <a:off x="9144000" y="6443170"/>
            <a:ext cx="8561294" cy="2967529"/>
          </a:xfrm>
          <a:prstGeom prst="roundRect">
            <a:avLst/>
          </a:prstGeom>
          <a:solidFill>
            <a:srgbClr val="EAE4F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marR="0" lvl="0" indent="-85725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kumimoji="0" lang="en-US" sz="4800" b="0" i="0" u="none" strike="noStrike" kern="1200" cap="none" spc="0" normalizeH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marR="0" lvl="0" indent="-85725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baseline="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4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4400" y="6456191"/>
            <a:ext cx="7239000" cy="2954509"/>
          </a:xfrm>
          <a:prstGeom prst="roundRect">
            <a:avLst/>
          </a:prstGeom>
          <a:solidFill>
            <a:srgbClr val="EAE4F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57250" marR="0" lvl="0" indent="-857250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Luận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lang="en-US" sz="4800" kern="0" noProof="0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đề</a:t>
            </a:r>
            <a:endParaRPr lang="en-US" sz="4800" kern="0" noProof="0" dirty="0" smtClean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marL="857250" marR="0" lvl="0" indent="-857250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i="0" u="none" strike="noStrike" kern="0" cap="none" spc="0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Luận</a:t>
            </a:r>
            <a:r>
              <a:rPr kumimoji="0" lang="en-US" sz="4800" i="0" u="none" strike="noStrike" kern="0" cap="none" spc="0" normalizeH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4800" i="0" u="none" strike="noStrike" kern="0" cap="none" spc="0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điểm</a:t>
            </a:r>
            <a:endParaRPr lang="en-US" sz="4800" kern="0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marL="857250" marR="0" lvl="0" indent="-857250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Luận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4800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cứ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60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(</a:t>
            </a:r>
            <a:r>
              <a:rPr kumimoji="0" lang="en-US" sz="3600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lí</a:t>
            </a:r>
            <a:r>
              <a:rPr kumimoji="0" lang="en-US" sz="3600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600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lẽ</a:t>
            </a:r>
            <a:r>
              <a:rPr lang="en-US" sz="3600" i="1" kern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i="1" kern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bằng</a:t>
            </a:r>
            <a:r>
              <a:rPr lang="en-US" sz="3600" i="1" kern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i="1" kern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chứng</a:t>
            </a:r>
            <a:r>
              <a:rPr lang="en-US" sz="3600" i="1" kern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  <a:endParaRPr kumimoji="0" lang="en-US" sz="3600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857250" marR="0" lvl="0" indent="-857250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kern="0" baseline="0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Lập</a:t>
            </a:r>
            <a:r>
              <a:rPr lang="en-US" sz="4800" kern="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00B050"/>
                </a:solidFill>
                <a:latin typeface="Times New Roman" panose="02020603050405020304" pitchFamily="18" charset="0"/>
              </a:rPr>
              <a:t>luận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95400" y="2527167"/>
            <a:ext cx="4758664" cy="23370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6600" b="1" kern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yếu</a:t>
            </a:r>
            <a:r>
              <a:rPr lang="en-US" sz="6600" b="1" kern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tố</a:t>
            </a:r>
            <a:endParaRPr lang="en-US" sz="6600" b="1" kern="0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kumimoji="0" lang="en-US" sz="6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rọng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9C1CC3-E00F-B273-B60C-C5ACF68264F3}"/>
              </a:ext>
            </a:extLst>
          </p:cNvPr>
          <p:cNvSpPr/>
          <p:nvPr/>
        </p:nvSpPr>
        <p:spPr>
          <a:xfrm>
            <a:off x="10169862" y="2374321"/>
            <a:ext cx="6177876" cy="24899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010400" y="3695700"/>
            <a:ext cx="25908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57600" y="5143500"/>
            <a:ext cx="17132" cy="12113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258800" y="5143500"/>
            <a:ext cx="0" cy="12113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5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324100" y="3924300"/>
            <a:ext cx="2699502" cy="2209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36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3320111" y="3623004"/>
            <a:ext cx="12115506" cy="2812389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endParaRPr lang="zh-CN" altLang="en-US" sz="36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784529" y="4128953"/>
            <a:ext cx="12234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08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2</a:t>
            </a:r>
            <a:r>
              <a:rPr lang="en-US" altLang="zh-CN" sz="108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.</a:t>
            </a:r>
            <a:endParaRPr lang="zh-CN" altLang="en-US" sz="108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5023603" y="3886580"/>
            <a:ext cx="10401965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5000"/>
              </a:lnSpc>
            </a:pPr>
            <a:r>
              <a:rPr lang="en-US" altLang="zh-CN" sz="9900" b="1" dirty="0" err="1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Nghị</a:t>
            </a:r>
            <a:r>
              <a:rPr lang="en-US" altLang="zh-CN" sz="99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9900" b="1" dirty="0" err="1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luận</a:t>
            </a:r>
            <a:r>
              <a:rPr lang="en-US" altLang="zh-CN" sz="99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9900" b="1" dirty="0" err="1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văn</a:t>
            </a:r>
            <a:r>
              <a:rPr lang="en-US" altLang="zh-CN" sz="99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9900" b="1" dirty="0" err="1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học</a:t>
            </a:r>
            <a:endParaRPr lang="en-US" altLang="zh-CN" sz="99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6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547687"/>
            <a:ext cx="9336506" cy="881780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PHẦN ĐỌC HIỂU (4,0 điểm)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văn bản sau: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 XƯA CÓ MẸ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(Trích)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con biết đòi ăn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muỗng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?, NXB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1987)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8659" y="194090"/>
            <a:ext cx="9095874" cy="991424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(0,5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(0,5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PHẦN VIẾT (6,0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(2,0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(4,0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03372" y="112105"/>
            <a:ext cx="96252" cy="10287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336885" y="164960"/>
            <a:ext cx="1001027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500" b="1" i="0" u="none" strike="noStrike" kern="1200" cap="none" spc="0" normalizeH="0" baseline="0" noProof="0" dirty="0" bmk="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 GIÁO DỤC VÀ ĐÀO TẠO             </a:t>
            </a: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 THI TUYỂN SINH VÀO 10 THPT</a:t>
            </a:r>
            <a:endParaRPr kumimoji="0" lang="vi-VN" altLang="en-US" sz="1500" b="1" i="0" u="none" strike="noStrike" kern="1200" cap="none" spc="0" normalizeH="0" baseline="0" noProof="0" dirty="0" bmk="_Hlk175961276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HÀ NỘI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8407" y="863852"/>
            <a:ext cx="1794512" cy="3785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MINH HOẠ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7141" y="427364"/>
            <a:ext cx="3753852" cy="35778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83811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1500" b="1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1500" b="1" i="0" u="sng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1500" b="1" i="0" u="sng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GDPT</a:t>
            </a:r>
            <a:r>
              <a:rPr kumimoji="0" lang="en-US" sz="1500" b="1" i="0" u="none" strike="noStrike" kern="120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7038" y="700530"/>
            <a:ext cx="11454062" cy="62323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4320108" marR="0" lvl="0" indent="135242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657" marR="0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120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92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547687"/>
            <a:ext cx="9336506" cy="881780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PHẦN ĐỌC HIỂU (4,0 điểm)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văn bản sau: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 XƯA CÓ MẸ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(Trích)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con biết đòi ăn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muỗng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?, NXB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1987)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8659" y="194090"/>
            <a:ext cx="9095874" cy="1017970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(0,5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(0,5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PHẦN VIẾT (6,0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(2,0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(4,0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03372" y="112105"/>
            <a:ext cx="96252" cy="10287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336885" y="164960"/>
            <a:ext cx="1001027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500" b="1" i="0" u="none" strike="noStrike" kern="1200" cap="none" spc="0" normalizeH="0" baseline="0" noProof="0" dirty="0" bmk="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 GIÁO DỤC VÀ ĐÀO TẠO             </a:t>
            </a: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 THI TUYỂN SINH VÀO 10 THPT</a:t>
            </a:r>
            <a:endParaRPr kumimoji="0" lang="vi-VN" altLang="en-US" sz="1500" b="1" i="0" u="none" strike="noStrike" kern="1200" cap="none" spc="0" normalizeH="0" baseline="0" noProof="0" dirty="0" bmk="_Hlk175961276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HÀ NỘI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8407" y="863852"/>
            <a:ext cx="1794512" cy="3785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MINH HOẠ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7141" y="427364"/>
            <a:ext cx="3753852" cy="35778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83811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1500" b="1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1500" b="1" i="0" u="sng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1500" b="1" i="0" u="sng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GDPT</a:t>
            </a:r>
            <a:r>
              <a:rPr kumimoji="0" lang="en-US" sz="1500" b="1" i="0" u="none" strike="noStrike" kern="120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7038" y="700530"/>
            <a:ext cx="11454062" cy="62323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4320108" marR="0" lvl="0" indent="135242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657" marR="0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120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05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100+ hình ảnh vẽ bông hoa đẹp - hinhanhsieudep.ne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448" y="8394083"/>
            <a:ext cx="1854552" cy="1826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7991234" y="250226"/>
            <a:ext cx="5160920" cy="1371600"/>
          </a:xfrm>
          <a:prstGeom prst="roundRect">
            <a:avLst>
              <a:gd name="adj" fmla="val 3523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7" name="Curved Connector 16"/>
          <p:cNvCxnSpPr/>
          <p:nvPr/>
        </p:nvCxnSpPr>
        <p:spPr>
          <a:xfrm flipV="1">
            <a:off x="3869783" y="813117"/>
            <a:ext cx="4278789" cy="2457111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8062034" y="2115936"/>
            <a:ext cx="5457867" cy="1276368"/>
          </a:xfrm>
          <a:prstGeom prst="roundRect">
            <a:avLst>
              <a:gd name="adj" fmla="val 3523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5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Phạm</a:t>
            </a:r>
            <a:r>
              <a:rPr lang="en-US" sz="45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vi, </a:t>
            </a:r>
            <a:r>
              <a:rPr lang="en-US" sz="45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giới</a:t>
            </a:r>
            <a:r>
              <a:rPr lang="en-US" sz="45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hạn</a:t>
            </a:r>
            <a:endParaRPr lang="vi-VN" sz="45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148572" y="3965877"/>
            <a:ext cx="5628843" cy="1371600"/>
          </a:xfrm>
          <a:prstGeom prst="roundRect">
            <a:avLst>
              <a:gd name="adj" fmla="val 3523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it-IT" sz="48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Kiểu đoạn văn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77958" y="7688180"/>
            <a:ext cx="4974836" cy="1371600"/>
          </a:xfrm>
          <a:prstGeom prst="roundRect">
            <a:avLst>
              <a:gd name="adj" fmla="val 3523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Việt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36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lang="en-US" sz="36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Nếu</a:t>
            </a:r>
            <a:r>
              <a:rPr lang="en-US" sz="36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  <a:endParaRPr lang="vi-VN" sz="3600" i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23" name="Curved Connector 22"/>
          <p:cNvCxnSpPr/>
          <p:nvPr/>
        </p:nvCxnSpPr>
        <p:spPr>
          <a:xfrm flipV="1">
            <a:off x="3712445" y="2754120"/>
            <a:ext cx="4192251" cy="702300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6200000" flipH="1">
            <a:off x="3643005" y="4202426"/>
            <a:ext cx="3855060" cy="3116454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82069" y="1799431"/>
            <a:ext cx="3258977" cy="3398792"/>
          </a:xfrm>
          <a:prstGeom prst="roundRect">
            <a:avLst>
              <a:gd name="adj" fmla="val 35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Xác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lang="en-US" sz="5400" dirty="0" smtClean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cầu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>
            <a:off x="3941045" y="3685019"/>
            <a:ext cx="4120989" cy="2617275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>
            <a:off x="3869783" y="3358170"/>
            <a:ext cx="4261104" cy="1293507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8062034" y="5911050"/>
            <a:ext cx="5628843" cy="1371600"/>
          </a:xfrm>
          <a:prstGeom prst="roundRect">
            <a:avLst>
              <a:gd name="adj" fmla="val 35238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it-IT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Dung lượng</a:t>
            </a:r>
            <a:endParaRPr lang="it-IT" sz="4800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7433172" y="220440"/>
            <a:ext cx="681821" cy="567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id-ID" sz="27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fld id="{6938B089-D366-4B18-8F5D-85B96241FA3F}" type="slidenum">
                <a:rPr lang="id-ID" sz="210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 defTabSz="1371600">
                  <a:defRPr/>
                </a:pPr>
                <a:t>19</a:t>
              </a:fld>
              <a:endParaRPr lang="id-ID" sz="21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124200" y="-89723"/>
            <a:ext cx="1220237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7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7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7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7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7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NLVH</a:t>
            </a:r>
            <a:endParaRPr lang="en-US" sz="7200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1292" y="1800978"/>
            <a:ext cx="7839308" cy="1371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-</a:t>
            </a:r>
            <a:r>
              <a:rPr lang="en-US" sz="4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Bước</a:t>
            </a:r>
            <a:r>
              <a:rPr lang="en-US" sz="4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 1</a:t>
            </a:r>
            <a:r>
              <a:rPr lang="en-US" sz="4200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: </a:t>
            </a:r>
            <a:r>
              <a:rPr lang="en-US" sz="4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Xác</a:t>
            </a:r>
            <a:r>
              <a:rPr lang="en-US" sz="4200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định</a:t>
            </a:r>
            <a:r>
              <a:rPr lang="en-US" sz="4200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yêu</a:t>
            </a:r>
            <a:r>
              <a:rPr lang="en-US" sz="4200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cầu</a:t>
            </a:r>
            <a:r>
              <a:rPr lang="en-US" sz="4200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của</a:t>
            </a:r>
            <a:r>
              <a:rPr lang="en-US" sz="4200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đề</a:t>
            </a: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682609" y="3433526"/>
            <a:ext cx="9823591" cy="1371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-</a:t>
            </a:r>
            <a:r>
              <a:rPr lang="en-US" sz="4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Bước</a:t>
            </a:r>
            <a:r>
              <a:rPr lang="en-US" sz="4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 2: </a:t>
            </a:r>
            <a:r>
              <a:rPr lang="en-US" sz="4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Tìm</a:t>
            </a:r>
            <a:r>
              <a:rPr lang="en-US" sz="4200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luận</a:t>
            </a:r>
            <a:r>
              <a:rPr lang="en-US" sz="4200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điểm</a:t>
            </a:r>
            <a:r>
              <a:rPr lang="en-US" sz="4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-&gt; </a:t>
            </a:r>
            <a:r>
              <a:rPr lang="en-US" sz="4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viết</a:t>
            </a:r>
            <a:r>
              <a:rPr lang="en-US" sz="4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câu</a:t>
            </a:r>
            <a:r>
              <a:rPr lang="en-US" sz="4200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chủ</a:t>
            </a:r>
            <a:r>
              <a:rPr lang="en-US" sz="4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đề</a:t>
            </a: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927719" y="5138293"/>
            <a:ext cx="8959481" cy="1371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-</a:t>
            </a:r>
            <a:r>
              <a:rPr lang="en-US" sz="4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Bước</a:t>
            </a:r>
            <a:r>
              <a:rPr lang="en-US" sz="4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 3: </a:t>
            </a:r>
            <a:r>
              <a:rPr lang="en-US" sz="4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Tìm</a:t>
            </a:r>
            <a:r>
              <a:rPr lang="en-US" sz="4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ý: </a:t>
            </a:r>
            <a:r>
              <a:rPr lang="en-US" sz="3600" i="1" kern="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Tín</a:t>
            </a:r>
            <a:r>
              <a:rPr lang="en-US" sz="3600" i="1" kern="0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3600" i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hiệu</a:t>
            </a:r>
            <a:r>
              <a:rPr lang="en-US" sz="3600" i="1" kern="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 NT -&gt; </a:t>
            </a:r>
            <a:r>
              <a:rPr lang="en-US" sz="3600" i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Nội</a:t>
            </a:r>
            <a:r>
              <a:rPr lang="en-US" sz="3600" i="1" kern="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 dung </a:t>
            </a:r>
            <a:endParaRPr lang="en-US" sz="3600" i="1" kern="0" dirty="0" smtClean="0">
              <a:solidFill>
                <a:srgbClr val="00B050"/>
              </a:solidFill>
              <a:latin typeface="Times New Roman" panose="02020603050405020304" pitchFamily="18" charset="0"/>
              <a:ea typeface="微软雅黑"/>
            </a:endParaRPr>
          </a:p>
          <a:p>
            <a:pPr algn="ctr" defTabSz="1371600"/>
            <a:r>
              <a:rPr lang="en-US" sz="3600" i="1" kern="0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-&gt; </a:t>
            </a:r>
            <a:r>
              <a:rPr lang="en-US" sz="3600" i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Mở</a:t>
            </a:r>
            <a:r>
              <a:rPr lang="en-US" sz="3600" i="1" kern="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3600" i="1" kern="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rộng</a:t>
            </a:r>
            <a:r>
              <a:rPr lang="en-US" sz="3600" i="1" kern="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</a:rPr>
              <a:t>)</a:t>
            </a:r>
            <a:endParaRPr lang="en-US" sz="3600" i="1" dirty="0">
              <a:solidFill>
                <a:srgbClr val="00B050"/>
              </a:solidFill>
              <a:latin typeface="Arial"/>
              <a:ea typeface="微软雅黑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38800" y="8673084"/>
            <a:ext cx="6580882" cy="1371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-</a:t>
            </a:r>
            <a:r>
              <a:rPr lang="en-US" sz="4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Bước</a:t>
            </a:r>
            <a:r>
              <a:rPr lang="en-US" sz="4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 5: </a:t>
            </a:r>
            <a:r>
              <a:rPr lang="en-US" sz="42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</a:rPr>
              <a:t>Đọc</a:t>
            </a:r>
            <a:r>
              <a:rPr lang="en-US" sz="420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</a:rPr>
              <a:t>và</a:t>
            </a:r>
            <a:r>
              <a:rPr lang="en-US" sz="420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</a:rPr>
              <a:t>sửa</a:t>
            </a:r>
            <a:r>
              <a:rPr lang="en-US" sz="420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/>
              </a:rPr>
              <a:t>lỗi</a:t>
            </a:r>
            <a:endParaRPr lang="en-US" sz="3600" i="1" dirty="0">
              <a:solidFill>
                <a:schemeClr val="tx1"/>
              </a:solidFill>
              <a:latin typeface="Arial"/>
              <a:ea typeface="微软雅黑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95800" y="6843061"/>
            <a:ext cx="7010400" cy="1371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-</a:t>
            </a:r>
            <a:r>
              <a:rPr lang="en-US" sz="4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Bước</a:t>
            </a:r>
            <a:r>
              <a:rPr lang="en-US" sz="42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</a:rPr>
              <a:t>4: </a:t>
            </a:r>
            <a:r>
              <a:rPr lang="en-US" sz="4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Viết</a:t>
            </a:r>
            <a:r>
              <a:rPr lang="en-US" sz="4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đoạn</a:t>
            </a:r>
            <a:r>
              <a:rPr lang="en-US" sz="4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sz="4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</a:rPr>
              <a:t>văn</a:t>
            </a: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5281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rames PPT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40589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WordArt 5"/>
          <p:cNvSpPr>
            <a:spLocks noChangeArrowheads="1" noChangeShapeType="1" noTextEdit="1"/>
          </p:cNvSpPr>
          <p:nvPr/>
        </p:nvSpPr>
        <p:spPr bwMode="auto">
          <a:xfrm>
            <a:off x="4476750" y="2314576"/>
            <a:ext cx="4038600" cy="1042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02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54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7" name="WordArt 5"/>
          <p:cNvSpPr>
            <a:spLocks noChangeArrowheads="1" noChangeShapeType="1" noTextEdit="1"/>
          </p:cNvSpPr>
          <p:nvPr/>
        </p:nvSpPr>
        <p:spPr bwMode="auto">
          <a:xfrm>
            <a:off x="1524000" y="4381500"/>
            <a:ext cx="15240000" cy="2185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02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54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KIỂM TRA GIỮA HỌC KÌ I</a:t>
            </a:r>
            <a:endParaRPr lang="en-US" sz="54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841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2324100" y="3924300"/>
            <a:ext cx="2699502" cy="2209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36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3770487" y="3544995"/>
            <a:ext cx="11412135" cy="2812389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endParaRPr lang="zh-CN" altLang="en-US" sz="36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784528" y="4128953"/>
            <a:ext cx="12234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08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3.</a:t>
            </a:r>
            <a:endParaRPr lang="zh-CN" altLang="en-US" sz="108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5484030" y="3886758"/>
            <a:ext cx="9416814" cy="199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5000"/>
              </a:lnSpc>
            </a:pPr>
            <a:r>
              <a:rPr lang="en-US" altLang="zh-CN" sz="9900" b="1" dirty="0" err="1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Nghị</a:t>
            </a:r>
            <a:r>
              <a:rPr lang="en-US" altLang="zh-CN" sz="99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9900" b="1" dirty="0" err="1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luận</a:t>
            </a:r>
            <a:r>
              <a:rPr lang="en-US" altLang="zh-CN" sz="99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9900" b="1" dirty="0" err="1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xã</a:t>
            </a:r>
            <a:r>
              <a:rPr lang="en-US" altLang="zh-CN" sz="99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9900" b="1" dirty="0" err="1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hội</a:t>
            </a:r>
            <a:endParaRPr lang="en-US" altLang="zh-CN" sz="99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547687"/>
            <a:ext cx="9336506" cy="881780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PHẦN ĐỌC HIỂU (4,0 điểm)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văn bản sau: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 XƯA CÓ MẸ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(Trích)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con biết đòi ăn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muỗng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?, NXB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1987)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8659" y="194090"/>
            <a:ext cx="9095874" cy="959569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(0,5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(0,5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PHẦN VIẾT (6,0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(2,0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(4,0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03372" y="112105"/>
            <a:ext cx="96252" cy="10287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336885" y="164960"/>
            <a:ext cx="1001027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500" b="1" i="0" u="none" strike="noStrike" kern="1200" cap="none" spc="0" normalizeH="0" baseline="0" noProof="0" dirty="0" bmk="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 GIÁO DỤC VÀ ĐÀO TẠO             </a:t>
            </a: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 THI TUYỂN SINH VÀO 10 THPT</a:t>
            </a:r>
            <a:endParaRPr kumimoji="0" lang="vi-VN" altLang="en-US" sz="1500" b="1" i="0" u="none" strike="noStrike" kern="1200" cap="none" spc="0" normalizeH="0" baseline="0" noProof="0" dirty="0" bmk="_Hlk175961276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HÀ NỘI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8407" y="863852"/>
            <a:ext cx="1794512" cy="3785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MINH HOẠ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7141" y="427364"/>
            <a:ext cx="3753852" cy="35778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83811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1500" b="1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1500" b="1" i="0" u="sng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1500" b="1" i="0" u="sng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GDPT</a:t>
            </a:r>
            <a:r>
              <a:rPr kumimoji="0" lang="en-US" sz="1500" b="1" i="0" u="none" strike="noStrike" kern="120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7038" y="700530"/>
            <a:ext cx="11454062" cy="62323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4320108" marR="0" lvl="0" indent="135242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657" marR="0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120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547687"/>
            <a:ext cx="9336506" cy="881780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PHẦN ĐỌC HIỂU (4,0 điểm)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văn bản sau: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 XƯA CÓ MẸ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(Trích)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con biết đòi ăn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muỗng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?, NXB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1987)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68659" y="194090"/>
            <a:ext cx="9095874" cy="959569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(0,5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(0,5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(1,0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PHẦN VIẾT (6,0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(2,0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(4,0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2926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03372" y="112105"/>
            <a:ext cx="96252" cy="10287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336885" y="164960"/>
            <a:ext cx="1001027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500" b="1" i="0" u="none" strike="noStrike" kern="1200" cap="none" spc="0" normalizeH="0" baseline="0" noProof="0" dirty="0" bmk="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 GIÁO DỤC VÀ ĐÀO TẠO             </a:t>
            </a: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 THI TUYỂN SINH VÀO 10 THPT</a:t>
            </a:r>
            <a:endParaRPr kumimoji="0" lang="vi-VN" altLang="en-US" sz="1500" b="1" i="0" u="none" strike="noStrike" kern="1200" cap="none" spc="0" normalizeH="0" baseline="0" noProof="0" dirty="0" bmk="_Hlk175961276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HÀ NỘI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8407" y="863852"/>
            <a:ext cx="1794512" cy="3785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MINH HOẠ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7141" y="427364"/>
            <a:ext cx="3753852" cy="35778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83811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1500" b="1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1500" b="1" i="0" u="sng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1500" b="1" i="0" u="sng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GDPT</a:t>
            </a:r>
            <a:r>
              <a:rPr kumimoji="0" lang="en-US" sz="1500" b="1" i="0" u="none" strike="noStrike" kern="120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7038" y="700530"/>
            <a:ext cx="11454062" cy="62323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4320108" marR="0" lvl="0" indent="135242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657" marR="0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120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9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100+ hình ảnh vẽ bông hoa đẹp - hinhanhsieudep.ne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448" y="8394083"/>
            <a:ext cx="1854552" cy="1826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7991234" y="250226"/>
            <a:ext cx="5160920" cy="1371600"/>
          </a:xfrm>
          <a:prstGeom prst="roundRect">
            <a:avLst>
              <a:gd name="adj" fmla="val 3523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tượng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17" name="Curved Connector 16"/>
          <p:cNvCxnSpPr/>
          <p:nvPr/>
        </p:nvCxnSpPr>
        <p:spPr>
          <a:xfrm flipV="1">
            <a:off x="3869783" y="813117"/>
            <a:ext cx="4278789" cy="2457111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8062034" y="2115936"/>
            <a:ext cx="5457867" cy="1276368"/>
          </a:xfrm>
          <a:prstGeom prst="roundRect">
            <a:avLst>
              <a:gd name="adj" fmla="val 3523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5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Phạm</a:t>
            </a:r>
            <a:r>
              <a:rPr lang="en-US" sz="45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vi, </a:t>
            </a:r>
            <a:r>
              <a:rPr lang="en-US" sz="45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giới</a:t>
            </a:r>
            <a:r>
              <a:rPr lang="en-US" sz="45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hạn</a:t>
            </a:r>
            <a:endParaRPr lang="vi-VN" sz="45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117441" y="3782271"/>
            <a:ext cx="6208160" cy="1371600"/>
          </a:xfrm>
          <a:prstGeom prst="roundRect">
            <a:avLst>
              <a:gd name="adj" fmla="val 3523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it-IT" sz="48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Kiểu bài NLXH </a:t>
            </a:r>
          </a:p>
          <a:p>
            <a:pPr algn="ctr" defTabSz="1371600"/>
            <a:r>
              <a:rPr lang="it-IT" sz="36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lang="it-IT" sz="28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Tư tưởng, đạo lý - Sự </a:t>
            </a:r>
            <a:r>
              <a:rPr lang="it-IT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việc, hiện tượng)</a:t>
            </a:r>
            <a:endParaRPr lang="it-IT" sz="2800" i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77318" y="5819366"/>
            <a:ext cx="5691082" cy="1371600"/>
          </a:xfrm>
          <a:prstGeom prst="roundRect">
            <a:avLst>
              <a:gd name="adj" fmla="val 3523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Đoạn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-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  <a:endParaRPr lang="vi-VN" sz="3600" i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23" name="Curved Connector 22"/>
          <p:cNvCxnSpPr/>
          <p:nvPr/>
        </p:nvCxnSpPr>
        <p:spPr>
          <a:xfrm flipV="1">
            <a:off x="3712445" y="2754120"/>
            <a:ext cx="4192251" cy="702300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endCxn id="25" idx="1"/>
          </p:cNvCxnSpPr>
          <p:nvPr/>
        </p:nvCxnSpPr>
        <p:spPr>
          <a:xfrm rot="16200000" flipH="1">
            <a:off x="3814331" y="4031095"/>
            <a:ext cx="4560963" cy="4165012"/>
          </a:xfrm>
          <a:prstGeom prst="curvedConnector2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381001" y="1799431"/>
            <a:ext cx="3631305" cy="3398792"/>
          </a:xfrm>
          <a:prstGeom prst="roundRect">
            <a:avLst>
              <a:gd name="adj" fmla="val 35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</a:t>
            </a:r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Xác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lang="en-US" sz="5400" dirty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lang="en-US" sz="5400" dirty="0" smtClean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54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540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cầu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>
            <a:off x="3941045" y="3685019"/>
            <a:ext cx="4120989" cy="2617275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>
            <a:off x="3869783" y="3358170"/>
            <a:ext cx="4261104" cy="1293507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8177318" y="7708283"/>
            <a:ext cx="5628843" cy="1371600"/>
          </a:xfrm>
          <a:prstGeom prst="roundRect">
            <a:avLst>
              <a:gd name="adj" fmla="val 35238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it-IT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Dung lượng</a:t>
            </a:r>
            <a:endParaRPr lang="it-IT" sz="4800" b="1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0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757241"/>
              </p:ext>
            </p:extLst>
          </p:nvPr>
        </p:nvGraphicFramePr>
        <p:xfrm>
          <a:off x="342900" y="695262"/>
          <a:ext cx="17602199" cy="9623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72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94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8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8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8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sz="2800" u="sng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900" u="sng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9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9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9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9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u="sng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9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9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9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9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9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9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9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900" u="sng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900" u="sng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9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9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9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u="sng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900" u="sng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9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?)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9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?)</a:t>
                      </a:r>
                      <a:endParaRPr lang="en-US" sz="2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84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?)</a:t>
                      </a:r>
                      <a:endParaRPr lang="en-US" sz="2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9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9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?)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889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9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)</a:t>
                      </a:r>
                      <a:endParaRPr lang="en-US" sz="2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9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3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9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9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9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3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Chung: </a:t>
                      </a:r>
                      <a:r>
                        <a:rPr lang="en-US" sz="29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9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9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9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9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9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9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9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900" b="0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9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9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29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7985" marR="6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057900" y="2"/>
            <a:ext cx="61722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Calibri"/>
              </a:rPr>
              <a:t>TÌM Ý VÀ LẬP DÀN Ý</a:t>
            </a:r>
          </a:p>
        </p:txBody>
      </p:sp>
    </p:spTree>
    <p:extLst>
      <p:ext uri="{BB962C8B-B14F-4D97-AF65-F5344CB8AC3E}">
        <p14:creationId xmlns:p14="http://schemas.microsoft.com/office/powerpoint/2010/main" val="20463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485892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20171"/>
            <a:ext cx="16383000" cy="100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tabLst>
                <a:tab pos="1249045" algn="l"/>
              </a:tabLst>
            </a:pPr>
            <a:r>
              <a:rPr lang="vi-VN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LUYỆN TẬP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PHẦN I.  ĐỌC HIỂU (4,0 điểm). Đọc văn bản sau và trả lời các câu hỏi: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en-US" sz="24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600" b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6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lang="en-US" sz="2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80565" algn="just">
              <a:lnSpc>
                <a:spcPct val="120000"/>
              </a:lnSpc>
              <a:spcBef>
                <a:spcPts val="600"/>
              </a:spcBef>
            </a:pPr>
            <a:r>
              <a:rPr lang="en-US" sz="24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400" i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hang,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80565" algn="just">
              <a:lnSpc>
                <a:spcPct val="120000"/>
              </a:lnSpc>
              <a:spcBef>
                <a:spcPts val="600"/>
              </a:spcBef>
            </a:pPr>
            <a:r>
              <a:rPr lang="en-US" sz="24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400" i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4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80565" algn="just">
              <a:lnSpc>
                <a:spcPct val="120000"/>
              </a:lnSpc>
              <a:spcBef>
                <a:spcPts val="600"/>
              </a:spcBef>
            </a:pPr>
            <a:r>
              <a:rPr lang="en-US" sz="24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400" i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80565" algn="just">
              <a:lnSpc>
                <a:spcPct val="120000"/>
              </a:lnSpc>
              <a:spcBef>
                <a:spcPts val="600"/>
              </a:spcBef>
            </a:pPr>
            <a:r>
              <a:rPr lang="en-US" sz="24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400" i="1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sang.</a:t>
            </a:r>
          </a:p>
          <a:p>
            <a:pPr indent="1980565" algn="just">
              <a:lnSpc>
                <a:spcPct val="120000"/>
              </a:lnSpc>
              <a:spcBef>
                <a:spcPts val="600"/>
              </a:spcBef>
            </a:pP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sz="24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1967)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2 - 1941,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endParaRPr lang="en-US" sz="900" b="1" kern="100" spc="-1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b="1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400" i="1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(1,0 </a:t>
            </a:r>
            <a:r>
              <a:rPr lang="en-US" sz="2400" i="1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i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i="1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2400" i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i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Pác</a:t>
            </a:r>
            <a:r>
              <a:rPr lang="en-US" sz="2400" i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400" i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24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b="1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i="1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kern="100" spc="-2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1,0 </a:t>
            </a:r>
            <a:r>
              <a:rPr lang="en-US" sz="2400" i="1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i="1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i="1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chông</a:t>
            </a:r>
            <a:r>
              <a:rPr lang="en-US" sz="2400" i="1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chênh</a:t>
            </a:r>
            <a:r>
              <a:rPr lang="en-US" sz="2400" i="1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2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kern="1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tabLst>
                <a:tab pos="228600" algn="l"/>
                <a:tab pos="342900" algn="l"/>
              </a:tabLst>
            </a:pPr>
            <a:r>
              <a:rPr lang="en-US" sz="2400" b="1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i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(1,0 </a:t>
            </a:r>
            <a:r>
              <a:rPr lang="en-US" sz="2400" i="1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i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en-US" sz="2400" b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sang”? 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b="1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400" i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(1,0 </a:t>
            </a:r>
            <a:r>
              <a:rPr lang="en-US" sz="2400" i="1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i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en-US" sz="2400" b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spc="-1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kern="100" spc="-1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r>
              <a:rPr lang="vi-VN" sz="24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II: VIẾT (6,0 điểm)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pt-BR" sz="24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4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vi-VN" sz="2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(2,0 điểm)</a:t>
            </a:r>
            <a:r>
              <a:rPr lang="pt-BR" sz="2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0" spc="1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kern="0" spc="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spc="1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0" spc="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kern="0" spc="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 </a:t>
            </a:r>
            <a:r>
              <a:rPr lang="vi-VN" sz="2400" kern="0" spc="1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kern="0" spc="1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spc="15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kern="0" spc="15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dich </a:t>
            </a:r>
            <a:r>
              <a:rPr lang="en-US" sz="2400" kern="0" spc="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2400" kern="0" spc="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200 chữ</a:t>
            </a:r>
            <a:r>
              <a:rPr lang="en-US" sz="2400" kern="0" spc="1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bài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 cảnh Pác B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ó” </a:t>
            </a:r>
            <a:r>
              <a:rPr lang="vi-VN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chủ tịch Hồ Chí Minh.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pt-BR" sz="24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400" b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vi-VN" sz="2400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(4,0 điểm):</a:t>
            </a:r>
            <a:r>
              <a:rPr lang="vi-VN" sz="2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Bằng những hiểu biết của bản thân, hãy viết một bài văn nghị luận </a:t>
            </a:r>
            <a:r>
              <a:rPr lang="vi-VN" sz="2400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</a:t>
            </a:r>
            <a:r>
              <a:rPr lang="vi-VN" sz="2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400 chữ trình bày suy nghĩ của em về chủ đề</a:t>
            </a:r>
            <a:r>
              <a:rPr lang="en-US" sz="2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b="1" i="1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 yêu nước là truyền thống tốt đẹp của nhân dân ta</a:t>
            </a:r>
            <a:r>
              <a:rPr lang="vi-VN" sz="2400" b="1" i="1" kern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0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71"/>
            <a:ext cx="18485892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1446" y="190500"/>
            <a:ext cx="16383000" cy="6218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9045" algn="l"/>
              </a:tabLst>
              <a:defRPr/>
            </a:pP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LUYỆN TẬP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I.  ĐỌC HIỂU (4,0 điểm). Đọc văn bản sau và trả lời các câu hỏi: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hang,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sang.</a:t>
            </a: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1967)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00" cap="none" spc="-1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sz="3200" b="0" i="1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(1,0 </a:t>
            </a:r>
            <a:r>
              <a:rPr kumimoji="0" lang="en-US" sz="3200" b="0" i="1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1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kumimoji="0" lang="en-US" sz="32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1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kumimoji="0" lang="en-US" sz="3200" b="0" i="1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3200" b="0" i="1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Pác</a:t>
            </a:r>
            <a:r>
              <a:rPr kumimoji="0" lang="en-US" sz="3200" b="0" i="1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3200" b="0" i="1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en-US" sz="32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6972300"/>
            <a:ext cx="14630400" cy="212365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4400" b="1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4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4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44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vãn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vọng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Tông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443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485892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70763"/>
            <a:ext cx="16383000" cy="7055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9045" algn="l"/>
              </a:tabLst>
              <a:defRPr/>
            </a:pP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LUYỆN TẬP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PHẦN I.  ĐỌC HIỂU (4,0 điểm). Đọc văn bản sau và trả lời các câu hỏi: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hang,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sang.</a:t>
            </a: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1967)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2 - 1941,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00" cap="none" spc="-1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-2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00" cap="none" spc="-2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en-US" sz="3200" b="0" i="1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200" b="0" i="1" u="none" strike="noStrike" kern="100" cap="none" spc="-2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1,0 </a:t>
            </a:r>
            <a:r>
              <a:rPr kumimoji="0" lang="en-US" sz="3200" b="0" i="1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1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1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chông</a:t>
            </a:r>
            <a:r>
              <a:rPr kumimoji="0" lang="en-US" sz="3200" b="0" i="1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chênh</a:t>
            </a:r>
            <a:r>
              <a:rPr kumimoji="0" lang="en-US" sz="3200" b="0" i="1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00" cap="none" spc="-2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342900" algn="l"/>
              </a:tabLst>
              <a:defRPr/>
            </a:pPr>
            <a:r>
              <a:rPr kumimoji="0" lang="en-US" sz="3200" b="1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1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(1,0 </a:t>
            </a:r>
            <a:r>
              <a:rPr kumimoji="0" lang="en-US" sz="3200" b="0" i="1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1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kumimoji="0" lang="en-US" sz="3200" b="1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Pác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sang”?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10B0C-E3A2-3FC9-4F67-08A3C9A7FA5C}"/>
              </a:ext>
            </a:extLst>
          </p:cNvPr>
          <p:cNvSpPr txBox="1"/>
          <p:nvPr/>
        </p:nvSpPr>
        <p:spPr>
          <a:xfrm>
            <a:off x="4762939" y="7391886"/>
            <a:ext cx="8960013" cy="2554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31" tIns="45716" rIns="91431" bIns="45716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x-non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</a:t>
            </a: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 nhóm : 2 học </a:t>
            </a:r>
            <a:r>
              <a:rPr kumimoji="0" lang="x-non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3: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marR="0" lvl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4: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x-non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</a:t>
            </a: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phút</a:t>
            </a:r>
          </a:p>
        </p:txBody>
      </p:sp>
      <p:pic>
        <p:nvPicPr>
          <p:cNvPr id="5" name="2 Minute Timer with Music for Kids! Countdown Videos HD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5400" y="571500"/>
            <a:ext cx="4572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8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485892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419100"/>
            <a:ext cx="16383000" cy="216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9045" algn="l"/>
              </a:tabLst>
              <a:defRPr/>
            </a:pP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LUYỆN TẬP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600" b="1" i="0" u="none" strike="noStrike" kern="100" cap="none" spc="-2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0" cap="none" spc="-2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en-US" sz="3600" b="0" i="1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600" b="0" i="1" u="none" strike="noStrike" kern="100" cap="none" spc="-2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1,0 </a:t>
            </a:r>
            <a:r>
              <a:rPr kumimoji="0" lang="en-US" sz="3600" b="0" i="1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600" b="0" i="1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1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chông</a:t>
            </a:r>
            <a:r>
              <a:rPr kumimoji="0" lang="en-US" sz="3600" b="0" i="1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chênh</a:t>
            </a:r>
            <a:r>
              <a:rPr kumimoji="0" lang="en-US" sz="3600" b="0" i="1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2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00" cap="none" spc="-2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769" y="3149787"/>
            <a:ext cx="16398354" cy="607550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127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spc="-10" dirty="0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-</a:t>
            </a:r>
            <a:r>
              <a:rPr lang="en-US" sz="4000" b="1" spc="-10" dirty="0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 “</a:t>
            </a:r>
            <a:r>
              <a:rPr lang="en-US" sz="4000" b="1" spc="-10" dirty="0" err="1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Chông</a:t>
            </a:r>
            <a:r>
              <a:rPr lang="en-US" sz="4000" b="1" spc="-10" dirty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b="1" spc="-10" dirty="0" err="1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chênh</a:t>
            </a:r>
            <a:r>
              <a:rPr lang="en-US" sz="4000" b="1" spc="-10" dirty="0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”: </a:t>
            </a:r>
            <a:r>
              <a:rPr lang="en-US" sz="4000" spc="-10" dirty="0" err="1">
                <a:latin typeface="Time new roman"/>
                <a:ea typeface="Times New Roman" panose="02020603050405020304" pitchFamily="18" charset="0"/>
              </a:rPr>
              <a:t>là</a:t>
            </a:r>
            <a:r>
              <a:rPr lang="en-US" sz="4000" spc="-10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từ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>
                <a:latin typeface="Time new roman"/>
                <a:ea typeface="Times New Roman" panose="02020603050405020304" pitchFamily="18" charset="0"/>
              </a:rPr>
              <a:t>láy</a:t>
            </a:r>
            <a:r>
              <a:rPr lang="en-US" sz="4000" spc="-10" dirty="0">
                <a:latin typeface="Time new roman"/>
                <a:ea typeface="Times New Roman" panose="02020603050405020304" pitchFamily="18" charset="0"/>
              </a:rPr>
              <a:t> </a:t>
            </a:r>
            <a:endParaRPr lang="en-US" sz="4000" spc="-10" dirty="0" smtClean="0">
              <a:latin typeface="Time new roman"/>
              <a:ea typeface="Times New Roman" panose="02020603050405020304" pitchFamily="18" charset="0"/>
            </a:endParaRPr>
          </a:p>
          <a:p>
            <a:pPr marL="127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spc="-10" dirty="0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-</a:t>
            </a:r>
            <a:r>
              <a:rPr lang="en-US" sz="4000" b="1" spc="-10" dirty="0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b="1" spc="-10" dirty="0" err="1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Hiệu</a:t>
            </a:r>
            <a:r>
              <a:rPr lang="en-US" sz="4000" b="1" spc="-10" dirty="0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b="1" spc="-10" dirty="0" err="1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quả</a:t>
            </a:r>
            <a:r>
              <a:rPr lang="en-US" sz="4000" b="1" spc="-10" dirty="0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b="1" spc="-10" dirty="0" err="1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biểu</a:t>
            </a:r>
            <a:r>
              <a:rPr lang="en-US" sz="4000" b="1" spc="-10" dirty="0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b="1" spc="-10" dirty="0" err="1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đạt</a:t>
            </a:r>
            <a:r>
              <a:rPr lang="en-US" sz="4000" b="1" spc="-10" dirty="0" smtClean="0">
                <a:solidFill>
                  <a:srgbClr val="C00000"/>
                </a:solidFill>
                <a:latin typeface="Time new roman"/>
                <a:ea typeface="Times New Roman" panose="02020603050405020304" pitchFamily="18" charset="0"/>
              </a:rPr>
              <a:t>:</a:t>
            </a:r>
          </a:p>
          <a:p>
            <a:pPr marL="127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  +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Nhấn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mạnh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ý,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tăng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sức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gợi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hình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,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gợi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cảm</a:t>
            </a:r>
            <a:endParaRPr lang="en-US" sz="4000" spc="-10" dirty="0" smtClean="0">
              <a:latin typeface="Time new roman"/>
              <a:ea typeface="Times New Roman" panose="02020603050405020304" pitchFamily="18" charset="0"/>
            </a:endParaRPr>
          </a:p>
          <a:p>
            <a:pPr marL="127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  + “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Chông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chênh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”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chỉ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>
                <a:latin typeface="Time new roman"/>
                <a:ea typeface="Times New Roman" panose="02020603050405020304" pitchFamily="18" charset="0"/>
              </a:rPr>
              <a:t>trạng</a:t>
            </a:r>
            <a:r>
              <a:rPr lang="en-US" sz="4000" spc="-10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thái</a:t>
            </a:r>
            <a:r>
              <a:rPr lang="en-US" sz="4000" spc="-10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không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>
                <a:latin typeface="Time new roman"/>
                <a:ea typeface="Times New Roman" panose="02020603050405020304" pitchFamily="18" charset="0"/>
              </a:rPr>
              <a:t>chắc</a:t>
            </a:r>
            <a:r>
              <a:rPr lang="en-US" sz="4000" spc="-10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chắn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,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không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bằng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4000" spc="-10" dirty="0" err="1" smtClean="0">
                <a:latin typeface="Time new roman"/>
                <a:ea typeface="Times New Roman" panose="02020603050405020304" pitchFamily="18" charset="0"/>
              </a:rPr>
              <a:t>phẳng</a:t>
            </a:r>
            <a:r>
              <a:rPr lang="en-US" sz="4000" spc="-10" dirty="0" smtClean="0">
                <a:latin typeface="Time new roman"/>
                <a:ea typeface="Times New Roman" panose="02020603050405020304" pitchFamily="18" charset="0"/>
              </a:rPr>
              <a:t>. </a:t>
            </a:r>
            <a:endParaRPr lang="en-US" sz="4000" dirty="0">
              <a:latin typeface="Time new roman"/>
              <a:ea typeface="Times New Roman" panose="02020603050405020304" pitchFamily="18" charset="0"/>
            </a:endParaRPr>
          </a:p>
          <a:p>
            <a:pPr marL="127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latin typeface="Time new roman"/>
              </a:rPr>
              <a:t>   + </a:t>
            </a:r>
            <a:r>
              <a:rPr lang="en-US" sz="4000" dirty="0" err="1" smtClean="0">
                <a:latin typeface="Time new roman"/>
              </a:rPr>
              <a:t>Từ</a:t>
            </a:r>
            <a:r>
              <a:rPr lang="en-US" sz="4000" dirty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láy</a:t>
            </a:r>
            <a:r>
              <a:rPr lang="en-US" sz="4000" dirty="0" smtClean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này</a:t>
            </a:r>
            <a:r>
              <a:rPr lang="en-US" sz="4000" dirty="0" smtClean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gợi</a:t>
            </a:r>
            <a:r>
              <a:rPr lang="en-US" sz="4000" dirty="0" smtClean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sự</a:t>
            </a:r>
            <a:r>
              <a:rPr lang="en-US" sz="4000" dirty="0" smtClean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gian</a:t>
            </a:r>
            <a:r>
              <a:rPr lang="en-US" sz="4000" dirty="0" smtClean="0">
                <a:latin typeface="Time new roman"/>
              </a:rPr>
              <a:t> </a:t>
            </a:r>
            <a:r>
              <a:rPr lang="en-US" sz="4000" dirty="0" err="1">
                <a:latin typeface="Time new roman"/>
              </a:rPr>
              <a:t>khổ</a:t>
            </a:r>
            <a:r>
              <a:rPr lang="en-US" sz="4000" dirty="0">
                <a:latin typeface="Time new roman"/>
              </a:rPr>
              <a:t>, </a:t>
            </a:r>
            <a:r>
              <a:rPr lang="en-US" sz="4000" dirty="0" err="1">
                <a:latin typeface="Time new roman"/>
              </a:rPr>
              <a:t>thiếu</a:t>
            </a:r>
            <a:r>
              <a:rPr lang="en-US" sz="4000" dirty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thốn</a:t>
            </a:r>
            <a:r>
              <a:rPr lang="en-US" sz="4000" dirty="0" smtClean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trong</a:t>
            </a:r>
            <a:r>
              <a:rPr lang="en-US" sz="4000" dirty="0" smtClean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điều</a:t>
            </a:r>
            <a:r>
              <a:rPr lang="en-US" sz="4000" dirty="0" smtClean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kiện</a:t>
            </a:r>
            <a:r>
              <a:rPr lang="en-US" sz="4000" dirty="0" smtClean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làm</a:t>
            </a:r>
            <a:r>
              <a:rPr lang="en-US" sz="4000" dirty="0" smtClean="0">
                <a:latin typeface="Time new roman"/>
              </a:rPr>
              <a:t> </a:t>
            </a:r>
            <a:r>
              <a:rPr lang="en-US" sz="4000" dirty="0" err="1" smtClean="0">
                <a:latin typeface="Time new roman"/>
              </a:rPr>
              <a:t>việc</a:t>
            </a:r>
            <a:r>
              <a:rPr lang="en-US" sz="4000" dirty="0" smtClean="0">
                <a:latin typeface="Time new roman"/>
              </a:rPr>
              <a:t>, </a:t>
            </a:r>
          </a:p>
          <a:p>
            <a:pPr marL="127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smtClean="0">
                <a:latin typeface="Time new roman"/>
                <a:ea typeface="Calibri" panose="020F0502020204030204" pitchFamily="34" charset="0"/>
              </a:rPr>
              <a:t>  + </a:t>
            </a:r>
            <a:r>
              <a:rPr lang="en-US" sz="4000" spc="-10" dirty="0" err="1" smtClean="0">
                <a:latin typeface="Time new roman"/>
                <a:ea typeface="Calibri" panose="020F0502020204030204" pitchFamily="34" charset="0"/>
              </a:rPr>
              <a:t>Đồng</a:t>
            </a:r>
            <a:r>
              <a:rPr lang="en-US" sz="4000" spc="-10" dirty="0" smtClean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thời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 smtClean="0">
                <a:latin typeface="Time new roman"/>
                <a:ea typeface="Calibri" panose="020F0502020204030204" pitchFamily="34" charset="0"/>
              </a:rPr>
              <a:t>cũng</a:t>
            </a:r>
            <a:r>
              <a:rPr lang="en-US" sz="4000" spc="-10" dirty="0" smtClean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thể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hiện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được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tinh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thần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lạc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quan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và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phong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thái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ung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smtClean="0">
                <a:latin typeface="Time new roman"/>
                <a:ea typeface="Calibri" panose="020F0502020204030204" pitchFamily="34" charset="0"/>
              </a:rPr>
              <a:t>dung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của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Bác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trong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cuộc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sống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cách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mạng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gian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>
                <a:latin typeface="Time new roman"/>
                <a:ea typeface="Calibri" panose="020F0502020204030204" pitchFamily="34" charset="0"/>
              </a:rPr>
              <a:t>khổ</a:t>
            </a:r>
            <a:r>
              <a:rPr lang="en-US" sz="4000" spc="-10" dirty="0">
                <a:latin typeface="Time new roman"/>
                <a:ea typeface="Calibri" panose="020F0502020204030204" pitchFamily="34" charset="0"/>
              </a:rPr>
              <a:t>, </a:t>
            </a:r>
            <a:r>
              <a:rPr lang="en-US" sz="4000" spc="-10" dirty="0" err="1" smtClean="0">
                <a:latin typeface="Time new roman"/>
                <a:ea typeface="Calibri" panose="020F0502020204030204" pitchFamily="34" charset="0"/>
              </a:rPr>
              <a:t>khó</a:t>
            </a:r>
            <a:r>
              <a:rPr lang="en-US" sz="4000" spc="-10" dirty="0" smtClean="0">
                <a:latin typeface="Time new roman"/>
                <a:ea typeface="Calibri" panose="020F0502020204030204" pitchFamily="34" charset="0"/>
              </a:rPr>
              <a:t> </a:t>
            </a:r>
            <a:r>
              <a:rPr lang="en-US" sz="4000" spc="-10" dirty="0" err="1" smtClean="0">
                <a:latin typeface="Time new roman"/>
                <a:ea typeface="Calibri" panose="020F0502020204030204" pitchFamily="34" charset="0"/>
              </a:rPr>
              <a:t>khăn</a:t>
            </a:r>
            <a:r>
              <a:rPr lang="en-US" sz="4000" spc="-10" dirty="0" smtClean="0">
                <a:latin typeface="Time new roman"/>
                <a:ea typeface="Calibri" panose="020F0502020204030204" pitchFamily="34" charset="0"/>
              </a:rPr>
              <a:t>…</a:t>
            </a:r>
            <a:endParaRPr lang="en-US" sz="4000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658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485892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342900"/>
            <a:ext cx="16383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9045" algn="l"/>
              </a:tabLst>
              <a:defRPr/>
            </a:pP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LUYỆN </a:t>
            </a:r>
            <a:r>
              <a:rPr kumimoji="0" lang="vi-VN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kumimoji="0" lang="en-US" sz="3600" b="1" i="0" u="none" strike="noStrike" kern="1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9045" algn="l"/>
              </a:tabLst>
              <a:defRPr/>
            </a:pPr>
            <a:endParaRPr kumimoji="0" lang="en-US" sz="9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200" b="1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1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(1,0 </a:t>
            </a:r>
            <a:r>
              <a:rPr kumimoji="0" lang="en-US" sz="3200" b="0" i="1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1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kumimoji="0" lang="en-US" sz="3200" b="1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Pác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sang”?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3086100"/>
            <a:ext cx="15087600" cy="541071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6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i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</a:t>
            </a:r>
            <a:r>
              <a:rPr lang="en-US" sz="3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kern="1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-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-</a:t>
            </a:r>
            <a:r>
              <a:rPr lang="en-US" sz="12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r>
              <a:rPr lang="en-US" sz="3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3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2" y="2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ontent Placeholder 1"/>
          <p:cNvSpPr txBox="1">
            <a:spLocks/>
          </p:cNvSpPr>
          <p:nvPr/>
        </p:nvSpPr>
        <p:spPr>
          <a:xfrm>
            <a:off x="138548" y="5929746"/>
            <a:ext cx="17530020" cy="2698062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500"/>
            <a:ext cx="17211368" cy="948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7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516" y="-94556"/>
            <a:ext cx="18485892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190500"/>
            <a:ext cx="16383000" cy="505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9045" algn="l"/>
              </a:tabLst>
              <a:defRPr/>
            </a:pP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LUYỆN TẬP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I.  ĐỌC HIỂU (4,0 điểm). Đọc văn bản sau và trả lời các câu hỏi: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hang,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sang.</a:t>
            </a: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1967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900" b="1" i="0" u="none" strike="noStrike" kern="100" cap="none" spc="-1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kumimoji="0" lang="en-US" sz="3600" b="0" i="1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(1,0 </a:t>
            </a:r>
            <a:r>
              <a:rPr kumimoji="0" lang="en-US" sz="3600" b="0" i="1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600" b="0" i="1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kumimoji="0" lang="en-US" sz="3600" b="1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kumimoji="0" lang="en-US" sz="36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1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6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sz="36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4718" y="5327402"/>
            <a:ext cx="16062846" cy="474591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6985" marR="812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thơ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Tức cảnh Pác Bó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marR="8128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giản dị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Bác Hồ luôn sống một cách rất giản dị và hòa hợp với thiên nhiên.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81280" lvl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Tinh thần lạc quan: Dù cuộc sống trong rừng núi Pác Bó vô cùng gian khổ, Bác vẫn thể hiện một tinh thần lạc quan, vui vẻ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ự cống hiến hết mình cho lý </a:t>
            </a: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của </a:t>
            </a: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</a:rPr>
              <a:t>Tình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yêu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thiên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nhiên</a:t>
            </a:r>
            <a:r>
              <a:rPr lang="en-US" sz="3600" dirty="0" smtClean="0">
                <a:latin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quê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hương</a:t>
            </a:r>
            <a:r>
              <a:rPr lang="en-US" sz="3600" dirty="0" smtClean="0">
                <a:latin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</a:rPr>
              <a:t>đất</a:t>
            </a:r>
            <a:r>
              <a:rPr 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</a:rPr>
              <a:t>nước</a:t>
            </a:r>
            <a:endParaRPr lang="en-US" sz="3600" dirty="0" smtClean="0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dirty="0" smtClean="0">
                <a:latin typeface="Times New Roman" panose="02020603050405020304" pitchFamily="18" charset="0"/>
              </a:rPr>
              <a:t>- 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928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485892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647700"/>
            <a:ext cx="16383000" cy="877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9045" algn="l"/>
              </a:tabLst>
              <a:defRPr/>
            </a:pP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LUYỆN TẬP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I.  ĐỌC HIỂU (4,0 điểm). Đọc văn bản sau và trả lời các câu hỏi: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hang,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sang.</a:t>
            </a: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1967)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II: VIẾT (6,0 điểm)</a:t>
            </a:r>
            <a:endParaRPr kumimoji="0" lang="en-US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vi-VN" sz="4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(2,0 điểm)</a:t>
            </a:r>
            <a:r>
              <a:rPr kumimoji="0" lang="pt-BR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0" cap="none" spc="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 </a:t>
            </a:r>
            <a:r>
              <a:rPr kumimoji="0" lang="vi-VN" sz="4400" b="0" i="0" u="none" strike="noStrike" kern="0" cap="none" spc="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0" cap="none" spc="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15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4400" b="0" i="0" u="none" strike="noStrike" kern="0" cap="none" spc="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15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kumimoji="0" lang="en-US" sz="4400" b="0" i="0" u="none" strike="noStrike" kern="0" cap="none" spc="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vi-VN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200 chữ</a:t>
            </a:r>
            <a:r>
              <a:rPr kumimoji="0" lang="en-US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vi-VN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bài </a:t>
            </a:r>
            <a:r>
              <a:rPr kumimoji="0" lang="en-US" sz="4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vi-VN" sz="44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 cảnh Pác B</a:t>
            </a:r>
            <a:r>
              <a:rPr kumimoji="0" lang="en-US" sz="44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ó” </a:t>
            </a:r>
            <a:r>
              <a:rPr kumimoji="0" lang="vi-VN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chủ tịch Hồ Chí Minh.</a:t>
            </a:r>
            <a:endParaRPr kumimoji="0" lang="en-US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9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485892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647700"/>
            <a:ext cx="16383000" cy="877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9045" algn="l"/>
              </a:tabLst>
              <a:defRPr/>
            </a:pP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LUYỆN TẬP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I.  ĐỌC HIỂU (4,0 điểm). Đọc văn bản sau và trả lời các câu hỏi: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hang,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sang.</a:t>
            </a: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1967)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II: VIẾT (6,0 điểm)</a:t>
            </a:r>
            <a:endParaRPr kumimoji="0" lang="en-US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vi-VN" sz="4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(2,0 điểm)</a:t>
            </a:r>
            <a:r>
              <a:rPr kumimoji="0" lang="pt-BR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0" cap="none" spc="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0" cap="none" spc="1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 </a:t>
            </a:r>
            <a:r>
              <a:rPr kumimoji="0" lang="vi-VN" sz="4400" b="0" i="0" u="none" strike="noStrike" kern="0" cap="none" spc="15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0" cap="none" spc="15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15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4400" b="0" i="0" u="none" strike="noStrike" kern="0" cap="none" spc="15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15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kumimoji="0" lang="en-US" sz="4400" b="0" i="0" u="none" strike="noStrike" kern="0" cap="none" spc="15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vi-VN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</a:t>
            </a:r>
            <a:r>
              <a:rPr kumimoji="0" lang="vi-VN" sz="4400" b="0" i="0" u="none" strike="noStrike" kern="0" cap="none" spc="1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 chữ</a:t>
            </a:r>
            <a:r>
              <a:rPr kumimoji="0" lang="en-US" sz="4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vi-VN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</a:t>
            </a:r>
            <a:r>
              <a:rPr kumimoji="0" lang="vi-VN" sz="4400" b="0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sz="4400" b="0" i="0" u="none" strike="noStrike" kern="1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vi-VN" sz="4400" b="0" i="1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 cảnh Pác B</a:t>
            </a:r>
            <a:r>
              <a:rPr kumimoji="0" lang="en-US" sz="4400" b="0" i="1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ó” </a:t>
            </a:r>
            <a:r>
              <a:rPr kumimoji="0" lang="vi-VN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chủ tịch Hồ Chí Minh.</a:t>
            </a:r>
            <a:endParaRPr kumimoji="0" lang="en-US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6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100+ hình ảnh vẽ bông hoa đẹp - hinhanhsieudep.ne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3448" y="8394083"/>
            <a:ext cx="1854552" cy="1826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7624938" y="788427"/>
            <a:ext cx="8808510" cy="1371600"/>
          </a:xfrm>
          <a:prstGeom prst="roundRect">
            <a:avLst>
              <a:gd name="adj" fmla="val 3523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tượng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“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Tức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”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17" name="Curved Connector 16"/>
          <p:cNvCxnSpPr/>
          <p:nvPr/>
        </p:nvCxnSpPr>
        <p:spPr>
          <a:xfrm flipV="1">
            <a:off x="3869783" y="1494631"/>
            <a:ext cx="3597817" cy="2156598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7913661" y="2798961"/>
            <a:ext cx="8625766" cy="1276368"/>
          </a:xfrm>
          <a:prstGeom prst="roundRect">
            <a:avLst>
              <a:gd name="adj" fmla="val 3523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Phạm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vi,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giới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hạn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thơ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130887" y="4783288"/>
            <a:ext cx="7243828" cy="1371600"/>
          </a:xfrm>
          <a:prstGeom prst="roundRect">
            <a:avLst>
              <a:gd name="adj" fmla="val 3523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Kiểu đoạn </a:t>
            </a: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văn: 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Diễn</a:t>
            </a:r>
            <a:r>
              <a:rPr kumimoji="0" lang="it-IT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dịch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23" name="Curved Connector 22"/>
          <p:cNvCxnSpPr/>
          <p:nvPr/>
        </p:nvCxnSpPr>
        <p:spPr>
          <a:xfrm flipV="1">
            <a:off x="3712445" y="3135120"/>
            <a:ext cx="4192251" cy="702300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82069" y="2180431"/>
            <a:ext cx="3258977" cy="3398792"/>
          </a:xfrm>
          <a:prstGeom prst="roundRect">
            <a:avLst>
              <a:gd name="adj" fmla="val 352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>
            <a:off x="3721410" y="3832849"/>
            <a:ext cx="3746190" cy="3444251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>
            <a:off x="3869783" y="3739170"/>
            <a:ext cx="4261104" cy="1293507"/>
          </a:xfrm>
          <a:prstGeom prst="curvedConnector3">
            <a:avLst/>
          </a:prstGeom>
          <a:ln w="762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7467600" y="6972300"/>
            <a:ext cx="8853904" cy="1371600"/>
          </a:xfrm>
          <a:prstGeom prst="roundRect">
            <a:avLst>
              <a:gd name="adj" fmla="val 35238"/>
            </a:avLst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Dung lượng</a:t>
            </a:r>
            <a:r>
              <a:rPr kumimoji="0" lang="it-IT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r>
              <a:rPr kumimoji="0" lang="it-IT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it-IT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Khoảng  200 chữ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485892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647700"/>
            <a:ext cx="1729740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09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0" i="0" u="none" strike="noStrike" kern="1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defTabSz="914309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5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5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hang,</a:t>
            </a:r>
            <a:endParaRPr kumimoji="0" lang="en-US" sz="5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defTabSz="914309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5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5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defTabSz="914309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5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5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5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defTabSz="914309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5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5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5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sang.</a:t>
            </a:r>
          </a:p>
        </p:txBody>
      </p:sp>
    </p:spTree>
    <p:extLst>
      <p:ext uri="{BB962C8B-B14F-4D97-AF65-F5344CB8AC3E}">
        <p14:creationId xmlns:p14="http://schemas.microsoft.com/office/powerpoint/2010/main" val="8670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2909" t="20364" r="6455" b="981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ontent Placeholder 1"/>
          <p:cNvSpPr txBox="1">
            <a:spLocks/>
          </p:cNvSpPr>
          <p:nvPr/>
        </p:nvSpPr>
        <p:spPr>
          <a:xfrm>
            <a:off x="138548" y="5929746"/>
            <a:ext cx="17530020" cy="2698062"/>
          </a:xfrm>
          <a:prstGeom prst="rect">
            <a:avLst/>
          </a:prstGeom>
        </p:spPr>
        <p:txBody>
          <a:bodyPr/>
          <a:lstStyle/>
          <a:p>
            <a:pPr algn="just" defTabSz="1371600">
              <a:defRPr/>
            </a:pPr>
            <a:endParaRPr lang="pt-BR" sz="4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endParaRPr lang="pt-BR" sz="4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endParaRPr lang="pt-BR" sz="4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endParaRPr lang="pt-BR" sz="4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endParaRPr lang="pt-BR" sz="4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endParaRPr lang="pt-BR" sz="4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endParaRPr lang="en-US" sz="3600" dirty="0">
              <a:solidFill>
                <a:prstClr val="black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endParaRPr lang="en-US" altLang="en-US" sz="6600" b="1" dirty="0"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13" y="592898"/>
            <a:ext cx="55773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                            </a:t>
            </a:r>
          </a:p>
          <a:p>
            <a:pPr algn="ctr" defTabSz="13716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BÀI TẬP </a:t>
            </a:r>
          </a:p>
          <a:p>
            <a:pPr defTabSz="1371600">
              <a:defRPr/>
            </a:pP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422" y="510594"/>
            <a:ext cx="12104694" cy="944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4706762"/>
            <a:ext cx="5343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Sáng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ra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bờ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suối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tối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vào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hang,</a:t>
            </a:r>
            <a:b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</a:b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Cháo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bẹ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rau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măng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vẫn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sẵn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sàng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.</a:t>
            </a:r>
            <a:b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</a:b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Bàn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đá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chông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chênh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dịch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sử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Đảng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,</a:t>
            </a:r>
            <a:b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</a:b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Cuộc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đời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cách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mạng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thật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 new roman"/>
              </a:rPr>
              <a:t>là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 new roman"/>
              </a:rPr>
              <a:t> sang.</a:t>
            </a:r>
          </a:p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</a:rPr>
              <a:t/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"/>
              </a:rPr>
            </a:b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 new roman"/>
            </a:endParaRPr>
          </a:p>
        </p:txBody>
      </p:sp>
      <p:pic>
        <p:nvPicPr>
          <p:cNvPr id="7" name="4 Minute Countdown Timer with Music for Ki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0192" y="2535649"/>
            <a:ext cx="32543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9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0" y="2"/>
            <a:ext cx="18502317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19100"/>
            <a:ext cx="175260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485892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20171"/>
            <a:ext cx="16383000" cy="10010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49045" algn="l"/>
              </a:tabLst>
              <a:defRPr/>
            </a:pPr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LUYỆN TẬP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PHẦN I.  ĐỌC HIỂU (4,0 điểm). Đọc văn bản sau và trả lời các câu hỏi: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hang,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chông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sang.</a:t>
            </a:r>
          </a:p>
          <a:p>
            <a:pPr marL="0" marR="0" lvl="0" indent="1980565" algn="just" defTabSz="914309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1967)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2 - 1941,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00" cap="none" spc="-1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sz="2400" b="0" i="1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(1,0 </a:t>
            </a:r>
            <a:r>
              <a:rPr kumimoji="0" lang="en-US" sz="2400" b="0" i="1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1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400" b="0" i="1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kumimoji="0" lang="en-US" sz="2400" b="0" i="1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400" b="0" i="1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Pác</a:t>
            </a:r>
            <a:r>
              <a:rPr kumimoji="0" lang="en-US" sz="2400" b="0" i="1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400" b="0" i="1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sz="2400" b="0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2400" b="0" i="1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1" u="none" strike="noStrike" kern="100" cap="none" spc="-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1,0 </a:t>
            </a:r>
            <a:r>
              <a:rPr kumimoji="0" lang="en-US" sz="2400" b="0" i="1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1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400" b="0" i="1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chông</a:t>
            </a:r>
            <a:r>
              <a:rPr kumimoji="0" lang="en-US" sz="2400" b="0" i="1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chênh</a:t>
            </a:r>
            <a:r>
              <a:rPr kumimoji="0" lang="en-US" sz="2400" b="0" i="1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" algn="l"/>
                <a:tab pos="342900" algn="l"/>
              </a:tabLst>
              <a:defRPr/>
            </a:pPr>
            <a:r>
              <a:rPr kumimoji="0" lang="en-US" sz="2400" b="1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2400" b="0" i="1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(1,0 </a:t>
            </a:r>
            <a:r>
              <a:rPr kumimoji="0" lang="en-US" sz="2400" b="0" i="1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1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kumimoji="0" lang="en-US" sz="2400" b="1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sang”?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2400" b="0" i="1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(1,0 </a:t>
            </a:r>
            <a:r>
              <a:rPr kumimoji="0" lang="en-US" sz="2400" b="0" i="1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1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kumimoji="0" lang="en-US" sz="2400" b="1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-1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400" b="0" i="0" u="none" strike="noStrike" kern="100" cap="none" spc="-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II: VIẾT (6,0 điểm)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(2,0 điểm)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0" cap="none" spc="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 </a:t>
            </a:r>
            <a:r>
              <a:rPr kumimoji="0" lang="vi-VN" sz="2400" b="0" i="0" u="none" strike="noStrike" kern="0" cap="none" spc="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0" cap="none" spc="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15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2400" b="0" i="0" u="none" strike="noStrike" kern="0" cap="none" spc="1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dich </a:t>
            </a:r>
            <a:r>
              <a:rPr kumimoji="0" lang="en-US" sz="2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vi-VN" sz="2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200 chữ</a:t>
            </a:r>
            <a:r>
              <a:rPr kumimoji="0" lang="en-US" sz="2400" b="0" i="0" u="none" strike="noStrike" kern="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bài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vi-VN" sz="24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 cảnh Pác B</a:t>
            </a:r>
            <a:r>
              <a:rPr kumimoji="0" lang="en-US" sz="24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ó” </a:t>
            </a:r>
            <a:r>
              <a:rPr kumimoji="0" lang="vi-V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chủ tịch Hồ Chí Minh.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(4,0 điểm):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Bằng những hiểu biết của bản thân, hãy viết một bài văn nghị luận </a:t>
            </a:r>
            <a:r>
              <a:rPr kumimoji="0" lang="vi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400 chữ trình bày suy nghĩ của em về chủ đề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 yêu nước là truyền thống tốt đẹp của nhân dân ta</a:t>
            </a:r>
            <a:r>
              <a:rPr kumimoji="0" lang="vi-VN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2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22">
            <a:off x="-1367405" y="7834341"/>
            <a:ext cx="4473858" cy="381840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84822">
            <a:off x="15059793" y="7834340"/>
            <a:ext cx="4473858" cy="3818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2479" y="492391"/>
            <a:ext cx="10624315" cy="1015655"/>
          </a:xfrm>
          <a:prstGeom prst="rect">
            <a:avLst/>
          </a:prstGeom>
          <a:solidFill>
            <a:srgbClr val="FFF48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vi-VN" sz="60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HỌC BÀI</a:t>
            </a:r>
            <a:endParaRPr lang="x-none" sz="6000" b="1" dirty="0">
              <a:solidFill>
                <a:prstClr val="black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44559-1063-A9BA-2E44-5F099C5F6FB5}"/>
              </a:ext>
            </a:extLst>
          </p:cNvPr>
          <p:cNvSpPr txBox="1"/>
          <p:nvPr/>
        </p:nvSpPr>
        <p:spPr>
          <a:xfrm>
            <a:off x="3657600" y="1943100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phần Viết trong đề luyện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4637" y="3174099"/>
            <a:ext cx="15240000" cy="5132624"/>
          </a:xfrm>
          <a:prstGeom prst="rect">
            <a:avLst/>
          </a:prstGeom>
          <a:solidFill>
            <a:srgbClr val="FFF9EF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II: VIẾT (6,0 điểm)</a:t>
            </a:r>
            <a:endParaRPr lang="en-US" sz="36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pt-BR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vi-VN" sz="3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(2,0 điểm)</a:t>
            </a:r>
            <a:r>
              <a:rPr lang="pt-BR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kern="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kern="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kern="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kern="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 văn</a:t>
            </a:r>
            <a:r>
              <a:rPr lang="en-US" sz="3600" kern="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0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kern="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dich (</a:t>
            </a:r>
            <a:r>
              <a:rPr lang="vi-VN" sz="3600" kern="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200 chữ</a:t>
            </a:r>
            <a:r>
              <a:rPr lang="en-US" sz="3600" kern="0" spc="1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bài </a:t>
            </a:r>
            <a:r>
              <a:rPr lang="en-US" sz="3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6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 cảnh Pác B</a:t>
            </a:r>
            <a:r>
              <a:rPr lang="en-US" sz="36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ó” </a:t>
            </a:r>
            <a:r>
              <a:rPr lang="vi-VN" sz="36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chủ tịch Hồ Chí Minh.</a:t>
            </a:r>
            <a:endParaRPr lang="en-US" sz="36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</a:pPr>
            <a:r>
              <a:rPr lang="pt-BR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vi-VN" sz="36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(4,0 điểm):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Bằng những hiểu biết của bản thân, hãy viết một bài văn nghị luận  khoảng 400 chữ trình bày suy nghĩ của em về chủ đề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 yêu nước là truyền thống tốt đẹp của nhân dân ta.</a:t>
            </a:r>
            <a:endParaRPr lang="en-US" sz="3600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ảm ơn chân thành nhất dành cho những dịp đặc biệt">
            <a:extLst>
              <a:ext uri="{FF2B5EF4-FFF2-40B4-BE49-F238E27FC236}">
                <a16:creationId xmlns:a16="http://schemas.microsoft.com/office/drawing/2014/main" id="{747108C6-9E5E-0FA1-1360-9F21516E6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34"/>
            <a:ext cx="18288000" cy="1000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弧形 11">
            <a:extLst>
              <a:ext uri="{FF2B5EF4-FFF2-40B4-BE49-F238E27FC236}">
                <a16:creationId xmlns:a16="http://schemas.microsoft.com/office/drawing/2014/main" id="{625A6AA6-BA54-47F5-A633-89DE866D4D9F}"/>
              </a:ext>
            </a:extLst>
          </p:cNvPr>
          <p:cNvSpPr/>
          <p:nvPr/>
        </p:nvSpPr>
        <p:spPr>
          <a:xfrm rot="2067545">
            <a:off x="564395" y="-179190"/>
            <a:ext cx="2485967" cy="2765906"/>
          </a:xfrm>
          <a:prstGeom prst="arc">
            <a:avLst>
              <a:gd name="adj1" fmla="val 21573444"/>
              <a:gd name="adj2" fmla="val 3902523"/>
            </a:avLst>
          </a:prstGeom>
          <a:ln w="19050">
            <a:solidFill>
              <a:srgbClr val="B5D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7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14">
            <a:extLst>
              <a:ext uri="{FF2B5EF4-FFF2-40B4-BE49-F238E27FC236}">
                <a16:creationId xmlns:a16="http://schemas.microsoft.com/office/drawing/2014/main" id="{92AD6F86-85AA-4441-8A6C-B71135328D26}"/>
              </a:ext>
            </a:extLst>
          </p:cNvPr>
          <p:cNvSpPr/>
          <p:nvPr/>
        </p:nvSpPr>
        <p:spPr>
          <a:xfrm flipH="1" flipV="1">
            <a:off x="2818264" y="1494428"/>
            <a:ext cx="193541" cy="184248"/>
          </a:xfrm>
          <a:prstGeom prst="ellipse">
            <a:avLst/>
          </a:prstGeom>
          <a:solidFill>
            <a:srgbClr val="B5D6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7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" y="4395015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47" tIns="68573" rIns="137147" bIns="68573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980D21FB-F41F-16CE-5A46-43D536896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865485" y="7971184"/>
            <a:ext cx="2717615" cy="2384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43E25E-FA46-19A4-8EF7-E4E202A70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8474" y="488267"/>
            <a:ext cx="2161319" cy="15993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31F080-9C3D-C202-0749-3A743AED4156}"/>
              </a:ext>
            </a:extLst>
          </p:cNvPr>
          <p:cNvSpPr txBox="1"/>
          <p:nvPr/>
        </p:nvSpPr>
        <p:spPr>
          <a:xfrm>
            <a:off x="1807378" y="2080920"/>
            <a:ext cx="15574324" cy="445250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>
            <a:spAutoFit/>
          </a:bodyPr>
          <a:lstStyle/>
          <a:p>
            <a:pPr algn="ctr">
              <a:spcAft>
                <a:spcPts val="401"/>
              </a:spcAft>
              <a:defRPr/>
            </a:pP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Trân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trọng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cảm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ơn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các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</a:p>
          <a:p>
            <a:pPr algn="ctr">
              <a:spcAft>
                <a:spcPts val="401"/>
              </a:spcAft>
              <a:defRPr/>
            </a:pP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thầy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,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cô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giáo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và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các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em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học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sinh</a:t>
            </a:r>
            <a:r>
              <a:rPr lang="en-US" sz="14000" b="1" dirty="0">
                <a:solidFill>
                  <a:srgbClr val="002060"/>
                </a:solidFill>
                <a:latin typeface="#9Slide05 Wedding KT" panose="02040603050506020204" pitchFamily="18" charset="0"/>
                <a:cs typeface="#9Slide04 Taviraj Bold" panose="000008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464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0" y="2"/>
            <a:ext cx="18502317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2" y="470647"/>
            <a:ext cx="8610598" cy="5318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55" y="470647"/>
            <a:ext cx="8872846" cy="9421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936EFF-B468-74B0-6920-C7A97059CD2D}"/>
              </a:ext>
            </a:extLst>
          </p:cNvPr>
          <p:cNvSpPr txBox="1"/>
          <p:nvPr/>
        </p:nvSpPr>
        <p:spPr>
          <a:xfrm>
            <a:off x="9384086" y="5788916"/>
            <a:ext cx="8522914" cy="2160591"/>
          </a:xfrm>
          <a:prstGeom prst="rect">
            <a:avLst/>
          </a:prstGeom>
          <a:solidFill>
            <a:srgbClr val="FFF9EF"/>
          </a:solidFill>
        </p:spPr>
        <p:txBody>
          <a:bodyPr wrap="square" rtlCol="0">
            <a:spAutoFit/>
          </a:bodyPr>
          <a:lstStyle/>
          <a:p>
            <a:pPr algn="just" defTabSz="1828664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I</a:t>
            </a:r>
            <a:r>
              <a:rPr lang="en-US" sz="2800" b="1" kern="0" dirty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. </a:t>
            </a:r>
            <a:r>
              <a:rPr lang="en-US" sz="2800" b="1" kern="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Phần</a:t>
            </a:r>
            <a:r>
              <a:rPr lang="en-US" sz="2800" b="1" kern="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đọc</a:t>
            </a:r>
            <a:r>
              <a:rPr lang="en-US" sz="2800" b="1" kern="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hiểu</a:t>
            </a:r>
            <a:endParaRPr lang="en-US" sz="2800" b="1" kern="0" dirty="0">
              <a:solidFill>
                <a:srgbClr val="FF0000"/>
              </a:solidFill>
              <a:latin typeface="Palatino Linotype" panose="02040502050505030304" pitchFamily="18" charset="0"/>
              <a:sym typeface="Arial"/>
            </a:endParaRPr>
          </a:p>
          <a:p>
            <a:pPr algn="just" defTabSz="1828664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- </a:t>
            </a:r>
            <a:r>
              <a:rPr lang="en-US" sz="2800" b="1" kern="0" dirty="0" err="1" smtClean="0">
                <a:latin typeface="Palatino Linotype" panose="02040502050505030304" pitchFamily="18" charset="0"/>
                <a:sym typeface="Arial"/>
              </a:rPr>
              <a:t>Số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>
                <a:latin typeface="Palatino Linotype" panose="02040502050505030304" pitchFamily="18" charset="0"/>
                <a:sym typeface="Arial"/>
              </a:rPr>
              <a:t>câu</a:t>
            </a:r>
            <a:r>
              <a:rPr lang="en-US" sz="2800" b="1" kern="0" dirty="0">
                <a:latin typeface="Palatino Linotype" panose="02040502050505030304" pitchFamily="18" charset="0"/>
                <a:sym typeface="Arial"/>
              </a:rPr>
              <a:t>: 5 </a:t>
            </a:r>
            <a:r>
              <a:rPr lang="en-US" sz="2800" b="1" kern="0" dirty="0" err="1" smtClean="0">
                <a:latin typeface="Palatino Linotype" panose="02040502050505030304" pitchFamily="18" charset="0"/>
                <a:sym typeface="Arial"/>
              </a:rPr>
              <a:t>câu</a:t>
            </a:r>
            <a:r>
              <a:rPr lang="en-US" sz="2800" b="1" kern="0" dirty="0"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 smtClean="0">
                <a:latin typeface="Palatino Linotype" panose="02040502050505030304" pitchFamily="18" charset="0"/>
                <a:sym typeface="Arial"/>
              </a:rPr>
              <a:t>hỏi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 smtClean="0">
                <a:latin typeface="Palatino Linotype" panose="02040502050505030304" pitchFamily="18" charset="0"/>
                <a:sym typeface="Arial"/>
              </a:rPr>
              <a:t>đọc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 smtClean="0">
                <a:latin typeface="Palatino Linotype" panose="02040502050505030304" pitchFamily="18" charset="0"/>
                <a:sym typeface="Arial"/>
              </a:rPr>
              <a:t>hiểu</a:t>
            </a:r>
            <a:endParaRPr lang="en-US" sz="2800" b="1" kern="0" dirty="0">
              <a:latin typeface="Palatino Linotype" panose="02040502050505030304" pitchFamily="18" charset="0"/>
              <a:sym typeface="Arial"/>
            </a:endParaRPr>
          </a:p>
          <a:p>
            <a:pPr algn="just" defTabSz="1828664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- </a:t>
            </a:r>
            <a:r>
              <a:rPr lang="en-US" sz="2800" b="1" kern="0" dirty="0" err="1" smtClean="0">
                <a:latin typeface="Palatino Linotype" panose="02040502050505030304" pitchFamily="18" charset="0"/>
                <a:sym typeface="Arial"/>
              </a:rPr>
              <a:t>Mức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>
                <a:latin typeface="Palatino Linotype" panose="02040502050505030304" pitchFamily="18" charset="0"/>
                <a:sym typeface="Arial"/>
              </a:rPr>
              <a:t>độ</a:t>
            </a:r>
            <a:r>
              <a:rPr lang="en-US" sz="2800" b="1" kern="0" dirty="0">
                <a:latin typeface="Palatino Linotype" panose="02040502050505030304" pitchFamily="18" charset="0"/>
                <a:sym typeface="Arial"/>
              </a:rPr>
              <a:t>: </a:t>
            </a:r>
            <a:r>
              <a:rPr lang="en-US" sz="2800" b="1" i="1" kern="0" dirty="0" err="1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Nhận</a:t>
            </a:r>
            <a:r>
              <a:rPr lang="en-US" sz="2800" b="1" i="1" kern="0" dirty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biết</a:t>
            </a:r>
            <a:r>
              <a:rPr lang="en-US" sz="2800" b="1" i="1" kern="0" dirty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i="1" kern="0" dirty="0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- </a:t>
            </a:r>
            <a:r>
              <a:rPr lang="en-US" sz="2800" b="1" i="1" kern="0" dirty="0" err="1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Thông</a:t>
            </a:r>
            <a:r>
              <a:rPr lang="en-US" sz="2800" b="1" i="1" kern="0" dirty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i="1" kern="0" dirty="0" err="1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hiểu</a:t>
            </a:r>
            <a:r>
              <a:rPr lang="en-US" sz="2800" b="1" i="1" kern="0" dirty="0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 - </a:t>
            </a:r>
            <a:r>
              <a:rPr lang="en-US" sz="2800" b="1" i="1" kern="0" dirty="0" err="1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Vận</a:t>
            </a:r>
            <a:r>
              <a:rPr lang="en-US" sz="2800" b="1" i="1" kern="0" dirty="0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i="1" kern="0" dirty="0" err="1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dụng</a:t>
            </a:r>
            <a:endParaRPr lang="en-US" sz="2800" b="1" i="1" kern="0" dirty="0" smtClean="0">
              <a:solidFill>
                <a:srgbClr val="00B050"/>
              </a:solidFill>
              <a:latin typeface="Palatino Linotype" panose="02040502050505030304" pitchFamily="18" charset="0"/>
              <a:sym typeface="Arial"/>
            </a:endParaRPr>
          </a:p>
          <a:p>
            <a:pPr algn="just" defTabSz="1828664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- </a:t>
            </a:r>
            <a:r>
              <a:rPr lang="en-US" sz="2800" b="1" kern="0" dirty="0" err="1">
                <a:latin typeface="Palatino Linotype" panose="02040502050505030304" pitchFamily="18" charset="0"/>
                <a:sym typeface="Arial"/>
              </a:rPr>
              <a:t>Tổng</a:t>
            </a:r>
            <a:r>
              <a:rPr lang="en-US" sz="2800" b="1" kern="0" dirty="0"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>
                <a:latin typeface="Palatino Linotype" panose="02040502050505030304" pitchFamily="18" charset="0"/>
                <a:sym typeface="Arial"/>
              </a:rPr>
              <a:t>điểm</a:t>
            </a:r>
            <a:r>
              <a:rPr lang="en-US" sz="2800" b="1" kern="0" dirty="0">
                <a:latin typeface="Palatino Linotype" panose="02040502050505030304" pitchFamily="18" charset="0"/>
                <a:sym typeface="Arial"/>
              </a:rPr>
              <a:t>: 4 </a:t>
            </a:r>
            <a:r>
              <a:rPr lang="en-US" sz="2800" b="1" kern="0" dirty="0" err="1" smtClean="0">
                <a:latin typeface="Palatino Linotype" panose="02040502050505030304" pitchFamily="18" charset="0"/>
                <a:sym typeface="Arial"/>
              </a:rPr>
              <a:t>điểm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.</a:t>
            </a:r>
            <a:endParaRPr lang="en-US" sz="2800" b="1" kern="0" dirty="0">
              <a:latin typeface="Palatino Linotype" panose="0204050205050503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36EFF-B468-74B0-6920-C7A97059CD2D}"/>
              </a:ext>
            </a:extLst>
          </p:cNvPr>
          <p:cNvSpPr txBox="1"/>
          <p:nvPr/>
        </p:nvSpPr>
        <p:spPr>
          <a:xfrm>
            <a:off x="9384086" y="8115300"/>
            <a:ext cx="8522914" cy="1643527"/>
          </a:xfrm>
          <a:prstGeom prst="rect">
            <a:avLst/>
          </a:prstGeom>
          <a:solidFill>
            <a:srgbClr val="FFF9EF"/>
          </a:solidFill>
        </p:spPr>
        <p:txBody>
          <a:bodyPr wrap="square" rtlCol="0">
            <a:spAutoFit/>
          </a:bodyPr>
          <a:lstStyle/>
          <a:p>
            <a:pPr algn="just" defTabSz="1828664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II</a:t>
            </a:r>
            <a:r>
              <a:rPr lang="en-US" sz="2800" b="1" kern="0" dirty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. </a:t>
            </a:r>
            <a:r>
              <a:rPr lang="en-US" sz="2800" b="1" kern="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Phần</a:t>
            </a:r>
            <a:r>
              <a:rPr lang="en-US" sz="2800" b="1" kern="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viết</a:t>
            </a:r>
            <a:endParaRPr lang="en-US" sz="2800" b="1" kern="0" dirty="0">
              <a:solidFill>
                <a:srgbClr val="FF0000"/>
              </a:solidFill>
              <a:latin typeface="Palatino Linotype" panose="02040502050505030304" pitchFamily="18" charset="0"/>
              <a:sym typeface="Arial"/>
            </a:endParaRPr>
          </a:p>
          <a:p>
            <a:pPr algn="just" defTabSz="1828664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- </a:t>
            </a:r>
            <a:r>
              <a:rPr lang="en-US" sz="2800" b="1" kern="0" dirty="0" err="1" smtClean="0">
                <a:latin typeface="Palatino Linotype" panose="02040502050505030304" pitchFamily="18" charset="0"/>
                <a:sym typeface="Arial"/>
              </a:rPr>
              <a:t>Số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>
                <a:latin typeface="Palatino Linotype" panose="02040502050505030304" pitchFamily="18" charset="0"/>
                <a:sym typeface="Arial"/>
              </a:rPr>
              <a:t>câu</a:t>
            </a:r>
            <a:r>
              <a:rPr lang="en-US" sz="2800" b="1" kern="0" dirty="0">
                <a:latin typeface="Palatino Linotype" panose="02040502050505030304" pitchFamily="18" charset="0"/>
                <a:sym typeface="Arial"/>
              </a:rPr>
              <a:t>: 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2 </a:t>
            </a:r>
            <a:r>
              <a:rPr lang="en-US" sz="2800" b="1" kern="0" dirty="0" err="1" smtClean="0">
                <a:latin typeface="Palatino Linotype" panose="02040502050505030304" pitchFamily="18" charset="0"/>
                <a:sym typeface="Arial"/>
              </a:rPr>
              <a:t>câu</a:t>
            </a:r>
            <a:r>
              <a:rPr lang="en-US" sz="2800" b="1" kern="0" dirty="0"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(</a:t>
            </a:r>
            <a:r>
              <a:rPr lang="en-US" sz="2800" b="1" i="1" kern="0" dirty="0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NLVH </a:t>
            </a:r>
            <a:r>
              <a:rPr lang="en-US" sz="2800" b="1" i="1" kern="0" dirty="0" err="1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và</a:t>
            </a:r>
            <a:r>
              <a:rPr lang="en-US" sz="2800" b="1" i="1" kern="0" dirty="0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 NLXH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)</a:t>
            </a:r>
            <a:endParaRPr lang="en-US" sz="2800" b="1" kern="0" dirty="0">
              <a:latin typeface="Palatino Linotype" panose="02040502050505030304" pitchFamily="18" charset="0"/>
              <a:sym typeface="Arial"/>
            </a:endParaRPr>
          </a:p>
          <a:p>
            <a:pPr algn="just" defTabSz="1828664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- </a:t>
            </a:r>
            <a:r>
              <a:rPr lang="en-US" sz="2800" b="1" kern="0" dirty="0" err="1" smtClean="0">
                <a:latin typeface="Palatino Linotype" panose="02040502050505030304" pitchFamily="18" charset="0"/>
                <a:sym typeface="Arial"/>
              </a:rPr>
              <a:t>Tổng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>
                <a:latin typeface="Palatino Linotype" panose="02040502050505030304" pitchFamily="18" charset="0"/>
                <a:sym typeface="Arial"/>
              </a:rPr>
              <a:t>điểm</a:t>
            </a:r>
            <a:r>
              <a:rPr lang="en-US" sz="2800" b="1" kern="0" dirty="0">
                <a:latin typeface="Palatino Linotype" panose="02040502050505030304" pitchFamily="18" charset="0"/>
                <a:sym typeface="Arial"/>
              </a:rPr>
              <a:t>: 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6 </a:t>
            </a:r>
            <a:r>
              <a:rPr lang="en-US" sz="2800" b="1" kern="0" dirty="0" err="1">
                <a:latin typeface="Palatino Linotype" panose="02040502050505030304" pitchFamily="18" charset="0"/>
                <a:sym typeface="Arial"/>
              </a:rPr>
              <a:t>điểm</a:t>
            </a:r>
            <a:r>
              <a:rPr lang="en-US" sz="2800" b="1" kern="0" dirty="0" smtClean="0">
                <a:latin typeface="Palatino Linotype" panose="02040502050505030304" pitchFamily="18" charset="0"/>
                <a:sym typeface="Arial"/>
              </a:rPr>
              <a:t>.</a:t>
            </a:r>
            <a:endParaRPr lang="en-US" sz="2800" b="1" kern="0" dirty="0">
              <a:latin typeface="Palatino Linotype" panose="0204050205050503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283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6F7FDA-77B0-FD69-1050-DC83251FA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"/>
            <a:ext cx="17983200" cy="9883685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0996C369-02EA-A241-5EBD-96C688A4C9BB}"/>
              </a:ext>
            </a:extLst>
          </p:cNvPr>
          <p:cNvSpPr txBox="1"/>
          <p:nvPr/>
        </p:nvSpPr>
        <p:spPr>
          <a:xfrm>
            <a:off x="4724400" y="342900"/>
            <a:ext cx="8276924" cy="9971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HỌC SINH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38ED7F-B772-8742-D357-57D8E1A2C93F}"/>
              </a:ext>
            </a:extLst>
          </p:cNvPr>
          <p:cNvSpPr txBox="1"/>
          <p:nvPr/>
        </p:nvSpPr>
        <p:spPr>
          <a:xfrm>
            <a:off x="1085850" y="1371570"/>
            <a:ext cx="16116300" cy="8217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Nhận biết</a:t>
            </a: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cách nhận diện và kỹ năng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lời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biết. 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Thông hiểu: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cách nhận diện và kỹ năng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lời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 câu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 hiểu. 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Vận dụng</a:t>
            </a:r>
            <a:r>
              <a:rPr kumimoji="0" lang="vi-VN" sz="4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cách nhận diện và kỹ năng trả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vi-V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ận dụng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vi-VN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  <a:r>
              <a:rPr lang="vi-VN" sz="4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-100853"/>
            <a:ext cx="18502317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724400" y="762001"/>
            <a:ext cx="838200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C00000"/>
                </a:solidFill>
                <a:latin typeface="Time new roman"/>
              </a:rPr>
              <a:t>C</a:t>
            </a:r>
            <a:r>
              <a:rPr lang="vi-VN" sz="6600" b="1" dirty="0" smtClean="0">
                <a:solidFill>
                  <a:srgbClr val="C00000"/>
                </a:solidFill>
                <a:latin typeface="Time new roman"/>
              </a:rPr>
              <a:t>âu hỏi</a:t>
            </a:r>
            <a:r>
              <a:rPr lang="en-US" sz="6600" b="1" dirty="0" smtClean="0">
                <a:solidFill>
                  <a:srgbClr val="C00000"/>
                </a:solidFill>
                <a:latin typeface="Time new roman"/>
              </a:rPr>
              <a:t> n</a:t>
            </a:r>
            <a:r>
              <a:rPr lang="vi-VN" sz="6600" b="1" dirty="0" smtClean="0">
                <a:solidFill>
                  <a:srgbClr val="C00000"/>
                </a:solidFill>
                <a:latin typeface="Time new roman"/>
              </a:rPr>
              <a:t>hận </a:t>
            </a:r>
            <a:r>
              <a:rPr lang="vi-VN" sz="6600" b="1" dirty="0">
                <a:solidFill>
                  <a:srgbClr val="C00000"/>
                </a:solidFill>
                <a:latin typeface="Time new roman"/>
              </a:rPr>
              <a:t>biết  </a:t>
            </a:r>
            <a:endParaRPr lang="en-US" sz="6600" b="1" dirty="0">
              <a:solidFill>
                <a:srgbClr val="C00000"/>
              </a:solidFill>
              <a:latin typeface="Time new roman"/>
              <a:cs typeface="Times New Roman" panose="02020603050405020304" charset="0"/>
            </a:endParaRPr>
          </a:p>
        </p:txBody>
      </p:sp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3D9C1CC3-E00F-B273-B60C-C5ACF68264F3}"/>
              </a:ext>
            </a:extLst>
          </p:cNvPr>
          <p:cNvSpPr/>
          <p:nvPr/>
        </p:nvSpPr>
        <p:spPr>
          <a:xfrm>
            <a:off x="6427694" y="6352074"/>
            <a:ext cx="10668000" cy="3276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vi-VN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</a:t>
            </a:r>
            <a:r>
              <a:rPr lang="vi-VN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Ngữ văn</a:t>
            </a:r>
          </a:p>
          <a:p>
            <a:pPr algn="just"/>
            <a:r>
              <a:rPr lang="vi-VN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Trả lời ngắn gọn, chính xác, đúng trọng tâm.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42190" y="2644048"/>
            <a:ext cx="11353800" cy="2438400"/>
          </a:xfrm>
          <a:prstGeom prst="roundRect">
            <a:avLst/>
          </a:prstGeom>
          <a:solidFill>
            <a:srgbClr val="FFF9E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</a:t>
            </a: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hường </a:t>
            </a:r>
            <a:r>
              <a:rPr kumimoji="0" lang="vi-VN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có </a:t>
            </a: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các từ: </a:t>
            </a:r>
            <a:endParaRPr lang="en-US" sz="5400" b="1" kern="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Tìm</a:t>
            </a:r>
            <a:r>
              <a:rPr kumimoji="0" lang="en-US" sz="5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</a:t>
            </a:r>
            <a:r>
              <a:rPr kumimoji="0" lang="en-US" sz="54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5400" b="1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chỉ</a:t>
            </a:r>
            <a:r>
              <a:rPr kumimoji="0" lang="en-US" sz="54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5400" b="1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ra</a:t>
            </a:r>
            <a:r>
              <a:rPr kumimoji="0" lang="en-US" sz="54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sz="5400" b="1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kể</a:t>
            </a:r>
            <a:r>
              <a:rPr kumimoji="0" lang="en-US" sz="54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5400" b="1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tên</a:t>
            </a:r>
            <a:r>
              <a:rPr lang="en-US" sz="5400" b="1" i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b="1" i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sz="5400" b="1" i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i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5400" b="1" i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b="1" i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xác</a:t>
            </a:r>
            <a:r>
              <a:rPr lang="en-US" sz="5400" b="1" i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i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5400" b="1" i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90523" y="2857500"/>
            <a:ext cx="2467077" cy="2438400"/>
          </a:xfrm>
          <a:prstGeom prst="roundRect">
            <a:avLst/>
          </a:prstGeom>
          <a:solidFill>
            <a:srgbClr val="FFF9E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Nhận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6600" b="1" i="0" u="none" strike="noStrike" kern="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diện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9C1CC3-E00F-B273-B60C-C5ACF68264F3}"/>
              </a:ext>
            </a:extLst>
          </p:cNvPr>
          <p:cNvSpPr/>
          <p:nvPr/>
        </p:nvSpPr>
        <p:spPr>
          <a:xfrm>
            <a:off x="622556" y="6352074"/>
            <a:ext cx="3603010" cy="3276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94486" y="4076700"/>
            <a:ext cx="22777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00038" y="8191500"/>
            <a:ext cx="194663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6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547687"/>
            <a:ext cx="8422103" cy="914095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2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PHẦN ĐỌC HIỂU (4,0 điểm)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bản sau:</a:t>
            </a:r>
            <a:endParaRPr lang="vi-VN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1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1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1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 XƯA CÓ MẸ</a:t>
            </a:r>
            <a:endParaRPr lang="vi-VN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1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1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Trích)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vi-VN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con biết đòi ăn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muỗng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/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vi-VN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/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?, NXB </a:t>
            </a:r>
            <a:endParaRPr lang="en-US" sz="21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/>
            <a:r>
              <a:rPr lang="en-US" sz="2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1987)</a:t>
            </a:r>
            <a:endParaRPr lang="en-US" sz="2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8653" y="164960"/>
            <a:ext cx="10226838" cy="710584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(0,5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(1,0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(0,5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(1,0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(1,0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772400" y="-76124"/>
            <a:ext cx="96252" cy="10287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336885" y="164960"/>
            <a:ext cx="890364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464">
              <a:tabLst>
                <a:tab pos="4347728" algn="l"/>
              </a:tabLst>
            </a:pPr>
            <a:r>
              <a:rPr lang="vi-VN" altLang="en-US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500" b="1" dirty="0" bmk="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1500" b="1" dirty="0" bmk="_Hlk175961276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 GIÁO DỤC VÀ ĐÀO TẠO             </a:t>
            </a:r>
            <a:r>
              <a:rPr lang="vi-VN" altLang="en-US" sz="1500" b="1" dirty="0" bmk="_Hlk175961276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en-US" sz="1500" b="1" dirty="0" smtClean="0" bmk="_Hlk175961276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smtClean="0" bmk="_Hlk175961276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 </a:t>
            </a:r>
            <a:r>
              <a:rPr lang="en-US" altLang="en-US" sz="1500" b="1" dirty="0" bmk="_Hlk175961276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 TUYỂN SINH VÀO 10 THPT</a:t>
            </a:r>
            <a:endParaRPr lang="vi-VN" altLang="en-US" sz="1500" b="1" dirty="0" bmk="_Hlk175961276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464">
              <a:tabLst>
                <a:tab pos="4347728" algn="l"/>
              </a:tabLst>
            </a:pPr>
            <a:r>
              <a:rPr lang="vi-VN" altLang="en-US" sz="1500" b="1" dirty="0" bmk="_Hlk175961276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HÀ NỘI</a:t>
            </a:r>
            <a:endParaRPr lang="en-US" altLang="en-US" sz="2100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8407" y="863852"/>
            <a:ext cx="1794512" cy="3785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</a:bodyPr>
          <a:lstStyle/>
          <a:p>
            <a:pPr algn="ctr" defTabSz="137146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MINH HOẠ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435907"/>
            <a:ext cx="4697270" cy="99488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R="83811">
              <a:lnSpc>
                <a:spcPct val="115000"/>
              </a:lnSpc>
            </a:pPr>
            <a:r>
              <a:rPr lang="en-US" sz="1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1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500" b="1" spc="-5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1500" b="1" u="sng" spc="-7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500" b="1" u="sng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GDPT</a:t>
            </a:r>
            <a:r>
              <a:rPr lang="en-US" sz="1500" b="1" spc="-68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marR="83811">
              <a:lnSpc>
                <a:spcPct val="115000"/>
              </a:lnSpc>
            </a:pPr>
            <a:r>
              <a:rPr lang="en-US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pc="-3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3811">
              <a:lnSpc>
                <a:spcPct val="115000"/>
              </a:lnSpc>
            </a:pP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120 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3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936EFF-B468-74B0-6920-C7A97059CD2D}"/>
              </a:ext>
            </a:extLst>
          </p:cNvPr>
          <p:cNvSpPr txBox="1"/>
          <p:nvPr/>
        </p:nvSpPr>
        <p:spPr>
          <a:xfrm>
            <a:off x="8021923" y="7367537"/>
            <a:ext cx="10087015" cy="2677656"/>
          </a:xfrm>
          <a:prstGeom prst="rect">
            <a:avLst/>
          </a:prstGeom>
          <a:solidFill>
            <a:srgbClr val="FFF9EF"/>
          </a:solidFill>
        </p:spPr>
        <p:txBody>
          <a:bodyPr wrap="square" rtlCol="0">
            <a:spAutoFit/>
          </a:bodyPr>
          <a:lstStyle/>
          <a:p>
            <a:pPr algn="just" defTabSz="1828664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I</a:t>
            </a:r>
            <a:r>
              <a:rPr lang="en-US" sz="2800" b="1" kern="0" dirty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. </a:t>
            </a:r>
            <a:r>
              <a:rPr lang="en-US" sz="2800" b="1" kern="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Phần</a:t>
            </a:r>
            <a:r>
              <a:rPr lang="en-US" sz="2800" b="1" kern="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đọc</a:t>
            </a:r>
            <a:r>
              <a:rPr lang="en-US" sz="2800" b="1" kern="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hiểu</a:t>
            </a:r>
            <a:endParaRPr lang="en-US" sz="2800" b="1" kern="0" dirty="0">
              <a:solidFill>
                <a:srgbClr val="FF0000"/>
              </a:solidFill>
              <a:latin typeface="Palatino Linotype" panose="02040502050505030304" pitchFamily="18" charset="0"/>
              <a:sym typeface="Arial"/>
            </a:endParaRPr>
          </a:p>
          <a:p>
            <a:pPr algn="just" defTabSz="1828664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- </a:t>
            </a:r>
            <a:r>
              <a:rPr lang="en-US" sz="2800" b="1" kern="0" dirty="0" err="1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Số</a:t>
            </a:r>
            <a:r>
              <a:rPr lang="en-US" sz="2800" b="1" kern="0" dirty="0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câu</a:t>
            </a:r>
            <a:r>
              <a:rPr lang="en-US" sz="2800" b="1" kern="0" dirty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: </a:t>
            </a:r>
            <a:r>
              <a:rPr lang="en-US" sz="2800" b="1" kern="0" dirty="0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5 </a:t>
            </a:r>
            <a:r>
              <a:rPr lang="en-US" sz="2800" b="1" kern="0" dirty="0" err="1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câu</a:t>
            </a:r>
            <a:r>
              <a:rPr lang="en-US" sz="2800" b="1" kern="0" dirty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hỏi</a:t>
            </a:r>
            <a:r>
              <a:rPr lang="en-US" sz="2800" b="1" kern="0" dirty="0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đọc</a:t>
            </a:r>
            <a:r>
              <a:rPr lang="en-US" sz="2800" b="1" kern="0" dirty="0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hiểu</a:t>
            </a:r>
            <a:endParaRPr lang="en-US" sz="2800" b="1" kern="0" dirty="0">
              <a:solidFill>
                <a:prstClr val="black"/>
              </a:solidFill>
              <a:latin typeface="Palatino Linotype" panose="02040502050505030304" pitchFamily="18" charset="0"/>
              <a:sym typeface="Arial"/>
            </a:endParaRPr>
          </a:p>
          <a:p>
            <a:pPr algn="just" defTabSz="1828664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- </a:t>
            </a:r>
            <a:r>
              <a:rPr lang="en-US" sz="2800" b="1" kern="0" dirty="0" err="1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Mức</a:t>
            </a:r>
            <a:r>
              <a:rPr lang="en-US" sz="2800" b="1" kern="0" dirty="0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độ</a:t>
            </a:r>
            <a:r>
              <a:rPr lang="en-US" sz="2800" b="1" kern="0" dirty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: </a:t>
            </a:r>
            <a:r>
              <a:rPr lang="en-US" sz="2800" b="1" i="1" u="sng" kern="0" dirty="0" err="1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Nhận</a:t>
            </a:r>
            <a:r>
              <a:rPr lang="en-US" sz="2800" b="1" i="1" u="sng" kern="0" dirty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i="1" u="sng" kern="0" dirty="0" err="1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biết</a:t>
            </a:r>
            <a:r>
              <a:rPr lang="en-US" sz="2800" b="1" i="1" u="sng" kern="0" dirty="0">
                <a:solidFill>
                  <a:srgbClr val="FF000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i="1" kern="0" dirty="0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- </a:t>
            </a:r>
            <a:r>
              <a:rPr lang="en-US" sz="2800" b="1" i="1" kern="0" dirty="0" err="1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Thông</a:t>
            </a:r>
            <a:r>
              <a:rPr lang="en-US" sz="2800" b="1" i="1" kern="0" dirty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i="1" kern="0" dirty="0" err="1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hiểu</a:t>
            </a:r>
            <a:r>
              <a:rPr lang="en-US" sz="2800" b="1" i="1" kern="0" dirty="0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 - </a:t>
            </a:r>
            <a:r>
              <a:rPr lang="en-US" sz="2800" b="1" i="1" kern="0" dirty="0" err="1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Vận</a:t>
            </a:r>
            <a:r>
              <a:rPr lang="en-US" sz="2800" b="1" i="1" kern="0" dirty="0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i="1" kern="0" dirty="0" err="1" smtClean="0">
                <a:solidFill>
                  <a:srgbClr val="00B050"/>
                </a:solidFill>
                <a:latin typeface="Palatino Linotype" panose="02040502050505030304" pitchFamily="18" charset="0"/>
                <a:sym typeface="Arial"/>
              </a:rPr>
              <a:t>dụng</a:t>
            </a:r>
            <a:endParaRPr lang="en-US" sz="2800" b="1" i="1" kern="0" dirty="0" smtClean="0">
              <a:solidFill>
                <a:srgbClr val="00B050"/>
              </a:solidFill>
              <a:latin typeface="Palatino Linotype" panose="02040502050505030304" pitchFamily="18" charset="0"/>
              <a:sym typeface="Arial"/>
            </a:endParaRPr>
          </a:p>
          <a:p>
            <a:pPr algn="just" defTabSz="1828664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b="1" kern="0" dirty="0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- </a:t>
            </a:r>
            <a:r>
              <a:rPr lang="en-US" sz="2800" b="1" kern="0" dirty="0" err="1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Tổng</a:t>
            </a:r>
            <a:r>
              <a:rPr lang="en-US" sz="2800" b="1" kern="0" dirty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: 4 </a:t>
            </a:r>
            <a:r>
              <a:rPr lang="en-US" sz="2800" b="1" kern="0" dirty="0" err="1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điểm</a:t>
            </a:r>
            <a:r>
              <a:rPr lang="en-US" sz="2800" b="1" kern="0" dirty="0" smtClean="0">
                <a:solidFill>
                  <a:prstClr val="black"/>
                </a:solidFill>
                <a:latin typeface="Palatino Linotype" panose="02040502050505030304" pitchFamily="18" charset="0"/>
                <a:sym typeface="Arial"/>
              </a:rPr>
              <a:t>.</a:t>
            </a:r>
            <a:endParaRPr lang="en-US" sz="2800" b="1" kern="0" dirty="0">
              <a:solidFill>
                <a:prstClr val="black"/>
              </a:solidFill>
              <a:latin typeface="Palatino Linotype" panose="0204050205050503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0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547687"/>
            <a:ext cx="8422103" cy="914095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PHẦN ĐỌC HIỂU (4,0 điểm)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bản sau: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vi-VN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 XƯA CÓ MẸ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vi-VN" sz="2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con biết đòi ăn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muỗng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357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?, NXB 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41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1987)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8653" y="164960"/>
            <a:ext cx="10226838" cy="710584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(0,5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(0,5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(1,0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(1,0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772400" y="-76124"/>
            <a:ext cx="96252" cy="10287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336885" y="164960"/>
            <a:ext cx="890364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98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500" b="1" i="0" u="none" strike="noStrike" kern="1200" cap="none" spc="0" normalizeH="0" baseline="0" noProof="0" dirty="0" bmk="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 GIÁO DỤC VÀ ĐÀO TẠO             </a:t>
            </a: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vi-VN" altLang="en-US" sz="1500" b="1" i="0" u="none" strike="noStrike" kern="1200" cap="none" spc="0" normalizeH="0" baseline="0" noProof="0" dirty="0" smtClean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1" i="0" u="none" strike="noStrike" kern="1200" cap="none" spc="0" normalizeH="0" baseline="0" noProof="0" dirty="0" smtClean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 </a:t>
            </a:r>
            <a:r>
              <a:rPr kumimoji="0" lang="en-US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 TUYỂN SINH VÀO 10 THPT</a:t>
            </a:r>
            <a:endParaRPr kumimoji="0" lang="vi-VN" altLang="en-US" sz="1500" b="1" i="0" u="none" strike="noStrike" kern="1200" cap="none" spc="0" normalizeH="0" baseline="0" noProof="0" dirty="0" bmk="_Hlk175961276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47728" algn="l"/>
              </a:tabLst>
              <a:defRPr/>
            </a:pPr>
            <a:r>
              <a:rPr kumimoji="0" lang="vi-VN" altLang="en-US" sz="1500" b="1" i="0" u="none" strike="noStrike" kern="1200" cap="none" spc="0" normalizeH="0" baseline="0" noProof="0" dirty="0" bmk="_Hlk175961276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HÀ NỘI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8407" y="863852"/>
            <a:ext cx="1794512" cy="3785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47" tIns="68573" rIns="137147" bIns="6857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37146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MINH HOẠ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435907"/>
            <a:ext cx="4697270" cy="994880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marL="0" marR="83811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vi-VN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1500" b="1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1500" b="1" i="0" u="sng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1500" b="1" i="0" u="sng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GDPT</a:t>
            </a:r>
            <a:r>
              <a:rPr kumimoji="0" lang="en-US" sz="1500" b="1" i="0" u="none" strike="noStrike" kern="120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500" b="1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marL="0" marR="83811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1800" b="0" i="0" u="none" strike="noStrike" kern="1200" cap="none" spc="-3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83811" lvl="0" indent="0" algn="l" defTabSz="914309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120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18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936EFF-B468-74B0-6920-C7A97059CD2D}"/>
              </a:ext>
            </a:extLst>
          </p:cNvPr>
          <p:cNvSpPr txBox="1"/>
          <p:nvPr/>
        </p:nvSpPr>
        <p:spPr>
          <a:xfrm>
            <a:off x="8021923" y="7367537"/>
            <a:ext cx="10087015" cy="2677656"/>
          </a:xfrm>
          <a:prstGeom prst="rect">
            <a:avLst/>
          </a:prstGeom>
          <a:solidFill>
            <a:srgbClr val="FFF9E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8286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Phần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hiểu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  <a:sym typeface="Arial"/>
            </a:endParaRPr>
          </a:p>
          <a:p>
            <a:pPr marL="0" marR="0" lvl="0" indent="0" algn="just" defTabSz="18286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: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5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hiểu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  <a:sym typeface="Arial"/>
            </a:endParaRPr>
          </a:p>
          <a:p>
            <a:pPr marL="0" marR="0" lvl="0" indent="0" algn="just" defTabSz="18286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Mức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: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Nhận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biết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- </a:t>
            </a:r>
            <a:r>
              <a:rPr kumimoji="0" lang="en-US" sz="2800" b="1" i="1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Thông</a:t>
            </a: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1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hiểu</a:t>
            </a:r>
            <a:r>
              <a:rPr kumimoji="0" lang="en-US" sz="28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-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Vận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dụng</a:t>
            </a:r>
            <a:endParaRPr kumimoji="0" lang="en-US" sz="2800" b="1" i="1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  <a:sym typeface="Arial"/>
            </a:endParaRPr>
          </a:p>
          <a:p>
            <a:pPr marL="0" marR="0" lvl="0" indent="0" algn="just" defTabSz="18286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Tổng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: 4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9884281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8776" y="1040627"/>
            <a:ext cx="17704295" cy="8229600"/>
            <a:chOff x="0" y="0"/>
            <a:chExt cx="372793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7935" cy="2167467"/>
            </a:xfrm>
            <a:custGeom>
              <a:avLst/>
              <a:gdLst/>
              <a:ahLst/>
              <a:cxnLst/>
              <a:rect l="l" t="t" r="r" b="b"/>
              <a:pathLst>
                <a:path w="3727935" h="2167467">
                  <a:moveTo>
                    <a:pt x="6017" y="0"/>
                  </a:moveTo>
                  <a:lnTo>
                    <a:pt x="3721918" y="0"/>
                  </a:lnTo>
                  <a:cubicBezTo>
                    <a:pt x="3725241" y="0"/>
                    <a:pt x="3727935" y="2694"/>
                    <a:pt x="3727935" y="6017"/>
                  </a:cubicBezTo>
                  <a:lnTo>
                    <a:pt x="3727935" y="2161450"/>
                  </a:lnTo>
                  <a:cubicBezTo>
                    <a:pt x="3727935" y="2164773"/>
                    <a:pt x="3725241" y="2167467"/>
                    <a:pt x="3721918" y="2167467"/>
                  </a:cubicBezTo>
                  <a:lnTo>
                    <a:pt x="6017" y="2167467"/>
                  </a:lnTo>
                  <a:cubicBezTo>
                    <a:pt x="2694" y="2167467"/>
                    <a:pt x="0" y="2164773"/>
                    <a:pt x="0" y="2161450"/>
                  </a:cubicBezTo>
                  <a:lnTo>
                    <a:pt x="0" y="6017"/>
                  </a:lnTo>
                  <a:cubicBezTo>
                    <a:pt x="0" y="2694"/>
                    <a:pt x="2694" y="0"/>
                    <a:pt x="60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727935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sz="200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04662" y="2745589"/>
            <a:ext cx="1363937" cy="153829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sz="200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2581393" y="3071370"/>
            <a:ext cx="810473" cy="871683"/>
          </a:xfrm>
          <a:custGeom>
            <a:avLst/>
            <a:gdLst/>
            <a:ahLst/>
            <a:cxnLst/>
            <a:rect l="l" t="t" r="r" b="b"/>
            <a:pathLst>
              <a:path w="1142391" h="1113312">
                <a:moveTo>
                  <a:pt x="0" y="0"/>
                </a:moveTo>
                <a:lnTo>
                  <a:pt x="1142391" y="0"/>
                </a:lnTo>
                <a:lnTo>
                  <a:pt x="1142391" y="1113313"/>
                </a:lnTo>
                <a:lnTo>
                  <a:pt x="0" y="111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6159" y="8724900"/>
            <a:ext cx="2268123" cy="1261974"/>
          </a:xfrm>
          <a:custGeom>
            <a:avLst/>
            <a:gdLst/>
            <a:ahLst/>
            <a:cxnLst/>
            <a:rect l="l" t="t" r="r" b="b"/>
            <a:pathLst>
              <a:path w="3835024" h="3091905">
                <a:moveTo>
                  <a:pt x="0" y="0"/>
                </a:moveTo>
                <a:lnTo>
                  <a:pt x="3835024" y="0"/>
                </a:lnTo>
                <a:lnTo>
                  <a:pt x="3835024" y="3091905"/>
                </a:lnTo>
                <a:lnTo>
                  <a:pt x="0" y="3091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7010400" y="2763431"/>
            <a:ext cx="1663794" cy="148448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sz="200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54000" y="3026652"/>
            <a:ext cx="1657057" cy="127196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sz="2000"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7550726" y="3027792"/>
            <a:ext cx="727147" cy="944119"/>
          </a:xfrm>
          <a:custGeom>
            <a:avLst/>
            <a:gdLst/>
            <a:ahLst/>
            <a:cxnLst/>
            <a:rect l="l" t="t" r="r" b="b"/>
            <a:pathLst>
              <a:path w="1177785" h="1346740">
                <a:moveTo>
                  <a:pt x="0" y="0"/>
                </a:moveTo>
                <a:lnTo>
                  <a:pt x="1177785" y="0"/>
                </a:lnTo>
                <a:lnTo>
                  <a:pt x="1177785" y="1346740"/>
                </a:lnTo>
                <a:lnTo>
                  <a:pt x="0" y="13467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94379" y="3430449"/>
            <a:ext cx="699419" cy="564152"/>
          </a:xfrm>
          <a:custGeom>
            <a:avLst/>
            <a:gdLst/>
            <a:ahLst/>
            <a:cxnLst/>
            <a:rect l="l" t="t" r="r" b="b"/>
            <a:pathLst>
              <a:path w="871871" h="1128304">
                <a:moveTo>
                  <a:pt x="0" y="0"/>
                </a:moveTo>
                <a:lnTo>
                  <a:pt x="871871" y="0"/>
                </a:lnTo>
                <a:lnTo>
                  <a:pt x="871871" y="1128304"/>
                </a:lnTo>
                <a:lnTo>
                  <a:pt x="0" y="1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563600" y="9051086"/>
            <a:ext cx="4233162" cy="1277161"/>
          </a:xfrm>
          <a:custGeom>
            <a:avLst/>
            <a:gdLst/>
            <a:ahLst/>
            <a:cxnLst/>
            <a:rect l="l" t="t" r="r" b="b"/>
            <a:pathLst>
              <a:path w="5792103" h="2522235">
                <a:moveTo>
                  <a:pt x="0" y="0"/>
                </a:moveTo>
                <a:lnTo>
                  <a:pt x="5792103" y="0"/>
                </a:lnTo>
                <a:lnTo>
                  <a:pt x="5792103" y="2522235"/>
                </a:lnTo>
                <a:lnTo>
                  <a:pt x="0" y="25222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904947" y="1018020"/>
            <a:ext cx="14240237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65"/>
              </a:lnSpc>
              <a:spcBef>
                <a:spcPct val="0"/>
              </a:spcBef>
            </a:pP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Các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kiểu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câu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hỏi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thông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hiểu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thường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gặp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relia"/>
                <a:cs typeface="Times New Roman" pitchFamily="18" charset="0"/>
                <a:sym typeface="Carelia"/>
              </a:rPr>
              <a:t> 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86631" y="5328280"/>
            <a:ext cx="299782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61"/>
              </a:lnSpc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807016" y="4877291"/>
            <a:ext cx="563238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Hiểu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 </a:t>
            </a:r>
          </a:p>
          <a:p>
            <a:pPr algn="ctr"/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như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thế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nào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?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Vì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sao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? </a:t>
            </a:r>
            <a:r>
              <a:rPr lang="en-US" sz="5400" b="1" i="1" dirty="0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…</a:t>
            </a:r>
            <a:endParaRPr lang="en-US" sz="5400" b="1" i="1" dirty="0">
              <a:solidFill>
                <a:srgbClr val="FF0000"/>
              </a:solidFill>
              <a:latin typeface="Times New Roman" pitchFamily="18" charset="0"/>
              <a:ea typeface="Dosis"/>
              <a:cs typeface="Times New Roman" pitchFamily="18" charset="0"/>
              <a:sym typeface="Dosi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049529" y="4877291"/>
            <a:ext cx="609565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Phân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tích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tác</a:t>
            </a:r>
            <a:r>
              <a:rPr lang="vi-VN" sz="4800" b="1" i="1" dirty="0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dụng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,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hiệu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quả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... 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ea typeface="Dosis"/>
              <a:cs typeface="Times New Roman" pitchFamily="18" charset="0"/>
              <a:sym typeface="Dosis"/>
            </a:endParaRPr>
          </a:p>
        </p:txBody>
      </p:sp>
      <p:sp>
        <p:nvSpPr>
          <p:cNvPr id="29" name="TextBox 26"/>
          <p:cNvSpPr txBox="1"/>
          <p:nvPr/>
        </p:nvSpPr>
        <p:spPr>
          <a:xfrm>
            <a:off x="949992" y="4657734"/>
            <a:ext cx="354580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Nhận</a:t>
            </a:r>
            <a:r>
              <a:rPr lang="en-US" sz="60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xét</a:t>
            </a:r>
            <a:r>
              <a:rPr lang="en-US" sz="60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vai</a:t>
            </a:r>
            <a:r>
              <a:rPr lang="en-US" sz="60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trò</a:t>
            </a:r>
            <a:r>
              <a:rPr lang="en-US" sz="60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hình</a:t>
            </a:r>
            <a:r>
              <a:rPr lang="en-US" sz="60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ảnh</a:t>
            </a:r>
            <a:r>
              <a:rPr lang="en-US" sz="60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, chi </a:t>
            </a:r>
            <a:r>
              <a:rPr lang="en-US" sz="6000" b="1" i="1" dirty="0" err="1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tiết</a:t>
            </a:r>
            <a:r>
              <a:rPr lang="en-US" sz="6000" b="1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.</a:t>
            </a:r>
            <a:r>
              <a:rPr lang="en-US" sz="6000" i="1" dirty="0">
                <a:solidFill>
                  <a:srgbClr val="FF0000"/>
                </a:solidFill>
                <a:latin typeface="Times New Roman" pitchFamily="18" charset="0"/>
                <a:ea typeface="Dosis"/>
                <a:cs typeface="Times New Roman" pitchFamily="18" charset="0"/>
                <a:sym typeface="Dosi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1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7728</TotalTime>
  <Words>5012</Words>
  <Application>Microsoft Office PowerPoint</Application>
  <PresentationFormat>Custom</PresentationFormat>
  <Paragraphs>620</Paragraphs>
  <Slides>39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39</vt:i4>
      </vt:variant>
    </vt:vector>
  </HeadingPairs>
  <TitlesOfParts>
    <vt:vector size="75" baseType="lpstr">
      <vt:lpstr>Garamond</vt:lpstr>
      <vt:lpstr>印品黑体</vt:lpstr>
      <vt:lpstr>Dosis</vt:lpstr>
      <vt:lpstr>Carelia</vt:lpstr>
      <vt:lpstr>Calibri Light</vt:lpstr>
      <vt:lpstr>Times New Roman</vt:lpstr>
      <vt:lpstr>Palatino Linotype</vt:lpstr>
      <vt:lpstr>.VnTime</vt:lpstr>
      <vt:lpstr>Calibri</vt:lpstr>
      <vt:lpstr>微软雅黑</vt:lpstr>
      <vt:lpstr>等线</vt:lpstr>
      <vt:lpstr>Time new roman</vt:lpstr>
      <vt:lpstr>Arial</vt:lpstr>
      <vt:lpstr>Cambria</vt:lpstr>
      <vt:lpstr>SimSun</vt:lpstr>
      <vt:lpstr>#9Slide05 Wedding KT</vt:lpstr>
      <vt:lpstr>.VnAristote</vt:lpstr>
      <vt:lpstr>SimSun</vt:lpstr>
      <vt:lpstr>#9Slide04 Taviraj Bold</vt:lpstr>
      <vt:lpstr>Office Theme</vt:lpstr>
      <vt:lpstr>6_Organic</vt:lpstr>
      <vt:lpstr>1_Default Design</vt:lpstr>
      <vt:lpstr>43. Phong cách ngôn ngữ báo chí tt</vt:lpstr>
      <vt:lpstr>1_43. Phong cách ngôn ngữ báo chí tt</vt:lpstr>
      <vt:lpstr>2_43. Phong cách ngôn ngữ báo chí tt</vt:lpstr>
      <vt:lpstr>3_43. Phong cách ngôn ngữ báo chí tt</vt:lpstr>
      <vt:lpstr>4_43. Phong cách ngôn ngữ báo chí tt</vt:lpstr>
      <vt:lpstr>Default Design</vt:lpstr>
      <vt:lpstr>7_Organic</vt:lpstr>
      <vt:lpstr>3_Default Design</vt:lpstr>
      <vt:lpstr>5_43. Phong cách ngôn ngữ báo chí tt</vt:lpstr>
      <vt:lpstr>6_43. Phong cách ngôn ngữ báo chí tt</vt:lpstr>
      <vt:lpstr>7_43. Phong cách ngôn ngữ báo chí tt</vt:lpstr>
      <vt:lpstr>8_43. Phong cách ngôn ngữ báo chí tt</vt:lpstr>
      <vt:lpstr>9_43. Phong cách ngôn ngữ báo chí tt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287</cp:revision>
  <dcterms:created xsi:type="dcterms:W3CDTF">2006-08-16T00:00:00Z</dcterms:created>
  <dcterms:modified xsi:type="dcterms:W3CDTF">2024-11-01T23:54:13Z</dcterms:modified>
  <dc:identifier>DAFwQpvZ67o</dc:identifier>
</cp:coreProperties>
</file>