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257" r:id="rId5"/>
    <p:sldId id="258" r:id="rId6"/>
    <p:sldId id="260" r:id="rId7"/>
    <p:sldId id="261" r:id="rId8"/>
    <p:sldId id="263" r:id="rId9"/>
    <p:sldId id="265" r:id="rId10"/>
    <p:sldId id="267" r:id="rId11"/>
    <p:sldId id="269" r:id="rId12"/>
    <p:sldId id="271" r:id="rId13"/>
    <p:sldId id="273" r:id="rId14"/>
    <p:sldId id="274" r:id="rId15"/>
    <p:sldId id="276" r:id="rId16"/>
    <p:sldId id="278" r:id="rId17"/>
    <p:sldId id="277" r:id="rId18"/>
    <p:sldId id="280" r:id="rId19"/>
    <p:sldId id="281" r:id="rId20"/>
    <p:sldId id="282" r:id="rId21"/>
    <p:sldId id="286" r:id="rId22"/>
    <p:sldId id="284" r:id="rId23"/>
    <p:sldId id="285" r:id="rId24"/>
    <p:sldId id="287" r:id="rId25"/>
    <p:sldId id="283" r:id="rId26"/>
    <p:sldId id="289" r:id="rId27"/>
    <p:sldId id="288" r:id="rId28"/>
    <p:sldId id="291" r:id="rId29"/>
    <p:sldId id="292" r:id="rId30"/>
    <p:sldId id="293"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91" d="100"/>
          <a:sy n="91" d="100"/>
        </p:scale>
        <p:origin x="4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E9E49D1-7FE9-4019-9CD1-E63A5743E09C}" type="datetimeFigureOut">
              <a:rPr lang="en-US"/>
              <a:pPr>
                <a:defRPr/>
              </a:pPr>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4BA27DD-77BC-418E-B0B4-4EEFF1C2DA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C30DF6-582E-4379-9999-222B2F2663E0}" type="slidenum">
              <a:rPr lang="en-US" altLang="en-US" smtClean="0"/>
              <a:pPr fontAlgn="base">
                <a:spcBef>
                  <a:spcPct val="0"/>
                </a:spcBef>
                <a:spcAft>
                  <a:spcPct val="0"/>
                </a:spcAft>
              </a:pPr>
              <a:t>24</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B817FC-1F9C-4838-820D-735B80F0EC89}" type="slidenum">
              <a:rPr lang="en-US" altLang="en-US" smtClean="0"/>
              <a:pPr fontAlgn="base">
                <a:spcBef>
                  <a:spcPct val="0"/>
                </a:spcBef>
                <a:spcAft>
                  <a:spcPct val="0"/>
                </a:spcAft>
              </a:pPr>
              <a:t>28</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0AA7E7-7420-4E6F-8066-E95ADEF03630}"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0D4380-14F3-4ADC-9612-EDDE88CB4251}" type="slidenum">
              <a:rPr lang="en-US"/>
              <a:pPr>
                <a:defRPr/>
              </a:pPr>
              <a:t>‹#›</a:t>
            </a:fld>
            <a:endParaRPr lang="en-US"/>
          </a:p>
        </p:txBody>
      </p:sp>
    </p:spTree>
    <p:extLst>
      <p:ext uri="{BB962C8B-B14F-4D97-AF65-F5344CB8AC3E}">
        <p14:creationId xmlns:p14="http://schemas.microsoft.com/office/powerpoint/2010/main" val="397705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256CE1-D852-495C-B485-7EC07A9D7081}"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D9BCBA-5648-4909-94E3-146507C2A332}" type="slidenum">
              <a:rPr lang="en-US"/>
              <a:pPr>
                <a:defRPr/>
              </a:pPr>
              <a:t>‹#›</a:t>
            </a:fld>
            <a:endParaRPr lang="en-US"/>
          </a:p>
        </p:txBody>
      </p:sp>
    </p:spTree>
    <p:extLst>
      <p:ext uri="{BB962C8B-B14F-4D97-AF65-F5344CB8AC3E}">
        <p14:creationId xmlns:p14="http://schemas.microsoft.com/office/powerpoint/2010/main" val="2543918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4F904A-C7ED-450C-B6FF-6E3125273E45}"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089E75-CE1E-4CFA-A6FA-07D32FB4D07D}" type="slidenum">
              <a:rPr lang="en-US"/>
              <a:pPr>
                <a:defRPr/>
              </a:pPr>
              <a:t>‹#›</a:t>
            </a:fld>
            <a:endParaRPr lang="en-US"/>
          </a:p>
        </p:txBody>
      </p:sp>
    </p:spTree>
    <p:extLst>
      <p:ext uri="{BB962C8B-B14F-4D97-AF65-F5344CB8AC3E}">
        <p14:creationId xmlns:p14="http://schemas.microsoft.com/office/powerpoint/2010/main" val="277390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937C43-A123-4BEF-9408-937F9A2E3AB4}"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855A80-5530-4DB0-B7EF-E6A6A454A67E}" type="slidenum">
              <a:rPr lang="en-US"/>
              <a:pPr>
                <a:defRPr/>
              </a:pPr>
              <a:t>‹#›</a:t>
            </a:fld>
            <a:endParaRPr lang="en-US"/>
          </a:p>
        </p:txBody>
      </p:sp>
    </p:spTree>
    <p:extLst>
      <p:ext uri="{BB962C8B-B14F-4D97-AF65-F5344CB8AC3E}">
        <p14:creationId xmlns:p14="http://schemas.microsoft.com/office/powerpoint/2010/main" val="1259274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9F320C-D81A-4126-AC34-AA1A16DD2D3E}"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48B62-42FC-442B-84AB-E8B413008D6E}" type="slidenum">
              <a:rPr lang="en-US"/>
              <a:pPr>
                <a:defRPr/>
              </a:pPr>
              <a:t>‹#›</a:t>
            </a:fld>
            <a:endParaRPr lang="en-US"/>
          </a:p>
        </p:txBody>
      </p:sp>
    </p:spTree>
    <p:extLst>
      <p:ext uri="{BB962C8B-B14F-4D97-AF65-F5344CB8AC3E}">
        <p14:creationId xmlns:p14="http://schemas.microsoft.com/office/powerpoint/2010/main" val="3587020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385B603-4D3E-4521-B669-39CC44C61C3E}"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85CEEB-7F7B-4C8A-818F-E67003D74B9F}" type="slidenum">
              <a:rPr lang="en-US"/>
              <a:pPr>
                <a:defRPr/>
              </a:pPr>
              <a:t>‹#›</a:t>
            </a:fld>
            <a:endParaRPr lang="en-US"/>
          </a:p>
        </p:txBody>
      </p:sp>
    </p:spTree>
    <p:extLst>
      <p:ext uri="{BB962C8B-B14F-4D97-AF65-F5344CB8AC3E}">
        <p14:creationId xmlns:p14="http://schemas.microsoft.com/office/powerpoint/2010/main" val="4258308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66A22E-CF86-46BD-A735-9D6DBF57B4CF}"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08C728-CA6D-4179-B438-A3CA1F0BF84A}" type="slidenum">
              <a:rPr lang="en-US"/>
              <a:pPr>
                <a:defRPr/>
              </a:pPr>
              <a:t>‹#›</a:t>
            </a:fld>
            <a:endParaRPr lang="en-US"/>
          </a:p>
        </p:txBody>
      </p:sp>
    </p:spTree>
    <p:extLst>
      <p:ext uri="{BB962C8B-B14F-4D97-AF65-F5344CB8AC3E}">
        <p14:creationId xmlns:p14="http://schemas.microsoft.com/office/powerpoint/2010/main" val="327651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20D045-3650-487D-B384-19C048B20BC9}" type="datetimeFigureOut">
              <a:rPr lang="en-US"/>
              <a:pPr>
                <a:defRPr/>
              </a:pPr>
              <a:t>4/29/2024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B359C6-2E54-4DB3-ABB8-56AD148779F4}" type="slidenum">
              <a:rPr lang="en-US"/>
              <a:pPr>
                <a:defRPr/>
              </a:pPr>
              <a:t>‹#›</a:t>
            </a:fld>
            <a:endParaRPr lang="en-US"/>
          </a:p>
        </p:txBody>
      </p:sp>
    </p:spTree>
    <p:extLst>
      <p:ext uri="{BB962C8B-B14F-4D97-AF65-F5344CB8AC3E}">
        <p14:creationId xmlns:p14="http://schemas.microsoft.com/office/powerpoint/2010/main" val="1063327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E980FAE-7DEC-4FED-A291-FFE6FD73F92F}" type="datetimeFigureOut">
              <a:rPr lang="en-US"/>
              <a:pPr>
                <a:defRPr/>
              </a:pPr>
              <a:t>4/29/2024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75F8D1-789B-4A5C-9E01-05301DCD066B}" type="slidenum">
              <a:rPr lang="en-US"/>
              <a:pPr>
                <a:defRPr/>
              </a:pPr>
              <a:t>‹#›</a:t>
            </a:fld>
            <a:endParaRPr lang="en-US"/>
          </a:p>
        </p:txBody>
      </p:sp>
    </p:spTree>
    <p:extLst>
      <p:ext uri="{BB962C8B-B14F-4D97-AF65-F5344CB8AC3E}">
        <p14:creationId xmlns:p14="http://schemas.microsoft.com/office/powerpoint/2010/main" val="1463558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F1EF05-873E-4D38-89FC-D6463384AD3F}" type="datetimeFigureOut">
              <a:rPr lang="en-US"/>
              <a:pPr>
                <a:defRPr/>
              </a:pPr>
              <a:t>4/29/2024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2A90B21-CF17-4D5D-8951-581B23F96A0C}" type="slidenum">
              <a:rPr lang="en-US"/>
              <a:pPr>
                <a:defRPr/>
              </a:pPr>
              <a:t>‹#›</a:t>
            </a:fld>
            <a:endParaRPr lang="en-US"/>
          </a:p>
        </p:txBody>
      </p:sp>
    </p:spTree>
    <p:extLst>
      <p:ext uri="{BB962C8B-B14F-4D97-AF65-F5344CB8AC3E}">
        <p14:creationId xmlns:p14="http://schemas.microsoft.com/office/powerpoint/2010/main" val="1415417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9655B395-FD67-4A9C-983D-49BEF807CBE2}"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8950E5-6246-419B-99CF-E1191624DEF3}" type="slidenum">
              <a:rPr lang="en-US"/>
              <a:pPr>
                <a:defRPr/>
              </a:pPr>
              <a:t>‹#›</a:t>
            </a:fld>
            <a:endParaRPr lang="en-US"/>
          </a:p>
        </p:txBody>
      </p:sp>
    </p:spTree>
    <p:extLst>
      <p:ext uri="{BB962C8B-B14F-4D97-AF65-F5344CB8AC3E}">
        <p14:creationId xmlns:p14="http://schemas.microsoft.com/office/powerpoint/2010/main" val="197577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9B061F-315E-46F8-A954-31942830E1B4}"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02DC98-79CB-49A9-BDBE-193B16F0A418}" type="slidenum">
              <a:rPr lang="en-US"/>
              <a:pPr>
                <a:defRPr/>
              </a:pPr>
              <a:t>‹#›</a:t>
            </a:fld>
            <a:endParaRPr lang="en-US"/>
          </a:p>
        </p:txBody>
      </p:sp>
    </p:spTree>
    <p:extLst>
      <p:ext uri="{BB962C8B-B14F-4D97-AF65-F5344CB8AC3E}">
        <p14:creationId xmlns:p14="http://schemas.microsoft.com/office/powerpoint/2010/main" val="3746959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0E4FD51-6B3D-4819-A56B-6C25369043E7}"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76D43F-87FD-4D98-A6A6-D623E8CCBBE1}" type="slidenum">
              <a:rPr lang="en-US"/>
              <a:pPr>
                <a:defRPr/>
              </a:pPr>
              <a:t>‹#›</a:t>
            </a:fld>
            <a:endParaRPr lang="en-US"/>
          </a:p>
        </p:txBody>
      </p:sp>
    </p:spTree>
    <p:extLst>
      <p:ext uri="{BB962C8B-B14F-4D97-AF65-F5344CB8AC3E}">
        <p14:creationId xmlns:p14="http://schemas.microsoft.com/office/powerpoint/2010/main" val="250374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2A8411-B7C6-4D2D-B56D-D8ACF86C30F7}"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062D1-D236-480F-BE4A-DCC312537262}" type="slidenum">
              <a:rPr lang="en-US"/>
              <a:pPr>
                <a:defRPr/>
              </a:pPr>
              <a:t>‹#›</a:t>
            </a:fld>
            <a:endParaRPr lang="en-US"/>
          </a:p>
        </p:txBody>
      </p:sp>
    </p:spTree>
    <p:extLst>
      <p:ext uri="{BB962C8B-B14F-4D97-AF65-F5344CB8AC3E}">
        <p14:creationId xmlns:p14="http://schemas.microsoft.com/office/powerpoint/2010/main" val="2554784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0973A3-21E3-4428-8BD7-26D05DE67BA0}"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8957B3-CBD0-4D8B-BA12-CCA9F82F16FF}" type="slidenum">
              <a:rPr lang="en-US"/>
              <a:pPr>
                <a:defRPr/>
              </a:pPr>
              <a:t>‹#›</a:t>
            </a:fld>
            <a:endParaRPr lang="en-US"/>
          </a:p>
        </p:txBody>
      </p:sp>
    </p:spTree>
    <p:extLst>
      <p:ext uri="{BB962C8B-B14F-4D97-AF65-F5344CB8AC3E}">
        <p14:creationId xmlns:p14="http://schemas.microsoft.com/office/powerpoint/2010/main" val="771990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699ABF-BFCB-4D7E-ADAE-2BF9C5D4B03D}"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D6FD8-BBB1-4D10-B4F9-D41372459F32}" type="slidenum">
              <a:rPr lang="en-US"/>
              <a:pPr>
                <a:defRPr/>
              </a:pPr>
              <a:t>‹#›</a:t>
            </a:fld>
            <a:endParaRPr lang="en-US"/>
          </a:p>
        </p:txBody>
      </p:sp>
    </p:spTree>
    <p:extLst>
      <p:ext uri="{BB962C8B-B14F-4D97-AF65-F5344CB8AC3E}">
        <p14:creationId xmlns:p14="http://schemas.microsoft.com/office/powerpoint/2010/main" val="914644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3265EE-94DF-4286-84A5-B12D87ABE44B}"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A6E5C5-EB17-42B6-B93B-CA32B9D7D7F5}" type="slidenum">
              <a:rPr lang="en-US"/>
              <a:pPr>
                <a:defRPr/>
              </a:pPr>
              <a:t>‹#›</a:t>
            </a:fld>
            <a:endParaRPr lang="en-US"/>
          </a:p>
        </p:txBody>
      </p:sp>
    </p:spTree>
    <p:extLst>
      <p:ext uri="{BB962C8B-B14F-4D97-AF65-F5344CB8AC3E}">
        <p14:creationId xmlns:p14="http://schemas.microsoft.com/office/powerpoint/2010/main" val="3932281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1470F805-71C2-44AE-BBCF-9A2A52FAA64F}"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240153-0B3C-439A-BF3B-F8F28F7060F8}" type="slidenum">
              <a:rPr lang="en-US"/>
              <a:pPr>
                <a:defRPr/>
              </a:pPr>
              <a:t>‹#›</a:t>
            </a:fld>
            <a:endParaRPr lang="en-US"/>
          </a:p>
        </p:txBody>
      </p:sp>
    </p:spTree>
    <p:extLst>
      <p:ext uri="{BB962C8B-B14F-4D97-AF65-F5344CB8AC3E}">
        <p14:creationId xmlns:p14="http://schemas.microsoft.com/office/powerpoint/2010/main" val="2132989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69F2B06-A908-4ABF-ADED-F59CBA950612}"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EFDCC2-7566-4845-89BD-ADCE2B30AEEA}" type="slidenum">
              <a:rPr lang="en-US"/>
              <a:pPr>
                <a:defRPr/>
              </a:pPr>
              <a:t>‹#›</a:t>
            </a:fld>
            <a:endParaRPr lang="en-US"/>
          </a:p>
        </p:txBody>
      </p:sp>
    </p:spTree>
    <p:extLst>
      <p:ext uri="{BB962C8B-B14F-4D97-AF65-F5344CB8AC3E}">
        <p14:creationId xmlns:p14="http://schemas.microsoft.com/office/powerpoint/2010/main" val="387107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60EF4B3-D8BD-4606-A3D1-322F8FFB0939}" type="datetimeFigureOut">
              <a:rPr lang="en-US"/>
              <a:pPr>
                <a:defRPr/>
              </a:pPr>
              <a:t>4/29/2024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C0C2CE-2CB6-452F-8372-D0CAED0F42F0}" type="slidenum">
              <a:rPr lang="en-US"/>
              <a:pPr>
                <a:defRPr/>
              </a:pPr>
              <a:t>‹#›</a:t>
            </a:fld>
            <a:endParaRPr lang="en-US"/>
          </a:p>
        </p:txBody>
      </p:sp>
    </p:spTree>
    <p:extLst>
      <p:ext uri="{BB962C8B-B14F-4D97-AF65-F5344CB8AC3E}">
        <p14:creationId xmlns:p14="http://schemas.microsoft.com/office/powerpoint/2010/main" val="498853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CEFF2A-7E26-48D3-8D5C-C7065A523487}" type="datetimeFigureOut">
              <a:rPr lang="en-US"/>
              <a:pPr>
                <a:defRPr/>
              </a:pPr>
              <a:t>4/29/2024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D84702A-6849-477C-B6C9-96499E834D84}" type="slidenum">
              <a:rPr lang="en-US"/>
              <a:pPr>
                <a:defRPr/>
              </a:pPr>
              <a:t>‹#›</a:t>
            </a:fld>
            <a:endParaRPr lang="en-US"/>
          </a:p>
        </p:txBody>
      </p:sp>
    </p:spTree>
    <p:extLst>
      <p:ext uri="{BB962C8B-B14F-4D97-AF65-F5344CB8AC3E}">
        <p14:creationId xmlns:p14="http://schemas.microsoft.com/office/powerpoint/2010/main" val="1495776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BF0256-015E-429F-901B-BC97A8D145BC}" type="datetimeFigureOut">
              <a:rPr lang="en-US"/>
              <a:pPr>
                <a:defRPr/>
              </a:pPr>
              <a:t>4/29/2024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519373-F133-404C-8E49-A2D0427474EB}" type="slidenum">
              <a:rPr lang="en-US"/>
              <a:pPr>
                <a:defRPr/>
              </a:pPr>
              <a:t>‹#›</a:t>
            </a:fld>
            <a:endParaRPr lang="en-US"/>
          </a:p>
        </p:txBody>
      </p:sp>
    </p:spTree>
    <p:extLst>
      <p:ext uri="{BB962C8B-B14F-4D97-AF65-F5344CB8AC3E}">
        <p14:creationId xmlns:p14="http://schemas.microsoft.com/office/powerpoint/2010/main" val="383606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EEE1DC22-DBF7-4481-BC03-FB233023CAE9}"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007691-8FD6-44F9-BB3D-069009AF7A8E}" type="slidenum">
              <a:rPr lang="en-US"/>
              <a:pPr>
                <a:defRPr/>
              </a:pPr>
              <a:t>‹#›</a:t>
            </a:fld>
            <a:endParaRPr lang="en-US"/>
          </a:p>
        </p:txBody>
      </p:sp>
    </p:spTree>
    <p:extLst>
      <p:ext uri="{BB962C8B-B14F-4D97-AF65-F5344CB8AC3E}">
        <p14:creationId xmlns:p14="http://schemas.microsoft.com/office/powerpoint/2010/main" val="2364339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ABBFCE4-2E51-45B2-8B92-F8E5A730056A}"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A85D21-B968-4F1A-9942-CDC91A42BB3D}" type="slidenum">
              <a:rPr lang="en-US"/>
              <a:pPr>
                <a:defRPr/>
              </a:pPr>
              <a:t>‹#›</a:t>
            </a:fld>
            <a:endParaRPr lang="en-US"/>
          </a:p>
        </p:txBody>
      </p:sp>
    </p:spTree>
    <p:extLst>
      <p:ext uri="{BB962C8B-B14F-4D97-AF65-F5344CB8AC3E}">
        <p14:creationId xmlns:p14="http://schemas.microsoft.com/office/powerpoint/2010/main" val="3524589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564080BC-5C67-4C25-925C-264D3EFC4FA2}"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A6F352-A9F8-4116-A433-1B1A3CFA8854}" type="slidenum">
              <a:rPr lang="en-US"/>
              <a:pPr>
                <a:defRPr/>
              </a:pPr>
              <a:t>‹#›</a:t>
            </a:fld>
            <a:endParaRPr lang="en-US"/>
          </a:p>
        </p:txBody>
      </p:sp>
    </p:spTree>
    <p:extLst>
      <p:ext uri="{BB962C8B-B14F-4D97-AF65-F5344CB8AC3E}">
        <p14:creationId xmlns:p14="http://schemas.microsoft.com/office/powerpoint/2010/main" val="1869205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7A176E-08A5-4C2B-AC81-C80AC5F60529}"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DF4D88-1DBE-4985-AE68-7F4DD3A3768E}" type="slidenum">
              <a:rPr lang="en-US"/>
              <a:pPr>
                <a:defRPr/>
              </a:pPr>
              <a:t>‹#›</a:t>
            </a:fld>
            <a:endParaRPr lang="en-US"/>
          </a:p>
        </p:txBody>
      </p:sp>
    </p:spTree>
    <p:extLst>
      <p:ext uri="{BB962C8B-B14F-4D97-AF65-F5344CB8AC3E}">
        <p14:creationId xmlns:p14="http://schemas.microsoft.com/office/powerpoint/2010/main" val="1740669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705EE7-3C0E-4956-8FDE-22B916DA5508}" type="datetimeFigureOut">
              <a:rPr lang="en-US"/>
              <a:pPr>
                <a:defRPr/>
              </a:pPr>
              <a:t>4/29/2024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FD47A0-6738-499B-9F7A-C0E9689564ED}" type="slidenum">
              <a:rPr lang="en-US"/>
              <a:pPr>
                <a:defRPr/>
              </a:pPr>
              <a:t>‹#›</a:t>
            </a:fld>
            <a:endParaRPr lang="en-US"/>
          </a:p>
        </p:txBody>
      </p:sp>
    </p:spTree>
    <p:extLst>
      <p:ext uri="{BB962C8B-B14F-4D97-AF65-F5344CB8AC3E}">
        <p14:creationId xmlns:p14="http://schemas.microsoft.com/office/powerpoint/2010/main" val="58828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2AD0AA-23A7-45FF-880C-406CCC910B55}"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F53508-12DB-482B-8AD1-FA9975935D64}" type="slidenum">
              <a:rPr lang="en-US"/>
              <a:pPr>
                <a:defRPr/>
              </a:pPr>
              <a:t>‹#›</a:t>
            </a:fld>
            <a:endParaRPr lang="en-US"/>
          </a:p>
        </p:txBody>
      </p:sp>
    </p:spTree>
    <p:extLst>
      <p:ext uri="{BB962C8B-B14F-4D97-AF65-F5344CB8AC3E}">
        <p14:creationId xmlns:p14="http://schemas.microsoft.com/office/powerpoint/2010/main" val="417901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674838-9365-4E7C-8810-0D6153D95767}" type="datetimeFigureOut">
              <a:rPr lang="en-US"/>
              <a:pPr>
                <a:defRPr/>
              </a:pPr>
              <a:t>4/29/2024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9228A86-38C0-416F-BFAD-5CA1865D59B7}" type="slidenum">
              <a:rPr lang="en-US"/>
              <a:pPr>
                <a:defRPr/>
              </a:pPr>
              <a:t>‹#›</a:t>
            </a:fld>
            <a:endParaRPr lang="en-US"/>
          </a:p>
        </p:txBody>
      </p:sp>
    </p:spTree>
    <p:extLst>
      <p:ext uri="{BB962C8B-B14F-4D97-AF65-F5344CB8AC3E}">
        <p14:creationId xmlns:p14="http://schemas.microsoft.com/office/powerpoint/2010/main" val="278391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C2CD21-530D-4FAA-9531-821EDE0FE4BC}" type="datetimeFigureOut">
              <a:rPr lang="en-US"/>
              <a:pPr>
                <a:defRPr/>
              </a:pPr>
              <a:t>4/29/2024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8D2718D-DA8C-4C18-851A-053CF53EA178}" type="slidenum">
              <a:rPr lang="en-US"/>
              <a:pPr>
                <a:defRPr/>
              </a:pPr>
              <a:t>‹#›</a:t>
            </a:fld>
            <a:endParaRPr lang="en-US"/>
          </a:p>
        </p:txBody>
      </p:sp>
    </p:spTree>
    <p:extLst>
      <p:ext uri="{BB962C8B-B14F-4D97-AF65-F5344CB8AC3E}">
        <p14:creationId xmlns:p14="http://schemas.microsoft.com/office/powerpoint/2010/main" val="3342254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BF9E9F-FE2F-44BB-AE6E-423F1D0A89E5}" type="datetimeFigureOut">
              <a:rPr lang="en-US"/>
              <a:pPr>
                <a:defRPr/>
              </a:pPr>
              <a:t>4/29/2024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4C27F7-09F6-4251-A41E-D79D13159146}" type="slidenum">
              <a:rPr lang="en-US"/>
              <a:pPr>
                <a:defRPr/>
              </a:pPr>
              <a:t>‹#›</a:t>
            </a:fld>
            <a:endParaRPr lang="en-US"/>
          </a:p>
        </p:txBody>
      </p:sp>
    </p:spTree>
    <p:extLst>
      <p:ext uri="{BB962C8B-B14F-4D97-AF65-F5344CB8AC3E}">
        <p14:creationId xmlns:p14="http://schemas.microsoft.com/office/powerpoint/2010/main" val="188473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E6C83B06-7B14-4604-928D-0FD541A310FF}"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C0389A-05BC-4696-A198-B8702C0C2C32}" type="slidenum">
              <a:rPr lang="en-US"/>
              <a:pPr>
                <a:defRPr/>
              </a:pPr>
              <a:t>‹#›</a:t>
            </a:fld>
            <a:endParaRPr lang="en-US"/>
          </a:p>
        </p:txBody>
      </p:sp>
    </p:spTree>
    <p:extLst>
      <p:ext uri="{BB962C8B-B14F-4D97-AF65-F5344CB8AC3E}">
        <p14:creationId xmlns:p14="http://schemas.microsoft.com/office/powerpoint/2010/main" val="76759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8937A2CE-EE74-48E6-8D03-0B7CB3389B40}" type="datetimeFigureOut">
              <a:rPr lang="en-US"/>
              <a:pPr>
                <a:defRPr/>
              </a:pPr>
              <a:t>4/29/2024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80601A-5E3C-44BB-9783-89D6E7F58B84}" type="slidenum">
              <a:rPr lang="en-US"/>
              <a:pPr>
                <a:defRPr/>
              </a:pPr>
              <a:t>‹#›</a:t>
            </a:fld>
            <a:endParaRPr lang="en-US"/>
          </a:p>
        </p:txBody>
      </p:sp>
    </p:spTree>
    <p:extLst>
      <p:ext uri="{BB962C8B-B14F-4D97-AF65-F5344CB8AC3E}">
        <p14:creationId xmlns:p14="http://schemas.microsoft.com/office/powerpoint/2010/main" val="188559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ABC56FA-C2AB-4A2D-84A4-6CBD2CDAE905}" type="datetimeFigureOut">
              <a:rPr lang="en-US"/>
              <a:pPr>
                <a:defRPr/>
              </a:pPr>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71CBC68-A972-4BF5-81C2-5C44EAD962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4F8DCD02-1BBD-492C-8FB2-16807F4D04FB}" type="datetimeFigureOut">
              <a:rPr lang="en-US"/>
              <a:pPr>
                <a:defRPr/>
              </a:pPr>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a:defRPr/>
            </a:pPr>
            <a:fld id="{F1209750-050D-4674-9D9E-A4842B5C0F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E026EB8F-9524-4CDB-9BA8-FA7D578C8672}" type="datetimeFigureOut">
              <a:rPr lang="en-US"/>
              <a:pPr>
                <a:defRPr/>
              </a:pPr>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a:defRPr/>
            </a:pPr>
            <a:fld id="{00AEA4B7-3857-41F9-B867-A6F96EA781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p:cNvSpPr txBox="1">
            <a:spLocks noChangeArrowheads="1"/>
          </p:cNvSpPr>
          <p:nvPr/>
        </p:nvSpPr>
        <p:spPr bwMode="auto">
          <a:xfrm>
            <a:off x="1410966" y="1047750"/>
            <a:ext cx="8408042" cy="4065089"/>
          </a:xfrm>
          <a:prstGeom prst="rect">
            <a:avLst/>
          </a:prstGeom>
          <a:noFill/>
          <a:ln w="9525">
            <a:noFill/>
            <a:miter lim="800000"/>
          </a:ln>
        </p:spPr>
        <p:txBody>
          <a:bodyPr anchor="ctr">
            <a:normAutofit fontScale="3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defRPr/>
            </a:pPr>
            <a:endParaRPr lang="en-US" altLang="en-US" b="1" dirty="0">
              <a:solidFill>
                <a:srgbClr val="FF0000"/>
              </a:solidFill>
            </a:endParaRPr>
          </a:p>
          <a:p>
            <a:pPr fontAlgn="auto">
              <a:spcAft>
                <a:spcPts val="0"/>
              </a:spcAft>
              <a:defRPr/>
            </a:pPr>
            <a:endParaRPr lang="en-US" altLang="en-US" b="1" i="1" dirty="0">
              <a:solidFill>
                <a:srgbClr val="FF0000"/>
              </a:solidFill>
            </a:endParaRPr>
          </a:p>
          <a:p>
            <a:pPr fontAlgn="auto">
              <a:spcAft>
                <a:spcPts val="0"/>
              </a:spcAft>
              <a:defRPr/>
            </a:pPr>
            <a:endParaRPr lang="en-US" altLang="en-US" b="1" dirty="0">
              <a:solidFill>
                <a:srgbClr val="FF0000"/>
              </a:solidFill>
            </a:endParaRPr>
          </a:p>
          <a:p>
            <a:pPr fontAlgn="auto">
              <a:spcAft>
                <a:spcPts val="0"/>
              </a:spcAft>
              <a:defRPr/>
            </a:pPr>
            <a:endParaRPr lang="en-US" altLang="en-US" b="1" dirty="0">
              <a:solidFill>
                <a:srgbClr val="FF0000"/>
              </a:solidFill>
            </a:endParaRPr>
          </a:p>
          <a:p>
            <a:pPr fontAlgn="auto">
              <a:spcAft>
                <a:spcPts val="0"/>
              </a:spcAft>
              <a:defRPr/>
            </a:pPr>
            <a:endParaRPr lang="en-US" altLang="en-US" b="1" dirty="0">
              <a:solidFill>
                <a:srgbClr val="FF0000"/>
              </a:solidFill>
            </a:endParaRPr>
          </a:p>
          <a:p>
            <a:pPr fontAlgn="auto">
              <a:lnSpc>
                <a:spcPct val="150000"/>
              </a:lnSpc>
              <a:spcBef>
                <a:spcPts val="0"/>
              </a:spcBef>
              <a:spcAft>
                <a:spcPts val="0"/>
              </a:spcAft>
              <a:defRPr/>
            </a:pP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rPr>
              <a:t>BÀI THUYẾT TRÌNH  </a:t>
            </a:r>
          </a:p>
          <a:p>
            <a:pPr fontAlgn="auto">
              <a:lnSpc>
                <a:spcPct val="150000"/>
              </a:lnSpc>
              <a:spcBef>
                <a:spcPts val="0"/>
              </a:spcBef>
              <a:spcAft>
                <a:spcPts val="0"/>
              </a:spcAft>
              <a:defRPr/>
            </a:pP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rPr>
              <a:t>MỘT SỐ BIỆN PHÁP </a:t>
            </a: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sym typeface="+mn-ea"/>
              </a:rPr>
              <a:t>GIÚP TRẺ </a:t>
            </a:r>
            <a:r>
              <a:rPr lang="vi-VN" altLang="en-US" sz="9800" b="1" dirty="0" smtClean="0">
                <a:ln w="22225">
                  <a:solidFill>
                    <a:schemeClr val="accent2"/>
                  </a:solidFill>
                  <a:prstDash val="solid"/>
                </a:ln>
                <a:solidFill>
                  <a:srgbClr val="FF0000"/>
                </a:solidFill>
                <a:latin typeface="Arial" panose="020B0604020202020204" pitchFamily="34" charset="0"/>
                <a:cs typeface="Arial" panose="020B0604020202020204" pitchFamily="34" charset="0"/>
                <a:sym typeface="+mn-ea"/>
              </a:rPr>
              <a:t>3-4</a:t>
            </a:r>
            <a:r>
              <a:rPr lang="en-US" altLang="en-US" sz="9800" b="1" dirty="0" smtClean="0">
                <a:ln w="22225">
                  <a:solidFill>
                    <a:schemeClr val="accent2"/>
                  </a:solidFill>
                  <a:prstDash val="solid"/>
                </a:ln>
                <a:solidFill>
                  <a:srgbClr val="FF0000"/>
                </a:solidFill>
                <a:latin typeface="Arial" panose="020B0604020202020204" pitchFamily="34" charset="0"/>
                <a:cs typeface="Arial" panose="020B0604020202020204" pitchFamily="34" charset="0"/>
                <a:sym typeface="+mn-ea"/>
              </a:rPr>
              <a:t> </a:t>
            </a: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sym typeface="+mn-ea"/>
              </a:rPr>
              <a:t>TUỔI</a:t>
            </a:r>
            <a:endPar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endParaRPr>
          </a:p>
          <a:p>
            <a:pPr fontAlgn="auto">
              <a:lnSpc>
                <a:spcPct val="150000"/>
              </a:lnSpc>
              <a:spcBef>
                <a:spcPts val="0"/>
              </a:spcBef>
              <a:spcAft>
                <a:spcPts val="0"/>
              </a:spcAft>
              <a:defRPr/>
            </a:pP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rPr>
              <a:t>  </a:t>
            </a: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sym typeface="+mn-ea"/>
              </a:rPr>
              <a:t>TÍCH CỰC THAM GIA HOẠT ĐỘNG</a:t>
            </a: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rPr>
              <a:t> </a:t>
            </a:r>
          </a:p>
          <a:p>
            <a:pPr fontAlgn="auto">
              <a:lnSpc>
                <a:spcPct val="150000"/>
              </a:lnSpc>
              <a:spcBef>
                <a:spcPts val="0"/>
              </a:spcBef>
              <a:spcAft>
                <a:spcPts val="0"/>
              </a:spcAft>
              <a:defRPr/>
            </a:pPr>
            <a:r>
              <a:rPr lang="en-US" altLang="en-US" sz="9800" b="1" dirty="0">
                <a:ln w="22225">
                  <a:solidFill>
                    <a:schemeClr val="accent2"/>
                  </a:solidFill>
                  <a:prstDash val="solid"/>
                </a:ln>
                <a:solidFill>
                  <a:srgbClr val="FF0000"/>
                </a:solidFill>
                <a:latin typeface="Arial" panose="020B0604020202020204" pitchFamily="34" charset="0"/>
                <a:cs typeface="Arial" panose="020B0604020202020204" pitchFamily="34" charset="0"/>
              </a:rPr>
              <a:t> LÀM QUEN VĂN HỌC</a:t>
            </a:r>
          </a:p>
          <a:p>
            <a:pPr fontAlgn="auto">
              <a:spcAft>
                <a:spcPts val="0"/>
              </a:spcAft>
              <a:defRPr/>
            </a:pPr>
            <a:endParaRPr lang="en-US" altLang="en-US" b="1" dirty="0">
              <a:ln w="22225">
                <a:solidFill>
                  <a:schemeClr val="accent2"/>
                </a:solidFill>
                <a:prstDash val="solid"/>
              </a:ln>
              <a:solidFill>
                <a:srgbClr val="FF0000"/>
              </a:solidFill>
            </a:endParaRPr>
          </a:p>
          <a:p>
            <a:pPr fontAlgn="auto">
              <a:spcAft>
                <a:spcPts val="0"/>
              </a:spcAft>
              <a:defRPr/>
            </a:pPr>
            <a:endParaRPr lang="en-US" altLang="en-US" b="1" dirty="0">
              <a:ln w="22225">
                <a:solidFill>
                  <a:schemeClr val="accent2"/>
                </a:solidFill>
                <a:prstDash val="solid"/>
              </a:ln>
              <a:solidFill>
                <a:srgbClr val="FF0000"/>
              </a:solidFill>
            </a:endParaRPr>
          </a:p>
          <a:p>
            <a:pPr fontAlgn="auto">
              <a:spcAft>
                <a:spcPts val="0"/>
              </a:spcAft>
              <a:defRPr/>
            </a:pPr>
            <a:endParaRPr lang="en-US" altLang="en-US" b="1" dirty="0">
              <a:ln w="22225">
                <a:solidFill>
                  <a:schemeClr val="accent2"/>
                </a:solidFill>
                <a:prstDash val="solid"/>
              </a:ln>
              <a:solidFill>
                <a:srgbClr val="FF0000"/>
              </a:solidFill>
            </a:endParaRPr>
          </a:p>
        </p:txBody>
      </p:sp>
      <p:sp>
        <p:nvSpPr>
          <p:cNvPr id="5125" name="Rectangle 8"/>
          <p:cNvSpPr>
            <a:spLocks noChangeArrowheads="1"/>
          </p:cNvSpPr>
          <p:nvPr/>
        </p:nvSpPr>
        <p:spPr bwMode="auto">
          <a:xfrm>
            <a:off x="3048000" y="5430838"/>
            <a:ext cx="6096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7030A0"/>
                </a:solidFill>
                <a:latin typeface="Times New Roman" panose="02020603050405020304" pitchFamily="18" charset="0"/>
                <a:cs typeface="Times New Roman" panose="02020603050405020304" pitchFamily="18" charset="0"/>
              </a:rPr>
              <a:t>GIÁO VIÊN</a:t>
            </a:r>
            <a:r>
              <a:rPr lang="en-US" altLang="en-US" sz="2400" b="1" dirty="0" smtClean="0">
                <a:solidFill>
                  <a:srgbClr val="7030A0"/>
                </a:solidFill>
                <a:latin typeface="Times New Roman" panose="02020603050405020304" pitchFamily="18" charset="0"/>
                <a:cs typeface="Times New Roman" panose="02020603050405020304" pitchFamily="18" charset="0"/>
              </a:rPr>
              <a:t>:</a:t>
            </a:r>
            <a:r>
              <a:rPr lang="vi-VN" altLang="en-US" sz="2400" b="1" dirty="0" smtClean="0">
                <a:solidFill>
                  <a:srgbClr val="7030A0"/>
                </a:solidFill>
                <a:latin typeface="Times New Roman" panose="02020603050405020304" pitchFamily="18" charset="0"/>
                <a:cs typeface="Times New Roman" panose="02020603050405020304" pitchFamily="18" charset="0"/>
              </a:rPr>
              <a:t> Nguyễn Thị Bình</a:t>
            </a:r>
            <a:r>
              <a:rPr lang="en-US" altLang="en-US" sz="2400" b="1" dirty="0" smtClean="0">
                <a:solidFill>
                  <a:srgbClr val="7030A0"/>
                </a:solidFill>
                <a:latin typeface="Times New Roman" panose="02020603050405020304" pitchFamily="18" charset="0"/>
                <a:cs typeface="Times New Roman" panose="02020603050405020304" pitchFamily="18" charset="0"/>
              </a:rPr>
              <a:t> </a:t>
            </a:r>
            <a:endParaRPr lang="en-US" altLang="en-US" sz="2400" b="1" dirty="0">
              <a:solidFill>
                <a:srgbClr val="7030A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US" altLang="en-US" sz="1800" b="1"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104775" y="0"/>
            <a:ext cx="6527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i="1">
                <a:solidFill>
                  <a:srgbClr val="FF0000"/>
                </a:solidFill>
                <a:latin typeface="Times New Roman" panose="02020603050405020304" pitchFamily="18" charset="0"/>
                <a:cs typeface="Times New Roman" panose="02020603050405020304" pitchFamily="18" charset="0"/>
              </a:rPr>
              <a:t>3. Giáo viên nghiên cứu kỹ tác phẩm.</a:t>
            </a:r>
            <a:endParaRPr lang="en-US" altLang="en-US" sz="3200">
              <a:solidFill>
                <a:srgbClr val="FF0000"/>
              </a:solidFill>
              <a:cs typeface="Times New Roman" panose="02020603050405020304" pitchFamily="18" charset="0"/>
            </a:endParaRPr>
          </a:p>
        </p:txBody>
      </p:sp>
      <p:sp>
        <p:nvSpPr>
          <p:cNvPr id="14340" name="Rectangle 5"/>
          <p:cNvSpPr>
            <a:spLocks noChangeArrowheads="1"/>
          </p:cNvSpPr>
          <p:nvPr/>
        </p:nvSpPr>
        <p:spPr bwMode="auto">
          <a:xfrm>
            <a:off x="474663" y="1025525"/>
            <a:ext cx="1105058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Để giờ học của trẻ đạt kết quả cao trước hết giáo viên phải xác định từng mục đích – yêu cầu của tác phẩm và phải thuộc tác phẩm. Từ đó, đưa ra nội dung giáo dục phù hợp với cốt chuyện, phù hợp với lứa tuổi của trẻ. Bên cạnh đó giáo viên phải chú ý đến giọng đọc kể của mình, diễn cảm, đúng ngữ điệu của từng nhân vật trong câu chuyện, bài thơ, thể hiện nét mặt cử chỉ, điệu bộ phù hợp với diễn biến của câu chuyện mới thu hút sự chú ý của trẻ. </a:t>
            </a:r>
            <a:endParaRPr lang="en-US" altLang="en-US" sz="3200">
              <a:solidFill>
                <a:srgbClr val="FF000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285750" y="4860925"/>
            <a:ext cx="6167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 lựa chọn tác phẩm phù hợp.</a:t>
            </a:r>
            <a:endParaRPr lang="en-US" altLang="en-US" sz="32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31763" y="0"/>
            <a:ext cx="11242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3200" b="1" i="1">
                <a:solidFill>
                  <a:srgbClr val="FF0000"/>
                </a:solidFill>
                <a:latin typeface="Times New Roman" panose="02020603050405020304" pitchFamily="18" charset="0"/>
                <a:cs typeface="Times New Roman" panose="02020603050405020304" pitchFamily="18" charset="0"/>
              </a:rPr>
              <a:t>4. Cho trẻ làm quen với tác phẩm văn học qua ứng dụng công nghệ thông tin.</a:t>
            </a:r>
            <a:endParaRPr lang="en-US" altLang="en-US" sz="3200">
              <a:solidFill>
                <a:srgbClr val="FF0000"/>
              </a:solidFill>
              <a:cs typeface="Times New Roman" panose="02020603050405020304" pitchFamily="18" charset="0"/>
            </a:endParaRPr>
          </a:p>
        </p:txBody>
      </p:sp>
      <p:sp>
        <p:nvSpPr>
          <p:cNvPr id="16388" name="Rectangle 5"/>
          <p:cNvSpPr>
            <a:spLocks noChangeArrowheads="1"/>
          </p:cNvSpPr>
          <p:nvPr/>
        </p:nvSpPr>
        <p:spPr bwMode="auto">
          <a:xfrm>
            <a:off x="485775" y="1682750"/>
            <a:ext cx="114585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Để hoạt động cho trẻ làm quen với tác phẩm văn học, dù là thơ hay </a:t>
            </a:r>
            <a:r>
              <a:rPr lang="en-US" altLang="en-US" sz="3200" smtClean="0">
                <a:solidFill>
                  <a:srgbClr val="000000"/>
                </a:solidFill>
                <a:latin typeface="Times New Roman" panose="02020603050405020304" pitchFamily="18" charset="0"/>
                <a:cs typeface="Times New Roman" panose="02020603050405020304" pitchFamily="18" charset="0"/>
              </a:rPr>
              <a:t>tr</a:t>
            </a:r>
            <a:r>
              <a:rPr lang="vi-VN" altLang="en-US" sz="3200" smtClean="0">
                <a:solidFill>
                  <a:srgbClr val="000000"/>
                </a:solidFill>
                <a:latin typeface="Times New Roman" panose="02020603050405020304" pitchFamily="18" charset="0"/>
                <a:cs typeface="Times New Roman" panose="02020603050405020304" pitchFamily="18" charset="0"/>
              </a:rPr>
              <a:t>uyện</a:t>
            </a:r>
            <a:r>
              <a:rPr lang="vi-VN" altLang="en-US" sz="3200">
                <a:solidFill>
                  <a:srgbClr val="000000"/>
                </a:solidFill>
                <a:latin typeface="Times New Roman" panose="02020603050405020304" pitchFamily="18" charset="0"/>
                <a:cs typeface="Times New Roman" panose="02020603050405020304" pitchFamily="18" charset="0"/>
              </a:rPr>
              <a:t>. Muốn đạt kết quả cao thì việc đầu tiên giáo viên phải chuẩn bị tốt đồ dùng dạy học, đồ dùng đẹp hấp dẫn sẽ thu hút sự chú ý của trẻ. Trước đây giáo viên thường sử dụng tranh minh hoạ làm đồ dùng chính trong hoạt động cho trẻ làm quen với tác phẩm văn học. Hiện nay, việc sử dụng bảng tương tác là một công cụ hỗ trợ tích cực giúp cho giáo viên mang những câu chuyện, bài thơ hay đến với trẻ.</a:t>
            </a:r>
            <a:endParaRPr lang="en-US" altLang="en-US" sz="3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166688" y="5640388"/>
            <a:ext cx="12533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 cho trẻ xem đoạn phim câu chuyện“Qủa bầu tiên”.</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1714500" y="5640388"/>
            <a:ext cx="8772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kể lại câu chuyện “Gà tơ đi học”.</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497064" y="682714"/>
            <a:ext cx="10950575" cy="591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Hoạt động</a:t>
            </a:r>
            <a:r>
              <a:rPr lang="en-US" altLang="en-US" sz="3200">
                <a:solidFill>
                  <a:srgbClr val="000000"/>
                </a:solidFill>
                <a:latin typeface="Times New Roman" panose="02020603050405020304" pitchFamily="18" charset="0"/>
                <a:cs typeface="Times New Roman" panose="02020603050405020304" pitchFamily="18" charset="0"/>
              </a:rPr>
              <a:t> đóng kịch là một hoạt động</a:t>
            </a:r>
            <a:r>
              <a:rPr lang="vi-VN" altLang="en-US" sz="3200">
                <a:solidFill>
                  <a:srgbClr val="000000"/>
                </a:solidFill>
                <a:latin typeface="Times New Roman" panose="02020603050405020304" pitchFamily="18" charset="0"/>
                <a:cs typeface="Times New Roman" panose="02020603050405020304" pitchFamily="18" charset="0"/>
              </a:rPr>
              <a:t> giúp trẻ phát triển trí nhớ và giáo dục trẻ tinh thần tập thể. Qua hoạt động đóng kịch, trẻ truyền đạt lại nội dung câu chuyện, làm sống lại tâm trạng, hành động ngôn ngữ hội thoại của các nhân vật, đồng thời trẻ biết thể hiện tình cảm và đánh giá các nhân vật trong truyện</a:t>
            </a: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Khi đóng kịch, trẻ dễ dàng nắm được nội dung, ý nghĩa, tính liên tục của câu chuyện, góp phần đẩy mạnh sự phát triển tư duy, cảm thụ tác phẩm một cách sâu sắc ở trẻ. </a:t>
            </a:r>
            <a:endParaRPr lang="vi-VN" altLang="en-US" sz="3200">
              <a:solidFill>
                <a:srgbClr val="000000"/>
              </a:solidFill>
              <a:latin typeface="Arial" panose="020B0604020202020204" pitchFamily="34" charset="0"/>
            </a:endParaRPr>
          </a:p>
        </p:txBody>
      </p:sp>
      <p:sp>
        <p:nvSpPr>
          <p:cNvPr id="19460" name="Rectangle 4"/>
          <p:cNvSpPr>
            <a:spLocks noChangeArrowheads="1"/>
          </p:cNvSpPr>
          <p:nvPr/>
        </p:nvSpPr>
        <p:spPr bwMode="auto">
          <a:xfrm>
            <a:off x="146050" y="41275"/>
            <a:ext cx="120459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300" b="1" i="1">
                <a:solidFill>
                  <a:srgbClr val="FF0000"/>
                </a:solidFill>
                <a:latin typeface="Times New Roman" panose="02020603050405020304" pitchFamily="18" charset="0"/>
                <a:ea typeface="SimSun" panose="02010600030101010101" pitchFamily="2" charset="-122"/>
              </a:rPr>
              <a:t>5. </a:t>
            </a:r>
            <a:r>
              <a:rPr lang="vi-VN" altLang="en-US" sz="3300" b="1" i="1">
                <a:solidFill>
                  <a:srgbClr val="FF0000"/>
                </a:solidFill>
                <a:latin typeface="Times New Roman" panose="02020603050405020304" pitchFamily="18" charset="0"/>
                <a:ea typeface="SimSun" panose="02010600030101010101" pitchFamily="2" charset="-122"/>
              </a:rPr>
              <a:t>Cho trẻ làm quen với tác phẩm văn học qua trò chơi đóng kịch</a:t>
            </a:r>
            <a:r>
              <a:rPr lang="en-US" altLang="en-US" sz="3300" b="1" i="1">
                <a:solidFill>
                  <a:srgbClr val="FF0000"/>
                </a:solidFill>
                <a:latin typeface="Times New Roman" panose="02020603050405020304" pitchFamily="18" charset="0"/>
                <a:ea typeface="SimSun" panose="02010600030101010101" pitchFamily="2" charset="-122"/>
              </a:rPr>
              <a:t>.</a:t>
            </a:r>
            <a:endParaRPr lang="vi-VN" altLang="en-US" sz="3300">
              <a:solidFill>
                <a:srgbClr val="FF0000"/>
              </a:solidFill>
              <a:ea typeface="SimSun"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975" y="0"/>
            <a:ext cx="117221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0"/>
          <p:cNvSpPr>
            <a:spLocks noChangeArrowheads="1"/>
          </p:cNvSpPr>
          <p:nvPr/>
        </p:nvSpPr>
        <p:spPr bwMode="auto">
          <a:xfrm>
            <a:off x="3152808" y="5581650"/>
            <a:ext cx="570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Mão cho </a:t>
            </a: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đóng kịch.</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0"/>
            <a:ext cx="10810875"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0"/>
          <p:cNvSpPr>
            <a:spLocks noChangeArrowheads="1"/>
          </p:cNvSpPr>
          <p:nvPr/>
        </p:nvSpPr>
        <p:spPr bwMode="auto">
          <a:xfrm>
            <a:off x="2651125" y="5581650"/>
            <a:ext cx="67071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hóa trang để đóng kịch.</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8" y="0"/>
            <a:ext cx="107791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0"/>
          <p:cNvSpPr>
            <a:spLocks noChangeArrowheads="1"/>
          </p:cNvSpPr>
          <p:nvPr/>
        </p:nvSpPr>
        <p:spPr bwMode="auto">
          <a:xfrm>
            <a:off x="947738" y="5581650"/>
            <a:ext cx="10113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tham gia đóng kịch truyện “Ba cô gái”.</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6"/>
          <p:cNvSpPr>
            <a:spLocks noChangeArrowheads="1"/>
          </p:cNvSpPr>
          <p:nvPr/>
        </p:nvSpPr>
        <p:spPr bwMode="auto">
          <a:xfrm>
            <a:off x="146050" y="41275"/>
            <a:ext cx="1129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b="1" i="1">
                <a:solidFill>
                  <a:srgbClr val="FF0000"/>
                </a:solidFill>
                <a:latin typeface="Times New Roman" panose="02020603050405020304" pitchFamily="18" charset="0"/>
                <a:ea typeface="SimSun" panose="02010600030101010101" pitchFamily="2" charset="-122"/>
              </a:rPr>
              <a:t>6. </a:t>
            </a:r>
            <a:r>
              <a:rPr lang="vi-VN" altLang="en-US" sz="3600" b="1" i="1">
                <a:solidFill>
                  <a:srgbClr val="FF0000"/>
                </a:solidFill>
                <a:latin typeface="Times New Roman" panose="02020603050405020304" pitchFamily="18" charset="0"/>
                <a:ea typeface="SimSun" panose="02010600030101010101" pitchFamily="2" charset="-122"/>
              </a:rPr>
              <a:t>Cho trẻ làm quen với tác phẩm văn học mọi lúc mọi  nơi.</a:t>
            </a:r>
            <a:endParaRPr lang="vi-VN" altLang="en-US" sz="3600">
              <a:solidFill>
                <a:srgbClr val="FF0000"/>
              </a:solidFill>
              <a:ea typeface="SimSun" panose="02010600030101010101" pitchFamily="2" charset="-122"/>
            </a:endParaRPr>
          </a:p>
        </p:txBody>
      </p:sp>
      <p:sp>
        <p:nvSpPr>
          <p:cNvPr id="23556" name="Rectangle 7"/>
          <p:cNvSpPr>
            <a:spLocks noChangeArrowheads="1"/>
          </p:cNvSpPr>
          <p:nvPr/>
        </p:nvSpPr>
        <p:spPr bwMode="auto">
          <a:xfrm>
            <a:off x="285750" y="1282700"/>
            <a:ext cx="11304588"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 Trong một giờ hoạt động học, trẻ không thể thuộc hết các câu chuyện, bài thơ, vì ở lứa tuổi này trẻ dễ nhớ mà mau quên. Chính vì vậy, giáo viên cần cho trẻ làm quen văn học ở mọi lúc mọi nơi nhất là giờ hoạt hoạt động vui chơi, vì ở hoạt động này trẻ được tham gia rất hồn nhiên mạnh dạn. Để giúp trẻ nâng cao khả năng cảm thụ văn học thì việc tạo cơ hội cho trẻ làm quen với tác phẩm văn học phải thường xuyên. Ngoài những giờ học, hoạt động trên lớp, trẻ được luân phiên chơi ở góc thư viện, bởi nơi đây với nhiều loại sách, đồ dùng, đồ chơi phong phú, đa dạng. </a:t>
            </a:r>
            <a:endParaRPr lang="vi-VN" altLang="en-US" sz="320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5"/>
          <p:cNvSpPr>
            <a:spLocks noChangeArrowheads="1"/>
          </p:cNvSpPr>
          <p:nvPr/>
        </p:nvSpPr>
        <p:spPr bwMode="auto">
          <a:xfrm>
            <a:off x="246063" y="19050"/>
            <a:ext cx="113474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Times New Roman" panose="02020603050405020304" pitchFamily="18" charset="0"/>
              <a:buAutoNum type="arabicPeriod"/>
            </a:pPr>
            <a:r>
              <a:rPr lang="en-US" altLang="en-US"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Xây dựng nề nếp học tập, rèn kỹ năng và kích  thích sự sáng tạo  của trẻ.</a:t>
            </a:r>
            <a:endParaRPr lang="en-US" altLang="en-US" sz="3200">
              <a:solidFill>
                <a:srgbClr val="FF0000"/>
              </a:solidFill>
              <a:ea typeface="Calibri" panose="020F0502020204030204" pitchFamily="34" charset="0"/>
              <a:cs typeface="Times New Roman" panose="02020603050405020304" pitchFamily="18" charset="0"/>
            </a:endParaRPr>
          </a:p>
        </p:txBody>
      </p:sp>
      <p:sp>
        <p:nvSpPr>
          <p:cNvPr id="6148" name="Rectangle 6"/>
          <p:cNvSpPr>
            <a:spLocks noChangeArrowheads="1"/>
          </p:cNvSpPr>
          <p:nvPr/>
        </p:nvSpPr>
        <p:spPr bwMode="auto">
          <a:xfrm>
            <a:off x="633413" y="1847850"/>
            <a:ext cx="1031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 trẻ hứng thú với các tác phẩm văn học ngay ban đầu cô cần rèn cho trẻ có nề nếp với giờ học.</a:t>
            </a:r>
          </a:p>
        </p:txBody>
      </p:sp>
      <p:sp>
        <p:nvSpPr>
          <p:cNvPr id="8" name="Rectangle 7"/>
          <p:cNvSpPr/>
          <p:nvPr/>
        </p:nvSpPr>
        <p:spPr>
          <a:xfrm>
            <a:off x="633413" y="3319463"/>
            <a:ext cx="10461625" cy="1200150"/>
          </a:xfrm>
          <a:prstGeom prst="rect">
            <a:avLst/>
          </a:prstGeom>
        </p:spPr>
        <p:txBody>
          <a:bodyPr>
            <a:spAutoFit/>
          </a:bodyPr>
          <a:lstStyle/>
          <a:p>
            <a:pPr eaLnBrk="1" fontAlgn="auto" hangingPunct="1">
              <a:spcBef>
                <a:spcPts val="0"/>
              </a:spcBef>
              <a:spcAft>
                <a:spcPts val="0"/>
              </a:spcAft>
              <a:defRPr/>
            </a:pPr>
            <a:r>
              <a:rPr lang="vi-VN" sz="3600">
                <a:latin typeface="+mj-lt"/>
              </a:rPr>
              <a:t>Trẻ  biết  sử dụng kỹ năng chia nhóm kể chuyện, đọc thơ tạo cho trẻ cảm giác tự tin, mạnh dạn.</a:t>
            </a:r>
          </a:p>
        </p:txBody>
      </p:sp>
      <p:sp>
        <p:nvSpPr>
          <p:cNvPr id="6150" name="Rectangle 8"/>
          <p:cNvSpPr>
            <a:spLocks noChangeArrowheads="1"/>
          </p:cNvSpPr>
          <p:nvPr/>
        </p:nvSpPr>
        <p:spPr bwMode="auto">
          <a:xfrm>
            <a:off x="541338" y="4964113"/>
            <a:ext cx="10755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 điều kiện cho trẻ thoả thuận và tự chọn vai kể của mình theo ý thích về sự sáng tạo của trẻ.</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0" y="0"/>
            <a:ext cx="10682288"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0"/>
          <p:cNvSpPr>
            <a:spLocks noChangeArrowheads="1"/>
          </p:cNvSpPr>
          <p:nvPr/>
        </p:nvSpPr>
        <p:spPr bwMode="auto">
          <a:xfrm>
            <a:off x="1358900" y="5581650"/>
            <a:ext cx="9293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Góc thư viện có nhiều loại sách, truyện.</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10"/>
          <p:cNvSpPr>
            <a:spLocks noChangeArrowheads="1"/>
          </p:cNvSpPr>
          <p:nvPr/>
        </p:nvSpPr>
        <p:spPr bwMode="auto">
          <a:xfrm>
            <a:off x="1411288" y="5581650"/>
            <a:ext cx="9188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làm quen văn học mọi lúc, mọi nơi.</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89100" y="6097588"/>
            <a:ext cx="9159875" cy="62388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altLang="en-US" sz="36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làm quen văn học ở hoạt động ngoài trời.</a:t>
            </a:r>
            <a:endParaRPr lang="vi-VN" sz="36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271463" y="1308277"/>
            <a:ext cx="113903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vi-VN" altLang="en-US" sz="3200">
                <a:solidFill>
                  <a:srgbClr val="000000"/>
                </a:solidFill>
                <a:latin typeface="+mj-lt"/>
                <a:cs typeface="Times New Roman" panose="02020603050405020304" pitchFamily="18" charset="0"/>
              </a:rPr>
              <a:t>Qua các buổi sinh hoạt ngày hội, ngày lễ cũng cần cho trẻ làm quen với văn học, trong đó có hát múa đọc thơ, kể chuyện, đóng kịch. Trong các ngày hội, ngày lễ </a:t>
            </a:r>
            <a:r>
              <a:rPr lang="en-US" altLang="en-US" sz="3200" smtClean="0">
                <a:solidFill>
                  <a:srgbClr val="000000"/>
                </a:solidFill>
                <a:latin typeface="Times New Roman" panose="02020603050405020304" pitchFamily="18" charset="0"/>
                <a:cs typeface="Times New Roman" panose="02020603050405020304" pitchFamily="18" charset="0"/>
              </a:rPr>
              <a:t>b</a:t>
            </a:r>
            <a:r>
              <a:rPr lang="vi-VN" altLang="en-US" sz="3200" smtClean="0">
                <a:solidFill>
                  <a:srgbClr val="000000"/>
                </a:solidFill>
                <a:latin typeface="+mj-lt"/>
                <a:cs typeface="Times New Roman" panose="02020603050405020304" pitchFamily="18" charset="0"/>
              </a:rPr>
              <a:t>an </a:t>
            </a:r>
            <a:r>
              <a:rPr lang="vi-VN" altLang="en-US" sz="3200">
                <a:solidFill>
                  <a:srgbClr val="000000"/>
                </a:solidFill>
                <a:latin typeface="+mj-lt"/>
                <a:cs typeface="Times New Roman" panose="02020603050405020304" pitchFamily="18" charset="0"/>
              </a:rPr>
              <a:t>giám hiệu dành nhiều thời gian cho trẻ được tham gia kể chuyện, đọc thơ, đóng </a:t>
            </a:r>
            <a:r>
              <a:rPr lang="vi-VN" altLang="en-US" sz="3200" smtClean="0">
                <a:solidFill>
                  <a:srgbClr val="000000"/>
                </a:solidFill>
                <a:latin typeface="+mj-lt"/>
                <a:cs typeface="Times New Roman" panose="02020603050405020304" pitchFamily="18" charset="0"/>
              </a:rPr>
              <a:t>kịch.</a:t>
            </a:r>
            <a:r>
              <a:rPr lang="en-US" altLang="en-US" sz="3200" smtClean="0">
                <a:solidFill>
                  <a:srgbClr val="000000"/>
                </a:solidFill>
                <a:latin typeface="Times New Roman" panose="02020603050405020304" pitchFamily="18" charset="0"/>
                <a:cs typeface="Times New Roman" panose="02020603050405020304" pitchFamily="18" charset="0"/>
              </a:rPr>
              <a:t>Qua đó, </a:t>
            </a:r>
            <a:r>
              <a:rPr lang="vi-VN" altLang="en-US" sz="3200" smtClean="0">
                <a:solidFill>
                  <a:srgbClr val="000000"/>
                </a:solidFill>
                <a:latin typeface="+mj-lt"/>
                <a:cs typeface="Times New Roman" panose="02020603050405020304" pitchFamily="18" charset="0"/>
              </a:rPr>
              <a:t>giúp </a:t>
            </a:r>
            <a:r>
              <a:rPr lang="vi-VN" altLang="en-US" sz="3200">
                <a:solidFill>
                  <a:srgbClr val="000000"/>
                </a:solidFill>
                <a:latin typeface="+mj-lt"/>
                <a:cs typeface="Times New Roman" panose="02020603050405020304" pitchFamily="18" charset="0"/>
              </a:rPr>
              <a:t>trẻ phát triển về trí tuệ, nhanh nhẹn, mạnh dạn trước mọi người và cảm nhận được vẻ đẹp, cái hay của văn học.</a:t>
            </a:r>
            <a:endParaRPr lang="vi-VN" altLang="en-US" sz="3200">
              <a:latin typeface="+mj-lt"/>
              <a:cs typeface="Times New Roman" panose="02020603050405020304" pitchFamily="18" charset="0"/>
            </a:endParaRPr>
          </a:p>
          <a:p>
            <a:pPr eaLnBrk="1" hangingPunct="1">
              <a:lnSpc>
                <a:spcPct val="150000"/>
              </a:lnSpc>
              <a:spcBef>
                <a:spcPct val="0"/>
              </a:spcBef>
              <a:buFontTx/>
              <a:buNone/>
            </a:pPr>
            <a:endParaRPr lang="vi-VN" altLang="en-US" sz="3200">
              <a:solidFill>
                <a:srgbClr val="FFFF00"/>
              </a:solidFill>
              <a:latin typeface="+mj-lt"/>
              <a:ea typeface="SimSun" panose="02010600030101010101" pitchFamily="2" charset="-122"/>
            </a:endParaRPr>
          </a:p>
        </p:txBody>
      </p:sp>
      <p:sp>
        <p:nvSpPr>
          <p:cNvPr id="27652" name="Rectangle 5"/>
          <p:cNvSpPr>
            <a:spLocks noChangeArrowheads="1"/>
          </p:cNvSpPr>
          <p:nvPr/>
        </p:nvSpPr>
        <p:spPr bwMode="auto">
          <a:xfrm>
            <a:off x="473075" y="284163"/>
            <a:ext cx="11268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b="1" i="1">
                <a:solidFill>
                  <a:srgbClr val="FF0000"/>
                </a:solidFill>
                <a:latin typeface="Times New Roman" panose="02020603050405020304" pitchFamily="18" charset="0"/>
                <a:ea typeface="SimSun" panose="02010600030101010101" pitchFamily="2" charset="-122"/>
              </a:rPr>
              <a:t>7. </a:t>
            </a:r>
            <a:r>
              <a:rPr lang="vi-VN" altLang="en-US" sz="3600" b="1" i="1">
                <a:solidFill>
                  <a:srgbClr val="FF0000"/>
                </a:solidFill>
                <a:latin typeface="Times New Roman" panose="02020603050405020304" pitchFamily="18" charset="0"/>
                <a:ea typeface="SimSun" panose="02010600030101010101" pitchFamily="2" charset="-122"/>
              </a:rPr>
              <a:t>Làm quen văn học thông qua các ngày hội, ngày lễ.</a:t>
            </a:r>
            <a:endParaRPr lang="vi-VN" altLang="en-US" sz="3600">
              <a:solidFill>
                <a:srgbClr val="FF0000"/>
              </a:solidFill>
              <a:ea typeface="SimSun" panose="02010600030101010101"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
            <a:ext cx="5589588"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0575" y="1952625"/>
            <a:ext cx="632142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6108700" y="0"/>
            <a:ext cx="5632450" cy="1700213"/>
          </a:xfrm>
          <a:prstGeom prst="wedgeRoundRectCallout">
            <a:avLst/>
          </a:prstGeom>
        </p:spPr>
        <p:style>
          <a:lnRef idx="2">
            <a:schemeClr val="accent1"/>
          </a:lnRef>
          <a:fillRef idx="1">
            <a:schemeClr val="lt1"/>
          </a:fillRef>
          <a:effectRef idx="0">
            <a:schemeClr val="accent1"/>
          </a:effectRef>
          <a:fontRef idx="minor">
            <a:schemeClr val="dk1"/>
          </a:fontRef>
        </p:style>
        <p:txBody>
          <a:bodyPr anchor="ctr"/>
          <a:lstStyle/>
          <a:p>
            <a:pPr algn="just" eaLnBrk="1" fontAlgn="auto" hangingPunct="1">
              <a:lnSpc>
                <a:spcPct val="150000"/>
              </a:lnSpc>
              <a:spcBef>
                <a:spcPts val="0"/>
              </a:spcBef>
              <a:spcAft>
                <a:spcPts val="0"/>
              </a:spcAft>
              <a:defRPr/>
            </a:pPr>
            <a:r>
              <a:rPr lang="en-US" alt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Trẻ tham gia đóng kịch trong các lễ, hội của trường.</a:t>
            </a:r>
            <a:endParaRPr lang="en-US" altLang="en-US" sz="3200">
              <a:solidFill>
                <a:srgbClr val="0070C0"/>
              </a:solidFill>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a:xfrm>
            <a:off x="9261475" y="6338888"/>
            <a:ext cx="2743200" cy="365125"/>
          </a:xfrm>
        </p:spPr>
        <p:txBody>
          <a:bodyPr/>
          <a:lstStyle/>
          <a:p>
            <a:pPr>
              <a:defRPr/>
            </a:pPr>
            <a:fld id="{D946F52E-7B81-46CC-B822-C089F982C959}" type="slidenum">
              <a:rPr lang="en-US" sz="2000" smtClean="0">
                <a:solidFill>
                  <a:schemeClr val="tx1">
                    <a:lumMod val="95000"/>
                    <a:lumOff val="5000"/>
                  </a:schemeClr>
                </a:solidFill>
              </a:rPr>
              <a:pPr>
                <a:defRPr/>
              </a:pPr>
              <a:t>24</a:t>
            </a:fld>
            <a:endParaRPr lang="en-US" sz="200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anim calcmode="lin" valueType="num">
                                      <p:cBhvr>
                                        <p:cTn id="8" dur="2000" fill="hold"/>
                                        <p:tgtEl>
                                          <p:spTgt spid="39938"/>
                                        </p:tgtEl>
                                        <p:attrNameLst>
                                          <p:attrName>ppt_w</p:attrName>
                                        </p:attrNameLst>
                                      </p:cBhvr>
                                      <p:tavLst>
                                        <p:tav tm="0" fmla="#ppt_w*sin(2.5*pi*$)">
                                          <p:val>
                                            <p:fltVal val="0"/>
                                          </p:val>
                                        </p:tav>
                                        <p:tav tm="100000">
                                          <p:val>
                                            <p:fltVal val="1"/>
                                          </p:val>
                                        </p:tav>
                                      </p:tavLst>
                                    </p:anim>
                                    <p:anim calcmode="lin" valueType="num">
                                      <p:cBhvr>
                                        <p:cTn id="9" dur="2000" fill="hold"/>
                                        <p:tgtEl>
                                          <p:spTgt spid="39938"/>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39940"/>
                                        </p:tgtEl>
                                        <p:attrNameLst>
                                          <p:attrName>style.visibility</p:attrName>
                                        </p:attrNameLst>
                                      </p:cBhvr>
                                      <p:to>
                                        <p:strVal val="visible"/>
                                      </p:to>
                                    </p:set>
                                    <p:animEffect transition="in" filter="fade">
                                      <p:cBhvr>
                                        <p:cTn id="14" dur="2000"/>
                                        <p:tgtEl>
                                          <p:spTgt spid="39940"/>
                                        </p:tgtEl>
                                      </p:cBhvr>
                                    </p:animEffect>
                                    <p:anim calcmode="lin" valueType="num">
                                      <p:cBhvr>
                                        <p:cTn id="15" dur="2000" fill="hold"/>
                                        <p:tgtEl>
                                          <p:spTgt spid="39940"/>
                                        </p:tgtEl>
                                        <p:attrNameLst>
                                          <p:attrName>ppt_w</p:attrName>
                                        </p:attrNameLst>
                                      </p:cBhvr>
                                      <p:tavLst>
                                        <p:tav tm="0" fmla="#ppt_w*sin(2.5*pi*$)">
                                          <p:val>
                                            <p:fltVal val="0"/>
                                          </p:val>
                                        </p:tav>
                                        <p:tav tm="100000">
                                          <p:val>
                                            <p:fltVal val="1"/>
                                          </p:val>
                                        </p:tav>
                                      </p:tavLst>
                                    </p:anim>
                                    <p:anim calcmode="lin" valueType="num">
                                      <p:cBhvr>
                                        <p:cTn id="16" dur="2000" fill="hold"/>
                                        <p:tgtEl>
                                          <p:spTgt spid="39940"/>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427038" y="88900"/>
            <a:ext cx="11187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b="1" i="1">
                <a:solidFill>
                  <a:srgbClr val="FF0000"/>
                </a:solidFill>
                <a:latin typeface="Times New Roman" panose="02020603050405020304" pitchFamily="18" charset="0"/>
                <a:ea typeface="SimSun" panose="02010600030101010101" pitchFamily="2" charset="-122"/>
              </a:rPr>
              <a:t>8. Phối hợp với phụ huynh</a:t>
            </a:r>
            <a:r>
              <a:rPr lang="vi-VN" altLang="en-US" sz="3600" b="1" i="1">
                <a:solidFill>
                  <a:srgbClr val="FF0000"/>
                </a:solidFill>
                <a:latin typeface="Times New Roman" panose="02020603050405020304" pitchFamily="18" charset="0"/>
                <a:ea typeface="SimSun" panose="02010600030101010101" pitchFamily="2" charset="-122"/>
              </a:rPr>
              <a:t>.</a:t>
            </a:r>
            <a:endParaRPr lang="vi-VN" altLang="en-US" sz="3600">
              <a:solidFill>
                <a:srgbClr val="FF0000"/>
              </a:solidFill>
              <a:ea typeface="SimSun" panose="02010600030101010101" pitchFamily="2" charset="-122"/>
            </a:endParaRPr>
          </a:p>
        </p:txBody>
      </p:sp>
      <p:sp>
        <p:nvSpPr>
          <p:cNvPr id="30724" name="Rectangle 5"/>
          <p:cNvSpPr>
            <a:spLocks noChangeArrowheads="1"/>
          </p:cNvSpPr>
          <p:nvPr/>
        </p:nvSpPr>
        <p:spPr bwMode="auto">
          <a:xfrm>
            <a:off x="528638" y="1454150"/>
            <a:ext cx="109839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Ngoài việc cô giáo cung cấp  kiến thức cho trẻ ở trên lớp thì việc kết hợp với gia đình là không thể thiếu được, đây là cơ sở chủ yếu để rèn kỹ năng cho trẻ, chính vì vậy ngay từ đầu năm học tôi đã tổ chức họp phụ huynh học sinh, để tuyên truyền tầm quan trọng của việc tổ chức tổ chức giáo dục làm quen văn học cho trẻ</a:t>
            </a:r>
            <a:r>
              <a:rPr lang="en-US" altLang="en-US" sz="3200">
                <a:solidFill>
                  <a:srgbClr val="000000"/>
                </a:solidFill>
                <a:latin typeface="Times New Roman" panose="02020603050405020304" pitchFamily="18" charset="0"/>
                <a:cs typeface="Times New Roman" panose="02020603050405020304" pitchFamily="18" charset="0"/>
              </a:rPr>
              <a:t>.</a:t>
            </a:r>
            <a:endParaRPr lang="en-US" altLang="en-US" sz="3200"/>
          </a:p>
        </p:txBody>
      </p:sp>
      <p:sp>
        <p:nvSpPr>
          <p:cNvPr id="30725" name="Rectangle 6"/>
          <p:cNvSpPr>
            <a:spLocks noChangeArrowheads="1"/>
          </p:cNvSpPr>
          <p:nvPr/>
        </p:nvSpPr>
        <p:spPr bwMode="auto">
          <a:xfrm>
            <a:off x="603250" y="4119563"/>
            <a:ext cx="109839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a:solidFill>
                  <a:srgbClr val="000000"/>
                </a:solidFill>
                <a:latin typeface="Times New Roman" panose="02020603050405020304" pitchFamily="18" charset="0"/>
                <a:cs typeface="Times New Roman" panose="02020603050405020304" pitchFamily="18" charset="0"/>
              </a:rPr>
              <a:t>Thông qua bảng tin, bảng tuyên truyền giới thiệu các bài thơ, câu chuyện</a:t>
            </a: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để cha mẹ cùng biết và cùng dạy trẻ khi ở nhà</a:t>
            </a: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a:solidFill>
                  <a:srgbClr val="000000"/>
                </a:solidFill>
                <a:latin typeface="Times New Roman" panose="02020603050405020304" pitchFamily="18" charset="0"/>
                <a:cs typeface="Times New Roman" panose="02020603050405020304" pitchFamily="18" charset="0"/>
              </a:rPr>
              <a:t>tạo môi trường cho trẻ hoạt động văn học ở mọi lúc, mọi nơi.</a:t>
            </a:r>
            <a:endParaRPr lang="en-US" altLang="en-US" sz="3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1863725" y="5981700"/>
            <a:ext cx="71056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Góc tuyên truyền phụ huynh.</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5946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2562225"/>
            <a:ext cx="61976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a:xfrm>
            <a:off x="6162675" y="128588"/>
            <a:ext cx="6029325" cy="193833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lnSpc>
                <a:spcPct val="150000"/>
              </a:lnSpc>
              <a:spcBef>
                <a:spcPts val="0"/>
              </a:spcBef>
              <a:spcAft>
                <a:spcPts val="0"/>
              </a:spcAft>
              <a:defRPr/>
            </a:pPr>
            <a:r>
              <a:rPr lang="en-US" altLang="en-US" sz="32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Phụ huynh kể chuyện, đọc thơ cho trẻ nghe .</a:t>
            </a:r>
            <a:endParaRPr lang="en-US" altLang="en-US" sz="3200">
              <a:solidFill>
                <a:srgbClr val="FFFF00"/>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100218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9191625" y="6346825"/>
            <a:ext cx="2743200" cy="365125"/>
          </a:xfrm>
        </p:spPr>
        <p:txBody>
          <a:bodyPr/>
          <a:lstStyle/>
          <a:p>
            <a:pPr>
              <a:defRPr/>
            </a:pPr>
            <a:fld id="{62B2BEA9-89B6-4518-A858-2C9CACF3903C}" type="slidenum">
              <a:rPr lang="en-US" sz="2000" smtClean="0">
                <a:solidFill>
                  <a:schemeClr val="tx1">
                    <a:lumMod val="95000"/>
                    <a:lumOff val="5000"/>
                  </a:schemeClr>
                </a:solidFill>
              </a:rPr>
              <a:pPr>
                <a:defRPr/>
              </a:pPr>
              <a:t>28</a:t>
            </a:fld>
            <a:endParaRPr lang="en-US" sz="2000">
              <a:solidFill>
                <a:schemeClr val="tx1">
                  <a:lumMod val="95000"/>
                  <a:lumOff val="5000"/>
                </a:schemeClr>
              </a:solidFill>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0"/>
          <p:cNvSpPr>
            <a:spLocks noChangeArrowheads="1"/>
          </p:cNvSpPr>
          <p:nvPr/>
        </p:nvSpPr>
        <p:spPr bwMode="auto">
          <a:xfrm>
            <a:off x="3314700" y="5657850"/>
            <a:ext cx="5764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 ổn định giờ học.</a:t>
            </a:r>
            <a:endParaRPr lang="en-US" altLang="en-US" sz="48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
          <p:cNvSpPr>
            <a:spLocks noChangeArrowheads="1"/>
          </p:cNvSpPr>
          <p:nvPr/>
        </p:nvSpPr>
        <p:spPr bwMode="auto">
          <a:xfrm>
            <a:off x="1803400" y="5730875"/>
            <a:ext cx="878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Trẻ hứng thú tham gia giờ học.</a:t>
            </a:r>
            <a:endParaRPr lang="en-US" altLang="en-US" sz="48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5"/>
          <p:cNvSpPr>
            <a:spLocks noChangeArrowheads="1"/>
          </p:cNvSpPr>
          <p:nvPr/>
        </p:nvSpPr>
        <p:spPr bwMode="auto">
          <a:xfrm>
            <a:off x="134938" y="139700"/>
            <a:ext cx="119221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 dụng các loại rối, trang phục, mô hình, học cụ thu hút sự chú ý của trẻ.</a:t>
            </a:r>
            <a:endParaRPr lang="en-US" altLang="en-US" sz="3200">
              <a:solidFill>
                <a:srgbClr val="FF0000"/>
              </a:solidFill>
              <a:ea typeface="Calibri" panose="020F0502020204030204" pitchFamily="34" charset="0"/>
              <a:cs typeface="Times New Roman" panose="02020603050405020304" pitchFamily="18" charset="0"/>
            </a:endParaRPr>
          </a:p>
        </p:txBody>
      </p:sp>
      <p:sp>
        <p:nvSpPr>
          <p:cNvPr id="9220" name="Rectangle 5"/>
          <p:cNvSpPr>
            <a:spLocks noChangeArrowheads="1"/>
          </p:cNvSpPr>
          <p:nvPr/>
        </p:nvSpPr>
        <p:spPr bwMode="auto">
          <a:xfrm>
            <a:off x="361156" y="1948338"/>
            <a:ext cx="114696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dụng rối trong </a:t>
            </a:r>
            <a:r>
              <a:rPr lang="en-US" alt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giờ</a:t>
            </a:r>
            <a:r>
              <a:rPr lang="vi-VN" altLang="en-US" sz="32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 gây được sự chú ý, tò mò của trẻ tạo điều kiện cho trẻ tiếp cận với nghệ thuật múa rối</a:t>
            </a: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32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221" name="Rectangle 6"/>
          <p:cNvSpPr>
            <a:spLocks noChangeArrowheads="1"/>
          </p:cNvSpPr>
          <p:nvPr/>
        </p:nvSpPr>
        <p:spPr bwMode="auto">
          <a:xfrm>
            <a:off x="361156" y="3449055"/>
            <a:ext cx="11083925" cy="296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Nhờ sử dụng các loại rối, t</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rang phục, mô hình, học cụ đa dạng, phong phú trong giờ học</a:t>
            </a: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 số trẻ có khả năng cảm thụ tác phẩm văn học đạt cao, đa số trẻ nhớ được nội dung câu truyện, lời thoại của các nhân vật trong</a:t>
            </a: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chuyện. </a:t>
            </a:r>
            <a:endParaRPr lang="en-US" altLang="en-US" sz="180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0"/>
            <a:ext cx="109093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0"/>
          <p:cNvSpPr>
            <a:spLocks noChangeArrowheads="1"/>
          </p:cNvSpPr>
          <p:nvPr/>
        </p:nvSpPr>
        <p:spPr bwMode="auto">
          <a:xfrm>
            <a:off x="1027113" y="5741988"/>
            <a:ext cx="9640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Một số loại rối làm bằng lõi giấy, ống chỉ.</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0"/>
          <p:cNvSpPr>
            <a:spLocks noChangeArrowheads="1"/>
          </p:cNvSpPr>
          <p:nvPr/>
        </p:nvSpPr>
        <p:spPr bwMode="auto">
          <a:xfrm>
            <a:off x="2266950" y="5730875"/>
            <a:ext cx="785971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Một số loại rối làm bằng vải vụn.</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0"/>
            <a:ext cx="1066323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0"/>
          <p:cNvSpPr>
            <a:spLocks noChangeArrowheads="1"/>
          </p:cNvSpPr>
          <p:nvPr/>
        </p:nvSpPr>
        <p:spPr bwMode="auto">
          <a:xfrm>
            <a:off x="1889125" y="5783263"/>
            <a:ext cx="785971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Một số loại rối làm bằng vải vụn.</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0"/>
            <a:ext cx="10993438"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0"/>
          <p:cNvSpPr>
            <a:spLocks noChangeArrowheads="1"/>
          </p:cNvSpPr>
          <p:nvPr/>
        </p:nvSpPr>
        <p:spPr bwMode="auto">
          <a:xfrm>
            <a:off x="1604963" y="5783263"/>
            <a:ext cx="8428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0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Mô hình sa bàn truyện “Ba cô gái”.</a:t>
            </a:r>
            <a:endParaRPr lang="en-US" altLang="en-US" sz="4000">
              <a:solidFill>
                <a:srgbClr val="0000FF"/>
              </a:solidFill>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ADEACCB-6566-4CC4-8D9C-D00795EB3365}" vid="{77B590E6-2F26-47C1-B180-226D8883257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ADEACCB-6566-4CC4-8D9C-D00795EB3365}" vid="{2F20E792-491C-4833-9036-E39715B0B56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ADEACCB-6566-4CC4-8D9C-D00795EB3365}" vid="{55EDC5F5-338F-436D-AC3A-5C231D121CB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DỰ THI GIÁO VIÊN GIỎI</Template>
  <TotalTime>6</TotalTime>
  <Words>1192</Words>
  <Application>Microsoft Office PowerPoint</Application>
  <PresentationFormat>Widescreen</PresentationFormat>
  <Paragraphs>53</Paragraphs>
  <Slides>28</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SimSun</vt: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3</cp:revision>
  <dcterms:created xsi:type="dcterms:W3CDTF">2021-01-11T02:54:39Z</dcterms:created>
  <dcterms:modified xsi:type="dcterms:W3CDTF">2024-04-29T04:54:18Z</dcterms:modified>
</cp:coreProperties>
</file>