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317" r:id="rId2"/>
    <p:sldId id="318" r:id="rId3"/>
    <p:sldId id="320" r:id="rId4"/>
    <p:sldId id="294" r:id="rId5"/>
    <p:sldId id="295" r:id="rId6"/>
    <p:sldId id="296" r:id="rId7"/>
    <p:sldId id="297" r:id="rId8"/>
    <p:sldId id="298" r:id="rId9"/>
    <p:sldId id="301" r:id="rId10"/>
    <p:sldId id="303" r:id="rId11"/>
    <p:sldId id="305" r:id="rId12"/>
    <p:sldId id="308" r:id="rId13"/>
    <p:sldId id="309" r:id="rId14"/>
    <p:sldId id="310" r:id="rId15"/>
    <p:sldId id="313" r:id="rId16"/>
    <p:sldId id="314" r:id="rId17"/>
    <p:sldId id="315" r:id="rId18"/>
    <p:sldId id="31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9FF33"/>
    <a:srgbClr val="00CC99"/>
    <a:srgbClr val="FF6699"/>
    <a:srgbClr val="66FFFF"/>
    <a:srgbClr val="FF7C80"/>
    <a:srgbClr val="00FFFF"/>
    <a:srgbClr val="CC3399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>
      <p:cViewPr varScale="1">
        <p:scale>
          <a:sx n="85" d="100"/>
          <a:sy n="85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9D3A0-0072-463D-9C9B-F7E10C09FC0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713C6E7-77D8-48D6-97D7-9FD36A49BC84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235BD-F939-48A6-B1BC-75105376ABE8}" type="parTrans" cxnId="{54579A23-84B4-498A-AB43-B6ABF0C94EBF}">
      <dgm:prSet/>
      <dgm:spPr/>
      <dgm:t>
        <a:bodyPr/>
        <a:lstStyle/>
        <a:p>
          <a:endParaRPr lang="en-US"/>
        </a:p>
      </dgm:t>
    </dgm:pt>
    <dgm:pt modelId="{3D4AE701-47ED-462A-9FD0-18317EB5CEC0}" type="sibTrans" cxnId="{54579A23-84B4-498A-AB43-B6ABF0C94EBF}">
      <dgm:prSet/>
      <dgm:spPr/>
      <dgm:t>
        <a:bodyPr/>
        <a:lstStyle/>
        <a:p>
          <a:endParaRPr lang="en-US"/>
        </a:p>
      </dgm:t>
    </dgm:pt>
    <dgm:pt modelId="{F1686084-6417-477F-98D7-300C36A8FE25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tật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DE2CA-2071-470D-97C0-9EB6244F6F02}" type="parTrans" cxnId="{36781C66-583E-4E6D-88AB-B3298AD73E1C}">
      <dgm:prSet/>
      <dgm:spPr/>
      <dgm:t>
        <a:bodyPr/>
        <a:lstStyle/>
        <a:p>
          <a:endParaRPr lang="en-US"/>
        </a:p>
      </dgm:t>
    </dgm:pt>
    <dgm:pt modelId="{5FFAE818-59E8-487A-B878-62CD9E406B9E}" type="sibTrans" cxnId="{36781C66-583E-4E6D-88AB-B3298AD73E1C}">
      <dgm:prSet/>
      <dgm:spPr/>
      <dgm:t>
        <a:bodyPr/>
        <a:lstStyle/>
        <a:p>
          <a:endParaRPr lang="en-US"/>
        </a:p>
      </dgm:t>
    </dgm:pt>
    <dgm:pt modelId="{C0A2E542-F87A-4E20-93C3-2E578959C6EA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1B0ED-7539-49E7-AB08-141457FE463F}" type="parTrans" cxnId="{3515CD12-7194-4FEA-8571-C22D6AE8C75C}">
      <dgm:prSet/>
      <dgm:spPr/>
      <dgm:t>
        <a:bodyPr/>
        <a:lstStyle/>
        <a:p>
          <a:endParaRPr lang="en-US"/>
        </a:p>
      </dgm:t>
    </dgm:pt>
    <dgm:pt modelId="{819010E5-A3C0-40A6-B898-0C50F9EA2062}" type="sibTrans" cxnId="{3515CD12-7194-4FEA-8571-C22D6AE8C75C}">
      <dgm:prSet/>
      <dgm:spPr/>
      <dgm:t>
        <a:bodyPr/>
        <a:lstStyle/>
        <a:p>
          <a:endParaRPr lang="en-US"/>
        </a:p>
      </dgm:t>
    </dgm:pt>
    <dgm:pt modelId="{A5EF230B-2D1C-4495-A7CB-90FC6160095E}" type="pres">
      <dgm:prSet presAssocID="{4359D3A0-0072-463D-9C9B-F7E10C09FC0E}" presName="linearFlow" presStyleCnt="0">
        <dgm:presLayoutVars>
          <dgm:dir/>
          <dgm:resizeHandles val="exact"/>
        </dgm:presLayoutVars>
      </dgm:prSet>
      <dgm:spPr/>
    </dgm:pt>
    <dgm:pt modelId="{3E938579-1E83-4FFB-830D-AD750C087325}" type="pres">
      <dgm:prSet presAssocID="{9713C6E7-77D8-48D6-97D7-9FD36A49BC84}" presName="composite" presStyleCnt="0"/>
      <dgm:spPr/>
    </dgm:pt>
    <dgm:pt modelId="{E3DF79A3-0146-4F76-A4B3-885518EF8BD2}" type="pres">
      <dgm:prSet presAssocID="{9713C6E7-77D8-48D6-97D7-9FD36A49BC84}" presName="imgShp" presStyleLbl="fgImgPlace1" presStyleIdx="0" presStyleCnt="3" custScaleX="162530" custScaleY="136498" custLinFactNeighborX="-54036" custLinFactNeighborY="80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3B56511-CBD7-4F1B-901A-B44B2720C501}" type="pres">
      <dgm:prSet presAssocID="{9713C6E7-77D8-48D6-97D7-9FD36A49BC84}" presName="txShp" presStyleLbl="node1" presStyleIdx="0" presStyleCnt="3" custScaleX="126512" custScaleY="98114">
        <dgm:presLayoutVars>
          <dgm:bulletEnabled val="1"/>
        </dgm:presLayoutVars>
      </dgm:prSet>
      <dgm:spPr/>
    </dgm:pt>
    <dgm:pt modelId="{04EAE7C6-D61D-49AB-92A8-4EB71A95D27A}" type="pres">
      <dgm:prSet presAssocID="{3D4AE701-47ED-462A-9FD0-18317EB5CEC0}" presName="spacing" presStyleCnt="0"/>
      <dgm:spPr/>
    </dgm:pt>
    <dgm:pt modelId="{4A8B19D9-E1F8-4B54-B5DD-FBC0C538E22E}" type="pres">
      <dgm:prSet presAssocID="{F1686084-6417-477F-98D7-300C36A8FE25}" presName="composite" presStyleCnt="0"/>
      <dgm:spPr/>
    </dgm:pt>
    <dgm:pt modelId="{54EDC7AC-1D9A-49DD-8C64-2E013B300B40}" type="pres">
      <dgm:prSet presAssocID="{F1686084-6417-477F-98D7-300C36A8FE25}" presName="imgShp" presStyleLbl="fgImgPlace1" presStyleIdx="1" presStyleCnt="3" custScaleX="147441" custScaleY="169566" custLinFactNeighborX="-42283" custLinFactNeighborY="-34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0202C6F-E31C-4104-9319-245A84A98797}" type="pres">
      <dgm:prSet presAssocID="{F1686084-6417-477F-98D7-300C36A8FE25}" presName="txShp" presStyleLbl="node1" presStyleIdx="1" presStyleCnt="3" custScaleX="123566" custScaleY="100564" custLinFactNeighborX="2305" custLinFactNeighborY="-2337">
        <dgm:presLayoutVars>
          <dgm:bulletEnabled val="1"/>
        </dgm:presLayoutVars>
      </dgm:prSet>
      <dgm:spPr/>
    </dgm:pt>
    <dgm:pt modelId="{34E9F2FE-3803-42D7-A7C3-6C27F972D4A6}" type="pres">
      <dgm:prSet presAssocID="{5FFAE818-59E8-487A-B878-62CD9E406B9E}" presName="spacing" presStyleCnt="0"/>
      <dgm:spPr/>
    </dgm:pt>
    <dgm:pt modelId="{6E0A9E6A-D095-4957-8E7E-EAE163F5EB36}" type="pres">
      <dgm:prSet presAssocID="{C0A2E542-F87A-4E20-93C3-2E578959C6EA}" presName="composite" presStyleCnt="0"/>
      <dgm:spPr/>
    </dgm:pt>
    <dgm:pt modelId="{F3FBC516-AB11-4042-BA8D-9310F03EBCD0}" type="pres">
      <dgm:prSet presAssocID="{C0A2E542-F87A-4E20-93C3-2E578959C6EA}" presName="imgShp" presStyleLbl="fgImgPlace1" presStyleIdx="2" presStyleCnt="3" custScaleX="148301" custScaleY="160975" custLinFactNeighborX="-36686" custLinFactNeighborY="4273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455A54C-BB8D-4EE5-AA72-0C070F0C9A26}" type="pres">
      <dgm:prSet presAssocID="{C0A2E542-F87A-4E20-93C3-2E578959C6EA}" presName="txShp" presStyleLbl="node1" presStyleIdx="2" presStyleCnt="3" custScaleX="119900" custLinFactNeighborX="4467" custLinFactNeighborY="11453">
        <dgm:presLayoutVars>
          <dgm:bulletEnabled val="1"/>
        </dgm:presLayoutVars>
      </dgm:prSet>
      <dgm:spPr/>
    </dgm:pt>
  </dgm:ptLst>
  <dgm:cxnLst>
    <dgm:cxn modelId="{BFC6CE08-5CF0-492E-8D84-689685ABC781}" type="presOf" srcId="{9713C6E7-77D8-48D6-97D7-9FD36A49BC84}" destId="{D3B56511-CBD7-4F1B-901A-B44B2720C501}" srcOrd="0" destOrd="0" presId="urn:microsoft.com/office/officeart/2005/8/layout/vList3"/>
    <dgm:cxn modelId="{3515CD12-7194-4FEA-8571-C22D6AE8C75C}" srcId="{4359D3A0-0072-463D-9C9B-F7E10C09FC0E}" destId="{C0A2E542-F87A-4E20-93C3-2E578959C6EA}" srcOrd="2" destOrd="0" parTransId="{5D91B0ED-7539-49E7-AB08-141457FE463F}" sibTransId="{819010E5-A3C0-40A6-B898-0C50F9EA2062}"/>
    <dgm:cxn modelId="{54579A23-84B4-498A-AB43-B6ABF0C94EBF}" srcId="{4359D3A0-0072-463D-9C9B-F7E10C09FC0E}" destId="{9713C6E7-77D8-48D6-97D7-9FD36A49BC84}" srcOrd="0" destOrd="0" parTransId="{4E4235BD-F939-48A6-B1BC-75105376ABE8}" sibTransId="{3D4AE701-47ED-462A-9FD0-18317EB5CEC0}"/>
    <dgm:cxn modelId="{36781C66-583E-4E6D-88AB-B3298AD73E1C}" srcId="{4359D3A0-0072-463D-9C9B-F7E10C09FC0E}" destId="{F1686084-6417-477F-98D7-300C36A8FE25}" srcOrd="1" destOrd="0" parTransId="{7E7DE2CA-2071-470D-97C0-9EB6244F6F02}" sibTransId="{5FFAE818-59E8-487A-B878-62CD9E406B9E}"/>
    <dgm:cxn modelId="{79B8C377-8C10-4623-B885-303FFB9F6282}" type="presOf" srcId="{4359D3A0-0072-463D-9C9B-F7E10C09FC0E}" destId="{A5EF230B-2D1C-4495-A7CB-90FC6160095E}" srcOrd="0" destOrd="0" presId="urn:microsoft.com/office/officeart/2005/8/layout/vList3"/>
    <dgm:cxn modelId="{57D39896-B0F7-4EE5-9A1C-D91DC7536F1B}" type="presOf" srcId="{F1686084-6417-477F-98D7-300C36A8FE25}" destId="{10202C6F-E31C-4104-9319-245A84A98797}" srcOrd="0" destOrd="0" presId="urn:microsoft.com/office/officeart/2005/8/layout/vList3"/>
    <dgm:cxn modelId="{B25999F8-06CE-4CB0-B744-14AF70D36860}" type="presOf" srcId="{C0A2E542-F87A-4E20-93C3-2E578959C6EA}" destId="{4455A54C-BB8D-4EE5-AA72-0C070F0C9A26}" srcOrd="0" destOrd="0" presId="urn:microsoft.com/office/officeart/2005/8/layout/vList3"/>
    <dgm:cxn modelId="{CAF1C7DC-D197-48AA-8D67-A0608059E74C}" type="presParOf" srcId="{A5EF230B-2D1C-4495-A7CB-90FC6160095E}" destId="{3E938579-1E83-4FFB-830D-AD750C087325}" srcOrd="0" destOrd="0" presId="urn:microsoft.com/office/officeart/2005/8/layout/vList3"/>
    <dgm:cxn modelId="{A601F48C-6FD8-42D7-AF4D-ABAC47B04751}" type="presParOf" srcId="{3E938579-1E83-4FFB-830D-AD750C087325}" destId="{E3DF79A3-0146-4F76-A4B3-885518EF8BD2}" srcOrd="0" destOrd="0" presId="urn:microsoft.com/office/officeart/2005/8/layout/vList3"/>
    <dgm:cxn modelId="{67A1C15C-6A76-41BF-8883-49115139ABC3}" type="presParOf" srcId="{3E938579-1E83-4FFB-830D-AD750C087325}" destId="{D3B56511-CBD7-4F1B-901A-B44B2720C501}" srcOrd="1" destOrd="0" presId="urn:microsoft.com/office/officeart/2005/8/layout/vList3"/>
    <dgm:cxn modelId="{BD5EEA28-C9BD-4D8D-9DC9-5E12C2FD1D4B}" type="presParOf" srcId="{A5EF230B-2D1C-4495-A7CB-90FC6160095E}" destId="{04EAE7C6-D61D-49AB-92A8-4EB71A95D27A}" srcOrd="1" destOrd="0" presId="urn:microsoft.com/office/officeart/2005/8/layout/vList3"/>
    <dgm:cxn modelId="{DC36285E-A9DC-42E5-A1C5-747F35D3C6E8}" type="presParOf" srcId="{A5EF230B-2D1C-4495-A7CB-90FC6160095E}" destId="{4A8B19D9-E1F8-4B54-B5DD-FBC0C538E22E}" srcOrd="2" destOrd="0" presId="urn:microsoft.com/office/officeart/2005/8/layout/vList3"/>
    <dgm:cxn modelId="{D1440CB3-DC0A-415A-B1E6-835CAC23BF17}" type="presParOf" srcId="{4A8B19D9-E1F8-4B54-B5DD-FBC0C538E22E}" destId="{54EDC7AC-1D9A-49DD-8C64-2E013B300B40}" srcOrd="0" destOrd="0" presId="urn:microsoft.com/office/officeart/2005/8/layout/vList3"/>
    <dgm:cxn modelId="{3945B58D-9341-44EB-ADF7-767471AD2CE5}" type="presParOf" srcId="{4A8B19D9-E1F8-4B54-B5DD-FBC0C538E22E}" destId="{10202C6F-E31C-4104-9319-245A84A98797}" srcOrd="1" destOrd="0" presId="urn:microsoft.com/office/officeart/2005/8/layout/vList3"/>
    <dgm:cxn modelId="{75E71882-571C-47EC-90D9-9CEFAC4566AE}" type="presParOf" srcId="{A5EF230B-2D1C-4495-A7CB-90FC6160095E}" destId="{34E9F2FE-3803-42D7-A7C3-6C27F972D4A6}" srcOrd="3" destOrd="0" presId="urn:microsoft.com/office/officeart/2005/8/layout/vList3"/>
    <dgm:cxn modelId="{86199F9C-688A-4DAC-B9B3-35BC653B7E2A}" type="presParOf" srcId="{A5EF230B-2D1C-4495-A7CB-90FC6160095E}" destId="{6E0A9E6A-D095-4957-8E7E-EAE163F5EB36}" srcOrd="4" destOrd="0" presId="urn:microsoft.com/office/officeart/2005/8/layout/vList3"/>
    <dgm:cxn modelId="{6C345047-D03F-4C8F-8C4E-2B77D166BC24}" type="presParOf" srcId="{6E0A9E6A-D095-4957-8E7E-EAE163F5EB36}" destId="{F3FBC516-AB11-4042-BA8D-9310F03EBCD0}" srcOrd="0" destOrd="0" presId="urn:microsoft.com/office/officeart/2005/8/layout/vList3"/>
    <dgm:cxn modelId="{E718908D-4D01-46C6-89DD-19BBFB75CEE9}" type="presParOf" srcId="{6E0A9E6A-D095-4957-8E7E-EAE163F5EB36}" destId="{4455A54C-BB8D-4EE5-AA72-0C070F0C9A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56511-CBD7-4F1B-901A-B44B2720C501}">
      <dsp:nvSpPr>
        <dsp:cNvPr id="0" name=""/>
        <dsp:cNvSpPr/>
      </dsp:nvSpPr>
      <dsp:spPr>
        <a:xfrm rot="10800000">
          <a:off x="777058" y="173298"/>
          <a:ext cx="8238971" cy="870713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94736" y="173298"/>
        <a:ext cx="8021293" cy="870713"/>
      </dsp:txXfrm>
    </dsp:sp>
    <dsp:sp modelId="{E3DF79A3-0146-4F76-A4B3-885518EF8BD2}">
      <dsp:nvSpPr>
        <dsp:cNvPr id="0" name=""/>
        <dsp:cNvSpPr/>
      </dsp:nvSpPr>
      <dsp:spPr>
        <a:xfrm>
          <a:off x="439612" y="74338"/>
          <a:ext cx="1442373" cy="12113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2C6F-E31C-4104-9319-245A84A98797}">
      <dsp:nvSpPr>
        <dsp:cNvPr id="0" name=""/>
        <dsp:cNvSpPr/>
      </dsp:nvSpPr>
      <dsp:spPr>
        <a:xfrm rot="10800000">
          <a:off x="1023096" y="1764681"/>
          <a:ext cx="8047116" cy="892456"/>
        </a:xfrm>
        <a:prstGeom prst="homePlat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tật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6210" y="1764681"/>
        <a:ext cx="7824002" cy="892456"/>
      </dsp:txXfrm>
    </dsp:sp>
    <dsp:sp modelId="{54EDC7AC-1D9A-49DD-8C64-2E013B300B40}">
      <dsp:nvSpPr>
        <dsp:cNvPr id="0" name=""/>
        <dsp:cNvSpPr/>
      </dsp:nvSpPr>
      <dsp:spPr>
        <a:xfrm>
          <a:off x="610868" y="1448482"/>
          <a:ext cx="1308466" cy="15048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5A54C-BB8D-4EE5-AA72-0C070F0C9A26}">
      <dsp:nvSpPr>
        <dsp:cNvPr id="0" name=""/>
        <dsp:cNvSpPr/>
      </dsp:nvSpPr>
      <dsp:spPr>
        <a:xfrm rot="10800000">
          <a:off x="1288299" y="3621168"/>
          <a:ext cx="7808371" cy="887450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0161" y="3621168"/>
        <a:ext cx="7586509" cy="887450"/>
      </dsp:txXfrm>
    </dsp:sp>
    <dsp:sp modelId="{F3FBC516-AB11-4042-BA8D-9310F03EBCD0}">
      <dsp:nvSpPr>
        <dsp:cNvPr id="0" name=""/>
        <dsp:cNvSpPr/>
      </dsp:nvSpPr>
      <dsp:spPr>
        <a:xfrm>
          <a:off x="661755" y="3251946"/>
          <a:ext cx="1316098" cy="14285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CE2D4-9DEF-41CB-B922-DC9406E6FDB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4CEF9-21FD-4EF9-8478-EBE661C3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CEF9-21FD-4EF9-8478-EBE661C3BB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9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9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5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8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01553-1EEA-408E-BD3D-DAE46D3E29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C0288-A08C-44EA-903D-0B264F1A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3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8" y="-612"/>
            <a:ext cx="9144793" cy="6858594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95536" y="1772816"/>
            <a:ext cx="8424936" cy="194421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Top">
              <a:avLst/>
            </a:prstTxWarp>
          </a:bodyPr>
          <a:lstStyle/>
          <a:p>
            <a:pPr algn="ctr"/>
            <a:r>
              <a:rPr lang="en-US" sz="36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HỘI THI GIÁO VIÊN GIỎI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7704" y="116632"/>
            <a:ext cx="58326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TRƯỜNG MẦM NON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XÃ NGŨ HIỆP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51520" y="764704"/>
            <a:ext cx="8352928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Biện pháp 3: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Học tập bồi dưỡng nâng cao trình độ chuyên môn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179512" y="2060848"/>
            <a:ext cx="2248024" cy="4536504"/>
          </a:xfrm>
          <a:prstGeom prst="vertic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Luôn tìm tòi, nghiên cứu các tài liệu liên quan  về giáo dục vệ sinh cá nhân cho trẻ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Vertical Scroll 14"/>
          <p:cNvSpPr/>
          <p:nvPr/>
        </p:nvSpPr>
        <p:spPr>
          <a:xfrm>
            <a:off x="3088246" y="2060848"/>
            <a:ext cx="2248024" cy="4536504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Học hỏi, trao đổi những kinh nghiệm hay với đồng nghiệp trong việc rèn kỹ năng cho trẻ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Vertical Scroll 15"/>
          <p:cNvSpPr/>
          <p:nvPr/>
        </p:nvSpPr>
        <p:spPr>
          <a:xfrm>
            <a:off x="5996980" y="2060848"/>
            <a:ext cx="2248024" cy="4536504"/>
          </a:xfrm>
          <a:prstGeom prst="verticalScroll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Trao đổi với tổ chuyên môn để nắm chính xác kiến thức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6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251520" y="1196752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 pháp 4: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trẻ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280" y="1700808"/>
            <a:ext cx="6624736" cy="15841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3280" y="3753036"/>
            <a:ext cx="662473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95536" y="476672"/>
            <a:ext cx="1512168" cy="5904656"/>
          </a:xfrm>
          <a:prstGeom prst="round2DiagRect">
            <a:avLst>
              <a:gd name="adj1" fmla="val 0"/>
              <a:gd name="adj2" fmla="val 32429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+mj-lt"/>
              </a:rPr>
              <a:t>Biện pháp 5:</a:t>
            </a:r>
            <a:r>
              <a:rPr lang="vi-VN" sz="2400" b="1" dirty="0">
                <a:latin typeface="+mj-lt"/>
              </a:rPr>
              <a:t> Tăng cường trao đổi thông tin, phối kết hợp giữa cô giáo và các bậc phụ huynh.</a:t>
            </a:r>
            <a:endParaRPr lang="en-US" sz="2400" dirty="0">
              <a:latin typeface="+mj-lt"/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3131840" y="1196752"/>
            <a:ext cx="5328592" cy="1584176"/>
          </a:xfrm>
          <a:prstGeom prst="borderCallout2">
            <a:avLst>
              <a:gd name="adj1" fmla="val 45206"/>
              <a:gd name="adj2" fmla="val -706"/>
              <a:gd name="adj3" fmla="val 46007"/>
              <a:gd name="adj4" fmla="val -15475"/>
              <a:gd name="adj5" fmla="val 102880"/>
              <a:gd name="adj6" fmla="val -2283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Thường xuyên trao đổi với phụ huynh về việc vệ sinh cá nhân cho trẻ khi ở nhà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Line Callout 2 18"/>
          <p:cNvSpPr/>
          <p:nvPr/>
        </p:nvSpPr>
        <p:spPr>
          <a:xfrm>
            <a:off x="3077580" y="3573016"/>
            <a:ext cx="5382852" cy="1584176"/>
          </a:xfrm>
          <a:prstGeom prst="borderCallout2">
            <a:avLst>
              <a:gd name="adj1" fmla="val 47610"/>
              <a:gd name="adj2" fmla="val 161"/>
              <a:gd name="adj3" fmla="val 46007"/>
              <a:gd name="adj4" fmla="val -14779"/>
              <a:gd name="adj5" fmla="val 99673"/>
              <a:gd name="adj6" fmla="val -21422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Sưu tầm các hình ảnh về quy trình vệ sinh để phụ huynh hiểu đúng và thực hiện đúng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135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92"/>
            <a:ext cx="9144000" cy="6858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167188"/>
            <a:ext cx="8230313" cy="4523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-992"/>
            <a:ext cx="5328592" cy="3429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645024"/>
            <a:ext cx="4294671" cy="3212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407" y="3645024"/>
            <a:ext cx="4230591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476672"/>
            <a:ext cx="54006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KẾT QUẢ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484784"/>
            <a:ext cx="7560840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* Đối với trẻ: </a:t>
            </a:r>
            <a:r>
              <a:rPr lang="en-US" sz="2400" dirty="0" err="1">
                <a:latin typeface="+mj-lt"/>
              </a:rPr>
              <a:t>Trẻ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dần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quen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vệ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nhân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theo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hướng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dẫn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trẻ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dần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thay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đổi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quen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mình</a:t>
            </a:r>
            <a:r>
              <a:rPr lang="en-US" sz="2400" dirty="0">
                <a:latin typeface="+mj-lt"/>
              </a:rPr>
              <a:t>.</a:t>
            </a:r>
          </a:p>
          <a:p>
            <a:endParaRPr lang="en-US" sz="2400" b="1" dirty="0"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877264"/>
              </p:ext>
            </p:extLst>
          </p:nvPr>
        </p:nvGraphicFramePr>
        <p:xfrm>
          <a:off x="359532" y="2852937"/>
          <a:ext cx="8424933" cy="3816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08">
                  <a:extLst>
                    <a:ext uri="{9D8B030D-6E8A-4147-A177-3AD203B41FA5}">
                      <a16:colId xmlns:a16="http://schemas.microsoft.com/office/drawing/2014/main" val="797045639"/>
                    </a:ext>
                  </a:extLst>
                </a:gridCol>
                <a:gridCol w="1896483">
                  <a:extLst>
                    <a:ext uri="{9D8B030D-6E8A-4147-A177-3AD203B41FA5}">
                      <a16:colId xmlns:a16="http://schemas.microsoft.com/office/drawing/2014/main" val="2611124152"/>
                    </a:ext>
                  </a:extLst>
                </a:gridCol>
                <a:gridCol w="947499">
                  <a:extLst>
                    <a:ext uri="{9D8B030D-6E8A-4147-A177-3AD203B41FA5}">
                      <a16:colId xmlns:a16="http://schemas.microsoft.com/office/drawing/2014/main" val="2057158151"/>
                    </a:ext>
                  </a:extLst>
                </a:gridCol>
                <a:gridCol w="947499">
                  <a:extLst>
                    <a:ext uri="{9D8B030D-6E8A-4147-A177-3AD203B41FA5}">
                      <a16:colId xmlns:a16="http://schemas.microsoft.com/office/drawing/2014/main" val="3945951608"/>
                    </a:ext>
                  </a:extLst>
                </a:gridCol>
                <a:gridCol w="947499">
                  <a:extLst>
                    <a:ext uri="{9D8B030D-6E8A-4147-A177-3AD203B41FA5}">
                      <a16:colId xmlns:a16="http://schemas.microsoft.com/office/drawing/2014/main" val="1835217597"/>
                    </a:ext>
                  </a:extLst>
                </a:gridCol>
                <a:gridCol w="947499">
                  <a:extLst>
                    <a:ext uri="{9D8B030D-6E8A-4147-A177-3AD203B41FA5}">
                      <a16:colId xmlns:a16="http://schemas.microsoft.com/office/drawing/2014/main" val="2010575586"/>
                    </a:ext>
                  </a:extLst>
                </a:gridCol>
                <a:gridCol w="1053023">
                  <a:extLst>
                    <a:ext uri="{9D8B030D-6E8A-4147-A177-3AD203B41FA5}">
                      <a16:colId xmlns:a16="http://schemas.microsoft.com/office/drawing/2014/main" val="3769179592"/>
                    </a:ext>
                  </a:extLst>
                </a:gridCol>
                <a:gridCol w="1053023">
                  <a:extLst>
                    <a:ext uri="{9D8B030D-6E8A-4147-A177-3AD203B41FA5}">
                      <a16:colId xmlns:a16="http://schemas.microsoft.com/office/drawing/2014/main" val="1898629534"/>
                    </a:ext>
                  </a:extLst>
                </a:gridCol>
              </a:tblGrid>
              <a:tr h="58343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Nội</a:t>
                      </a:r>
                      <a:r>
                        <a:rPr lang="en-US" sz="1400" dirty="0">
                          <a:effectLst/>
                        </a:rPr>
                        <a:t> dung</a:t>
                      </a:r>
                      <a:endParaRPr lang="en-US" sz="1200" i="1" dirty="0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quả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K/S đầu năm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quả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Sau 2 tháng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Dự kiến đến cuối năm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59225"/>
                  </a:ext>
                </a:extLst>
              </a:tr>
              <a:tr h="4404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Trẻ đạt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Tỷ lệ đạt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Trẻ đạt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Tỷ lệ đạt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Trẻ đạt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Tỷ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lệ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đạt</a:t>
                      </a:r>
                      <a:endParaRPr lang="en-US" sz="1200" i="1" dirty="0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707577"/>
                  </a:ext>
                </a:extLst>
              </a:tr>
              <a:tr h="558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Trẻ đi vệ sinh đúng nơi quy định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67%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83%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25/25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100%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038388"/>
                  </a:ext>
                </a:extLst>
              </a:tr>
              <a:tr h="83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Rửa tay trước khi ăn, sau khi đi vệ sinh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2/6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33%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4/6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67%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25/25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100%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1362946"/>
                  </a:ext>
                </a:extLst>
              </a:tr>
              <a:tr h="83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610870" indent="456565" algn="l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Tự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khăn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rửa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mặt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50%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83%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25/25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100%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5346110"/>
                  </a:ext>
                </a:extLst>
              </a:tr>
              <a:tr h="558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Trẻ biết lau miệng sau khi ăn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33%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5/6 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đạt 8%3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25/25</a:t>
                      </a:r>
                      <a:endParaRPr lang="en-US" sz="1200" i="1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đạt</a:t>
                      </a:r>
                      <a:r>
                        <a:rPr lang="en-US" sz="1400" dirty="0">
                          <a:effectLst/>
                        </a:rPr>
                        <a:t> 100%</a:t>
                      </a:r>
                      <a:endParaRPr lang="en-US" sz="1200" i="1" dirty="0">
                        <a:effectLst/>
                        <a:latin typeface="VNI-Allegi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47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4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00+ Background học tập đẹp - Trung Tâm Đào Tạo Việt 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10-Point Star 9"/>
          <p:cNvSpPr/>
          <p:nvPr/>
        </p:nvSpPr>
        <p:spPr>
          <a:xfrm>
            <a:off x="0" y="1700808"/>
            <a:ext cx="3779912" cy="3870486"/>
          </a:xfrm>
          <a:prstGeom prst="star10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</a:rPr>
              <a:t>* Đối với cô: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-Point Star 10"/>
          <p:cNvSpPr/>
          <p:nvPr/>
        </p:nvSpPr>
        <p:spPr>
          <a:xfrm>
            <a:off x="5364088" y="1700808"/>
            <a:ext cx="3600400" cy="3870486"/>
          </a:xfrm>
          <a:prstGeom prst="star10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</a:rPr>
              <a:t>* Đối với phụ huynh: </a:t>
            </a:r>
            <a:r>
              <a:rPr lang="vi-VN" sz="2000" dirty="0">
                <a:solidFill>
                  <a:schemeClr val="tx1"/>
                </a:solidFill>
              </a:rPr>
              <a:t>Đ</a:t>
            </a:r>
            <a:r>
              <a:rPr lang="en-US" sz="2000" dirty="0">
                <a:solidFill>
                  <a:schemeClr val="tx1"/>
                </a:solidFill>
              </a:rPr>
              <a:t>ã </a:t>
            </a:r>
            <a:r>
              <a:rPr lang="en-US" sz="2000" dirty="0" err="1">
                <a:solidFill>
                  <a:schemeClr val="tx1"/>
                </a:solidFill>
              </a:rPr>
              <a:t>hiểu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tầm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vệ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trẻ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thay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đổi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thói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theo.</a:t>
            </a:r>
            <a:r>
              <a:rPr lang="en-US" dirty="0"/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7804" y="160338"/>
            <a:ext cx="3528392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KẾT QUẢ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480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1167188"/>
            <a:ext cx="8230313" cy="4523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9785"/>
            <a:ext cx="9144000" cy="68558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3848" y="2225176"/>
            <a:ext cx="2808312" cy="26439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ĐÁNH GIÁ CHUNG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-1" y="14265"/>
            <a:ext cx="3399046" cy="2249401"/>
          </a:xfrm>
          <a:prstGeom prst="cloudCallout">
            <a:avLst>
              <a:gd name="adj1" fmla="val 52909"/>
              <a:gd name="adj2" fmla="val 7051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của trẻ.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6156176" y="3616462"/>
            <a:ext cx="3020711" cy="3161123"/>
          </a:xfrm>
          <a:prstGeom prst="cloudCallout">
            <a:avLst>
              <a:gd name="adj1" fmla="val -62602"/>
              <a:gd name="adj2" fmla="val -29144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cho trẻ nền tảng chăm sóc, bảo vệ sức khỏe từ khi còn nhỏ. Phòng tránh được các loại bệnh, tăng cường sức khỏe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1181" y="3861048"/>
            <a:ext cx="3080659" cy="2916537"/>
          </a:xfrm>
          <a:prstGeom prst="cloudCallout">
            <a:avLst>
              <a:gd name="adj1" fmla="val 65967"/>
              <a:gd name="adj2" fmla="val -37912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Phù hợp với nhận thức của phụ huynh, phụ huynh có thể hướng dẫn trẻ khi ở nhà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816962" y="214138"/>
            <a:ext cx="3327037" cy="2249401"/>
          </a:xfrm>
          <a:prstGeom prst="cloudCallout">
            <a:avLst>
              <a:gd name="adj1" fmla="val -54563"/>
              <a:gd name="adj2" fmla="val 61532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82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ouble Wave 3"/>
          <p:cNvSpPr/>
          <p:nvPr/>
        </p:nvSpPr>
        <p:spPr>
          <a:xfrm>
            <a:off x="0" y="0"/>
            <a:ext cx="9144000" cy="2160240"/>
          </a:xfrm>
          <a:prstGeom prst="doubleWave">
            <a:avLst/>
          </a:prstGeom>
          <a:solidFill>
            <a:srgbClr val="CC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HƯỚNG NHIỆM VỤ NĂM TIẾP THEO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353" y="2348880"/>
            <a:ext cx="1540311" cy="3528392"/>
          </a:xfrm>
          <a:prstGeom prst="wedgeEllipseCallout">
            <a:avLst>
              <a:gd name="adj1" fmla="val 47317"/>
              <a:gd name="adj2" fmla="val -61978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452320" y="2600040"/>
            <a:ext cx="1584176" cy="3294134"/>
          </a:xfrm>
          <a:prstGeom prst="wedgeEllipseCallout">
            <a:avLst>
              <a:gd name="adj1" fmla="val -33895"/>
              <a:gd name="adj2" fmla="val -66497"/>
            </a:avLst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320947" y="2559053"/>
            <a:ext cx="1549213" cy="3318733"/>
          </a:xfrm>
          <a:prstGeom prst="wedgeEllipseCallout">
            <a:avLst>
              <a:gd name="adj1" fmla="val 61082"/>
              <a:gd name="adj2" fmla="val -6358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i="1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803293" y="2533939"/>
            <a:ext cx="1402438" cy="3318733"/>
          </a:xfrm>
          <a:prstGeom prst="wedgeEllipseCallout">
            <a:avLst>
              <a:gd name="adj1" fmla="val -35321"/>
              <a:gd name="adj2" fmla="val -690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3664429" y="2559053"/>
            <a:ext cx="1361208" cy="3318733"/>
          </a:xfrm>
          <a:prstGeom prst="wedgeEllipseCallout">
            <a:avLst>
              <a:gd name="adj1" fmla="val 4319"/>
              <a:gd name="adj2" fmla="val -6454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18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6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65"/>
            <a:ext cx="9144000" cy="6877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288" y="117586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THANH TRÌ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XÃ NGŨ HIỆP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916832"/>
            <a:ext cx="8964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RÈN KỸ NĂNG VỆ SINH CÁ NHÂN CHO TRẺ MẪU GIÁO 3-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Nguyễn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7088" y="2752575"/>
            <a:ext cx="1296144" cy="26642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8817" y="1484784"/>
            <a:ext cx="1296144" cy="3111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5252" y="1484784"/>
            <a:ext cx="1296144" cy="31116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8089" y="491974"/>
            <a:ext cx="1296144" cy="211658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1396" y="2752575"/>
            <a:ext cx="1296144" cy="2664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6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B08B45"/>
              </a:clrFrom>
              <a:clrTo>
                <a:srgbClr val="B08B4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blipFill>
            <a:blip r:embed="rId4">
              <a:clrChange>
                <a:clrFrom>
                  <a:srgbClr val="B08B45"/>
                </a:clrFrom>
                <a:clrTo>
                  <a:srgbClr val="B08B4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0000" r="-30000"/>
            </a:stretch>
          </a:blipFill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7092684"/>
              </p:ext>
            </p:extLst>
          </p:nvPr>
        </p:nvGraphicFramePr>
        <p:xfrm>
          <a:off x="-627589" y="1772816"/>
          <a:ext cx="97930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11760" y="332656"/>
            <a:ext cx="48245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559208" y="4603983"/>
            <a:ext cx="3584792" cy="201622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32772" y="4603983"/>
            <a:ext cx="3497068" cy="201622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06256" y="1412776"/>
            <a:ext cx="4037744" cy="20326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    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468" y="1398244"/>
            <a:ext cx="3687508" cy="2016224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99792" y="332656"/>
            <a:ext cx="482453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0382" y="439283"/>
            <a:ext cx="118399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5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5976" y="439283"/>
            <a:ext cx="1447856" cy="37702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15" y="3645023"/>
            <a:ext cx="1470835" cy="3770263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3900" b="1" dirty="0">
              <a:solidFill>
                <a:schemeClr val="accent3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9840" y="3726963"/>
            <a:ext cx="1539968" cy="37702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endParaRPr lang="en-US" sz="23900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86521" y="548443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flipH="1">
            <a:off x="1143142" y="1623050"/>
            <a:ext cx="32128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chemeClr val="bg1"/>
                </a:solidFill>
                <a:latin typeface="+mj-lt"/>
              </a:rPr>
              <a:t>Luôn nhận được sự quan tâm của lãnh đạo ngành, sự đầu tư cơ sở vật chất và sự sát sao trong kiểm tra của BGH</a:t>
            </a:r>
            <a:endParaRPr lang="en-US" sz="2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9820" y="4736583"/>
            <a:ext cx="28289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chemeClr val="bg1"/>
                </a:solidFill>
                <a:latin typeface="+mj-lt"/>
              </a:rPr>
              <a:t>Giáo viên: Có trình độ đạt chuẩn theo quy định, là người địa phương nên hiểu về nếp sinh hoạt của trẻ</a:t>
            </a:r>
            <a:endParaRPr lang="en-US" sz="2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5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4" grpId="0" animBg="1"/>
      <p:bldP spid="12" grpId="0" animBg="1"/>
      <p:bldP spid="13" grpId="0"/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2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1671" y="342183"/>
            <a:ext cx="2304256" cy="64807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+mj-lt"/>
              </a:rPr>
              <a:t>KHÓ KHĂN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166902" y="120485"/>
            <a:ext cx="1152128" cy="93610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166902" y="1555795"/>
            <a:ext cx="1152128" cy="93610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175652" y="5886799"/>
            <a:ext cx="1152128" cy="93610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155927" y="4393833"/>
            <a:ext cx="1152128" cy="93610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155927" y="3030803"/>
            <a:ext cx="1152128" cy="9361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lded Corner 13"/>
          <p:cNvSpPr/>
          <p:nvPr/>
        </p:nvSpPr>
        <p:spPr>
          <a:xfrm>
            <a:off x="4327780" y="109956"/>
            <a:ext cx="4639300" cy="957161"/>
          </a:xfrm>
          <a:prstGeom prst="foldedCorner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dirty="0"/>
              <a:t>Là lớp ghép nên nhận thức ở mức độ  khác nhau và trẻ hạn chế về tiếng phổ thông</a:t>
            </a:r>
            <a:endParaRPr lang="en-US" dirty="0"/>
          </a:p>
        </p:txBody>
      </p:sp>
      <p:sp>
        <p:nvSpPr>
          <p:cNvPr id="16" name="Folded Corner 15"/>
          <p:cNvSpPr/>
          <p:nvPr/>
        </p:nvSpPr>
        <p:spPr>
          <a:xfrm>
            <a:off x="4357317" y="1476858"/>
            <a:ext cx="4248472" cy="1015041"/>
          </a:xfrm>
          <a:prstGeom prst="foldedCorner">
            <a:avLst>
              <a:gd name="adj" fmla="val 50000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dirty="0"/>
              <a:t>Trẻ chưa có kỹ năng và ý thức vệ sinh cá nhân</a:t>
            </a:r>
            <a:endParaRPr lang="en-US" dirty="0"/>
          </a:p>
        </p:txBody>
      </p:sp>
      <p:sp>
        <p:nvSpPr>
          <p:cNvPr id="17" name="Folded Corner 16"/>
          <p:cNvSpPr/>
          <p:nvPr/>
        </p:nvSpPr>
        <p:spPr>
          <a:xfrm>
            <a:off x="4308055" y="2947493"/>
            <a:ext cx="4248472" cy="1019413"/>
          </a:xfrm>
          <a:prstGeom prst="foldedCorner">
            <a:avLst>
              <a:gd name="adj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dirty="0"/>
              <a:t>Giáo viên hạn chế về phương pháp tổ chức các hoạt động rèn kỹ năng cho trẻ</a:t>
            </a:r>
            <a:endParaRPr lang="en-US" dirty="0"/>
          </a:p>
        </p:txBody>
      </p:sp>
      <p:sp>
        <p:nvSpPr>
          <p:cNvPr id="18" name="Folded Corner 17"/>
          <p:cNvSpPr/>
          <p:nvPr/>
        </p:nvSpPr>
        <p:spPr>
          <a:xfrm>
            <a:off x="4319030" y="4411791"/>
            <a:ext cx="4248472" cy="918146"/>
          </a:xfrm>
          <a:prstGeom prst="foldedCorner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dirty="0"/>
              <a:t>Phụ huynh chưa thực sự quan tâm đến việc giáo dục trẻ</a:t>
            </a:r>
            <a:endParaRPr lang="en-US" dirty="0"/>
          </a:p>
        </p:txBody>
      </p:sp>
      <p:sp>
        <p:nvSpPr>
          <p:cNvPr id="19" name="Folded Corner 18"/>
          <p:cNvSpPr/>
          <p:nvPr/>
        </p:nvSpPr>
        <p:spPr>
          <a:xfrm>
            <a:off x="4335266" y="5894405"/>
            <a:ext cx="4248472" cy="860719"/>
          </a:xfrm>
          <a:prstGeom prst="foldedCorner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dirty="0">
                <a:solidFill>
                  <a:schemeClr val="bg1"/>
                </a:solidFill>
              </a:rPr>
              <a:t>Phụ huynh chưa để trẻ tự lập, thường có xu hướng làm thay trẻ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18864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2. Nội dung biện pháp thực hiện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295085" y="1752737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Biện pháp 1:</a:t>
            </a:r>
            <a:r>
              <a:rPr lang="vi-VN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b="1" i="1" dirty="0">
                <a:solidFill>
                  <a:schemeClr val="bg1"/>
                </a:solidFill>
              </a:rPr>
              <a:t>Chuẩn bị môi trường và điều kiện vật chất tối thiểu cần thiết cho hoạt động vệ sinh</a:t>
            </a:r>
            <a:r>
              <a:rPr lang="vi-VN" b="1" i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2025473" y="1752737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rgbClr val="FF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Biện pháp 2: </a:t>
            </a:r>
            <a:r>
              <a:rPr lang="en-US" b="1" dirty="0" err="1">
                <a:solidFill>
                  <a:schemeClr val="bg1"/>
                </a:solidFill>
              </a:rPr>
              <a:t>Rèn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kỹ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năng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vệ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cá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nhân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trẻ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lồng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ghép</a:t>
            </a:r>
            <a:r>
              <a:rPr lang="en-US" b="1" dirty="0">
                <a:solidFill>
                  <a:schemeClr val="bg1"/>
                </a:solidFill>
              </a:rPr>
              <a:t> ở </a:t>
            </a:r>
            <a:r>
              <a:rPr lang="en-US" b="1" dirty="0" err="1">
                <a:solidFill>
                  <a:schemeClr val="bg1"/>
                </a:solidFill>
              </a:rPr>
              <a:t>mọi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lúc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mọi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nơi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3815916" y="1752737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Biện pháp 3: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Học tập bồi dưỡng nâng cao trình độ chuyên môn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5606359" y="1844824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Biện pháp 4:</a:t>
            </a:r>
            <a:r>
              <a:rPr lang="vi-VN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Làm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gương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cho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trẻ</a:t>
            </a:r>
            <a:endParaRPr lang="en-US" dirty="0">
              <a:latin typeface="+mj-lt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7413612" y="1844824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Biện pháp 5:</a:t>
            </a:r>
            <a:r>
              <a:rPr lang="vi-VN" sz="2000" b="1" dirty="0">
                <a:latin typeface="+mj-lt"/>
              </a:rPr>
              <a:t> </a:t>
            </a:r>
            <a:r>
              <a:rPr lang="vi-VN" b="1" dirty="0">
                <a:latin typeface="+mj-lt"/>
              </a:rPr>
              <a:t>Tăng cường trao đổi thông tin, phối kết hợp giữa cô giáo và các bậc phụ huynh.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441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ound Diagonal Corner Rectangle 18"/>
          <p:cNvSpPr/>
          <p:nvPr/>
        </p:nvSpPr>
        <p:spPr>
          <a:xfrm>
            <a:off x="323528" y="1196752"/>
            <a:ext cx="1512168" cy="4464496"/>
          </a:xfrm>
          <a:prstGeom prst="round2DiagRect">
            <a:avLst>
              <a:gd name="adj1" fmla="val 0"/>
              <a:gd name="adj2" fmla="val 3242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Biện pháp 1:</a:t>
            </a:r>
            <a:r>
              <a:rPr lang="vi-VN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b="1" i="1" dirty="0">
                <a:solidFill>
                  <a:schemeClr val="bg1"/>
                </a:solidFill>
              </a:rPr>
              <a:t>Chuẩn bị môi trường và điều kiện vật chất tối thiểu cần thiết cho hoạt động vệ sinh</a:t>
            </a:r>
            <a:r>
              <a:rPr lang="vi-VN" b="1" i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Horizontal Scroll 27"/>
          <p:cNvSpPr/>
          <p:nvPr/>
        </p:nvSpPr>
        <p:spPr>
          <a:xfrm>
            <a:off x="1864621" y="1196752"/>
            <a:ext cx="5544616" cy="1152128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Môi trường rộng rãi, sạch sẽ, cơ sở vật chất đầy đủ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Horizontal Scroll 29"/>
          <p:cNvSpPr/>
          <p:nvPr/>
        </p:nvSpPr>
        <p:spPr>
          <a:xfrm>
            <a:off x="1864621" y="2946402"/>
            <a:ext cx="5544616" cy="1152128"/>
          </a:xfrm>
          <a:prstGeom prst="horizontalScroll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Sắp xếp đồ dùng gọn gàng, hợp lý để trẻ dễ dàng lấy và cất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Horizontal Scroll 30"/>
          <p:cNvSpPr/>
          <p:nvPr/>
        </p:nvSpPr>
        <p:spPr>
          <a:xfrm>
            <a:off x="1864621" y="4536770"/>
            <a:ext cx="5544616" cy="1152128"/>
          </a:xfrm>
          <a:prstGeom prst="horizontalScroll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Trang bị những thiết bị, đồ dùng có hình thù, màu sắc yêu thích cho trẻ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395536" y="548680"/>
            <a:ext cx="1512168" cy="5400600"/>
          </a:xfrm>
          <a:prstGeom prst="round2DiagRect">
            <a:avLst>
              <a:gd name="adj1" fmla="val 0"/>
              <a:gd name="adj2" fmla="val 32429"/>
            </a:avLst>
          </a:prstGeom>
          <a:solidFill>
            <a:srgbClr val="FF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Biện pháp 2: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Rèn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trẻ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mọi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mọi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ouble Wave 2"/>
          <p:cNvSpPr/>
          <p:nvPr/>
        </p:nvSpPr>
        <p:spPr>
          <a:xfrm>
            <a:off x="1892548" y="2060848"/>
            <a:ext cx="7251452" cy="2736304"/>
          </a:xfrm>
          <a:prstGeom prst="double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Đối với trẻ mẫu giáo vui chơi là hoạt động chủ đạo, trẻ vừa chơi vừa học, vừa tiếp thu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054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</TotalTime>
  <Words>1029</Words>
  <Application>Microsoft Office PowerPoint</Application>
  <PresentationFormat>On-screen Show (4:3)</PresentationFormat>
  <Paragraphs>130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VNI-Allegie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HUE</dc:creator>
  <cp:lastModifiedBy>Admin</cp:lastModifiedBy>
  <cp:revision>213</cp:revision>
  <dcterms:created xsi:type="dcterms:W3CDTF">2021-10-09T02:43:42Z</dcterms:created>
  <dcterms:modified xsi:type="dcterms:W3CDTF">2024-05-06T05:09:51Z</dcterms:modified>
</cp:coreProperties>
</file>