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59" r:id="rId4"/>
    <p:sldId id="257" r:id="rId5"/>
    <p:sldId id="260" r:id="rId6"/>
    <p:sldId id="264" r:id="rId7"/>
    <p:sldId id="265" r:id="rId8"/>
    <p:sldId id="266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7" d="100"/>
          <a:sy n="77" d="100"/>
        </p:scale>
        <p:origin x="498" y="-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6E40B-CFAB-4398-8CD5-4784AAD85173}" type="datetimeFigureOut">
              <a:rPr lang="en-US" smtClean="0"/>
              <a:pPr/>
              <a:t>4/14/2024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9F124-7534-4485-B45E-86BB2DD28B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09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6E40B-CFAB-4398-8CD5-4784AAD85173}" type="datetimeFigureOut">
              <a:rPr lang="en-US" smtClean="0"/>
              <a:pPr/>
              <a:t>4/14/2024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9F124-7534-4485-B45E-86BB2DD28B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726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6E40B-CFAB-4398-8CD5-4784AAD85173}" type="datetimeFigureOut">
              <a:rPr lang="en-US" smtClean="0"/>
              <a:pPr/>
              <a:t>4/14/2024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9F124-7534-4485-B45E-86BB2DD28B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318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6E40B-CFAB-4398-8CD5-4784AAD85173}" type="datetimeFigureOut">
              <a:rPr lang="en-US" smtClean="0"/>
              <a:pPr/>
              <a:t>4/14/2024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9F124-7534-4485-B45E-86BB2DD28B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04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6E40B-CFAB-4398-8CD5-4784AAD85173}" type="datetimeFigureOut">
              <a:rPr lang="en-US" smtClean="0"/>
              <a:pPr/>
              <a:t>4/14/2024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9F124-7534-4485-B45E-86BB2DD28B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104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6E40B-CFAB-4398-8CD5-4784AAD85173}" type="datetimeFigureOut">
              <a:rPr lang="en-US" smtClean="0"/>
              <a:pPr/>
              <a:t>4/14/2024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9F124-7534-4485-B45E-86BB2DD28B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073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6E40B-CFAB-4398-8CD5-4784AAD85173}" type="datetimeFigureOut">
              <a:rPr lang="en-US" smtClean="0"/>
              <a:pPr/>
              <a:t>4/14/2024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9F124-7534-4485-B45E-86BB2DD28B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231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6E40B-CFAB-4398-8CD5-4784AAD85173}" type="datetimeFigureOut">
              <a:rPr lang="en-US" smtClean="0"/>
              <a:pPr/>
              <a:t>4/14/2024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9F124-7534-4485-B45E-86BB2DD28B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697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6E40B-CFAB-4398-8CD5-4784AAD85173}" type="datetimeFigureOut">
              <a:rPr lang="en-US" smtClean="0"/>
              <a:pPr/>
              <a:t>4/14/2024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9F124-7534-4485-B45E-86BB2DD28B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72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6E40B-CFAB-4398-8CD5-4784AAD85173}" type="datetimeFigureOut">
              <a:rPr lang="en-US" smtClean="0"/>
              <a:pPr/>
              <a:t>4/14/2024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9F124-7534-4485-B45E-86BB2DD28B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884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6E40B-CFAB-4398-8CD5-4784AAD85173}" type="datetimeFigureOut">
              <a:rPr lang="en-US" smtClean="0"/>
              <a:pPr/>
              <a:t>4/14/2024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9F124-7534-4485-B45E-86BB2DD28B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034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6E40B-CFAB-4398-8CD5-4784AAD85173}" type="datetimeFigureOut">
              <a:rPr lang="en-US" smtClean="0"/>
              <a:pPr/>
              <a:t>4/14/2024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9F124-7534-4485-B45E-86BB2DD28B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710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7087" y="139337"/>
            <a:ext cx="32221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B XÃ NGŨ HIỆP</a:t>
            </a:r>
            <a:endParaRPr lang="en-US" sz="14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49190" y="522514"/>
            <a:ext cx="512934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 HOẠCH HOẠT ĐỘNG HỌC THÁNG 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/2023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LỚP MẪU GIÁO NHỠ - B2</a:t>
            </a:r>
          </a:p>
          <a:p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11/09- 29/09/2023)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1716178"/>
              </p:ext>
            </p:extLst>
          </p:nvPr>
        </p:nvGraphicFramePr>
        <p:xfrm>
          <a:off x="2" y="1261178"/>
          <a:ext cx="12192000" cy="724535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377427816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036579437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776494172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100626769"/>
                    </a:ext>
                  </a:extLst>
                </a:gridCol>
              </a:tblGrid>
              <a:tr h="944694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 ĐỘNG HỌC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Trường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mầm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non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thân</a:t>
                      </a:r>
                      <a:r>
                        <a:rPr lang="vi-VN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yêu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11/09</a:t>
                      </a:r>
                      <a:r>
                        <a:rPr lang="vi-VN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15/09)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Đồ </a:t>
                      </a:r>
                      <a:r>
                        <a:rPr lang="vi-VN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dùng đồ chơi trong lớp </a:t>
                      </a:r>
                      <a:r>
                        <a:rPr lang="vi-VN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bé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18/09</a:t>
                      </a:r>
                      <a:r>
                        <a:rPr lang="vi-VN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22/09)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Nhận</a:t>
                      </a:r>
                      <a:r>
                        <a:rPr lang="vi-VN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biết nguy cơ không an toàn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25/09</a:t>
                      </a:r>
                      <a:r>
                        <a:rPr lang="vi-VN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29/09)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2664928"/>
                  </a:ext>
                </a:extLst>
              </a:tr>
              <a:tr h="88939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vi-VN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học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Thơ: Tình bạn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( Đa số trẻ chưa biết)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( MT 59)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Âm Nhạc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DH: Vui Đến Trường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NH: Em yêu trường em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TCÂN: Nghe tiếng hát tìm đồ vật</a:t>
                      </a:r>
                      <a:r>
                        <a:rPr lang="vi-VN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fr-FR" sz="1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vi-VN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học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Thơ: Trung Thu đến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Đa số trẻ chưa biết)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4580101"/>
                  </a:ext>
                </a:extLst>
              </a:tr>
              <a:tr h="746505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Tạo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Vẽ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đồ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chơi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sân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trường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mà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bé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thích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MT 93)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tài</a:t>
                      </a:r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Tạo hình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Tô nét và tô màu những chiếc ô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Tiết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mẫu</a:t>
                      </a:r>
                      <a:r>
                        <a:rPr lang="vi-VN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Tạo hình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Vẽ cái tr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ống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 Đề Tài 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585865"/>
                  </a:ext>
                </a:extLst>
              </a:tr>
              <a:tr h="103516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HĐKP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Trò chuyện về trường mầm non của bé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MT 46)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HĐKP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Bé </a:t>
                      </a:r>
                      <a:r>
                        <a:rPr lang="fr-FR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nhận</a:t>
                      </a:r>
                      <a:r>
                        <a:rPr lang="fr-FR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lang="fr-FR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đồ</a:t>
                      </a:r>
                      <a:r>
                        <a:rPr lang="fr-FR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vật</a:t>
                      </a:r>
                      <a:r>
                        <a:rPr lang="fr-FR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fr-FR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an </a:t>
                      </a:r>
                      <a:r>
                        <a:rPr lang="fr-FR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toàn</a:t>
                      </a:r>
                      <a:r>
                        <a:rPr lang="fr-FR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</a:t>
                      </a:r>
                      <a:r>
                        <a:rPr lang="fr-FR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HĐKP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Bé 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vui tết trung thu</a:t>
                      </a: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234065"/>
                  </a:ext>
                </a:extLst>
              </a:tr>
              <a:tr h="730305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LQVT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Dạy trẻ so sánh nhận biết sự bằng nhau của 2 đối tượng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TCHT: Bài 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LQVT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trẻ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so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sánh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sự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khác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nhau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lượng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đối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tượng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TCHT: Bài7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LQVT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trẻ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so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sánh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chiều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dài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đối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tượng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2872812"/>
                  </a:ext>
                </a:extLst>
              </a:tr>
              <a:tr h="1102913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PTVĐ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VĐCB: 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Tung bắt bóng với người đối diện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TCVĐ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Cáo và Thỏ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PTVĐ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VĐCB: </a:t>
                      </a:r>
                      <a:r>
                        <a:rPr lang="fr-F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Trườn sấp trèo qua ghế thể dục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TCVĐ</a:t>
                      </a:r>
                      <a:r>
                        <a:rPr lang="fr-F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Tung cao hơn nữa.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PTVĐ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VĐCB</a:t>
                      </a:r>
                      <a:r>
                        <a:rPr lang="fr-FR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fr-FR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Bò</a:t>
                      </a:r>
                      <a:r>
                        <a:rPr lang="fr-FR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thấp</a:t>
                      </a:r>
                      <a:r>
                        <a:rPr lang="fr-FR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chui</a:t>
                      </a:r>
                      <a:r>
                        <a:rPr lang="fr-FR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qua </a:t>
                      </a:r>
                      <a:r>
                        <a:rPr lang="fr-FR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cổng</a:t>
                      </a:r>
                      <a:r>
                        <a:rPr lang="fr-FR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TCVĐ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Kéo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co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826515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53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7087" y="139337"/>
            <a:ext cx="32221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B XÃ NGŨ HIỆP</a:t>
            </a:r>
            <a:endParaRPr lang="en-US" sz="14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49190" y="522514"/>
            <a:ext cx="512934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 HOẠCH HOẠT ĐỘNG HỌC THÁNG 10/2023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LỚP MẪU GIÁO NHỠ - B2</a:t>
            </a:r>
          </a:p>
          <a:p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/10- 27/10/2023)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5921552"/>
              </p:ext>
            </p:extLst>
          </p:nvPr>
        </p:nvGraphicFramePr>
        <p:xfrm>
          <a:off x="2" y="1261178"/>
          <a:ext cx="12192000" cy="681721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1377427816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036579437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776494172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100626769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3603337856"/>
                    </a:ext>
                  </a:extLst>
                </a:gridCol>
              </a:tblGrid>
              <a:tr h="944694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 ĐỘNG HỌC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Năm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giác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quan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bé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2/10-6/10/2023)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thân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gia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đình</a:t>
                      </a: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9/10-13/10/2023)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 </a:t>
                      </a: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phụ nữ Việt </a:t>
                      </a:r>
                      <a:r>
                        <a:rPr lang="vi-VN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Nam</a:t>
                      </a: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16/10-20/10/2013)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Đồ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dùng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gia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đình</a:t>
                      </a: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23/10-27/10/2023)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2664928"/>
                  </a:ext>
                </a:extLst>
              </a:tr>
              <a:tr h="88939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LQVH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Truyện</a:t>
                      </a: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Cậu bé mũi dài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Đa số trẻ chưa biết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Âm Nhạc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DH: Nhà của tôi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NH: Ba</a:t>
                      </a:r>
                      <a:r>
                        <a:rPr lang="vi-VN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ngọn nến lung 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vi-VN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inh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TCÂN: Ai</a:t>
                      </a:r>
                      <a:r>
                        <a:rPr lang="vi-VN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nhanh hơn</a:t>
                      </a:r>
                      <a:r>
                        <a:rPr lang="vi-VN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LQVH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Truyện: Món quà cô giáo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Đa số trẻ chưa biết)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Âm Nhạc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</a:t>
                      </a:r>
                      <a:r>
                        <a:rPr lang="fr-F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Nhà của tôi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NH: Tổ ấm gia đình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TCÂN: Nghe tiếng hát tìm đồ vật.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MT 98)</a:t>
                      </a:r>
                      <a:r>
                        <a:rPr lang="vi-VN" sz="14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4580101"/>
                  </a:ext>
                </a:extLst>
              </a:tr>
              <a:tr h="746505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Tạo hình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Vẽ nét mặt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Đề tài</a:t>
                      </a: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Tạo hình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Vẽ chiếc kem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( Đề tài 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Tạo hình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Làm chiếc ghế đứng được</a:t>
                      </a:r>
                      <a:r>
                        <a:rPr lang="vi-VN" sz="14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(Ứng dụng phương pháp STEAM)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Tạo hình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Vẽ chiếc cốc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( Đề tài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585865"/>
                  </a:ext>
                </a:extLst>
              </a:tr>
              <a:tr h="103516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HĐKP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Trò chuyện về 5 giác quan Bé</a:t>
                      </a:r>
                      <a:r>
                        <a:rPr lang="vi-VN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( MT 55)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HĐKP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thân trong gia đình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vi-VN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( MT 44)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HĐKP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Trò</a:t>
                      </a: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chuyện về ngày 20/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HĐKP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Đồ</a:t>
                      </a: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dùng trong gia đình</a:t>
                      </a:r>
                      <a:r>
                        <a:rPr lang="vi-VN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234065"/>
                  </a:ext>
                </a:extLst>
              </a:tr>
              <a:tr h="730305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LQVT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 Dạy trẻ xác định</a:t>
                      </a: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vị trí của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đồ vật ở phía trước</a:t>
                      </a: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sau, 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trên, dưới so với bản thân</a:t>
                      </a: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LQVT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Dạy trẻ xác định</a:t>
                      </a: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vị trí của 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đồ vật ở phía trái</a:t>
                      </a: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phải 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 với</a:t>
                      </a: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bản thân</a:t>
                      </a:r>
                      <a:r>
                        <a:rPr lang="vi-VN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LQVT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Dạy trẻ so sánh, sắp xếp theo thứ tự về chiều dài của 3 đối tượng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LQVT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Dạy trẻ phân biệt hình vuông và hình chữ nhật</a:t>
                      </a:r>
                      <a:r>
                        <a:rPr lang="vi-VN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2872812"/>
                  </a:ext>
                </a:extLst>
              </a:tr>
              <a:tr h="1102913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PTVĐ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VĐCB: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Đi</a:t>
                      </a: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bước lùi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TCVĐ: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Bịt</a:t>
                      </a: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mắt bắt dê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PTVĐ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VĐCB:</a:t>
                      </a:r>
                      <a:r>
                        <a:rPr lang="vi-VN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Chuyền bắt bóng qua đầu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TCVĐ:</a:t>
                      </a:r>
                      <a:r>
                        <a:rPr lang="vi-VN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Cáo và Thỏ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PTVĐ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VĐCB:</a:t>
                      </a:r>
                      <a:r>
                        <a:rPr lang="vi-VN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Chạy theo đường zích zắc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TCVĐ:</a:t>
                      </a:r>
                      <a:r>
                        <a:rPr lang="vi-VN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Lộn cầu vồng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MT 3)</a:t>
                      </a:r>
                      <a:r>
                        <a:rPr lang="vi-VN" sz="14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PTVĐ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VĐCB:</a:t>
                      </a:r>
                      <a:r>
                        <a:rPr lang="fr-FR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Ném</a:t>
                      </a:r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xa bằng 1 tay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TCVĐ:</a:t>
                      </a:r>
                      <a:r>
                        <a:rPr lang="fr-FR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Mèo</a:t>
                      </a:r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và chim sẻ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826515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434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7087" y="139337"/>
            <a:ext cx="32221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B XÃ NGŨ HIỆP</a:t>
            </a:r>
            <a:endParaRPr lang="en-US" sz="14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49190" y="522514"/>
            <a:ext cx="512934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 HOẠCH HOẠT ĐỘNG HỌC THÁNG 11/2023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LỚP MẪU GIÁO NHỠ - B2</a:t>
            </a:r>
          </a:p>
          <a:p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30/10- 1/12/2023)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2" y="1261178"/>
          <a:ext cx="12192000" cy="566213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37742781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03657943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77649417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10062676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60333785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428626752"/>
                    </a:ext>
                  </a:extLst>
                </a:gridCol>
              </a:tblGrid>
              <a:tr h="1188326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 ĐỘNG HỌC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</a:p>
                    <a:p>
                      <a:pPr algn="ctr"/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Nghề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nghiệp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bố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mẹ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(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30/10</a:t>
                      </a:r>
                      <a:r>
                        <a:rPr lang="vi-VN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3/11)</a:t>
                      </a:r>
                    </a:p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  <a:p>
                      <a:pPr algn="ctr"/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Nghề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truyền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thống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địa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phương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(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6/11- 10/11)</a:t>
                      </a:r>
                    </a:p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</a:p>
                    <a:p>
                      <a:pPr algn="ctr"/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vi-VN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của thầy cô giáo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(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13/11-17/11)</a:t>
                      </a:r>
                    </a:p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Nghề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bán</a:t>
                      </a:r>
                      <a:r>
                        <a:rPr lang="vi-VN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hàng 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20/11-24/11)</a:t>
                      </a: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</a:t>
                      </a:r>
                    </a:p>
                    <a:p>
                      <a:pPr algn="ctr"/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Lớn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lên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bé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thích nghề gì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27/11-1 /12)</a:t>
                      </a: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2664928"/>
                  </a:ext>
                </a:extLst>
              </a:tr>
              <a:tr h="1102913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1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  <a:endParaRPr lang="en-US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LQVH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Thơ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nghề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như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bố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Đa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trẻ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chưa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Âm</a:t>
                      </a: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Nhạc</a:t>
                      </a: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DH: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Cháu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yêu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cô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chú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NH: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ước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mơ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xanh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TCÂN: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Nghe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giai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điệu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đoán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tên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hát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LQVH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Truyện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Món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quà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cô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giáo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Đa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trẻ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chưa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biết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Âm Nhạc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DH: Cháu yêu cô thợ dệt</a:t>
                      </a:r>
                    </a:p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NH: Anh phi công ơi</a:t>
                      </a:r>
                    </a:p>
                    <a:p>
                      <a:pPr marL="0" marR="0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TCÂN: Tai ai tinh </a:t>
                      </a:r>
                      <a:r>
                        <a:rPr lang="vi-VN" sz="11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(MT 87)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LQVH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Thơ: Bé làm bao nhiêu nghề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Đa số trẻ chưa biết)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1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4580101"/>
                  </a:ext>
                </a:extLst>
              </a:tr>
              <a:tr h="746505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1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  <a:endParaRPr lang="en-US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Tạo hình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Tô nét và tô màu tranh chú hề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Tiết mẫu)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Tạo</a:t>
                      </a: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hình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Vẽ</a:t>
                      </a:r>
                      <a:r>
                        <a:rPr lang="vi-VN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đồ dùng nghề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Tài</a:t>
                      </a:r>
                      <a:r>
                        <a:rPr lang="vi-VN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Tạo</a:t>
                      </a: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hình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Thiết</a:t>
                      </a: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kế</a:t>
                      </a: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thiệp</a:t>
                      </a: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tặng</a:t>
                      </a: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cô</a:t>
                      </a: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(ứng dụng PP STEAM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Tạo</a:t>
                      </a: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bàn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tay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tạo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con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vật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tài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Tạo hình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Tô màu nghề bé thích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Đề tài)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585865"/>
                  </a:ext>
                </a:extLst>
              </a:tr>
              <a:tr h="791175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  <a:endParaRPr lang="en-US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HĐKP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Nghề của bố mẹ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vi-VN" sz="11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MT 49</a:t>
                      </a:r>
                      <a:r>
                        <a:rPr lang="en-US" sz="11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HĐKP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Nghề truyền thống của địa phương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HĐKP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hội</a:t>
                      </a: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cô</a:t>
                      </a: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giáo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HĐKP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Trò</a:t>
                      </a: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chuyện</a:t>
                      </a: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nghề</a:t>
                      </a: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bán</a:t>
                      </a:r>
                      <a:r>
                        <a:rPr lang="vi-VN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hàng</a:t>
                      </a:r>
                      <a:r>
                        <a:rPr lang="fr-FR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HĐKP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Trò chuyện về một số nghề bé</a:t>
                      </a:r>
                      <a:r>
                        <a:rPr lang="vi-VN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thích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234065"/>
                  </a:ext>
                </a:extLst>
              </a:tr>
              <a:tr h="730305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1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</a:t>
                      </a:r>
                      <a:endParaRPr lang="en-US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LQVT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Dạy trẻ phân biệt hình tròn và hình tam giác</a:t>
                      </a: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LQVT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8572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vi-VN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Dạy trẻ ghép đôi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Bài 4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LQVT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8572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vi-VN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Dạy trẻ đếm, nhận biết số lượng và chữ số trong phạm vi 3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LQVT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Tách gộp trong phạm vi 3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vi-VN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LQVT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Dạy trẻ so sánh, sắp xếp theo thứ tự về độ lớn của 3 đối tượng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2872812"/>
                  </a:ext>
                </a:extLst>
              </a:tr>
              <a:tr h="1102913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1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</a:t>
                      </a:r>
                      <a:endParaRPr lang="en-US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PTVĐ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VĐCB: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Ném</a:t>
                      </a:r>
                      <a:r>
                        <a:rPr lang="vi-VN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trúng đích nằm ngang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TCVĐ: 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Ô</a:t>
                      </a:r>
                      <a:r>
                        <a:rPr lang="vi-VN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tô và chim sẻ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PTVĐ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vi-VN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VĐCB</a:t>
                      </a:r>
                      <a:r>
                        <a:rPr lang="vi-VN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Bật sâu 35cm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TCVĐ</a:t>
                      </a:r>
                      <a:r>
                        <a:rPr lang="vi-VN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Dung dăng dung dẻ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PTVĐ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VĐCB: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Trườn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hướng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thẳng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TCVĐ: 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Tung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cao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hơn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nữa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PTVĐ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VĐCB: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Ném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xa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bằng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tay</a:t>
                      </a:r>
                      <a:r>
                        <a:rPr lang="vi-VN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Chạy 100m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TCVĐ: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Cáo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thỏ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PTVĐ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VĐCB: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Chạy</a:t>
                      </a:r>
                      <a:r>
                        <a:rPr lang="vi-VN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thay đổi tốc độ theo hiệu lệnh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TCVĐ: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Trời</a:t>
                      </a:r>
                      <a:r>
                        <a:rPr lang="vi-VN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nắng, trời mưa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826515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9421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7087" y="139337"/>
            <a:ext cx="32221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B XÃ NGŨ HIỆP</a:t>
            </a:r>
            <a:endParaRPr lang="en-US" sz="14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49190" y="522514"/>
            <a:ext cx="512934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 HOẠCH HOẠT ĐỘNG HỌC THÁNG 12/2023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LỚP MẪU GIÁO NHỠ - B2</a:t>
            </a:r>
          </a:p>
          <a:p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04/12 - 29/12/2023)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5731179"/>
              </p:ext>
            </p:extLst>
          </p:nvPr>
        </p:nvGraphicFramePr>
        <p:xfrm>
          <a:off x="0" y="1322733"/>
          <a:ext cx="12192000" cy="567247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11678">
                  <a:extLst>
                    <a:ext uri="{9D8B030D-6E8A-4147-A177-3AD203B41FA5}">
                      <a16:colId xmlns:a16="http://schemas.microsoft.com/office/drawing/2014/main" val="1377427816"/>
                    </a:ext>
                  </a:extLst>
                </a:gridCol>
                <a:gridCol w="2525486">
                  <a:extLst>
                    <a:ext uri="{9D8B030D-6E8A-4147-A177-3AD203B41FA5}">
                      <a16:colId xmlns:a16="http://schemas.microsoft.com/office/drawing/2014/main" val="1036579437"/>
                    </a:ext>
                  </a:extLst>
                </a:gridCol>
                <a:gridCol w="2542905">
                  <a:extLst>
                    <a:ext uri="{9D8B030D-6E8A-4147-A177-3AD203B41FA5}">
                      <a16:colId xmlns:a16="http://schemas.microsoft.com/office/drawing/2014/main" val="776494172"/>
                    </a:ext>
                  </a:extLst>
                </a:gridCol>
                <a:gridCol w="2673531">
                  <a:extLst>
                    <a:ext uri="{9D8B030D-6E8A-4147-A177-3AD203B41FA5}">
                      <a16:colId xmlns:a16="http://schemas.microsoft.com/office/drawing/2014/main" val="1100626769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3603337856"/>
                    </a:ext>
                  </a:extLst>
                </a:gridCol>
              </a:tblGrid>
              <a:tr h="1175407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 ĐỘNG HỌC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</a:p>
                    <a:p>
                      <a:pPr algn="ctr"/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con </a:t>
                      </a:r>
                      <a:r>
                        <a:rPr lang="en-US" sz="14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vật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nuôi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gia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đình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(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04/12</a:t>
                      </a:r>
                      <a:r>
                        <a:rPr lang="vi-VN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08/12)</a:t>
                      </a:r>
                    </a:p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  <a:p>
                      <a:pPr algn="ctr"/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con </a:t>
                      </a:r>
                      <a:r>
                        <a:rPr lang="en-US" sz="14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vật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sống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dưới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nước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(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11/12- 15/12)</a:t>
                      </a:r>
                    </a:p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</a:p>
                    <a:p>
                      <a:pPr algn="ctr"/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Bé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chú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bộ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đội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(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18/12-22/22)</a:t>
                      </a:r>
                    </a:p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con </a:t>
                      </a:r>
                      <a:r>
                        <a:rPr lang="en-US" sz="14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vật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sống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rừng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25/12-29/12)</a:t>
                      </a: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2664928"/>
                  </a:ext>
                </a:extLst>
              </a:tr>
              <a:tr h="1090923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1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  <a:endParaRPr lang="en-US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LQVH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Truyện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Cáo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gà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trống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Đa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trẻ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chưa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              </a:t>
                      </a:r>
                      <a:r>
                        <a:rPr lang="vi-VN" sz="1100" b="1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100" b="1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</a:t>
                      </a:r>
                    </a:p>
                    <a:p>
                      <a:pPr algn="ctr"/>
                      <a:r>
                        <a:rPr lang="en-US" sz="1100" b="1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 MT 61)</a:t>
                      </a:r>
                      <a:r>
                        <a:rPr lang="vi-VN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Âm</a:t>
                      </a: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Nhạc</a:t>
                      </a: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DH: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vàng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bơi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NH: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cua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thi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tài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TCAN: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Nghe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giai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điệu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đoán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tên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hát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ctr"/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en-US" sz="1100" b="1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1100" b="1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100" b="1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 MT 88)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LQVH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vi-VN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Thơ: Chú giải phóng quân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vi-VN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 Đa số trẻ chưa biết)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vi-VN" sz="1100" b="1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</a:t>
                      </a:r>
                      <a:r>
                        <a:rPr lang="en-US" sz="1100" b="1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(MT 53)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  </a:t>
                      </a:r>
                      <a:r>
                        <a:rPr lang="vi-VN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HĐAN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DH: Chú voi con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NH: Điệu nhảy rừng xanh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TCAN: Tai ai tinh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(</a:t>
                      </a:r>
                      <a:r>
                        <a:rPr lang="pt-BR" sz="11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MT 90</a:t>
                      </a:r>
                      <a:r>
                        <a:rPr lang="vi-VN" sz="11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4580101"/>
                  </a:ext>
                </a:extLst>
              </a:tr>
              <a:tr h="738389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1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  <a:endParaRPr lang="en-US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Tạo</a:t>
                      </a: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hình</a:t>
                      </a:r>
                      <a:endParaRPr lang="en-US" sz="11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Dự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án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chiếc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xe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trắng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ứng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dụng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PP STEAM)</a:t>
                      </a:r>
                      <a:endParaRPr lang="en-US" sz="11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Tạo</a:t>
                      </a: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hình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Xé dán vảy cá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Tiết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tài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Tạo</a:t>
                      </a: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hình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vi-VN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Vẽ con côn trùng 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Tiết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tài</a:t>
                      </a:r>
                      <a:r>
                        <a:rPr lang="vi-VN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Tạo hình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Tô nét và tô màu con cá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 Đề tài ) Bài 4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585865"/>
                  </a:ext>
                </a:extLst>
              </a:tr>
              <a:tr h="782574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  <a:endParaRPr lang="en-US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HĐKP</a:t>
                      </a:r>
                    </a:p>
                    <a:p>
                      <a:pPr algn="ctr"/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vi-VN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số con vật nuôi trong gia đình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100" b="1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 MT25)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HĐKP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vi-VN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số con vật  sống dưới nước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100" b="1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 MT28 )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HĐKP</a:t>
                      </a: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Trò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chuyện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22/12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HĐKP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Những con vật sống tr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ong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vi-VN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rừng</a:t>
                      </a:r>
                      <a:r>
                        <a:rPr lang="en-US" sz="11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 MT 80)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234065"/>
                  </a:ext>
                </a:extLst>
              </a:tr>
              <a:tr h="722366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1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</a:t>
                      </a:r>
                      <a:endParaRPr lang="en-US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LQVT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trẻ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phân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biệt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tròn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tam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giác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vuông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chữ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nhật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100" b="1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 MT 39)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LQVT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vi-VN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Dạy trẻ sắp xếp theo quy tắc  2-3,3-2 (dấu hiệu hình dạng) </a:t>
                      </a:r>
                      <a:r>
                        <a:rPr lang="en-US" sz="110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 </a:t>
                      </a:r>
                      <a:r>
                        <a:rPr lang="en-US" sz="1100" b="1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MT 37) 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17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LQVT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Dạy trẻ xác định vị trí của đồ vật ở phía trên, dưới, trước, sau so với bạn khác </a:t>
                      </a:r>
                      <a:r>
                        <a:rPr lang="en-US" sz="11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MT 41)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LQVT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Ôn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luyện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Bài</a:t>
                      </a:r>
                      <a:r>
                        <a:rPr lang="en-US" sz="11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2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2872812"/>
                  </a:ext>
                </a:extLst>
              </a:tr>
              <a:tr h="1090923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1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</a:t>
                      </a:r>
                      <a:endParaRPr lang="en-US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PTVĐ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VĐCB: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Chạy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liên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tục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hướng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thẳng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15m</a:t>
                      </a:r>
                    </a:p>
                    <a:p>
                      <a:pPr algn="ctr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TCVĐ: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Kéo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cưa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lừa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xẻ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PTVĐ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vi-VN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VĐCB: Ném trúng đích thẳng đứng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vi-VN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TCVĐ: Lộn cầu vồng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vi-VN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vi-VN" sz="1100" b="1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(MT 4)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PTVĐ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vi-VN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VĐCB: Bật xa 35cm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vi-VN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- TCVĐ: Bắt trước tạo dáng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  </a:t>
                      </a:r>
                      <a:r>
                        <a:rPr lang="vi-VN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PTVĐ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VĐCB: Đập bóng xuống sàn và bắt bóng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TCVĐ: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Trời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nắng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trời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mưa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826515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079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7087" y="139337"/>
            <a:ext cx="32221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B XÃ NGŨ HIỆP</a:t>
            </a:r>
            <a:endParaRPr lang="en-US" sz="14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49190" y="522514"/>
            <a:ext cx="512934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 HOẠCH HOẠT ĐỘNG HỌC THÁNG 01/2024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LỚP MẪU GIÁO NHỠ - B2</a:t>
            </a:r>
          </a:p>
          <a:p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01/01 – 26/01/2024)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0" y="1322733"/>
          <a:ext cx="12192000" cy="696609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11678">
                  <a:extLst>
                    <a:ext uri="{9D8B030D-6E8A-4147-A177-3AD203B41FA5}">
                      <a16:colId xmlns:a16="http://schemas.microsoft.com/office/drawing/2014/main" val="1377427816"/>
                    </a:ext>
                  </a:extLst>
                </a:gridCol>
                <a:gridCol w="2525486">
                  <a:extLst>
                    <a:ext uri="{9D8B030D-6E8A-4147-A177-3AD203B41FA5}">
                      <a16:colId xmlns:a16="http://schemas.microsoft.com/office/drawing/2014/main" val="1036579437"/>
                    </a:ext>
                  </a:extLst>
                </a:gridCol>
                <a:gridCol w="2542905">
                  <a:extLst>
                    <a:ext uri="{9D8B030D-6E8A-4147-A177-3AD203B41FA5}">
                      <a16:colId xmlns:a16="http://schemas.microsoft.com/office/drawing/2014/main" val="776494172"/>
                    </a:ext>
                  </a:extLst>
                </a:gridCol>
                <a:gridCol w="2673531">
                  <a:extLst>
                    <a:ext uri="{9D8B030D-6E8A-4147-A177-3AD203B41FA5}">
                      <a16:colId xmlns:a16="http://schemas.microsoft.com/office/drawing/2014/main" val="1100626769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3603337856"/>
                    </a:ext>
                  </a:extLst>
                </a:gridCol>
              </a:tblGrid>
              <a:tr h="1175407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 ĐỘNG HỌC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</a:p>
                    <a:p>
                      <a:pPr algn="ctr"/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loại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quả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bé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thích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(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01/1</a:t>
                      </a:r>
                      <a:r>
                        <a:rPr lang="vi-VN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05/1)</a:t>
                      </a:r>
                    </a:p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  <a:p>
                      <a:pPr algn="ctr"/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loại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rau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bé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thích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(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08/1- 12/1)</a:t>
                      </a:r>
                    </a:p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</a:p>
                    <a:p>
                      <a:pPr algn="ctr"/>
                      <a:r>
                        <a:rPr lang="pt-PT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Qủa và hạt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(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15/1-19/1)</a:t>
                      </a:r>
                    </a:p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</a:p>
                    <a:p>
                      <a:pPr algn="ctr"/>
                      <a:r>
                        <a:rPr lang="pt-PT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Cây xanh quah bé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22/1-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26/1)</a:t>
                      </a: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2664928"/>
                  </a:ext>
                </a:extLst>
              </a:tr>
              <a:tr h="1090923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1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  <a:endParaRPr lang="en-US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LQVH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Thơ : Bác bầu bác bí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Đa số trẻ chưa biết)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Âm nhạc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VĐTTT :  Quả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NH:  Em đi trồng cây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TCÂN: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Nghe tiếng trống chuyển quả.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sz="14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MT 99)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LQVH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Truyện: Sự tích hoa hồng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Đa số trẻ chưa biết)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MT 54)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Âm nhạc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DH: Em yêu cây xanh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NH:  Lý cây bông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TCÂN : Ai đoán giỏi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4580101"/>
                  </a:ext>
                </a:extLst>
              </a:tr>
              <a:tr h="738389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1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  <a:endParaRPr lang="en-US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</a:t>
                      </a: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Tạo hình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Vẽ các loại quả tròn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Đề tài)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4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MT 97)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vi-VN" sz="14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</a:t>
                      </a:r>
                      <a:r>
                        <a:rPr lang="pt-PT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Tạo hình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85725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Vẽ hoa hướng dương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" algn="l"/>
                        </a:tabLs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(Để Tài 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Tạo hình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Làm khung ảnh để bàn đứng được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 ứng dụng PP STEAM)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Tạo hình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Gấp cây thông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Tiết mẫu 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MT 40)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585865"/>
                  </a:ext>
                </a:extLst>
              </a:tr>
              <a:tr h="782574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  <a:endParaRPr lang="en-US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HĐKP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Một số loại quả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HĐKP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vi-VN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số loại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rau ăn lá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</a:t>
                      </a:r>
                      <a:r>
                        <a:rPr lang="vi-VN" sz="14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(MT 22)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HĐKP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Một số loại rau ăn củ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HĐKP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Một số loại cây xanh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MT 85)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234065"/>
                  </a:ext>
                </a:extLst>
              </a:tr>
              <a:tr h="722366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1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</a:t>
                      </a:r>
                      <a:endParaRPr lang="en-US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LQVT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Dạy trẻ so sánh, sắp xếp theo thứ tự về chiều cao của 2 đối tượng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LQVT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Dạy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trẻ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so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sánh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sắp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xếp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theo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thứ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tự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về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chiều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cao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của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3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đối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tượng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LQVT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Dạy trẻ đếm, nhận biết số lượng và chữ số 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Bài 14</a:t>
                      </a:r>
                      <a:r>
                        <a:rPr lang="pt-PT" sz="14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LQVT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Tách gộp trong phạm vi 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Bài 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2872812"/>
                  </a:ext>
                </a:extLst>
              </a:tr>
              <a:tr h="1090923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1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</a:t>
                      </a:r>
                      <a:endParaRPr lang="en-US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PTVĐ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VĐCB: Đi trên ghế thể dục đầu đội túi cát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TCVĐ: Ai ném xa nhất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pt-PT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PTVĐ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VĐCB: Tung bóng lên cao và bắt bóng bằng 2 tay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TCVĐ: Mèo đuổi chuột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PTVĐ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VĐCB: Bật chụm tách chân vào 5 ô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TCVĐ:  Bịt mắt bắt dê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PTVĐ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VĐCB: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Bật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qua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vật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cản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10-15cm.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TCVĐ</a:t>
                      </a:r>
                      <a:r>
                        <a:rPr lang="vi-VN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Cướp cờ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826515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894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7087" y="139337"/>
            <a:ext cx="32221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B XÃ NGŨ HIỆP</a:t>
            </a:r>
            <a:endParaRPr lang="en-US" sz="14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20909" y="190525"/>
            <a:ext cx="512934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 HOẠCH HOẠT ĐỘNG HỌC THÁNG 2/2024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LỚP MẪU GIÁO NHỠ - B2</a:t>
            </a:r>
          </a:p>
          <a:p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29/01- 23/02/2024)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8097291"/>
              </p:ext>
            </p:extLst>
          </p:nvPr>
        </p:nvGraphicFramePr>
        <p:xfrm>
          <a:off x="2" y="990745"/>
          <a:ext cx="12122868" cy="621939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835437">
                  <a:extLst>
                    <a:ext uri="{9D8B030D-6E8A-4147-A177-3AD203B41FA5}">
                      <a16:colId xmlns:a16="http://schemas.microsoft.com/office/drawing/2014/main" val="1377427816"/>
                    </a:ext>
                  </a:extLst>
                </a:gridCol>
                <a:gridCol w="3225995">
                  <a:extLst>
                    <a:ext uri="{9D8B030D-6E8A-4147-A177-3AD203B41FA5}">
                      <a16:colId xmlns:a16="http://schemas.microsoft.com/office/drawing/2014/main" val="1036579437"/>
                    </a:ext>
                  </a:extLst>
                </a:gridCol>
                <a:gridCol w="3030718">
                  <a:extLst>
                    <a:ext uri="{9D8B030D-6E8A-4147-A177-3AD203B41FA5}">
                      <a16:colId xmlns:a16="http://schemas.microsoft.com/office/drawing/2014/main" val="776494172"/>
                    </a:ext>
                  </a:extLst>
                </a:gridCol>
                <a:gridCol w="3030718">
                  <a:extLst>
                    <a:ext uri="{9D8B030D-6E8A-4147-A177-3AD203B41FA5}">
                      <a16:colId xmlns:a16="http://schemas.microsoft.com/office/drawing/2014/main" val="1100626769"/>
                    </a:ext>
                  </a:extLst>
                </a:gridCol>
              </a:tblGrid>
              <a:tr h="865553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 ĐỘNG HỌC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Bé vui đón tết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29/1</a:t>
                      </a:r>
                      <a:r>
                        <a:rPr lang="vi-VN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2/2/2024)</a:t>
                      </a:r>
                      <a:endParaRPr lang="en-US" sz="16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Hoa mùa xuân</a:t>
                      </a:r>
                    </a:p>
                    <a:p>
                      <a:pPr algn="ctr"/>
                      <a:r>
                        <a:rPr lang="vi-VN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 Từ 19/2-23/2/2024)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Một số lễ hội mùa xuân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 Từ 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</a:t>
                      </a:r>
                      <a:r>
                        <a:rPr lang="vi-VN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/2-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vi-VN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vi-VN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/2024)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2664928"/>
                  </a:ext>
                </a:extLst>
              </a:tr>
              <a:tr h="945829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LQVH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Thơ: Tết đang vào nhà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( Đa số trẻ chưa biết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</a:t>
                      </a:r>
                      <a:r>
                        <a:rPr lang="en-US" sz="14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Âm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Nhạc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DH: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vườn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NH: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thơm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bướm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lượn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TCÂN: Ai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nhanh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nhất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Âm Nhạc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DH: Cùng múa hát mừng xuân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NH: Mùa xuân đến rồi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TCÂN: Tai ai tinh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4580101"/>
                  </a:ext>
                </a:extLst>
              </a:tr>
              <a:tr h="112812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Tạo hình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Trang trí cành đào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8572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Đề Tài)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Tạo hình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Xé dán lá cây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Tiết đề tài ) </a:t>
                      </a:r>
                      <a:r>
                        <a:rPr lang="en-US" sz="14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MT89)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Tạo hình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Vẽ theo đề tài tự chọn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(MT100)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585865"/>
                  </a:ext>
                </a:extLst>
              </a:tr>
              <a:tr h="98561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HĐKP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Bé vui đón têt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MT51)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HĐKP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Qúa trình phát triển của cây từ hạt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HĐKP</a:t>
                      </a:r>
                      <a:r>
                        <a:rPr lang="fr-F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Một số lễ hội mùa xuân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MT 50)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234065"/>
                  </a:ext>
                </a:extLst>
              </a:tr>
              <a:tr h="945829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LQVT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Dạy trẻ nhận biết khối cầu ,khối vuông ,khối chữ nhật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LQVT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Dạy trẻ đếm đến 5, nhận biết nhóm đối tượng có số lượng 5 nhận biết chữ số 5</a:t>
                      </a:r>
                      <a:r>
                        <a:rPr lang="vi-VN" sz="14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MT35)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Bài 14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LQVT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Tách nhóm đối tượng có số lượng là 5</a:t>
                      </a:r>
                      <a:r>
                        <a:rPr lang="en-US" sz="14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MT33,34)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Bài 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2872812"/>
                  </a:ext>
                </a:extLst>
              </a:tr>
              <a:tr h="829924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</a:t>
                      </a: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PTV</a:t>
                      </a:r>
                      <a:r>
                        <a:rPr lang="vi-VN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VĐCB: Đi khụy gối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TCVĐ: Kéo co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</a:t>
                      </a: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PTV</a:t>
                      </a:r>
                      <a:r>
                        <a:rPr lang="vi-VN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VĐCB:  Đi kiễng gót, đi bằng gót chân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TCVĐ: Lộn cầu vồng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PTV</a:t>
                      </a:r>
                      <a:r>
                        <a:rPr lang="vi-VN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VĐCB: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Trèo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qua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ghế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dài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TCVĐ: Ai ném xa hơn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826515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333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7087" y="139337"/>
            <a:ext cx="32221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B XÃ NGŨ HIỆP</a:t>
            </a:r>
            <a:endParaRPr lang="en-US" sz="14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20909" y="190525"/>
            <a:ext cx="512934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 HOẠCH HOẠT ĐỘNG HỌC THÁNG 3/2024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LỚP MẪU GIÁO NHỠ - B2</a:t>
            </a:r>
          </a:p>
          <a:p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4/03- 29/03/2024)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4622445"/>
              </p:ext>
            </p:extLst>
          </p:nvPr>
        </p:nvGraphicFramePr>
        <p:xfrm>
          <a:off x="4" y="990745"/>
          <a:ext cx="12191996" cy="73184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81284">
                  <a:extLst>
                    <a:ext uri="{9D8B030D-6E8A-4147-A177-3AD203B41FA5}">
                      <a16:colId xmlns:a16="http://schemas.microsoft.com/office/drawing/2014/main" val="1377427816"/>
                    </a:ext>
                  </a:extLst>
                </a:gridCol>
                <a:gridCol w="2595512">
                  <a:extLst>
                    <a:ext uri="{9D8B030D-6E8A-4147-A177-3AD203B41FA5}">
                      <a16:colId xmlns:a16="http://schemas.microsoft.com/office/drawing/2014/main" val="1036579437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776494172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100626769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3269771614"/>
                    </a:ext>
                  </a:extLst>
                </a:gridCol>
              </a:tblGrid>
              <a:tr h="865553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 ĐỘNG HỌC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vi-VN" sz="1400" b="1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quốc tế phụ nữ</a:t>
                      </a:r>
                      <a:endParaRPr lang="en-US" sz="1400" b="1" kern="120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(Từ  4/03</a:t>
                      </a:r>
                      <a:r>
                        <a:rPr lang="vi-VN" sz="1400" b="1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8/03/2024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vi-VN" sz="1400" b="1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PTGT Đường bộ</a:t>
                      </a:r>
                      <a:endParaRPr lang="en-US" sz="1400" b="1" kern="120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400" b="1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 Từ 1</a:t>
                      </a: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vi-VN" sz="1400" b="1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03</a:t>
                      </a:r>
                      <a:r>
                        <a:rPr lang="vi-VN" sz="1400" b="1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vi-VN" sz="1400" b="1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03</a:t>
                      </a:r>
                      <a:r>
                        <a:rPr lang="vi-VN" sz="1400" b="1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/2024</a:t>
                      </a:r>
                      <a:r>
                        <a:rPr lang="vi-VN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PTGT Đường </a:t>
                      </a:r>
                      <a:r>
                        <a:rPr lang="vi-VN" sz="14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thủy</a:t>
                      </a:r>
                      <a:endParaRPr lang="en-US" sz="140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400" b="1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 Từ 1</a:t>
                      </a: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vi-VN" sz="1400" b="1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03</a:t>
                      </a:r>
                      <a:r>
                        <a:rPr lang="vi-VN" sz="1400" b="1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</a:t>
                      </a:r>
                      <a:r>
                        <a:rPr lang="vi-VN" sz="1400" b="1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03</a:t>
                      </a:r>
                      <a:r>
                        <a:rPr lang="vi-VN" sz="1400" b="1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/2024)</a:t>
                      </a:r>
                      <a:endParaRPr lang="en-US" sz="1400" b="1" kern="120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Một số biển báo GT đường bộ và quy định về giao thông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400" b="1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 Từ </a:t>
                      </a: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</a:t>
                      </a:r>
                      <a:r>
                        <a:rPr lang="vi-VN" sz="1400" b="1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03</a:t>
                      </a:r>
                      <a:r>
                        <a:rPr lang="vi-VN" sz="1400" b="1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</a:t>
                      </a:r>
                      <a:r>
                        <a:rPr lang="vi-VN" sz="1400" b="1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03</a:t>
                      </a:r>
                      <a:r>
                        <a:rPr lang="vi-VN" sz="1400" b="1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/2024)</a:t>
                      </a:r>
                      <a:endParaRPr lang="en-US" sz="1400" b="1" kern="120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2664928"/>
                  </a:ext>
                </a:extLst>
              </a:tr>
              <a:tr h="945829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LQVH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Truyện: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Qua đường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Đa số trẻ chưa  biết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Âm nhạc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VĐNH: Bé thích ô tô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NH: Đèn xanh, đèn đỏ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TCÂN: Tín hiệu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(MT 91)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LQVH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Thơ: Chiếc cầu mới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(Đa số trẻ chưa biết)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Âm nhạc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DH: Đường và chân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NH: Đi đường em nhớ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TCÂN: Nghe tiếng trống chuyển đồ vật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4580101"/>
                  </a:ext>
                </a:extLst>
              </a:tr>
              <a:tr h="112812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Tạo hình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Trang trí bưu thiếp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Tiết đề tài)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MT 94)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Tạo hình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Ghép hình tạo thành phương tiện giao thông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(Tiết đề tài 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 MT 96)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Tạo hình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Làm chiếc thuyền di chuyển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(Ứng dụng  PP STEAM)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Tạo hình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Tô nét và tô màu bức tranh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Tiết đề tài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585865"/>
                  </a:ext>
                </a:extLst>
              </a:tr>
              <a:tr h="154561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HĐKP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Trò chuyện về ngày 8/3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HĐKP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PTGT Đường bộ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HĐKP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PTGT Đường thủy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HĐKP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Một số biển báo GT đường bộ bà quy định về giao thông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234065"/>
                  </a:ext>
                </a:extLst>
              </a:tr>
              <a:tr h="945829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LQVT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trẻ so sánh sắp xếp theo thứ tự về chiều rộng của 2 đối tượng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LQVT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Dạy </a:t>
                      </a: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trẻ so sánh sắp xếp theo thứ tự chiều rộng của 3 đối tượng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</a:t>
                      </a:r>
                      <a:r>
                        <a:rPr lang="vi-VN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LQVT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Đo dung tích bằng 1 đơn vị đo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MT 38)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LQVT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Ôn</a:t>
                      </a: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luyện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2872812"/>
                  </a:ext>
                </a:extLst>
              </a:tr>
              <a:tr h="829924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PTVĐ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VĐCB: Đi bước liên tục trên ghế thể dục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TCVĐ : Đèn xanh đèn đỏ  </a:t>
                      </a:r>
                      <a:r>
                        <a:rPr lang="en-US" sz="14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4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MT 2)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PTVĐ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VĐCB: Chạy chậm 60- 80m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TCVĐ: Ô tô và chim sẻ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</a:t>
                      </a:r>
                      <a:r>
                        <a:rPr lang="vi-VN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PTVĐ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VĐCB: Bò trong đường zich zắc TCVĐ: Tín hiệu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-4572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4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(MT 5)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PTVĐ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VĐCB: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Đi</a:t>
                      </a:r>
                      <a:r>
                        <a:rPr lang="vi-VN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thay đổi tốc độ theo hiệu lệnh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TCVĐ</a:t>
                      </a:r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Lộn cầu vồng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826515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832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7087" y="139337"/>
            <a:ext cx="32221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B XÃ NGŨ HIỆP</a:t>
            </a:r>
            <a:endParaRPr lang="en-US" sz="14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20909" y="190525"/>
            <a:ext cx="512934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 HOẠCH HOẠT ĐỘNG HỌC THÁNG 4/2024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LỚP MẪU GIÁO NHỠ - B2</a:t>
            </a:r>
          </a:p>
          <a:p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4/03- 29/03/2024)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4000406"/>
              </p:ext>
            </p:extLst>
          </p:nvPr>
        </p:nvGraphicFramePr>
        <p:xfrm>
          <a:off x="4" y="990745"/>
          <a:ext cx="12191996" cy="66823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81284">
                  <a:extLst>
                    <a:ext uri="{9D8B030D-6E8A-4147-A177-3AD203B41FA5}">
                      <a16:colId xmlns:a16="http://schemas.microsoft.com/office/drawing/2014/main" val="1377427816"/>
                    </a:ext>
                  </a:extLst>
                </a:gridCol>
                <a:gridCol w="2595512">
                  <a:extLst>
                    <a:ext uri="{9D8B030D-6E8A-4147-A177-3AD203B41FA5}">
                      <a16:colId xmlns:a16="http://schemas.microsoft.com/office/drawing/2014/main" val="1036579437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776494172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100626769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3269771614"/>
                    </a:ext>
                  </a:extLst>
                </a:gridCol>
              </a:tblGrid>
              <a:tr h="865553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 ĐỘNG HỌC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TUẦN</a:t>
                      </a:r>
                      <a:r>
                        <a:rPr lang="vi-VN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1</a:t>
                      </a:r>
                      <a:endParaRPr lang="en-US" sz="1400">
                        <a:latin typeface=".VnTime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Ngày và đêm </a:t>
                      </a:r>
                      <a:r>
                        <a:rPr lang="pt-BR" sz="14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(1/4/2024-5/4/2024)</a:t>
                      </a:r>
                      <a:endParaRPr lang="en-US" sz="1400">
                        <a:latin typeface=".VnTim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TUẦN 2</a:t>
                      </a:r>
                      <a:endParaRPr lang="en-US" sz="1400">
                        <a:latin typeface=".VnTime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Tết  Hàn thực</a:t>
                      </a:r>
                      <a:endParaRPr lang="en-US" sz="1400">
                        <a:latin typeface=".VnTime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(8/4/2024-12/4/2024)</a:t>
                      </a:r>
                      <a:endParaRPr lang="en-US" sz="1400">
                        <a:latin typeface=".VnTim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TUẦN 3</a:t>
                      </a:r>
                      <a:endParaRPr lang="en-US" sz="1400">
                        <a:latin typeface=".VnTime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Các hiện tượng thiên nhiên </a:t>
                      </a:r>
                      <a:r>
                        <a:rPr lang="pt-BR" sz="14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(15/4/-19/4/2024)</a:t>
                      </a:r>
                      <a:endParaRPr lang="en-US" sz="1400">
                        <a:latin typeface=".VnTim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TUẦN</a:t>
                      </a:r>
                      <a:r>
                        <a:rPr lang="vi-VN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4</a:t>
                      </a:r>
                      <a:endParaRPr lang="en-US" sz="1400" dirty="0">
                        <a:latin typeface=".VnTime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Nước cần cho sự sống (22</a:t>
                      </a:r>
                      <a:r>
                        <a:rPr lang="vi-VN" sz="1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/4/-26/4/2024)</a:t>
                      </a:r>
                      <a:endParaRPr lang="en-US" sz="1400" dirty="0">
                        <a:latin typeface=".VnTim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2664928"/>
                  </a:ext>
                </a:extLst>
              </a:tr>
              <a:tr h="945829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LQVH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Truyện: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 Sự</a:t>
                      </a:r>
                      <a:r>
                        <a:rPr lang="vi-VN" sz="1400">
                          <a:latin typeface="Times New Roman"/>
                          <a:ea typeface="Times New Roman"/>
                          <a:cs typeface="Times New Roman"/>
                        </a:rPr>
                        <a:t> tích ngày và đêm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1400"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( Đa số trẻ chưa biết )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ÂM NHẠC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DH: Nắng sớm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NH: Cháu vẽ ông mặt trời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TCÂN: Ai đoán giỏi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LQVH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Thơ: Gió  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( Đa số trẻ chưa biết )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ÂM NHẠC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DH: Cho tôi đi làm mưa với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NH</a:t>
                      </a:r>
                      <a:r>
                        <a:rPr lang="en-US" sz="1400" smtClean="0"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r>
                        <a:rPr lang="en-US" sz="1400" baseline="0" smtClean="0">
                          <a:latin typeface="Times New Roman"/>
                          <a:ea typeface="Times New Roman"/>
                          <a:cs typeface="Times New Roman"/>
                        </a:rPr>
                        <a:t> Giọt mưa và em bé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TCÂN: Mưa nhỏ mưa to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4580101"/>
                  </a:ext>
                </a:extLst>
              </a:tr>
              <a:tr h="112812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TẠO </a:t>
                      </a:r>
                      <a:r>
                        <a:rPr lang="en-US" sz="1400" b="1" smtClean="0">
                          <a:latin typeface="Times New Roman"/>
                          <a:ea typeface="Times New Roman"/>
                          <a:cs typeface="Times New Roman"/>
                        </a:rPr>
                        <a:t>HÌNH</a:t>
                      </a:r>
                      <a:endParaRPr lang="en-US" sz="1100" b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mtClean="0">
                          <a:latin typeface="Times New Roman"/>
                          <a:ea typeface="Times New Roman"/>
                          <a:cs typeface="Times New Roman"/>
                        </a:rPr>
                        <a:t> Làm</a:t>
                      </a:r>
                      <a:r>
                        <a:rPr lang="en-US" sz="1400" baseline="0" smtClean="0">
                          <a:latin typeface="Times New Roman"/>
                          <a:ea typeface="Times New Roman"/>
                          <a:cs typeface="Times New Roman"/>
                        </a:rPr>
                        <a:t> dụng cụ âm nhạc phát ra âm thanh (Ứng dụng STEAM</a:t>
                      </a:r>
                      <a:r>
                        <a:rPr lang="en-US" sz="140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TẠO HÌNH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857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Nặn</a:t>
                      </a:r>
                      <a:r>
                        <a:rPr lang="vi-VN" sz="1400">
                          <a:latin typeface="Times New Roman"/>
                          <a:ea typeface="Times New Roman"/>
                          <a:cs typeface="Times New Roman"/>
                        </a:rPr>
                        <a:t> bánh trôi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857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 ( Đề tài)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1400" b="1" i="1">
                          <a:latin typeface="Times New Roman"/>
                          <a:ea typeface="Times New Roman"/>
                          <a:cs typeface="Times New Roman"/>
                        </a:rPr>
                        <a:t>(MT 95)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TẠO HÌNH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Xé dán theo đề tài tự chọn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( Đề tài)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TẠO </a:t>
                      </a:r>
                      <a:r>
                        <a:rPr lang="en-US" sz="1400" b="1" smtClean="0">
                          <a:latin typeface="Times New Roman"/>
                          <a:ea typeface="Times New Roman"/>
                          <a:cs typeface="Times New Roman"/>
                        </a:rPr>
                        <a:t>HÌNH</a:t>
                      </a:r>
                      <a:endParaRPr lang="en-US" sz="1100" b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mtClean="0">
                          <a:latin typeface="Times New Roman"/>
                          <a:ea typeface="Times New Roman"/>
                          <a:cs typeface="Times New Roman"/>
                        </a:rPr>
                        <a:t>Cắt</a:t>
                      </a:r>
                      <a:r>
                        <a:rPr lang="en-US" sz="1400" baseline="0" smtClean="0">
                          <a:latin typeface="Times New Roman"/>
                          <a:ea typeface="Times New Roman"/>
                          <a:cs typeface="Times New Roman"/>
                        </a:rPr>
                        <a:t> dán tia nắng</a:t>
                      </a:r>
                      <a:r>
                        <a:rPr lang="en-US" sz="1400" smtClean="0">
                          <a:latin typeface="Times New Roman"/>
                          <a:ea typeface="Times New Roman"/>
                          <a:cs typeface="Times New Roman"/>
                        </a:rPr>
                        <a:t>( 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Đề tài</a:t>
                      </a:r>
                      <a:r>
                        <a:rPr lang="en-US" sz="140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1400" b="1" i="1" smtClean="0">
                          <a:latin typeface="Times New Roman"/>
                          <a:ea typeface="Times New Roman"/>
                          <a:cs typeface="Times New Roman"/>
                        </a:rPr>
                        <a:t>(MT </a:t>
                      </a:r>
                      <a:r>
                        <a:rPr lang="en-US" sz="1400" b="1" i="1" smtClean="0">
                          <a:latin typeface="Times New Roman"/>
                          <a:ea typeface="Times New Roman"/>
                          <a:cs typeface="Times New Roman"/>
                        </a:rPr>
                        <a:t>101</a:t>
                      </a:r>
                      <a:r>
                        <a:rPr lang="vi-VN" sz="1400" b="1" i="1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en-US" sz="1400" i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585865"/>
                  </a:ext>
                </a:extLst>
              </a:tr>
              <a:tr h="154561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HĐKP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Trò chuyện về ngày và đêm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HĐKP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1400">
                          <a:latin typeface="Times New Roman"/>
                          <a:ea typeface="Times New Roman"/>
                          <a:cs typeface="Times New Roman"/>
                        </a:rPr>
                        <a:t>Tìm hiểu về bánh trôi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HĐKP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Nước cần trong cuộc sống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HĐKP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Vật chìm và vật nổi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234065"/>
                  </a:ext>
                </a:extLst>
              </a:tr>
              <a:tr h="945829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             LQVT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Nhận</a:t>
                      </a:r>
                      <a:r>
                        <a:rPr lang="vi-VN" sz="1400">
                          <a:latin typeface="Times New Roman"/>
                          <a:ea typeface="Times New Roman"/>
                          <a:cs typeface="Times New Roman"/>
                        </a:rPr>
                        <a:t> biết các buổi trong ngày ( Sáng, trưa, chiều, tối)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LQVT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857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Nhận biết ý nghĩa con số hằng ngày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857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>
                          <a:latin typeface="Times New Roman"/>
                          <a:ea typeface="Times New Roman"/>
                          <a:cs typeface="Times New Roman"/>
                        </a:rPr>
                        <a:t> ( MT 36)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857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Bài 21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             </a:t>
                      </a: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LQVT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Đếm</a:t>
                      </a:r>
                      <a:r>
                        <a:rPr lang="vi-VN" sz="1400">
                          <a:latin typeface="Times New Roman"/>
                          <a:ea typeface="Times New Roman"/>
                          <a:cs typeface="Times New Roman"/>
                        </a:rPr>
                        <a:t> trên đối tượng trong phạm vi 10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857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>
                          <a:latin typeface="Times New Roman"/>
                          <a:ea typeface="Times New Roman"/>
                          <a:cs typeface="Times New Roman"/>
                        </a:rPr>
                        <a:t>( MT 31)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857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Bài 15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LQVT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Ôn</a:t>
                      </a:r>
                      <a:r>
                        <a:rPr lang="vi-VN" sz="1400">
                          <a:latin typeface="Times New Roman"/>
                          <a:ea typeface="Times New Roman"/>
                          <a:cs typeface="Times New Roman"/>
                        </a:rPr>
                        <a:t> nhận biết, phân biệt hình tròn, hình vuông và hình tam giác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Bài 18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2872812"/>
                  </a:ext>
                </a:extLst>
              </a:tr>
              <a:tr h="829924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PTVĐ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VĐCB: Đi</a:t>
                      </a:r>
                      <a:r>
                        <a:rPr lang="vi-VN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bước dồn ngang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TCVĐ: Cây cao, cỏ thấp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PTVĐ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VĐCB: 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Bật chụm liên tục vào 5 ô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TCVĐ: Lộn</a:t>
                      </a:r>
                      <a:r>
                        <a:rPr lang="vi-VN" sz="1400">
                          <a:latin typeface="Times New Roman"/>
                          <a:ea typeface="Times New Roman"/>
                          <a:cs typeface="Times New Roman"/>
                        </a:rPr>
                        <a:t> cầu vồ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ng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PTVĐ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VĐCB: Bò</a:t>
                      </a:r>
                      <a:r>
                        <a:rPr lang="vi-VN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bằng bàn tay bàn chân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TCVĐ: Trời</a:t>
                      </a:r>
                      <a:r>
                        <a:rPr lang="vi-VN" sz="1400">
                          <a:latin typeface="Times New Roman"/>
                          <a:ea typeface="Times New Roman"/>
                          <a:cs typeface="Times New Roman"/>
                        </a:rPr>
                        <a:t> nắng, trời mưa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PTVĐ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VĐCB: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Đi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trên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vạch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kẻ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thẳng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TCVĐ: 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Kéo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 co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826515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832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7087" y="139337"/>
            <a:ext cx="32221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B XÃ NGŨ HIỆP</a:t>
            </a:r>
            <a:endParaRPr lang="en-US" sz="14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20909" y="190525"/>
            <a:ext cx="512934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 HOẠCH HOẠT ĐỘNG HỌC THÁNG 5/2024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LỚP MẪU GIÁO NHỠ - B2</a:t>
            </a:r>
          </a:p>
          <a:p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4/03- 29/03/2024)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4622445"/>
              </p:ext>
            </p:extLst>
          </p:nvPr>
        </p:nvGraphicFramePr>
        <p:xfrm>
          <a:off x="4" y="990745"/>
          <a:ext cx="12191996" cy="681303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81284">
                  <a:extLst>
                    <a:ext uri="{9D8B030D-6E8A-4147-A177-3AD203B41FA5}">
                      <a16:colId xmlns:a16="http://schemas.microsoft.com/office/drawing/2014/main" val="1377427816"/>
                    </a:ext>
                  </a:extLst>
                </a:gridCol>
                <a:gridCol w="2595512">
                  <a:extLst>
                    <a:ext uri="{9D8B030D-6E8A-4147-A177-3AD203B41FA5}">
                      <a16:colId xmlns:a16="http://schemas.microsoft.com/office/drawing/2014/main" val="1036579437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776494172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100626769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3269771614"/>
                    </a:ext>
                  </a:extLst>
                </a:gridCol>
              </a:tblGrid>
              <a:tr h="865553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 ĐỘNG HỌC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TUẦN</a:t>
                      </a:r>
                      <a:r>
                        <a:rPr lang="vi-VN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1</a:t>
                      </a:r>
                      <a:endParaRPr lang="en-US" sz="1400">
                        <a:latin typeface=".VnTime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Làng xóm của bé</a:t>
                      </a:r>
                      <a:endParaRPr lang="en-US" sz="1400">
                        <a:latin typeface=".VnTime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(29/4/- 3/5/2024)</a:t>
                      </a:r>
                      <a:endParaRPr lang="en-US" sz="1400">
                        <a:latin typeface=".VnTim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TUẦN</a:t>
                      </a:r>
                      <a:r>
                        <a:rPr lang="vi-VN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2</a:t>
                      </a:r>
                      <a:endParaRPr lang="en-US" sz="1400">
                        <a:latin typeface=".VnTime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Bé</a:t>
                      </a:r>
                      <a:r>
                        <a:rPr lang="vi-VN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yêu Hà Nội</a:t>
                      </a:r>
                      <a:endParaRPr lang="en-US" sz="1400">
                        <a:latin typeface=".VnTime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(6/5/2024- 10/5/2024)</a:t>
                      </a:r>
                      <a:endParaRPr lang="en-US" sz="1400">
                        <a:latin typeface=".VnTim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TUẦN</a:t>
                      </a:r>
                      <a:r>
                        <a:rPr lang="vi-VN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3</a:t>
                      </a:r>
                      <a:endParaRPr lang="en-US" sz="1400">
                        <a:latin typeface=".VnTime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Bác hồ kính yêu</a:t>
                      </a:r>
                      <a:endParaRPr lang="en-US" sz="1400">
                        <a:latin typeface=".VnTime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14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pt-BR" sz="14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13/5/2024</a:t>
                      </a:r>
                      <a:r>
                        <a:rPr lang="vi-VN" sz="14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pt-BR" sz="14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17/5/2024)</a:t>
                      </a:r>
                      <a:endParaRPr lang="en-US" sz="1400">
                        <a:latin typeface=".VnTim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Tuần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4</a:t>
                      </a:r>
                      <a:endParaRPr lang="en-US" sz="1400" dirty="0">
                        <a:latin typeface=".VnTime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Ôn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tập</a:t>
                      </a:r>
                      <a:endParaRPr lang="en-US" sz="1400" dirty="0">
                        <a:latin typeface=".VnTime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1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(20</a:t>
                      </a:r>
                      <a:r>
                        <a:rPr lang="pt-BR" sz="1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/5/2024</a:t>
                      </a:r>
                      <a:r>
                        <a:rPr lang="vi-VN" sz="1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- 24</a:t>
                      </a:r>
                      <a:r>
                        <a:rPr lang="pt-BR" sz="1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/5/2024)</a:t>
                      </a:r>
                      <a:endParaRPr lang="en-US" sz="1400" dirty="0">
                        <a:latin typeface=".VnTim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2664928"/>
                  </a:ext>
                </a:extLst>
              </a:tr>
              <a:tr h="945829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LQVH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Truyện: Sự tích Hồ Gươm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( Đa số trẻ chưa biết</a:t>
                      </a:r>
                      <a:r>
                        <a:rPr lang="vi-VN" sz="140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ÂM NHẠC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- DH: Yêu Hà Nội 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- NH: Gặp</a:t>
                      </a:r>
                      <a:r>
                        <a:rPr lang="vi-VN" sz="1400">
                          <a:latin typeface="Times New Roman"/>
                          <a:ea typeface="Times New Roman"/>
                          <a:cs typeface="Times New Roman"/>
                        </a:rPr>
                        <a:t> nhau giữa trời thu Hà Nội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 TCAN : Tai</a:t>
                      </a:r>
                      <a:r>
                        <a:rPr lang="vi-VN" sz="1400">
                          <a:latin typeface="Times New Roman"/>
                          <a:ea typeface="Times New Roman"/>
                          <a:cs typeface="Times New Roman"/>
                        </a:rPr>
                        <a:t> ai tinh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LQVH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400">
                          <a:latin typeface="Times New Roman"/>
                          <a:ea typeface="Times New Roman"/>
                          <a:cs typeface="Times New Roman"/>
                        </a:rPr>
                        <a:t>Thơ “ 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Em vẽ Bác Hồ </a:t>
                      </a:r>
                      <a:r>
                        <a:rPr lang="vi-VN" sz="1400">
                          <a:latin typeface="Times New Roman"/>
                          <a:ea typeface="Times New Roman"/>
                          <a:cs typeface="Times New Roman"/>
                        </a:rPr>
                        <a:t>”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400"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( Đa số trẻ chưa biết</a:t>
                      </a:r>
                      <a:r>
                        <a:rPr lang="vi-VN" sz="140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ÂM NHẠC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- ÔN: Yêu Hà Nội 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- NH: Ai yêu Bác Hồ Chí Minh 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 TCAN : Nghe giai điệu đón tên bài hát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4580101"/>
                  </a:ext>
                </a:extLst>
              </a:tr>
              <a:tr h="112812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400" b="1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ẠO </a:t>
                      </a:r>
                      <a:r>
                        <a:rPr lang="vi-VN" sz="1400" b="1">
                          <a:latin typeface="Times New Roman"/>
                          <a:ea typeface="Times New Roman"/>
                          <a:cs typeface="Times New Roman"/>
                        </a:rPr>
                        <a:t>HÌNH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Vẽ</a:t>
                      </a:r>
                      <a:r>
                        <a:rPr lang="vi-VN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tranh theo ý thích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 Đề tài)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400" b="1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ẠO </a:t>
                      </a:r>
                      <a:r>
                        <a:rPr lang="vi-VN" sz="1400" b="1">
                          <a:latin typeface="Times New Roman"/>
                          <a:ea typeface="Times New Roman"/>
                          <a:cs typeface="Times New Roman"/>
                        </a:rPr>
                        <a:t>HÌNH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Cắt</a:t>
                      </a:r>
                      <a:r>
                        <a:rPr lang="vi-VN" sz="1400">
                          <a:latin typeface="Times New Roman"/>
                          <a:ea typeface="Times New Roman"/>
                          <a:cs typeface="Times New Roman"/>
                        </a:rPr>
                        <a:t> dán 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hình </a:t>
                      </a:r>
                      <a:r>
                        <a:rPr lang="vi-VN" sz="1400">
                          <a:latin typeface="Times New Roman"/>
                          <a:ea typeface="Times New Roman"/>
                          <a:cs typeface="Times New Roman"/>
                        </a:rPr>
                        <a:t>bé thích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400">
                          <a:latin typeface="Times New Roman"/>
                          <a:ea typeface="Times New Roman"/>
                          <a:cs typeface="Times New Roman"/>
                        </a:rPr>
                        <a:t>(Đề tài)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     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400" b="1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ẠO </a:t>
                      </a:r>
                      <a:r>
                        <a:rPr lang="vi-VN" sz="1400" b="1">
                          <a:latin typeface="Times New Roman"/>
                          <a:ea typeface="Times New Roman"/>
                          <a:cs typeface="Times New Roman"/>
                        </a:rPr>
                        <a:t>HÌNH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400">
                          <a:latin typeface="Times New Roman"/>
                          <a:ea typeface="Times New Roman"/>
                          <a:cs typeface="Times New Roman"/>
                        </a:rPr>
                        <a:t>           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Vẽ</a:t>
                      </a:r>
                      <a:r>
                        <a:rPr lang="vi-VN" sz="1400">
                          <a:latin typeface="Times New Roman"/>
                          <a:ea typeface="Times New Roman"/>
                          <a:cs typeface="Times New Roman"/>
                        </a:rPr>
                        <a:t> lăng Bác Hồ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400">
                          <a:latin typeface="Times New Roman"/>
                          <a:ea typeface="Times New Roman"/>
                          <a:cs typeface="Times New Roman"/>
                        </a:rPr>
                        <a:t>         ( Đề tài</a:t>
                      </a:r>
                      <a:r>
                        <a:rPr lang="vi-VN" sz="1400" b="1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400" b="1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ẠO </a:t>
                      </a:r>
                      <a:r>
                        <a:rPr lang="vi-VN" sz="1400" b="1">
                          <a:latin typeface="Times New Roman"/>
                          <a:ea typeface="Times New Roman"/>
                          <a:cs typeface="Times New Roman"/>
                        </a:rPr>
                        <a:t>HÌNH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Cắt dán tranh Bác Hồ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585865"/>
                  </a:ext>
                </a:extLst>
              </a:tr>
              <a:tr h="154561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739140" algn="l"/>
                          <a:tab pos="1191260" algn="ctr"/>
                        </a:tabLs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           HĐKP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Làng</a:t>
                      </a:r>
                      <a:r>
                        <a:rPr lang="vi-VN" sz="1400">
                          <a:latin typeface="Times New Roman"/>
                          <a:ea typeface="Times New Roman"/>
                          <a:cs typeface="Times New Roman"/>
                        </a:rPr>
                        <a:t> quê của bé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739140" algn="l"/>
                          <a:tab pos="1191260" algn="ctr"/>
                        </a:tabLs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            HĐKP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Tìm</a:t>
                      </a:r>
                      <a:r>
                        <a:rPr lang="vi-VN" sz="1400">
                          <a:latin typeface="Times New Roman"/>
                          <a:ea typeface="Times New Roman"/>
                          <a:cs typeface="Times New Roman"/>
                        </a:rPr>
                        <a:t> hiểu về chùa 1 cột , lăng bác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HĐKP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Bác Hồ với các cháu thiếu nhi</a:t>
                      </a: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     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HĐKP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Danh lam thắng cảnh của Hà Nội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234065"/>
                  </a:ext>
                </a:extLst>
              </a:tr>
              <a:tr h="945829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739140" algn="l"/>
                          <a:tab pos="1191260" algn="ctr"/>
                        </a:tabLs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             LQVT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Ôn</a:t>
                      </a:r>
                      <a:r>
                        <a:rPr lang="vi-VN" sz="1400">
                          <a:latin typeface="Times New Roman"/>
                          <a:ea typeface="Times New Roman"/>
                          <a:cs typeface="Times New Roman"/>
                        </a:rPr>
                        <a:t> so sánh chiều dài của 3 đối tượng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739140" algn="l"/>
                          <a:tab pos="1191260" algn="ctr"/>
                        </a:tabLs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              LQVT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Ôn</a:t>
                      </a:r>
                      <a:r>
                        <a:rPr lang="vi-VN" sz="1400">
                          <a:latin typeface="Times New Roman"/>
                          <a:ea typeface="Times New Roman"/>
                          <a:cs typeface="Times New Roman"/>
                        </a:rPr>
                        <a:t> so sánh chiều rộng của 3 đối tượng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         </a:t>
                      </a: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LQVT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400">
                          <a:latin typeface="Times New Roman"/>
                          <a:ea typeface="Times New Roman"/>
                          <a:cs typeface="Times New Roman"/>
                        </a:rPr>
                        <a:t>Ôn nhận biết tách gộp trong phạm vi 5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             Bài 13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LQVT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Ôn chắp ghép các hình tạo thnahf đồ vật xung quanh 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2872812"/>
                  </a:ext>
                </a:extLst>
              </a:tr>
              <a:tr h="829924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PTVĐ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VĐCB: Chuyền</a:t>
                      </a:r>
                      <a:r>
                        <a:rPr lang="vi-VN" sz="1400">
                          <a:latin typeface="Times New Roman"/>
                          <a:ea typeface="Times New Roman"/>
                          <a:cs typeface="Times New Roman"/>
                        </a:rPr>
                        <a:t> bắt bóng qua chân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400">
                          <a:latin typeface="Times New Roman"/>
                          <a:ea typeface="Times New Roman"/>
                          <a:cs typeface="Times New Roman"/>
                        </a:rPr>
                        <a:t>TCVĐ: Ô tô và chim sẻ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PTVĐ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VĐCB: Đi</a:t>
                      </a:r>
                      <a:r>
                        <a:rPr lang="vi-VN" sz="1400">
                          <a:latin typeface="Times New Roman"/>
                          <a:ea typeface="Times New Roman"/>
                          <a:cs typeface="Times New Roman"/>
                        </a:rPr>
                        <a:t> bước dồn ngang trên ghế thể dục. Chạy nhanh 10m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400">
                          <a:latin typeface="Times New Roman"/>
                          <a:ea typeface="Times New Roman"/>
                          <a:cs typeface="Times New Roman"/>
                        </a:rPr>
                        <a:t>TCVĐ: 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Cây cao cỏ thấp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PTVĐ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VĐCB: Ném</a:t>
                      </a:r>
                      <a:r>
                        <a:rPr lang="vi-VN" sz="1400">
                          <a:latin typeface="Times New Roman"/>
                          <a:ea typeface="Times New Roman"/>
                          <a:cs typeface="Times New Roman"/>
                        </a:rPr>
                        <a:t> xa bằng 1 tay. Chạy nhanh 10m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400">
                          <a:latin typeface="Times New Roman"/>
                          <a:ea typeface="Times New Roman"/>
                          <a:cs typeface="Times New Roman"/>
                        </a:rPr>
                        <a:t>TCVĐ: Mèo đuổi chu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ột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PTVĐ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Ôn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 :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Lăn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bóng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theo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đường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dích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zac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400" dirty="0">
                          <a:latin typeface="Times New Roman"/>
                          <a:ea typeface="Times New Roman"/>
                          <a:cs typeface="Times New Roman"/>
                        </a:rPr>
                        <a:t>TCVĐ: 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Ô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tô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và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chim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sẻ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826515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832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3339</Words>
  <Application>Microsoft Office PowerPoint</Application>
  <PresentationFormat>Widescreen</PresentationFormat>
  <Paragraphs>765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.VnTime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ASUS</cp:lastModifiedBy>
  <cp:revision>22</cp:revision>
  <dcterms:created xsi:type="dcterms:W3CDTF">2023-09-09T10:18:15Z</dcterms:created>
  <dcterms:modified xsi:type="dcterms:W3CDTF">2024-04-14T12:32:23Z</dcterms:modified>
</cp:coreProperties>
</file>