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2" r:id="rId2"/>
    <p:sldId id="259" r:id="rId3"/>
    <p:sldId id="258" r:id="rId4"/>
    <p:sldId id="266" r:id="rId5"/>
    <p:sldId id="273" r:id="rId6"/>
    <p:sldId id="277" r:id="rId7"/>
    <p:sldId id="281" r:id="rId8"/>
    <p:sldId id="278" r:id="rId9"/>
    <p:sldId id="279" r:id="rId10"/>
    <p:sldId id="280" r:id="rId11"/>
    <p:sldId id="261" r:id="rId12"/>
    <p:sldId id="260" r:id="rId13"/>
    <p:sldId id="263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7D34D-0710-4F2F-AACB-7021B0D3816F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4EA54-AABD-4B0C-8C01-D25C6804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11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1683F7C-410D-4CFC-AA4C-1CF50A62ECE1}" type="slidenum">
              <a:rPr lang="en-US" altLang="en-US">
                <a:latin typeface="Calibri" panose="020F0502020204030204" pitchFamily="34" charset="0"/>
              </a:rPr>
              <a:pPr eaLnBrk="1" hangingPunct="1"/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0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ACCB-EE12-4B30-8B2A-FC416464ADD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54818-E011-4C79-8731-34F3F13D2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94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ACCB-EE12-4B30-8B2A-FC416464ADD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54818-E011-4C79-8731-34F3F13D2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69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ACCB-EE12-4B30-8B2A-FC416464ADD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54818-E011-4C79-8731-34F3F13D2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52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ACCB-EE12-4B30-8B2A-FC416464ADD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54818-E011-4C79-8731-34F3F13D2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0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ACCB-EE12-4B30-8B2A-FC416464ADD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54818-E011-4C79-8731-34F3F13D2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44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ACCB-EE12-4B30-8B2A-FC416464ADD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54818-E011-4C79-8731-34F3F13D2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35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ACCB-EE12-4B30-8B2A-FC416464ADD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54818-E011-4C79-8731-34F3F13D2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09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ACCB-EE12-4B30-8B2A-FC416464ADD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54818-E011-4C79-8731-34F3F13D2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41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ACCB-EE12-4B30-8B2A-FC416464ADD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54818-E011-4C79-8731-34F3F13D2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94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ACCB-EE12-4B30-8B2A-FC416464ADD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54818-E011-4C79-8731-34F3F13D2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1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ACCB-EE12-4B30-8B2A-FC416464ADD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54818-E011-4C79-8731-34F3F13D2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17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2ACCB-EE12-4B30-8B2A-FC416464ADD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54818-E011-4C79-8731-34F3F13D2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66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0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2.png"/><Relationship Id="rId5" Type="http://schemas.openxmlformats.org/officeDocument/2006/relationships/image" Target="../media/image34.png"/><Relationship Id="rId10" Type="http://schemas.openxmlformats.org/officeDocument/2006/relationships/image" Target="../media/image18.png"/><Relationship Id="rId4" Type="http://schemas.openxmlformats.org/officeDocument/2006/relationships/image" Target="../media/image33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gif"/><Relationship Id="rId2" Type="http://schemas.openxmlformats.org/officeDocument/2006/relationships/image" Target="../media/image3.jp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17.png"/><Relationship Id="rId3" Type="http://schemas.openxmlformats.org/officeDocument/2006/relationships/image" Target="../media/image18.png"/><Relationship Id="rId21" Type="http://schemas.openxmlformats.org/officeDocument/2006/relationships/image" Target="../media/image35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3.jpg"/><Relationship Id="rId16" Type="http://schemas.openxmlformats.org/officeDocument/2006/relationships/image" Target="../media/image31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png"/><Relationship Id="rId7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openxmlformats.org/officeDocument/2006/relationships/image" Target="../media/image3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3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9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tài liêu phuong\hinh nen pp\HOA TI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2513" y="-838200"/>
            <a:ext cx="13102044" cy="866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D:\tài liêu phuong\hinh nen pp\hoa la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503" y="6120206"/>
            <a:ext cx="15875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" descr="D:\tài liêu phuong\hinh nen pp\hoa la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310" y="6095530"/>
            <a:ext cx="15875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3" descr="D:\tài liêu phuong\hinh nen pp\hoa la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510" y="6107868"/>
            <a:ext cx="15875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3" descr="D:\tài liêu phuong\hinh nen pp\hoa la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317" y="6095530"/>
            <a:ext cx="15875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3" descr="D:\tài liêu phuong\hinh nen pp\hoa la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360" y="6083192"/>
            <a:ext cx="15875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7"/>
          <p:cNvSpPr>
            <a:spLocks noChangeArrowheads="1"/>
          </p:cNvSpPr>
          <p:nvPr/>
        </p:nvSpPr>
        <p:spPr bwMode="auto">
          <a:xfrm>
            <a:off x="2514600" y="228601"/>
            <a:ext cx="6858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 THANH TRÌ</a:t>
            </a:r>
          </a:p>
          <a:p>
            <a:pPr algn="ctr" eaLnBrk="1" hangingPunct="1"/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A XÃ THANH LIỆT</a:t>
            </a:r>
          </a:p>
        </p:txBody>
      </p:sp>
      <p:sp>
        <p:nvSpPr>
          <p:cNvPr id="9" name="Rectangle 8"/>
          <p:cNvSpPr/>
          <p:nvPr/>
        </p:nvSpPr>
        <p:spPr>
          <a:xfrm>
            <a:off x="4191001" y="1219200"/>
            <a:ext cx="3541713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cap="all" dirty="0">
                <a:ln/>
                <a:solidFill>
                  <a:srgbClr val="0000CC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GIÁO ÁN</a:t>
            </a:r>
            <a:endParaRPr lang="en-US" sz="6000" b="1" cap="all" dirty="0">
              <a:ln/>
              <a:solidFill>
                <a:srgbClr val="0000CC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charset="0"/>
              <a:cs typeface="Arial" charset="0"/>
            </a:endParaRPr>
          </a:p>
        </p:txBody>
      </p:sp>
      <p:sp>
        <p:nvSpPr>
          <p:cNvPr id="2058" name="Rectangle 9"/>
          <p:cNvSpPr>
            <a:spLocks noChangeArrowheads="1"/>
          </p:cNvSpPr>
          <p:nvPr/>
        </p:nvSpPr>
        <p:spPr bwMode="auto">
          <a:xfrm>
            <a:off x="2199198" y="2438400"/>
            <a:ext cx="750468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en-US" altLang="en-US" sz="3200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THỨC</a:t>
            </a:r>
          </a:p>
          <a:p>
            <a:pPr algn="ctr" eaLnBrk="1" hangingPunct="1"/>
            <a:r>
              <a:rPr lang="en-US" altLang="en-US" sz="3200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  <a:endParaRPr lang="en-US" altLang="en-US" sz="3200" b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9" name="Rectangle 10"/>
          <p:cNvSpPr>
            <a:spLocks noChangeArrowheads="1"/>
          </p:cNvSpPr>
          <p:nvPr/>
        </p:nvSpPr>
        <p:spPr bwMode="auto">
          <a:xfrm>
            <a:off x="2695303" y="3817063"/>
            <a:ext cx="7010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vị trí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khác</a:t>
            </a:r>
          </a:p>
          <a:p>
            <a:pPr eaLnBrk="1" hangingPunct="1"/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Thị Thu Hường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 descr="D:\tài liêu phuong\hinh nen pp\hoa la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303" y="6095531"/>
            <a:ext cx="15875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tài liêu phuong\hinh nen pp\hoa la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403" y="6070854"/>
            <a:ext cx="15875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tài liêu phuong\hinh nen pp\hoa la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446" y="6095530"/>
            <a:ext cx="15875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99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30A495-4340-4DA1-AEA3-3161AAD61E68}"/>
              </a:ext>
            </a:extLst>
          </p:cNvPr>
          <p:cNvSpPr/>
          <p:nvPr/>
        </p:nvSpPr>
        <p:spPr>
          <a:xfrm>
            <a:off x="276664" y="211015"/>
            <a:ext cx="11709010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 Bài học kinh nghiệm: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-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Nghiên </a:t>
            </a:r>
            <a:r>
              <a:rPr lang="pt-PT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cứđặc 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 tình hình địa phương để xây dựng kế hoạch tuyển sinh trẻ, giảm dần số trẻ/ lớp cho phù hợp. Tiếp tục đề xuất với các cấp lãnh đạo có hướng chỉ đạo, giải quyết để mở rộng, cải tạo 2 điểm trường để đảm bảo có thêm phòng học, đảm bảo cơ sở vật chất giảm tỷ lệ học sinh/lớp.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- Tuyên truyền, vận động giáo viên - nhân viên, hạn chế tỉ lệ sinh con thứ 3.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5" y="0"/>
            <a:ext cx="12197955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609" y="1220123"/>
            <a:ext cx="2531905" cy="49136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5701" flipH="1">
            <a:off x="6650046" y="5394320"/>
            <a:ext cx="772268" cy="75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5701" flipH="1">
            <a:off x="4508241" y="5288848"/>
            <a:ext cx="800756" cy="78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5701">
            <a:off x="5531915" y="5269092"/>
            <a:ext cx="734921" cy="71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11" r="4420" b="37378"/>
          <a:stretch/>
        </p:blipFill>
        <p:spPr>
          <a:xfrm>
            <a:off x="-475671" y="5398235"/>
            <a:ext cx="6955491" cy="14791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11" r="4420" b="37378"/>
          <a:stretch/>
        </p:blipFill>
        <p:spPr>
          <a:xfrm>
            <a:off x="5858165" y="5398235"/>
            <a:ext cx="6955491" cy="14791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099" y="340661"/>
            <a:ext cx="1896164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847" y="196530"/>
            <a:ext cx="1928421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243" y="196530"/>
            <a:ext cx="1896164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991" y="-186717"/>
            <a:ext cx="1928421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" y="-192408"/>
            <a:ext cx="1639508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t="20083" b="23840"/>
          <a:stretch/>
        </p:blipFill>
        <p:spPr bwMode="auto">
          <a:xfrm>
            <a:off x="0" y="2327177"/>
            <a:ext cx="3800296" cy="220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5" t="23954" r="4100" b="22331"/>
          <a:stretch/>
        </p:blipFill>
        <p:spPr>
          <a:xfrm>
            <a:off x="9078684" y="3048720"/>
            <a:ext cx="3113316" cy="1942378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>
            <a:off x="5595201" y="4700393"/>
            <a:ext cx="374435" cy="64896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8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314" y="2608110"/>
            <a:ext cx="848591" cy="8485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031" y="2607160"/>
            <a:ext cx="497250" cy="6097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688" y="3056614"/>
            <a:ext cx="1020548" cy="64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5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5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5" t="18450" r="46708" b="18258"/>
          <a:stretch/>
        </p:blipFill>
        <p:spPr>
          <a:xfrm flipH="1">
            <a:off x="708854" y="954333"/>
            <a:ext cx="2860764" cy="44536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5701" flipH="1">
            <a:off x="4195885" y="2150042"/>
            <a:ext cx="1268413" cy="123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0" t="24444" r="34348"/>
          <a:stretch/>
        </p:blipFill>
        <p:spPr>
          <a:xfrm>
            <a:off x="5377543" y="1676400"/>
            <a:ext cx="1524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00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8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5" y="-13237"/>
            <a:ext cx="1219795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1" b="21923"/>
          <a:stretch/>
        </p:blipFill>
        <p:spPr>
          <a:xfrm>
            <a:off x="4011355" y="2711557"/>
            <a:ext cx="3629025" cy="20029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003" y="245157"/>
            <a:ext cx="1896164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312" y="491874"/>
            <a:ext cx="1928421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32" y="1408908"/>
            <a:ext cx="1720827" cy="1079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2" t="16112" r="30067" b="17409"/>
          <a:stretch/>
        </p:blipFill>
        <p:spPr>
          <a:xfrm>
            <a:off x="-1841194" y="1746571"/>
            <a:ext cx="1389655" cy="4807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24762" r="20653" b="5080"/>
          <a:stretch/>
        </p:blipFill>
        <p:spPr>
          <a:xfrm>
            <a:off x="5233232" y="2205628"/>
            <a:ext cx="1932909" cy="44497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2" t="14285" r="30247" b="14285"/>
          <a:stretch/>
        </p:blipFill>
        <p:spPr>
          <a:xfrm>
            <a:off x="5344817" y="1959429"/>
            <a:ext cx="1349830" cy="48985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0" t="16190" r="27989" b="19365"/>
          <a:stretch/>
        </p:blipFill>
        <p:spPr>
          <a:xfrm>
            <a:off x="5363974" y="1858918"/>
            <a:ext cx="1349828" cy="47964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1" t="16826" r="30811" b="16825"/>
          <a:stretch/>
        </p:blipFill>
        <p:spPr>
          <a:xfrm>
            <a:off x="5140355" y="2071889"/>
            <a:ext cx="1284515" cy="45502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4" t="23493" r="22937" b="14285"/>
          <a:stretch/>
        </p:blipFill>
        <p:spPr>
          <a:xfrm>
            <a:off x="4997160" y="2005709"/>
            <a:ext cx="1480457" cy="4650739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69550" y="2699657"/>
            <a:ext cx="2890980" cy="2525486"/>
          </a:xfrm>
          <a:custGeom>
            <a:avLst/>
            <a:gdLst>
              <a:gd name="connsiteX0" fmla="*/ 195943 w 2634343"/>
              <a:gd name="connsiteY0" fmla="*/ 1088572 h 2525486"/>
              <a:gd name="connsiteX1" fmla="*/ 108857 w 2634343"/>
              <a:gd name="connsiteY1" fmla="*/ 979714 h 2525486"/>
              <a:gd name="connsiteX2" fmla="*/ 87085 w 2634343"/>
              <a:gd name="connsiteY2" fmla="*/ 870857 h 2525486"/>
              <a:gd name="connsiteX3" fmla="*/ 65314 w 2634343"/>
              <a:gd name="connsiteY3" fmla="*/ 783772 h 2525486"/>
              <a:gd name="connsiteX4" fmla="*/ 87085 w 2634343"/>
              <a:gd name="connsiteY4" fmla="*/ 457200 h 2525486"/>
              <a:gd name="connsiteX5" fmla="*/ 304800 w 2634343"/>
              <a:gd name="connsiteY5" fmla="*/ 195943 h 2525486"/>
              <a:gd name="connsiteX6" fmla="*/ 391885 w 2634343"/>
              <a:gd name="connsiteY6" fmla="*/ 174172 h 2525486"/>
              <a:gd name="connsiteX7" fmla="*/ 587828 w 2634343"/>
              <a:gd name="connsiteY7" fmla="*/ 217714 h 2525486"/>
              <a:gd name="connsiteX8" fmla="*/ 653143 w 2634343"/>
              <a:gd name="connsiteY8" fmla="*/ 261257 h 2525486"/>
              <a:gd name="connsiteX9" fmla="*/ 718457 w 2634343"/>
              <a:gd name="connsiteY9" fmla="*/ 283029 h 2525486"/>
              <a:gd name="connsiteX10" fmla="*/ 870857 w 2634343"/>
              <a:gd name="connsiteY10" fmla="*/ 195943 h 2525486"/>
              <a:gd name="connsiteX11" fmla="*/ 1023257 w 2634343"/>
              <a:gd name="connsiteY11" fmla="*/ 43543 h 2525486"/>
              <a:gd name="connsiteX12" fmla="*/ 1197428 w 2634343"/>
              <a:gd name="connsiteY12" fmla="*/ 0 h 2525486"/>
              <a:gd name="connsiteX13" fmla="*/ 1524000 w 2634343"/>
              <a:gd name="connsiteY13" fmla="*/ 87086 h 2525486"/>
              <a:gd name="connsiteX14" fmla="*/ 1632857 w 2634343"/>
              <a:gd name="connsiteY14" fmla="*/ 174172 h 2525486"/>
              <a:gd name="connsiteX15" fmla="*/ 1981200 w 2634343"/>
              <a:gd name="connsiteY15" fmla="*/ 478972 h 2525486"/>
              <a:gd name="connsiteX16" fmla="*/ 2351314 w 2634343"/>
              <a:gd name="connsiteY16" fmla="*/ 631372 h 2525486"/>
              <a:gd name="connsiteX17" fmla="*/ 2481943 w 2634343"/>
              <a:gd name="connsiteY17" fmla="*/ 762000 h 2525486"/>
              <a:gd name="connsiteX18" fmla="*/ 2634343 w 2634343"/>
              <a:gd name="connsiteY18" fmla="*/ 957943 h 2525486"/>
              <a:gd name="connsiteX19" fmla="*/ 2547257 w 2634343"/>
              <a:gd name="connsiteY19" fmla="*/ 1197429 h 2525486"/>
              <a:gd name="connsiteX20" fmla="*/ 2329543 w 2634343"/>
              <a:gd name="connsiteY20" fmla="*/ 1371600 h 2525486"/>
              <a:gd name="connsiteX21" fmla="*/ 2242457 w 2634343"/>
              <a:gd name="connsiteY21" fmla="*/ 1436914 h 2525486"/>
              <a:gd name="connsiteX22" fmla="*/ 2220685 w 2634343"/>
              <a:gd name="connsiteY22" fmla="*/ 1545772 h 2525486"/>
              <a:gd name="connsiteX23" fmla="*/ 2242457 w 2634343"/>
              <a:gd name="connsiteY23" fmla="*/ 1698172 h 2525486"/>
              <a:gd name="connsiteX24" fmla="*/ 2133600 w 2634343"/>
              <a:gd name="connsiteY24" fmla="*/ 2024743 h 2525486"/>
              <a:gd name="connsiteX25" fmla="*/ 2068285 w 2634343"/>
              <a:gd name="connsiteY25" fmla="*/ 2111829 h 2525486"/>
              <a:gd name="connsiteX26" fmla="*/ 1872343 w 2634343"/>
              <a:gd name="connsiteY26" fmla="*/ 2264229 h 2525486"/>
              <a:gd name="connsiteX27" fmla="*/ 1741714 w 2634343"/>
              <a:gd name="connsiteY27" fmla="*/ 2307772 h 2525486"/>
              <a:gd name="connsiteX28" fmla="*/ 1197428 w 2634343"/>
              <a:gd name="connsiteY28" fmla="*/ 2264229 h 2525486"/>
              <a:gd name="connsiteX29" fmla="*/ 1045028 w 2634343"/>
              <a:gd name="connsiteY29" fmla="*/ 2416629 h 2525486"/>
              <a:gd name="connsiteX30" fmla="*/ 849085 w 2634343"/>
              <a:gd name="connsiteY30" fmla="*/ 2525486 h 2525486"/>
              <a:gd name="connsiteX31" fmla="*/ 631371 w 2634343"/>
              <a:gd name="connsiteY31" fmla="*/ 2460172 h 2525486"/>
              <a:gd name="connsiteX32" fmla="*/ 500743 w 2634343"/>
              <a:gd name="connsiteY32" fmla="*/ 2373086 h 2525486"/>
              <a:gd name="connsiteX33" fmla="*/ 370114 w 2634343"/>
              <a:gd name="connsiteY33" fmla="*/ 2220686 h 2525486"/>
              <a:gd name="connsiteX34" fmla="*/ 326571 w 2634343"/>
              <a:gd name="connsiteY34" fmla="*/ 2133600 h 2525486"/>
              <a:gd name="connsiteX35" fmla="*/ 261257 w 2634343"/>
              <a:gd name="connsiteY35" fmla="*/ 2046514 h 2525486"/>
              <a:gd name="connsiteX36" fmla="*/ 217714 w 2634343"/>
              <a:gd name="connsiteY36" fmla="*/ 1937657 h 2525486"/>
              <a:gd name="connsiteX37" fmla="*/ 174171 w 2634343"/>
              <a:gd name="connsiteY37" fmla="*/ 1807029 h 2525486"/>
              <a:gd name="connsiteX38" fmla="*/ 43543 w 2634343"/>
              <a:gd name="connsiteY38" fmla="*/ 1654629 h 2525486"/>
              <a:gd name="connsiteX39" fmla="*/ 0 w 2634343"/>
              <a:gd name="connsiteY39" fmla="*/ 1567543 h 2525486"/>
              <a:gd name="connsiteX40" fmla="*/ 65314 w 2634343"/>
              <a:gd name="connsiteY40" fmla="*/ 1219200 h 2525486"/>
              <a:gd name="connsiteX41" fmla="*/ 152400 w 2634343"/>
              <a:gd name="connsiteY41" fmla="*/ 1153886 h 2525486"/>
              <a:gd name="connsiteX42" fmla="*/ 195943 w 2634343"/>
              <a:gd name="connsiteY42" fmla="*/ 1088572 h 2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634343" h="2525486">
                <a:moveTo>
                  <a:pt x="195943" y="1088572"/>
                </a:moveTo>
                <a:cubicBezTo>
                  <a:pt x="166914" y="1052286"/>
                  <a:pt x="129638" y="1021277"/>
                  <a:pt x="108857" y="979714"/>
                </a:cubicBezTo>
                <a:cubicBezTo>
                  <a:pt x="92308" y="946616"/>
                  <a:pt x="95112" y="906980"/>
                  <a:pt x="87085" y="870857"/>
                </a:cubicBezTo>
                <a:cubicBezTo>
                  <a:pt x="80594" y="841648"/>
                  <a:pt x="72571" y="812800"/>
                  <a:pt x="65314" y="783772"/>
                </a:cubicBezTo>
                <a:cubicBezTo>
                  <a:pt x="72571" y="674915"/>
                  <a:pt x="55320" y="561572"/>
                  <a:pt x="87085" y="457200"/>
                </a:cubicBezTo>
                <a:cubicBezTo>
                  <a:pt x="93936" y="434691"/>
                  <a:pt x="250352" y="229973"/>
                  <a:pt x="304800" y="195943"/>
                </a:cubicBezTo>
                <a:cubicBezTo>
                  <a:pt x="330174" y="180085"/>
                  <a:pt x="362857" y="181429"/>
                  <a:pt x="391885" y="174172"/>
                </a:cubicBezTo>
                <a:cubicBezTo>
                  <a:pt x="457199" y="188686"/>
                  <a:pt x="524354" y="196556"/>
                  <a:pt x="587828" y="217714"/>
                </a:cubicBezTo>
                <a:cubicBezTo>
                  <a:pt x="612651" y="225988"/>
                  <a:pt x="629739" y="249555"/>
                  <a:pt x="653143" y="261257"/>
                </a:cubicBezTo>
                <a:cubicBezTo>
                  <a:pt x="673669" y="271520"/>
                  <a:pt x="696686" y="275772"/>
                  <a:pt x="718457" y="283029"/>
                </a:cubicBezTo>
                <a:cubicBezTo>
                  <a:pt x="769257" y="254000"/>
                  <a:pt x="824850" y="232091"/>
                  <a:pt x="870857" y="195943"/>
                </a:cubicBezTo>
                <a:cubicBezTo>
                  <a:pt x="927348" y="151557"/>
                  <a:pt x="953560" y="60967"/>
                  <a:pt x="1023257" y="43543"/>
                </a:cubicBezTo>
                <a:lnTo>
                  <a:pt x="1197428" y="0"/>
                </a:lnTo>
                <a:cubicBezTo>
                  <a:pt x="1306285" y="29029"/>
                  <a:pt x="1419397" y="45245"/>
                  <a:pt x="1524000" y="87086"/>
                </a:cubicBezTo>
                <a:cubicBezTo>
                  <a:pt x="1567145" y="104344"/>
                  <a:pt x="1598712" y="142653"/>
                  <a:pt x="1632857" y="174172"/>
                </a:cubicBezTo>
                <a:cubicBezTo>
                  <a:pt x="1712758" y="247927"/>
                  <a:pt x="1870026" y="433194"/>
                  <a:pt x="1981200" y="478972"/>
                </a:cubicBezTo>
                <a:lnTo>
                  <a:pt x="2351314" y="631372"/>
                </a:lnTo>
                <a:cubicBezTo>
                  <a:pt x="2394857" y="674915"/>
                  <a:pt x="2441613" y="715466"/>
                  <a:pt x="2481943" y="762000"/>
                </a:cubicBezTo>
                <a:cubicBezTo>
                  <a:pt x="2536135" y="824529"/>
                  <a:pt x="2634343" y="957943"/>
                  <a:pt x="2634343" y="957943"/>
                </a:cubicBezTo>
                <a:cubicBezTo>
                  <a:pt x="2605314" y="1037772"/>
                  <a:pt x="2597645" y="1129045"/>
                  <a:pt x="2547257" y="1197429"/>
                </a:cubicBezTo>
                <a:cubicBezTo>
                  <a:pt x="2492127" y="1272248"/>
                  <a:pt x="2402621" y="1314182"/>
                  <a:pt x="2329543" y="1371600"/>
                </a:cubicBezTo>
                <a:cubicBezTo>
                  <a:pt x="2301011" y="1394018"/>
                  <a:pt x="2242457" y="1436914"/>
                  <a:pt x="2242457" y="1436914"/>
                </a:cubicBezTo>
                <a:cubicBezTo>
                  <a:pt x="2235200" y="1473200"/>
                  <a:pt x="2220685" y="1508767"/>
                  <a:pt x="2220685" y="1545772"/>
                </a:cubicBezTo>
                <a:cubicBezTo>
                  <a:pt x="2220685" y="1597088"/>
                  <a:pt x="2251637" y="1647684"/>
                  <a:pt x="2242457" y="1698172"/>
                </a:cubicBezTo>
                <a:cubicBezTo>
                  <a:pt x="2221931" y="1811067"/>
                  <a:pt x="2178128" y="1918990"/>
                  <a:pt x="2133600" y="2024743"/>
                </a:cubicBezTo>
                <a:cubicBezTo>
                  <a:pt x="2119519" y="2058185"/>
                  <a:pt x="2092179" y="2084521"/>
                  <a:pt x="2068285" y="2111829"/>
                </a:cubicBezTo>
                <a:cubicBezTo>
                  <a:pt x="2005097" y="2184044"/>
                  <a:pt x="1960926" y="2223964"/>
                  <a:pt x="1872343" y="2264229"/>
                </a:cubicBezTo>
                <a:cubicBezTo>
                  <a:pt x="1830559" y="2283222"/>
                  <a:pt x="1785257" y="2293258"/>
                  <a:pt x="1741714" y="2307772"/>
                </a:cubicBezTo>
                <a:cubicBezTo>
                  <a:pt x="1560285" y="2293258"/>
                  <a:pt x="1379328" y="2257957"/>
                  <a:pt x="1197428" y="2264229"/>
                </a:cubicBezTo>
                <a:cubicBezTo>
                  <a:pt x="1133254" y="2266442"/>
                  <a:pt x="1080174" y="2385389"/>
                  <a:pt x="1045028" y="2416629"/>
                </a:cubicBezTo>
                <a:cubicBezTo>
                  <a:pt x="955195" y="2496480"/>
                  <a:pt x="937782" y="2495920"/>
                  <a:pt x="849085" y="2525486"/>
                </a:cubicBezTo>
                <a:cubicBezTo>
                  <a:pt x="776514" y="2503715"/>
                  <a:pt x="700785" y="2490541"/>
                  <a:pt x="631371" y="2460172"/>
                </a:cubicBezTo>
                <a:cubicBezTo>
                  <a:pt x="583427" y="2439196"/>
                  <a:pt x="542051" y="2405215"/>
                  <a:pt x="500743" y="2373086"/>
                </a:cubicBezTo>
                <a:cubicBezTo>
                  <a:pt x="457413" y="2339385"/>
                  <a:pt x="397754" y="2264910"/>
                  <a:pt x="370114" y="2220686"/>
                </a:cubicBezTo>
                <a:cubicBezTo>
                  <a:pt x="352913" y="2193164"/>
                  <a:pt x="343772" y="2161122"/>
                  <a:pt x="326571" y="2133600"/>
                </a:cubicBezTo>
                <a:cubicBezTo>
                  <a:pt x="307340" y="2102830"/>
                  <a:pt x="278879" y="2078233"/>
                  <a:pt x="261257" y="2046514"/>
                </a:cubicBezTo>
                <a:cubicBezTo>
                  <a:pt x="242278" y="2012351"/>
                  <a:pt x="231070" y="1974385"/>
                  <a:pt x="217714" y="1937657"/>
                </a:cubicBezTo>
                <a:cubicBezTo>
                  <a:pt x="202029" y="1894522"/>
                  <a:pt x="206626" y="1839484"/>
                  <a:pt x="174171" y="1807029"/>
                </a:cubicBezTo>
                <a:cubicBezTo>
                  <a:pt x="114799" y="1747657"/>
                  <a:pt x="90090" y="1729105"/>
                  <a:pt x="43543" y="1654629"/>
                </a:cubicBezTo>
                <a:cubicBezTo>
                  <a:pt x="26342" y="1627107"/>
                  <a:pt x="14514" y="1596572"/>
                  <a:pt x="0" y="1567543"/>
                </a:cubicBezTo>
                <a:cubicBezTo>
                  <a:pt x="9309" y="1446525"/>
                  <a:pt x="-26715" y="1311228"/>
                  <a:pt x="65314" y="1219200"/>
                </a:cubicBezTo>
                <a:cubicBezTo>
                  <a:pt x="90972" y="1193542"/>
                  <a:pt x="123371" y="1175657"/>
                  <a:pt x="152400" y="1153886"/>
                </a:cubicBezTo>
                <a:lnTo>
                  <a:pt x="195943" y="1088572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0" y="3209736"/>
            <a:ext cx="2114814" cy="13508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5" t="17143" r="30247" b="17143"/>
          <a:stretch/>
        </p:blipFill>
        <p:spPr>
          <a:xfrm>
            <a:off x="5222279" y="2005994"/>
            <a:ext cx="1345786" cy="4715532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958" y="3239130"/>
            <a:ext cx="8556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1110" y="3415763"/>
            <a:ext cx="138271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52708" y="3025586"/>
            <a:ext cx="6159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743" y="3297048"/>
            <a:ext cx="8556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4152" y="3399929"/>
            <a:ext cx="908831" cy="62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11944" y="4363760"/>
            <a:ext cx="138271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06354" y="3157444"/>
            <a:ext cx="6159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905" y="3393563"/>
            <a:ext cx="8556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2140" y="3623495"/>
            <a:ext cx="138271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1676" y="2939554"/>
            <a:ext cx="6159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29748" y="3415763"/>
            <a:ext cx="138271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31346" y="3025586"/>
            <a:ext cx="6159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381" y="3297048"/>
            <a:ext cx="8556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790" y="3399929"/>
            <a:ext cx="908831" cy="62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90582" y="4363760"/>
            <a:ext cx="138271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543" y="3393563"/>
            <a:ext cx="8556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0778" y="3623495"/>
            <a:ext cx="138271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0314" y="2939554"/>
            <a:ext cx="6159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5701" flipH="1">
            <a:off x="5222450" y="2761267"/>
            <a:ext cx="1268413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2" t="17673" r="29177" b="12167"/>
          <a:stretch/>
        </p:blipFill>
        <p:spPr>
          <a:xfrm>
            <a:off x="4985225" y="1527755"/>
            <a:ext cx="1835688" cy="520111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5701" flipH="1">
            <a:off x="5218346" y="2608333"/>
            <a:ext cx="1268413" cy="123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5" t="17460" r="28963" b="17460"/>
          <a:stretch/>
        </p:blipFill>
        <p:spPr>
          <a:xfrm>
            <a:off x="5137877" y="1746571"/>
            <a:ext cx="1525073" cy="496253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5" t="23461" r="47603" b="18021"/>
          <a:stretch/>
        </p:blipFill>
        <p:spPr>
          <a:xfrm>
            <a:off x="3657077" y="1937566"/>
            <a:ext cx="3088589" cy="479046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5" t="16190" r="30247" b="17460"/>
          <a:stretch/>
        </p:blipFill>
        <p:spPr>
          <a:xfrm>
            <a:off x="5246572" y="1573168"/>
            <a:ext cx="1461373" cy="517672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5" t="18450" r="46708" b="18258"/>
          <a:stretch/>
        </p:blipFill>
        <p:spPr>
          <a:xfrm flipH="1">
            <a:off x="4814370" y="1361653"/>
            <a:ext cx="3434863" cy="534745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9" t="16190" r="30246" b="16508"/>
          <a:stretch/>
        </p:blipFill>
        <p:spPr>
          <a:xfrm>
            <a:off x="5116414" y="1377029"/>
            <a:ext cx="1606656" cy="54065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11" r="4420" b="37378"/>
          <a:stretch/>
        </p:blipFill>
        <p:spPr>
          <a:xfrm>
            <a:off x="-475671" y="5398235"/>
            <a:ext cx="6955491" cy="147917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11" r="4420" b="37378"/>
          <a:stretch/>
        </p:blipFill>
        <p:spPr>
          <a:xfrm>
            <a:off x="5864610" y="5403413"/>
            <a:ext cx="6955491" cy="147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2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C 0.00482 0.05301 0.01693 0.12709 0.06003 0.12593 C 0.12227 0.12593 0.12695 -0.12199 0.2013 -0.12291 C 0.26849 -0.12291 0.23242 0.09398 0.29714 0.09306 C 0.36432 0.09306 0.32825 -0.06389 0.40052 -0.06389 C 0.4651 -0.06389 0.42917 0.0419 0.48672 0.0419 C 0.54193 0.0419 0.51328 -0.03889 0.56341 -0.03889 C 0.59219 -0.03889 0.59466 -0.0169 0.59687 -2.59259E-6 " pathEditMode="relative" rAng="0" ptsTypes="AAAAAAAA">
                                      <p:cBhvr>
                                        <p:cTn id="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4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6 0.03496 C 0.01302 -0.00301 -0.00873 -0.02708 -0.03281 -0.02708 C -0.05703 -0.02708 -0.07878 -0.00301 -0.09323 0.03496 C -0.07878 0.07292 -0.05703 0.09699 -0.03281 0.09699 C -0.00873 0.09699 0.01302 0.07292 0.0276 0.03496 Z " pathEditMode="relative" rAng="0" ptsTypes="AAAAA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2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C -0.01459 -0.03796 -0.03633 -0.06203 -0.06042 -0.06203 C -0.08464 -0.06203 -0.10638 -0.03796 -0.12084 -2.59259E-6 C -0.10638 0.03797 -0.08464 0.06204 -0.06042 0.06204 C -0.03633 0.06204 -0.01459 0.03797 3.95833E-6 -2.59259E-6 Z " pathEditMode="relative" rAng="0" ptsTypes="AAAAA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22 -0.06667 C 0.07227 -0.0382 0.06758 0.00116 0.05065 0.00092 C 0.02617 0.00092 0.02435 -0.13218 -0.00481 -0.13241 C -0.03125 -0.13241 -0.01705 -0.01644 -0.04244 -0.0169 C -0.06888 -0.0169 -0.05468 -0.10093 -0.08307 -0.10093 C -0.10833 -0.10093 -0.09427 -0.04445 -0.11679 -0.04445 C -0.13854 -0.04445 -0.12721 -0.08773 -0.147 -0.08773 C -0.1582 -0.08773 -0.15924 -0.0757 -0.16002 -0.06667 " pathEditMode="relative" rAng="0" ptsTypes="AAAAAAAA">
                                      <p:cBhvr>
                                        <p:cTn id="24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19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82 0.00995 C -0.01784 -0.02801 -0.00443 -0.05209 0.01068 -0.05209 C 0.02565 -0.05209 0.03906 -0.02801 0.04818 0.00995 C 0.03906 0.04791 0.02565 0.07199 0.01068 0.07199 C -0.00443 0.07199 -0.01784 0.04791 -0.02682 0.00995 Z " pathEditMode="relative" rAng="0" ptsTypes="AAAAA">
                                      <p:cBhvr>
                                        <p:cTn id="79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55" cy="6858000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427" y="0"/>
            <a:ext cx="1639508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851" y="59645"/>
            <a:ext cx="1796143" cy="1796143"/>
          </a:xfrm>
          <a:prstGeom prst="rect">
            <a:avLst/>
          </a:prstGeom>
        </p:spPr>
      </p:pic>
      <p:pic>
        <p:nvPicPr>
          <p:cNvPr id="18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t="20083" b="23840"/>
          <a:stretch/>
        </p:blipFill>
        <p:spPr bwMode="auto">
          <a:xfrm>
            <a:off x="3200399" y="1611459"/>
            <a:ext cx="5856515" cy="339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5" t="23954" r="4100" b="22331"/>
          <a:stretch/>
        </p:blipFill>
        <p:spPr>
          <a:xfrm>
            <a:off x="87083" y="3429000"/>
            <a:ext cx="3113316" cy="19423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2" t="5680" r="21995" b="2997"/>
          <a:stretch/>
        </p:blipFill>
        <p:spPr>
          <a:xfrm>
            <a:off x="9280580" y="2008188"/>
            <a:ext cx="3026229" cy="37664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0" t="24444" r="34348"/>
          <a:stretch/>
        </p:blipFill>
        <p:spPr>
          <a:xfrm>
            <a:off x="4892172" y="1716335"/>
            <a:ext cx="1524000" cy="5181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1" r="37520" b="12699"/>
          <a:stretch/>
        </p:blipFill>
        <p:spPr>
          <a:xfrm>
            <a:off x="4545483" y="966981"/>
            <a:ext cx="1567544" cy="58780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0" t="24444" r="34348"/>
          <a:stretch/>
        </p:blipFill>
        <p:spPr>
          <a:xfrm>
            <a:off x="4734673" y="1960664"/>
            <a:ext cx="1524000" cy="5181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5" t="13494" r="36026" b="8729"/>
          <a:stretch/>
        </p:blipFill>
        <p:spPr>
          <a:xfrm>
            <a:off x="4575330" y="1574681"/>
            <a:ext cx="1719942" cy="5334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0" t="24444" r="34348"/>
          <a:stretch/>
        </p:blipFill>
        <p:spPr>
          <a:xfrm>
            <a:off x="4816487" y="1915659"/>
            <a:ext cx="1524000" cy="5181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1" t="23492" r="36040" b="8889"/>
          <a:stretch/>
        </p:blipFill>
        <p:spPr>
          <a:xfrm>
            <a:off x="4255779" y="1527757"/>
            <a:ext cx="2235807" cy="517638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0" t="24444" r="34348"/>
          <a:stretch/>
        </p:blipFill>
        <p:spPr>
          <a:xfrm>
            <a:off x="4950455" y="1696368"/>
            <a:ext cx="1524000" cy="5181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314" y="2608110"/>
            <a:ext cx="848591" cy="84859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031" y="2607160"/>
            <a:ext cx="497250" cy="60971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688" y="3056614"/>
            <a:ext cx="1020548" cy="6463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1" t="27451" r="28492" b="5882"/>
          <a:stretch/>
        </p:blipFill>
        <p:spPr>
          <a:xfrm>
            <a:off x="4567199" y="1805338"/>
            <a:ext cx="2102257" cy="49636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774" y="2612593"/>
            <a:ext cx="848591" cy="8485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491" y="2611643"/>
            <a:ext cx="497250" cy="609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148" y="3061097"/>
            <a:ext cx="1020548" cy="64634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0" t="24444" r="34348"/>
          <a:stretch/>
        </p:blipFill>
        <p:spPr>
          <a:xfrm>
            <a:off x="4917550" y="1656834"/>
            <a:ext cx="1605624" cy="54591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4" t="20381" r="30878" b="5905"/>
          <a:stretch/>
        </p:blipFill>
        <p:spPr>
          <a:xfrm>
            <a:off x="3800637" y="1734824"/>
            <a:ext cx="2690949" cy="5055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0" t="24444" r="34348"/>
          <a:stretch/>
        </p:blipFill>
        <p:spPr>
          <a:xfrm>
            <a:off x="4946262" y="1668954"/>
            <a:ext cx="1609797" cy="5473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2" t="20980" r="15597" b="5882"/>
          <a:stretch/>
        </p:blipFill>
        <p:spPr>
          <a:xfrm>
            <a:off x="4623356" y="1721864"/>
            <a:ext cx="3039035" cy="501575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0" t="24444" r="34348"/>
          <a:stretch/>
        </p:blipFill>
        <p:spPr>
          <a:xfrm>
            <a:off x="4690765" y="1632987"/>
            <a:ext cx="1612638" cy="5482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66730" r="8015" b="6157"/>
          <a:stretch/>
        </p:blipFill>
        <p:spPr>
          <a:xfrm>
            <a:off x="-163683" y="5297301"/>
            <a:ext cx="6441142" cy="15598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66730" r="8015" b="6157"/>
          <a:stretch/>
        </p:blipFill>
        <p:spPr>
          <a:xfrm>
            <a:off x="5362008" y="5304556"/>
            <a:ext cx="6441142" cy="155985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5701" flipH="1">
            <a:off x="3947115" y="4976697"/>
            <a:ext cx="772268" cy="75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5701" flipH="1">
            <a:off x="4993207" y="5191768"/>
            <a:ext cx="800756" cy="78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5701">
            <a:off x="6037698" y="5103086"/>
            <a:ext cx="734921" cy="71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51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C 0.00065 0.01087 0.00807 0.02083 0.02083 0.02731 C 0.02083 0.02777 0.04114 0.03634 0.04114 0.03611 C 0.05234 0.04097 0.05924 0.04768 0.05924 0.05486 C 0.05924 0.06898 0.03281 0.08032 4.16667E-6 0.08078 C -0.03295 0.08032 -0.05912 0.06898 -0.05912 0.05486 C -0.05912 0.04768 -0.05248 0.04097 -0.04128 0.03611 C -0.04128 0.03634 -0.02097 0.02777 -0.02097 0.02731 C -0.00821 0.02083 -0.00079 0.01087 4.16667E-6 4.81481E-6 Z " pathEditMode="relative" rAng="0" ptsTypes="AAAAAAA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5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5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25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25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5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EFFC32-CC07-42F3-95F5-D9594BE07C2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30A495-4340-4DA1-AEA3-3161AAD61E68}"/>
              </a:ext>
            </a:extLst>
          </p:cNvPr>
          <p:cNvSpPr/>
          <p:nvPr/>
        </p:nvSpPr>
        <p:spPr>
          <a:xfrm>
            <a:off x="276664" y="211015"/>
            <a:ext cx="11709010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 Bài học kinh nghiệm: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-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Nghiên cứu đặc điểm tình hình địa phương để xây dựng kế hoạch tuyển sinh trẻ, giảm dần số trẻ/ lớp cho phù hợp. Tiếp tục đề xuất với các cấp lãnh đạo có hướng chỉ đạo, giải quyết để mở rộng, cải tạo 2 điểm trường để đảm bảo có thêm phòng học, đảm bảo cơ sở vật chất giảm tỷ lệ học sinh/lớp.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- Tuyên truyền, vận động giáo viên - nhân viên, hạn chế tỉ lệ sinh con thứ 3.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2" descr="CARTELES - Tita K - Picasa Webalbums | Bordas coloridas, Molduras bonitas,  Molduras para crianç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940" y="211015"/>
            <a:ext cx="7576457" cy="590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8457" y="2629931"/>
            <a:ext cx="528542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15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30A495-4340-4DA1-AEA3-3161AAD61E68}"/>
              </a:ext>
            </a:extLst>
          </p:cNvPr>
          <p:cNvSpPr/>
          <p:nvPr/>
        </p:nvSpPr>
        <p:spPr>
          <a:xfrm>
            <a:off x="276664" y="211015"/>
            <a:ext cx="11709010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 Bài học kinh nghiệm: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-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Nghiên </a:t>
            </a:r>
            <a:r>
              <a:rPr lang="pt-PT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cứđặc 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 tình hình địa phương để xây dựng kế hoạch tuyển sinh trẻ, giảm dần số trẻ/ lớp cho phù hợp. Tiếp tục đề xuất với các cấp lãnh đạo có hướng chỉ đạo, giải quyết để mở rộng, cải tạo 2 điểm trường để đảm bảo có thêm phòng học, đảm bảo cơ sở vật chất giảm tỷ lệ học sinh/lớp.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- Tuyên truyền, vận động giáo viên - nhân viên, hạn chế tỉ lệ sinh con thứ 3.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5" y="0"/>
            <a:ext cx="1219795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963" y="1761733"/>
            <a:ext cx="4762500" cy="4762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4" r="21131"/>
          <a:stretch/>
        </p:blipFill>
        <p:spPr>
          <a:xfrm>
            <a:off x="4658431" y="36264"/>
            <a:ext cx="1437569" cy="1689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4" r="21131"/>
          <a:stretch/>
        </p:blipFill>
        <p:spPr>
          <a:xfrm>
            <a:off x="6096000" y="37578"/>
            <a:ext cx="1437569" cy="16892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4" t="6031" r="18371" b="5154"/>
          <a:stretch/>
        </p:blipFill>
        <p:spPr>
          <a:xfrm rot="3099747">
            <a:off x="717070" y="2556793"/>
            <a:ext cx="930313" cy="11400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b="5410"/>
          <a:stretch/>
        </p:blipFill>
        <p:spPr>
          <a:xfrm rot="18231853">
            <a:off x="760980" y="3894292"/>
            <a:ext cx="1013645" cy="7247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b="5410"/>
          <a:stretch/>
        </p:blipFill>
        <p:spPr>
          <a:xfrm rot="18231853">
            <a:off x="1619591" y="3166024"/>
            <a:ext cx="1013645" cy="7247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5" t="23954" r="4100" b="22331"/>
          <a:stretch/>
        </p:blipFill>
        <p:spPr>
          <a:xfrm>
            <a:off x="8567850" y="3528384"/>
            <a:ext cx="3113316" cy="1942378"/>
          </a:xfrm>
          <a:prstGeom prst="rect">
            <a:avLst/>
          </a:prstGeom>
        </p:spPr>
      </p:pic>
      <p:sp>
        <p:nvSpPr>
          <p:cNvPr id="16" name="Down Arrow 15"/>
          <p:cNvSpPr/>
          <p:nvPr/>
        </p:nvSpPr>
        <p:spPr>
          <a:xfrm flipV="1">
            <a:off x="5799224" y="1311452"/>
            <a:ext cx="443239" cy="57307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C 0.00105 0.00602 0.01094 0.01158 0.028 0.01505 C 0.028 0.01528 0.05495 0.02014 0.05495 0.01991 C 0.07006 0.02269 0.07904 0.02639 0.07904 0.03033 C 0.07904 0.0382 0.04401 0.04468 -4.375E-6 0.04491 C -0.04401 0.04468 -0.07903 0.0382 -0.07903 0.03033 C -0.07903 0.02639 -0.07005 0.02269 -0.05494 0.01991 C -0.05494 0.02014 -0.02799 0.01528 -0.02799 0.01505 C -0.01093 0.01158 -0.00104 0.00602 -4.375E-6 -3.7037E-6 Z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C 0.00104 0.00602 0.01093 0.01158 0.02799 0.01505 C 0.02799 0.01528 0.05494 0.02014 0.05494 0.01991 C 0.07005 0.02269 0.07903 0.02639 0.07903 0.03033 C 0.07903 0.0382 0.04401 0.04468 4.375E-6 0.04491 C -0.04401 0.04468 -0.07904 0.0382 -0.07904 0.03033 C -0.07904 0.02639 -0.07006 0.02269 -0.05495 0.01991 C -0.05495 0.02014 -0.028 0.01528 -0.028 0.01505 C -0.01094 0.01158 -0.00105 0.00602 4.375E-6 -2.22222E-6 Z " pathEditMode="relative" rAng="0" ptsTypes="AAAA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30A495-4340-4DA1-AEA3-3161AAD61E68}"/>
              </a:ext>
            </a:extLst>
          </p:cNvPr>
          <p:cNvSpPr/>
          <p:nvPr/>
        </p:nvSpPr>
        <p:spPr>
          <a:xfrm>
            <a:off x="276664" y="211015"/>
            <a:ext cx="11709010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 Bài học kinh nghiệm: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-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Nghiên </a:t>
            </a:r>
            <a:r>
              <a:rPr lang="pt-PT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cứđặc 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 tình hình địa phương để xây dựng kế hoạch tuyển sinh trẻ, giảm dần số trẻ/ lớp cho phù hợp. Tiếp tục đề xuất với các cấp lãnh đạo có hướng chỉ đạo, giải quyết để mở rộng, cải tạo 2 điểm trường để đảm bảo có thêm phòng học, đảm bảo cơ sở vật chất giảm tỷ lệ học sinh/lớp.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- Tuyên truyền, vận động giáo viên - nhân viên, hạn chế tỉ lệ sinh con thứ 3.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85"/>
            <a:ext cx="1219795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8116" r="21602" b="4058"/>
          <a:stretch/>
        </p:blipFill>
        <p:spPr>
          <a:xfrm>
            <a:off x="4063538" y="1689919"/>
            <a:ext cx="3220277" cy="5029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4" t="6031" r="18371" b="5154"/>
          <a:stretch/>
        </p:blipFill>
        <p:spPr>
          <a:xfrm rot="3099747">
            <a:off x="717070" y="2556793"/>
            <a:ext cx="930313" cy="11400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b="5410"/>
          <a:stretch/>
        </p:blipFill>
        <p:spPr>
          <a:xfrm rot="18231853">
            <a:off x="1619591" y="3166024"/>
            <a:ext cx="1013645" cy="724721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flipH="1">
            <a:off x="3364298" y="3411415"/>
            <a:ext cx="90448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003" y="245157"/>
            <a:ext cx="1896164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51" y="101026"/>
            <a:ext cx="1928421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147" y="101026"/>
            <a:ext cx="1896164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895" y="-282221"/>
            <a:ext cx="1928421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t="20083" b="23840"/>
          <a:stretch/>
        </p:blipFill>
        <p:spPr bwMode="auto">
          <a:xfrm>
            <a:off x="8186058" y="2534960"/>
            <a:ext cx="3800296" cy="220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b="5410"/>
          <a:stretch/>
        </p:blipFill>
        <p:spPr>
          <a:xfrm rot="18231853">
            <a:off x="760980" y="3894292"/>
            <a:ext cx="1013645" cy="72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3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C 4.79167E-6 0.0331 0.00924 0.05995 0.02057 0.05995 C 0.03411 0.05995 0.03893 0.03009 0.04101 0.01204 L 0.04309 -0.01204 C 0.04505 -0.03009 0.05026 -0.05996 0.06549 -0.05996 C 0.07513 -0.05996 0.08619 -0.0331 0.08619 1.48148E-6 C 0.08619 0.0331 0.07513 0.05995 0.06549 0.05995 C 0.05026 0.05995 0.04505 0.03009 0.04309 0.01204 L 0.04101 -0.01204 C 0.03893 -0.03009 0.03411 -0.05996 0.02057 -0.05996 C 0.00924 -0.05996 4.79167E-6 -0.0331 4.79167E-6 1.48148E-6 Z " pathEditMode="relative" rAng="0" ptsTypes="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C 1.04167E-6 0.0331 0.00924 0.05996 0.02057 0.05996 C 0.03411 0.05996 0.03893 0.03009 0.04101 0.01204 L 0.0431 -0.01204 C 0.04505 -0.03009 0.05026 -0.05995 0.06549 -0.05995 C 0.07513 -0.05995 0.0862 -0.0331 0.0862 -1.85185E-6 C 0.0862 0.0331 0.07513 0.05996 0.06549 0.05996 C 0.05026 0.05996 0.04505 0.03009 0.0431 0.01204 L 0.04101 -0.01204 C 0.03893 -0.03009 0.03411 -0.05995 0.02057 -0.05995 C 0.00924 -0.05995 1.04167E-6 -0.0331 1.04167E-6 -1.85185E-6 Z " pathEditMode="relative" rAng="0" ptsTypes="AAAAAAA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C 3.75E-6 0.0331 0.00924 0.05996 0.02057 0.05996 C 0.03411 0.05996 0.03893 0.03009 0.04101 0.01204 L 0.0431 -0.01204 C 0.04505 -0.03009 0.05026 -0.05995 0.06549 -0.05995 C 0.07513 -0.05995 0.08619 -0.0331 0.08619 -1.85185E-6 C 0.08619 0.0331 0.07513 0.05996 0.06549 0.05996 C 0.05026 0.05996 0.04505 0.03009 0.0431 0.01204 L 0.04101 -0.01204 C 0.03893 -0.03009 0.03411 -0.05995 0.02057 -0.05995 C 0.00924 -0.05995 3.75E-6 -0.0331 3.75E-6 -1.85185E-6 Z " pathEditMode="relative" rAng="0" ptsTypes="AAAAAAAAA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30A495-4340-4DA1-AEA3-3161AAD61E68}"/>
              </a:ext>
            </a:extLst>
          </p:cNvPr>
          <p:cNvSpPr/>
          <p:nvPr/>
        </p:nvSpPr>
        <p:spPr>
          <a:xfrm>
            <a:off x="276664" y="211015"/>
            <a:ext cx="11709010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 Bài học kinh nghiệm: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-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Nghiên </a:t>
            </a:r>
            <a:r>
              <a:rPr lang="pt-PT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cứđặc 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 tình hình địa phương để xây dựng kế hoạch tuyển sinh trẻ, giảm dần số trẻ/ lớp cho phù hợp. Tiếp tục đề xuất với các cấp lãnh đạo có hướng chỉ đạo, giải quyết để mở rộng, cải tạo 2 điểm trường để đảm bảo có thêm phòng học, đảm bảo cơ sở vật chất giảm tỷ lệ học sinh/lớp.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- Tuyên truyền, vận động giáo viên - nhân viên, hạn chế tỉ lệ sinh con thứ 3.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5" y="0"/>
            <a:ext cx="12197955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1" r="18832"/>
          <a:stretch/>
        </p:blipFill>
        <p:spPr>
          <a:xfrm>
            <a:off x="4470398" y="1842087"/>
            <a:ext cx="3207659" cy="42525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506" y="375237"/>
            <a:ext cx="1896164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254" y="231106"/>
            <a:ext cx="1928421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650" y="231106"/>
            <a:ext cx="1896164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398" y="-152141"/>
            <a:ext cx="1928421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13" y="2335946"/>
            <a:ext cx="3629025" cy="3295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031" y="3203265"/>
            <a:ext cx="537321" cy="7257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4984" y="3983771"/>
            <a:ext cx="608708" cy="702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2420" y="3812304"/>
            <a:ext cx="569197" cy="694851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7232497" y="3578515"/>
            <a:ext cx="948082" cy="53881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5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30A495-4340-4DA1-AEA3-3161AAD61E68}"/>
              </a:ext>
            </a:extLst>
          </p:cNvPr>
          <p:cNvSpPr/>
          <p:nvPr/>
        </p:nvSpPr>
        <p:spPr>
          <a:xfrm>
            <a:off x="276664" y="211015"/>
            <a:ext cx="11709010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 Bài học kinh nghiệm: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-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Nghiên </a:t>
            </a:r>
            <a:r>
              <a:rPr lang="pt-PT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cứđặc 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 tình hình địa phương để xây dựng kế hoạch tuyển sinh trẻ, giảm dần số trẻ/ lớp cho phù hợp. Tiếp tục đề xuất với các cấp lãnh đạo có hướng chỉ đạo, giải quyết để mở rộng, cải tạo 2 điểm trường để đảm bảo có thêm phòng học, đảm bảo cơ sở vật chất giảm tỷ lệ học sinh/lớp.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- Tuyên truyền, vận động giáo viên - nhân viên, hạn chế tỉ lệ sinh con thứ 3.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5" y="0"/>
            <a:ext cx="12197955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8" t="5657" r="23848" b="5308"/>
          <a:stretch/>
        </p:blipFill>
        <p:spPr>
          <a:xfrm>
            <a:off x="4220678" y="554904"/>
            <a:ext cx="3744687" cy="46441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11" y="2499951"/>
            <a:ext cx="2486025" cy="3800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5701" flipH="1">
            <a:off x="1881610" y="4458294"/>
            <a:ext cx="772268" cy="75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5701" flipH="1">
            <a:off x="2987641" y="3465998"/>
            <a:ext cx="800756" cy="78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5701">
            <a:off x="1267103" y="2879088"/>
            <a:ext cx="734921" cy="71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5" t="23954" r="4100" b="22331"/>
          <a:stretch/>
        </p:blipFill>
        <p:spPr>
          <a:xfrm>
            <a:off x="8894458" y="3429000"/>
            <a:ext cx="3113316" cy="194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2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30A495-4340-4DA1-AEA3-3161AAD61E68}"/>
              </a:ext>
            </a:extLst>
          </p:cNvPr>
          <p:cNvSpPr/>
          <p:nvPr/>
        </p:nvSpPr>
        <p:spPr>
          <a:xfrm>
            <a:off x="276664" y="211015"/>
            <a:ext cx="11709010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 Bài học kinh nghiệm: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-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Nghiên </a:t>
            </a:r>
            <a:r>
              <a:rPr lang="pt-PT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cứđặc 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 tình hình địa phương để xây dựng kế hoạch tuyển sinh trẻ, giảm dần số trẻ/ lớp cho phù hợp. Tiếp tục đề xuất với các cấp lãnh đạo có hướng chỉ đạo, giải quyết để mở rộng, cải tạo 2 điểm trường để đảm bảo có thêm phòng học, đảm bảo cơ sở vật chất giảm tỷ lệ học sinh/lớp.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- Tuyên truyền, vận động giáo viên - nhân viên, hạn chế tỉ lệ sinh con thứ 3.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5" y="0"/>
            <a:ext cx="12197955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243" y="449943"/>
            <a:ext cx="4681642" cy="37802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1" r="4927"/>
          <a:stretch/>
        </p:blipFill>
        <p:spPr>
          <a:xfrm>
            <a:off x="4454206" y="2153949"/>
            <a:ext cx="2757715" cy="3571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92" y="1592636"/>
            <a:ext cx="1796143" cy="1796143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7844" y="3893106"/>
            <a:ext cx="138271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013" y="4317547"/>
            <a:ext cx="8556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382" y="3658535"/>
            <a:ext cx="834771" cy="73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8441" y="3549373"/>
            <a:ext cx="950384" cy="83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901" y="3959230"/>
            <a:ext cx="8556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4" r="21131"/>
          <a:stretch/>
        </p:blipFill>
        <p:spPr>
          <a:xfrm>
            <a:off x="9926533" y="1646104"/>
            <a:ext cx="1437569" cy="168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0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782</Words>
  <Application>Microsoft Office PowerPoint</Application>
  <PresentationFormat>Widescreen</PresentationFormat>
  <Paragraphs>31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Duc</dc:creator>
  <cp:lastModifiedBy>A Duc</cp:lastModifiedBy>
  <cp:revision>38</cp:revision>
  <dcterms:created xsi:type="dcterms:W3CDTF">2021-10-09T11:54:06Z</dcterms:created>
  <dcterms:modified xsi:type="dcterms:W3CDTF">2024-02-29T02:11:11Z</dcterms:modified>
</cp:coreProperties>
</file>