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0" r:id="rId2"/>
    <p:sldId id="264" r:id="rId3"/>
    <p:sldId id="267" r:id="rId4"/>
    <p:sldId id="272" r:id="rId5"/>
    <p:sldId id="265" r:id="rId6"/>
    <p:sldId id="259" r:id="rId7"/>
    <p:sldId id="266" r:id="rId8"/>
    <p:sldId id="273" r:id="rId9"/>
    <p:sldId id="271" r:id="rId10"/>
    <p:sldId id="27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BBDE"/>
    <a:srgbClr val="B6E5F6"/>
    <a:srgbClr val="07D3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F3744-6747-44FB-B9EB-2EDE2498B24C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7EFF7-CF20-44AF-B8EF-3F4EE778C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1683F7C-410D-4CFC-AA4C-1CF50A62ECE1}" type="slidenum">
              <a:rPr lang="en-US" altLang="en-US"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229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8906-53A7-4D61-A78A-5C3EF26D02C2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E44B-2080-445B-AED5-BFCACB9CA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789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8906-53A7-4D61-A78A-5C3EF26D02C2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E44B-2080-445B-AED5-BFCACB9CA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06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8906-53A7-4D61-A78A-5C3EF26D02C2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E44B-2080-445B-AED5-BFCACB9CA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442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8906-53A7-4D61-A78A-5C3EF26D02C2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E44B-2080-445B-AED5-BFCACB9CA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00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8906-53A7-4D61-A78A-5C3EF26D02C2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E44B-2080-445B-AED5-BFCACB9CA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17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8906-53A7-4D61-A78A-5C3EF26D02C2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E44B-2080-445B-AED5-BFCACB9CA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211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8906-53A7-4D61-A78A-5C3EF26D02C2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E44B-2080-445B-AED5-BFCACB9CA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198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8906-53A7-4D61-A78A-5C3EF26D02C2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E44B-2080-445B-AED5-BFCACB9CA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34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8906-53A7-4D61-A78A-5C3EF26D02C2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E44B-2080-445B-AED5-BFCACB9CA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86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8906-53A7-4D61-A78A-5C3EF26D02C2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E44B-2080-445B-AED5-BFCACB9CA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886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8906-53A7-4D61-A78A-5C3EF26D02C2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E44B-2080-445B-AED5-BFCACB9CA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018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38906-53A7-4D61-A78A-5C3EF26D02C2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DE44B-2080-445B-AED5-BFCACB9CA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5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audio" Target="../media/audio1.wav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9.png"/><Relationship Id="rId5" Type="http://schemas.openxmlformats.org/officeDocument/2006/relationships/image" Target="../media/image21.jp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tài liêu phuong\hinh nen pp\HOA TI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2513" y="-838200"/>
            <a:ext cx="13102044" cy="866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D:\tài liêu phuong\hinh nen pp\hoa la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503" y="6120206"/>
            <a:ext cx="1587500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3" descr="D:\tài liêu phuong\hinh nen pp\hoa la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310" y="6095530"/>
            <a:ext cx="1587500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3" descr="D:\tài liêu phuong\hinh nen pp\hoa la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510" y="6107868"/>
            <a:ext cx="1587500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3" descr="D:\tài liêu phuong\hinh nen pp\hoa la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317" y="6095530"/>
            <a:ext cx="1587500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3" descr="D:\tài liêu phuong\hinh nen pp\hoa la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360" y="6083192"/>
            <a:ext cx="1587500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7"/>
          <p:cNvSpPr>
            <a:spLocks noChangeArrowheads="1"/>
          </p:cNvSpPr>
          <p:nvPr/>
        </p:nvSpPr>
        <p:spPr bwMode="auto">
          <a:xfrm>
            <a:off x="2514600" y="228601"/>
            <a:ext cx="6858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 THANH TRÌ</a:t>
            </a:r>
          </a:p>
          <a:p>
            <a:pPr algn="ctr" eaLnBrk="1" hangingPunct="1"/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A XÃ THANH LIỆT</a:t>
            </a:r>
          </a:p>
        </p:txBody>
      </p:sp>
      <p:sp>
        <p:nvSpPr>
          <p:cNvPr id="2058" name="Rectangle 9"/>
          <p:cNvSpPr>
            <a:spLocks noChangeArrowheads="1"/>
          </p:cNvSpPr>
          <p:nvPr/>
        </p:nvSpPr>
        <p:spPr bwMode="auto">
          <a:xfrm>
            <a:off x="2395143" y="2595156"/>
            <a:ext cx="750468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</a:t>
            </a:r>
            <a:r>
              <a:rPr lang="en-US" altLang="en-US" sz="3200" b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THỨC</a:t>
            </a:r>
          </a:p>
          <a:p>
            <a:pPr algn="ctr" eaLnBrk="1" hangingPunct="1"/>
            <a:r>
              <a:rPr lang="en-US" altLang="en-US" sz="3200" b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TOÁN</a:t>
            </a:r>
            <a:endParaRPr lang="en-US" altLang="en-US" sz="3200" b="1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9" name="Rectangle 10"/>
          <p:cNvSpPr>
            <a:spLocks noChangeArrowheads="1"/>
          </p:cNvSpPr>
          <p:nvPr/>
        </p:nvSpPr>
        <p:spPr bwMode="auto">
          <a:xfrm>
            <a:off x="2695303" y="3817063"/>
            <a:ext cx="7010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hị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Hường</a:t>
            </a:r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3" descr="D:\tài liêu phuong\hinh nen pp\hoa la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303" y="6095531"/>
            <a:ext cx="1587500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tài liêu phuong\hinh nen pp\hoa la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9403" y="6070854"/>
            <a:ext cx="1587500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D:\tài liêu phuong\hinh nen pp\hoa la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446" y="6095530"/>
            <a:ext cx="1587500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298" y="975017"/>
            <a:ext cx="1754021" cy="155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20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EFFC32-CC07-42F3-95F5-D9594BE07C2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30A495-4340-4DA1-AEA3-3161AAD61E68}"/>
              </a:ext>
            </a:extLst>
          </p:cNvPr>
          <p:cNvSpPr/>
          <p:nvPr/>
        </p:nvSpPr>
        <p:spPr>
          <a:xfrm>
            <a:off x="241495" y="228600"/>
            <a:ext cx="11709010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 Bài học kinh nghiệm: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-</a:t>
            </a:r>
            <a:r>
              <a:rPr lang="pt-P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Nghiên cứu đặc điểm tình hình địa phương để xây dựng kế hoạch tuyển sinh trẻ, giảm dần số trẻ/ lớp cho phù hợp. Tiếp tục đề xuất với các cấp lãnh đạo có hướng chỉ đạo, giải quyết để mở rộng, cải tạo 2 điểm trường để đảm bảo có thêm phòng học, đảm bảo cơ sở vật chất giảm tỷ lệ học sinh/lớp.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- Tuyên truyền, vận động giáo viên - nhân viên, hạn chế tỉ lệ sinh con thứ 3.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694" y="1021454"/>
            <a:ext cx="2364729" cy="236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606" y="1764086"/>
            <a:ext cx="4762500" cy="4762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6370" y="1912083"/>
            <a:ext cx="3827858" cy="38278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401" y="2368954"/>
            <a:ext cx="4441322" cy="3332916"/>
          </a:xfrm>
          <a:prstGeom prst="rect">
            <a:avLst/>
          </a:prstGeom>
        </p:spPr>
      </p:pic>
      <p:pic>
        <p:nvPicPr>
          <p:cNvPr id="10" name="Video Đếm Ngược 10 giây đẹ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540987" y="228600"/>
            <a:ext cx="1409518" cy="792854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7330776" y="3618837"/>
            <a:ext cx="571330" cy="42050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flipH="1">
            <a:off x="3006095" y="3826012"/>
            <a:ext cx="580563" cy="42050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8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49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11" grpId="0" animBg="1"/>
      <p:bldP spid="11" grpId="1" animBg="1"/>
      <p:bldP spid="11" grpId="2" animBg="1"/>
      <p:bldP spid="12" grpId="0" animBg="1"/>
      <p:bldP spid="1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EFFC32-CC07-42F3-95F5-D9594BE07C2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30A495-4340-4DA1-AEA3-3161AAD61E68}"/>
              </a:ext>
            </a:extLst>
          </p:cNvPr>
          <p:cNvSpPr/>
          <p:nvPr/>
        </p:nvSpPr>
        <p:spPr>
          <a:xfrm>
            <a:off x="276664" y="211015"/>
            <a:ext cx="11709010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-679269" y="4717700"/>
            <a:ext cx="13245737" cy="401682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802" y="356097"/>
            <a:ext cx="1928421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539" y="327187"/>
            <a:ext cx="1928421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054" y="34335"/>
            <a:ext cx="1928421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Flowchart: Manual Operation 15"/>
          <p:cNvSpPr/>
          <p:nvPr/>
        </p:nvSpPr>
        <p:spPr>
          <a:xfrm flipV="1">
            <a:off x="5263271" y="5799678"/>
            <a:ext cx="1664111" cy="1749033"/>
          </a:xfrm>
          <a:prstGeom prst="flowChartManualOperati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656" y="1351535"/>
            <a:ext cx="3268410" cy="346384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t="2479" r="3077" b="1165"/>
          <a:stretch/>
        </p:blipFill>
        <p:spPr>
          <a:xfrm>
            <a:off x="4313012" y="1597720"/>
            <a:ext cx="3612906" cy="444011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0" t="16000" r="11999" b="16800"/>
          <a:stretch/>
        </p:blipFill>
        <p:spPr>
          <a:xfrm>
            <a:off x="8056183" y="2968541"/>
            <a:ext cx="3733800" cy="32004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7" r="4194"/>
          <a:stretch/>
        </p:blipFill>
        <p:spPr>
          <a:xfrm>
            <a:off x="1089438" y="3424381"/>
            <a:ext cx="2639005" cy="188043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57" y="4761132"/>
            <a:ext cx="12193057" cy="2213040"/>
          </a:xfrm>
          <a:prstGeom prst="rect">
            <a:avLst/>
          </a:prstGeom>
        </p:spPr>
      </p:pic>
      <p:pic>
        <p:nvPicPr>
          <p:cNvPr id="23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58" y="211015"/>
            <a:ext cx="1639508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Down Arrow 23"/>
          <p:cNvSpPr/>
          <p:nvPr/>
        </p:nvSpPr>
        <p:spPr>
          <a:xfrm flipV="1">
            <a:off x="5865926" y="1158562"/>
            <a:ext cx="502249" cy="739219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>
            <a:off x="5873001" y="5721587"/>
            <a:ext cx="511540" cy="60009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7858482" y="4210049"/>
            <a:ext cx="752663" cy="52784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 flipH="1">
            <a:off x="3479067" y="4271705"/>
            <a:ext cx="833945" cy="48942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2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EFFC32-CC07-42F3-95F5-D9594BE07C2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30A495-4340-4DA1-AEA3-3161AAD61E68}"/>
              </a:ext>
            </a:extLst>
          </p:cNvPr>
          <p:cNvSpPr/>
          <p:nvPr/>
        </p:nvSpPr>
        <p:spPr>
          <a:xfrm>
            <a:off x="276664" y="211015"/>
            <a:ext cx="11709010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 Bài học kinh nghiệm: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-</a:t>
            </a:r>
            <a:r>
              <a:rPr lang="pt-P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Nghiên cứu đặc điểm tình hình địa phương để xây dựng kế hoạch tuyển sinh trẻ, giảm dần số trẻ/ lớp cho phù hợp. Tiếp tục đề xuất với các cấp lãnh đạo có hướng chỉ đạo, giải quyết để mở rộng, cải tạo 2 điểm trường để đảm bảo có thêm phòng học, đảm bảo cơ sở vật chất giảm tỷ lệ học sinh/lớp.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- Tuyên truyền, vận động giáo viên - nhân viên, hạn chế tỉ lệ sinh con thứ 3.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64" y="210312"/>
            <a:ext cx="11709010" cy="6401503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 flipV="1">
            <a:off x="4557932" y="2869809"/>
            <a:ext cx="534572" cy="80185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5024848" y="4793565"/>
            <a:ext cx="534572" cy="84875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6949440" y="4473526"/>
            <a:ext cx="844062" cy="47830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flipH="1">
            <a:off x="2512964" y="4601728"/>
            <a:ext cx="717452" cy="4501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583" y="3550590"/>
            <a:ext cx="2660989" cy="21022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067" y="4364502"/>
            <a:ext cx="1662332" cy="249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0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29400" y="371138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86463" y="2926558"/>
            <a:ext cx="515878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70C0"/>
                </a:solidFill>
              </a:rPr>
              <a:t>Trò</a:t>
            </a:r>
            <a:r>
              <a:rPr lang="en-US" sz="6000" b="1" dirty="0" smtClean="0">
                <a:solidFill>
                  <a:srgbClr val="0070C0"/>
                </a:solidFill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</a:rPr>
              <a:t>chơi</a:t>
            </a:r>
            <a:r>
              <a:rPr lang="en-US" sz="6000" b="1" dirty="0" smtClean="0">
                <a:solidFill>
                  <a:srgbClr val="0070C0"/>
                </a:solidFill>
              </a:rPr>
              <a:t>:</a:t>
            </a:r>
            <a:endParaRPr lang="vi-VN" sz="60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6000" b="1" dirty="0" smtClean="0">
                <a:solidFill>
                  <a:srgbClr val="0070C0"/>
                </a:solidFill>
              </a:rPr>
              <a:t>Ai </a:t>
            </a:r>
            <a:r>
              <a:rPr lang="vi-VN" sz="6000" b="1" dirty="0" smtClean="0">
                <a:solidFill>
                  <a:srgbClr val="0070C0"/>
                </a:solidFill>
              </a:rPr>
              <a:t>nhanh nhất</a:t>
            </a:r>
            <a:endParaRPr lang="en-US" sz="6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90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EFFC32-CC07-42F3-95F5-D9594BE07C2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30A495-4340-4DA1-AEA3-3161AAD61E68}"/>
              </a:ext>
            </a:extLst>
          </p:cNvPr>
          <p:cNvSpPr/>
          <p:nvPr/>
        </p:nvSpPr>
        <p:spPr>
          <a:xfrm>
            <a:off x="276664" y="211015"/>
            <a:ext cx="11709010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 Bài học kinh nghiệm: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-</a:t>
            </a:r>
            <a:r>
              <a:rPr lang="pt-P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Nghiên cứu đặc điểm tình hình địa phương để xây dựng kế hoạch tuyển sinh trẻ, giảm dần số trẻ/ lớp cho phù hợp. Tiếp tục đề xuất với các cấp lãnh đạo có hướng chỉ đạo, giải quyết để mở rộng, cải tạo 2 điểm trường để đảm bảo có thêm phòng học, đảm bảo cơ sở vật chất giảm tỷ lệ học sinh/lớp.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- Tuyên truyền, vận động giáo viên - nhân viên, hạn chế tỉ lệ sinh con thứ 3.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7" t="19888" r="7606" b="10578"/>
          <a:stretch/>
        </p:blipFill>
        <p:spPr>
          <a:xfrm>
            <a:off x="4058193" y="3200400"/>
            <a:ext cx="4075613" cy="33049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875" y="211015"/>
            <a:ext cx="4137167" cy="2297054"/>
          </a:xfrm>
          <a:prstGeom prst="rect">
            <a:avLst/>
          </a:prstGeom>
        </p:spPr>
      </p:pic>
      <p:pic>
        <p:nvPicPr>
          <p:cNvPr id="10" name="Video Đếm Ngược 10 giây đẹ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615525" y="5825029"/>
            <a:ext cx="1370149" cy="770709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 flipV="1">
            <a:off x="5865222" y="2508069"/>
            <a:ext cx="509452" cy="81642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1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0020"/>
            <a:ext cx="12192000" cy="73996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61" y="2378243"/>
            <a:ext cx="7377778" cy="5447619"/>
          </a:xfrm>
          <a:prstGeom prst="rect">
            <a:avLst/>
          </a:prstGeom>
        </p:spPr>
      </p:pic>
      <p:pic>
        <p:nvPicPr>
          <p:cNvPr id="11" name="Video Đếm Ngược 10 giây đẹ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663518" y="5974664"/>
            <a:ext cx="1570374" cy="88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97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EFFC32-CC07-42F3-95F5-D9594BE07C2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30A495-4340-4DA1-AEA3-3161AAD61E68}"/>
              </a:ext>
            </a:extLst>
          </p:cNvPr>
          <p:cNvSpPr/>
          <p:nvPr/>
        </p:nvSpPr>
        <p:spPr>
          <a:xfrm>
            <a:off x="241495" y="228600"/>
            <a:ext cx="11709010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 Bài học kinh nghiệm: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-</a:t>
            </a:r>
            <a:r>
              <a:rPr lang="pt-P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Nghiên cứu đặc điểm tình hình địa phương để xây dựng kế hoạch tuyển sinh trẻ, giảm dần số trẻ/ lớp cho phù hợp. Tiếp tục đề xuất với các cấp lãnh đạo có hướng chỉ đạo, giải quyết để mở rộng, cải tạo 2 điểm trường để đảm bảo có thêm phòng học, đảm bảo cơ sở vật chất giảm tỷ lệ học sinh/lớp.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- Tuyên truyền, vận động giáo viên - nhân viên, hạn chế tỉ lệ sinh con thứ 3.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808" y="519187"/>
            <a:ext cx="4357969" cy="53577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95" y="1290918"/>
            <a:ext cx="4327263" cy="45860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983" y="3590384"/>
            <a:ext cx="1999653" cy="2286541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8579777" y="4208929"/>
            <a:ext cx="704711" cy="47036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flipH="1">
            <a:off x="3912696" y="4303058"/>
            <a:ext cx="677221" cy="43059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Video Đếm Ngược 10 giây đẹ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555941" y="5836546"/>
            <a:ext cx="1409518" cy="79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28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0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41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0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EFFC32-CC07-42F3-95F5-D9594BE07C2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30A495-4340-4DA1-AEA3-3161AAD61E68}"/>
              </a:ext>
            </a:extLst>
          </p:cNvPr>
          <p:cNvSpPr/>
          <p:nvPr/>
        </p:nvSpPr>
        <p:spPr>
          <a:xfrm>
            <a:off x="241495" y="228600"/>
            <a:ext cx="11709010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 Bài học kinh nghiệm: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-</a:t>
            </a:r>
            <a:r>
              <a:rPr lang="pt-P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Nghiên cứu đặc điểm tình hình địa phương để xây dựng kế hoạch tuyển sinh trẻ, giảm dần số trẻ/ lớp cho phù hợp. Tiếp tục đề xuất với các cấp lãnh đạo có hướng chỉ đạo, giải quyết để mở rộng, cải tạo 2 điểm trường để đảm bảo có thêm phòng học, đảm bảo cơ sở vật chất giảm tỷ lệ học sinh/lớp.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- Tuyên truyền, vận động giáo viên - nhân viên, hạn chế tỉ lệ sinh con thứ 3.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95" y="228600"/>
            <a:ext cx="11709010" cy="6400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57" y="4416360"/>
            <a:ext cx="12193057" cy="2213040"/>
          </a:xfrm>
          <a:prstGeom prst="rect">
            <a:avLst/>
          </a:prstGeom>
        </p:spPr>
      </p:pic>
      <p:pic>
        <p:nvPicPr>
          <p:cNvPr id="7" name="Video Đếm Ngược 10 giây đẹ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540987" y="228600"/>
            <a:ext cx="1409518" cy="79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73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EFFC32-CC07-42F3-95F5-D9594BE07C2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30A495-4340-4DA1-AEA3-3161AAD61E68}"/>
              </a:ext>
            </a:extLst>
          </p:cNvPr>
          <p:cNvSpPr/>
          <p:nvPr/>
        </p:nvSpPr>
        <p:spPr>
          <a:xfrm>
            <a:off x="241495" y="228600"/>
            <a:ext cx="11709010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 Bài học kinh nghiệm: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-</a:t>
            </a:r>
            <a:r>
              <a:rPr lang="pt-P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Nghiên cứu đặc điểm tình hình địa phương để xây dựng kế hoạch tuyển sinh trẻ, giảm dần số trẻ/ lớp cho phù hợp. Tiếp tục đề xuất với các cấp lãnh đạo có hướng chỉ đạo, giải quyết để mở rộng, cải tạo 2 điểm trường để đảm bảo có thêm phòng học, đảm bảo cơ sở vật chất giảm tỷ lệ học sinh/lớp.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- Tuyên truyền, vận động giáo viên - nhân viên, hạn chế tỉ lệ sinh con thứ 3.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316" y="3684494"/>
            <a:ext cx="2605368" cy="2605368"/>
          </a:xfrm>
          <a:prstGeom prst="rect">
            <a:avLst/>
          </a:prstGeom>
        </p:spPr>
      </p:pic>
      <p:pic>
        <p:nvPicPr>
          <p:cNvPr id="8" name="Video Đếm Ngược 10 giây đẹ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540987" y="228600"/>
            <a:ext cx="1409518" cy="79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33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681</Words>
  <Application>Microsoft Office PowerPoint</Application>
  <PresentationFormat>Widescreen</PresentationFormat>
  <Paragraphs>27</Paragraphs>
  <Slides>10</Slides>
  <Notes>1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Duc</dc:creator>
  <cp:lastModifiedBy>A Duc</cp:lastModifiedBy>
  <cp:revision>47</cp:revision>
  <dcterms:created xsi:type="dcterms:W3CDTF">2021-10-29T13:11:00Z</dcterms:created>
  <dcterms:modified xsi:type="dcterms:W3CDTF">2021-11-07T10:38:30Z</dcterms:modified>
</cp:coreProperties>
</file>