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82" r:id="rId2"/>
    <p:sldId id="259" r:id="rId3"/>
    <p:sldId id="260" r:id="rId4"/>
    <p:sldId id="264" r:id="rId5"/>
    <p:sldId id="262" r:id="rId6"/>
    <p:sldId id="266" r:id="rId7"/>
    <p:sldId id="263" r:id="rId8"/>
    <p:sldId id="268" r:id="rId9"/>
    <p:sldId id="271" r:id="rId10"/>
    <p:sldId id="272" r:id="rId11"/>
    <p:sldId id="273" r:id="rId12"/>
    <p:sldId id="270" r:id="rId13"/>
    <p:sldId id="277" r:id="rId14"/>
    <p:sldId id="269" r:id="rId15"/>
    <p:sldId id="278" r:id="rId16"/>
    <p:sldId id="274" r:id="rId17"/>
    <p:sldId id="279" r:id="rId18"/>
    <p:sldId id="275" r:id="rId19"/>
    <p:sldId id="276" r:id="rId20"/>
    <p:sldId id="280" r:id="rId21"/>
    <p:sldId id="281" r:id="rId22"/>
    <p:sldId id="283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53A85E-FA12-469E-B5BD-7341D5813547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C74496-73D3-4DBB-93B4-A2B7F2FB5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591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74496-73D3-4DBB-93B4-A2B7F2FB59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964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74496-73D3-4DBB-93B4-A2B7F2FB590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148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99C9-81EB-446E-AF47-8E4A472A0FAA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88107-E21C-43EC-9BEB-B81102083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78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99C9-81EB-446E-AF47-8E4A472A0FAA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88107-E21C-43EC-9BEB-B81102083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415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99C9-81EB-446E-AF47-8E4A472A0FAA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88107-E21C-43EC-9BEB-B81102083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04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99C9-81EB-446E-AF47-8E4A472A0FAA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88107-E21C-43EC-9BEB-B81102083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487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99C9-81EB-446E-AF47-8E4A472A0FAA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88107-E21C-43EC-9BEB-B81102083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3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99C9-81EB-446E-AF47-8E4A472A0FAA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88107-E21C-43EC-9BEB-B81102083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88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99C9-81EB-446E-AF47-8E4A472A0FAA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88107-E21C-43EC-9BEB-B81102083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179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99C9-81EB-446E-AF47-8E4A472A0FAA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88107-E21C-43EC-9BEB-B81102083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778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99C9-81EB-446E-AF47-8E4A472A0FAA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88107-E21C-43EC-9BEB-B81102083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240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99C9-81EB-446E-AF47-8E4A472A0FAA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88107-E21C-43EC-9BEB-B81102083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146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99C9-81EB-446E-AF47-8E4A472A0FAA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88107-E21C-43EC-9BEB-B81102083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909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B99C9-81EB-446E-AF47-8E4A472A0FAA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88107-E21C-43EC-9BEB-B81102083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740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đẹp cho bài giảng điện tử - Ảnh nền thiết kế bài giảng điện tử">
            <a:extLst>
              <a:ext uri="{FF2B5EF4-FFF2-40B4-BE49-F238E27FC236}">
                <a16:creationId xmlns:a16="http://schemas.microsoft.com/office/drawing/2014/main" id="{2E8E40AB-A245-4644-9C6A-B08B6111F3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80" r="-1" b="-1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8F4C9C3-7E21-46BA-972B-6E0741B480BB}"/>
              </a:ext>
            </a:extLst>
          </p:cNvPr>
          <p:cNvSpPr txBox="1"/>
          <p:nvPr/>
        </p:nvSpPr>
        <p:spPr>
          <a:xfrm>
            <a:off x="5486401" y="1066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36A934-E1B3-48C3-B236-7A9AE08797E5}"/>
              </a:ext>
            </a:extLst>
          </p:cNvPr>
          <p:cNvSpPr txBox="1"/>
          <p:nvPr/>
        </p:nvSpPr>
        <p:spPr>
          <a:xfrm>
            <a:off x="2978854" y="2376941"/>
            <a:ext cx="6321154" cy="126188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  <a:latin typeface=".VnAvant" pitchFamily="34" charset="0"/>
              </a:rPr>
              <a:t>Lµm</a:t>
            </a:r>
            <a:r>
              <a:rPr lang="en-US" sz="4000" b="1" dirty="0">
                <a:solidFill>
                  <a:srgbClr val="FF0000"/>
                </a:solidFill>
                <a:latin typeface=".VnAvant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.VnAvant" pitchFamily="34" charset="0"/>
              </a:rPr>
              <a:t>quen</a:t>
            </a:r>
            <a:r>
              <a:rPr lang="en-US" sz="4000" b="1" dirty="0">
                <a:solidFill>
                  <a:srgbClr val="FF0000"/>
                </a:solidFill>
                <a:latin typeface=".VnAvant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.VnAvant" pitchFamily="34" charset="0"/>
              </a:rPr>
              <a:t>víi</a:t>
            </a:r>
            <a:r>
              <a:rPr lang="en-US" sz="4000" b="1" dirty="0">
                <a:solidFill>
                  <a:srgbClr val="FF0000"/>
                </a:solidFill>
                <a:latin typeface=".VnAvant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.VnAvant" pitchFamily="34" charset="0"/>
              </a:rPr>
              <a:t>ch</a:t>
            </a:r>
            <a:r>
              <a:rPr lang="en-US" sz="4000" b="1" dirty="0">
                <a:solidFill>
                  <a:srgbClr val="FF0000"/>
                </a:solidFill>
                <a:latin typeface=".VnAvant" pitchFamily="34" charset="0"/>
              </a:rPr>
              <a:t>÷ </a:t>
            </a:r>
            <a:r>
              <a:rPr lang="en-US" sz="4000" b="1" dirty="0" err="1">
                <a:solidFill>
                  <a:srgbClr val="FF0000"/>
                </a:solidFill>
                <a:latin typeface=".VnAvant" pitchFamily="34" charset="0"/>
              </a:rPr>
              <a:t>viÕt</a:t>
            </a:r>
            <a:r>
              <a:rPr lang="en-US" sz="4000" b="1" dirty="0">
                <a:solidFill>
                  <a:srgbClr val="FF0000"/>
                </a:solidFill>
                <a:latin typeface=".VnAvant" pitchFamily="34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.VnAvant" pitchFamily="34" charset="0"/>
              </a:rPr>
              <a:t>o - « - ¬</a:t>
            </a:r>
            <a:endParaRPr lang="en-US" sz="4000" b="1" dirty="0">
              <a:solidFill>
                <a:srgbClr val="FF0000"/>
              </a:solidFill>
              <a:latin typeface=".VnAvant" pitchFamily="34" charset="0"/>
            </a:endParaRPr>
          </a:p>
          <a:p>
            <a:pPr algn="ctr"/>
            <a:endParaRPr lang="en-US" sz="3600" b="1" dirty="0">
              <a:solidFill>
                <a:srgbClr val="FF0000"/>
              </a:solidFill>
              <a:latin typeface=".VnAvant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A3F972-2F2E-4AE2-AE68-F1E2FAF6C74C}"/>
              </a:ext>
            </a:extLst>
          </p:cNvPr>
          <p:cNvSpPr txBox="1"/>
          <p:nvPr/>
        </p:nvSpPr>
        <p:spPr>
          <a:xfrm>
            <a:off x="3777166" y="642919"/>
            <a:ext cx="46048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HUYỆN THANH TRÌ</a:t>
            </a:r>
          </a:p>
          <a:p>
            <a:pPr algn="ctr"/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A XÃ THANH LIỆT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419372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endParaRPr lang="vi-VN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131525" y="2558474"/>
            <a:ext cx="58929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Vũ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Thị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Thu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Hường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­</a:t>
            </a:r>
            <a:endParaRPr lang="vi-VN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583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FEFFC32-CC07-42F3-95F5-D9594BE07C2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0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30A495-4340-4DA1-AEA3-3161AAD61E68}"/>
              </a:ext>
            </a:extLst>
          </p:cNvPr>
          <p:cNvSpPr/>
          <p:nvPr/>
        </p:nvSpPr>
        <p:spPr>
          <a:xfrm>
            <a:off x="276664" y="211015"/>
            <a:ext cx="11709010" cy="640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PT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Bài học kinh nghiệm: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PT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-</a:t>
            </a:r>
            <a:r>
              <a:rPr lang="pt-P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Nghiên cứu đặc điểm tình hình địa phương để xây dựng kế hoạch tuyển sinh trẻ, giảm dần số trẻ/ lớp cho phù hợp. Tiếp tục đề xuất với các cấp lãnh đạo có hướng chỉ đạo, giải quyết để mở rộng, cải tạo 2 điểm trường để đảm bảo có thêm phòng học, đảm bảo cơ sở vật chất giảm tỷ lệ học sinh/lớp.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P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- Tuyên truyền, vận động giáo viên - nhân viên, hạn chế tỉ lệ sinh con thứ 3. 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Picture 2" descr="Hình nền thiết kế giáo án điện tử Powerpoint Background image presentation  | Poster background design, Background powerpoint, Powerpoint background  desig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93" y="211015"/>
            <a:ext cx="11709010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215539" y="487044"/>
            <a:ext cx="3467616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40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¬</a:t>
            </a:r>
            <a:endParaRPr lang="en-US" sz="40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9" name="Smiley Face 8"/>
          <p:cNvSpPr/>
          <p:nvPr/>
        </p:nvSpPr>
        <p:spPr>
          <a:xfrm>
            <a:off x="5703376" y="2619214"/>
            <a:ext cx="449451" cy="49594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miley Face 9"/>
          <p:cNvSpPr/>
          <p:nvPr/>
        </p:nvSpPr>
        <p:spPr>
          <a:xfrm>
            <a:off x="6664271" y="2340244"/>
            <a:ext cx="340963" cy="27897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276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4.44444E-6 C -0.05417 4.44444E-6 -0.09779 0.07754 -0.09779 0.17314 C -0.09779 0.26898 -0.05417 0.34699 2.08333E-6 0.34699 C 0.0539 0.34699 0.09804 0.26898 0.09804 0.17314 C 0.09804 0.07754 0.0539 4.44444E-6 2.08333E-6 4.44444E-6 Z " pathEditMode="relative" rAng="0" ptsTypes="AAAAA">
                                      <p:cBhvr>
                                        <p:cTn id="25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17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8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1.82146E-17 L 0.03998 0.01366 C 0.04896 0.01644 0.05404 0.02083 0.05404 0.02523 C 0.05404 0.03032 0.04896 0.03449 0.03998 0.03727 L -3.75E-6 0.05116 " pathEditMode="relative" rAng="0" ptsTypes="AAAAA">
                                      <p:cBhvr>
                                        <p:cTn id="3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95" y="2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9" grpId="0" animBg="1"/>
      <p:bldP spid="9" grpId="1" animBg="1"/>
      <p:bldP spid="10" grpId="0" animBg="1"/>
      <p:bldP spid="10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FEFFC32-CC07-42F3-95F5-D9594BE07C2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0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30A495-4340-4DA1-AEA3-3161AAD61E68}"/>
              </a:ext>
            </a:extLst>
          </p:cNvPr>
          <p:cNvSpPr/>
          <p:nvPr/>
        </p:nvSpPr>
        <p:spPr>
          <a:xfrm>
            <a:off x="276664" y="211015"/>
            <a:ext cx="11709010" cy="640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PT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Bài học kinh nghiệm: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PT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-</a:t>
            </a:r>
            <a:r>
              <a:rPr lang="pt-P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Nghiên cứu đặc điểm tình hình địa phương để xây dựng kế hoạch tuyển sinh trẻ, giảm dần số trẻ/ lớp cho phù hợp. Tiếp tục đề xuất với các cấp lãnh đạo có hướng chỉ đạo, giải quyết để mở rộng, cải tạo 2 điểm trường để đảm bảo có thêm phòng học, đảm bảo cơ sở vật chất giảm tỷ lệ học sinh/lớp.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P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- Tuyên truyền, vận động giáo viên - nhân viên, hạn chế tỉ lệ sinh con thứ 3. 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602D2E9-4D29-478E-AA4E-C47621E7D1F4}"/>
              </a:ext>
            </a:extLst>
          </p:cNvPr>
          <p:cNvSpPr/>
          <p:nvPr/>
        </p:nvSpPr>
        <p:spPr>
          <a:xfrm>
            <a:off x="276664" y="211015"/>
            <a:ext cx="1636059" cy="1412148"/>
          </a:xfrm>
          <a:prstGeom prst="ellipse">
            <a:avLst/>
          </a:prstGeom>
          <a:blipFill dpi="0" rotWithShape="1">
            <a:blip r:embed="rId2">
              <a:alphaModFix amt="23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48688" y="370572"/>
            <a:ext cx="3057247" cy="547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5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¬</a:t>
            </a:r>
            <a:endParaRPr lang="en-US" sz="35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48248" y="547819"/>
            <a:ext cx="184731" cy="547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50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7" name="AutoShape 2" descr="11 + Nét 1: Đặt bút dưới đường kẻ 3 một chút, viết nét cong kín từ phải  sang trái, dừng bút ở đ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11 + Nét 1: Đặt bút dưới đường kẻ 3 một chút, viết nét cong kín từ phải  sang trái, dừng bút ở đ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189887" y="670911"/>
            <a:ext cx="2759311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5000" b="1" dirty="0" smtClean="0">
                <a:solidFill>
                  <a:srgbClr val="FF0000"/>
                </a:solidFill>
                <a:latin typeface="+mj-lt"/>
              </a:rPr>
              <a:t>Ơ</a:t>
            </a:r>
            <a:endParaRPr lang="en-US" sz="350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9" name="Picture 8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33" t="5485"/>
          <a:stretch/>
        </p:blipFill>
        <p:spPr>
          <a:xfrm>
            <a:off x="8834033" y="1131377"/>
            <a:ext cx="2813496" cy="369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808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14" grpId="0"/>
      <p:bldP spid="14" grpId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FEFFC32-CC07-42F3-95F5-D9594BE07C2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0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30A495-4340-4DA1-AEA3-3161AAD61E68}"/>
              </a:ext>
            </a:extLst>
          </p:cNvPr>
          <p:cNvSpPr/>
          <p:nvPr/>
        </p:nvSpPr>
        <p:spPr>
          <a:xfrm>
            <a:off x="241495" y="228600"/>
            <a:ext cx="11709010" cy="640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9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602D2E9-4D29-478E-AA4E-C47621E7D1F4}"/>
              </a:ext>
            </a:extLst>
          </p:cNvPr>
          <p:cNvSpPr/>
          <p:nvPr/>
        </p:nvSpPr>
        <p:spPr>
          <a:xfrm>
            <a:off x="276664" y="339634"/>
            <a:ext cx="1343130" cy="1289203"/>
          </a:xfrm>
          <a:prstGeom prst="ellipse">
            <a:avLst/>
          </a:prstGeom>
          <a:blipFill dpi="0" rotWithShape="1">
            <a:blip r:embed="rId2">
              <a:alphaModFix amt="23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>
                <a:latin typeface=".VnAvant" panose="020B7200000000000000" pitchFamily="34" charset="0"/>
              </a:rPr>
              <a:t>CC«</a:t>
            </a:r>
            <a:endParaRPr lang="en-US" dirty="0">
              <a:latin typeface=".VnAvant" panose="020B7200000000000000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3417" y="334409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358846" y="20900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.VnAvant" panose="020B7200000000000000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47257" y="98423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4119966" y="262849"/>
            <a:ext cx="3952068" cy="101393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5400" b="1" dirty="0" smtClean="0">
                <a:solidFill>
                  <a:srgbClr val="7030A0"/>
                </a:solidFill>
                <a:latin typeface=".VnAvant" panose="020B7200000000000000" pitchFamily="34" charset="0"/>
              </a:rPr>
              <a:t>So s¸nh</a:t>
            </a:r>
            <a:endParaRPr lang="en-US" sz="5400" b="1" dirty="0">
              <a:solidFill>
                <a:srgbClr val="7030A0"/>
              </a:solidFill>
              <a:latin typeface=".VnAvant" panose="020B7200000000000000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7109" y="576894"/>
            <a:ext cx="3201362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5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o</a:t>
            </a:r>
            <a:endParaRPr lang="en-US" sz="35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049955" y="576894"/>
            <a:ext cx="3124324" cy="5586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5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¬</a:t>
            </a:r>
            <a:endParaRPr lang="en-US" sz="35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03526" y="1353567"/>
            <a:ext cx="3416320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0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¤</a:t>
            </a:r>
            <a:endParaRPr lang="en-US" sz="30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36" t="29842" r="58923" b="63778"/>
          <a:stretch/>
        </p:blipFill>
        <p:spPr>
          <a:xfrm>
            <a:off x="4919961" y="1388612"/>
            <a:ext cx="2109161" cy="796649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10151390" y="2185261"/>
            <a:ext cx="604434" cy="58817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miley Face 4"/>
          <p:cNvSpPr/>
          <p:nvPr/>
        </p:nvSpPr>
        <p:spPr>
          <a:xfrm>
            <a:off x="2030406" y="2459389"/>
            <a:ext cx="423789" cy="458623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miley Face 16"/>
          <p:cNvSpPr/>
          <p:nvPr/>
        </p:nvSpPr>
        <p:spPr>
          <a:xfrm>
            <a:off x="5844427" y="2251908"/>
            <a:ext cx="423789" cy="458623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miley Face 19"/>
          <p:cNvSpPr/>
          <p:nvPr/>
        </p:nvSpPr>
        <p:spPr>
          <a:xfrm>
            <a:off x="9443856" y="2454710"/>
            <a:ext cx="423789" cy="458623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755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1.85185E-6 C -0.04597 1.85185E-6 -0.08321 0.06528 -0.08321 0.14606 C -0.08321 0.22662 -0.04597 0.29236 4.58333E-6 0.29236 C 0.04596 0.29236 0.08333 0.22662 0.08333 0.14606 C 0.08333 0.06528 0.04596 1.85185E-6 4.58333E-6 1.85185E-6 Z " pathEditMode="relative" rAng="0" ptsTypes="AAA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460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25 4.44444E-6 C -0.06015 4.44444E-6 -0.10312 0.0787 -0.10312 0.17592 C -0.10312 0.27291 -0.06015 0.35185 -0.00625 0.35185 C 0.04727 0.35185 0.09141 0.27291 0.09141 0.17592 C 0.09141 0.0787 0.04727 4.44444E-6 -0.00625 4.44444E-6 Z " pathEditMode="relative" rAng="0" ptsTypes="AAAAA">
                                      <p:cBhvr>
                                        <p:cTn id="1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1759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9 0.00741 C -0.04974 0.00741 -0.08607 0.07153 -0.08607 0.15093 C -0.08607 0.2301 -0.04974 0.29445 -0.00469 0.29445 C 0.04075 0.29445 0.0776 0.2301 0.0776 0.15093 C 0.0776 0.07153 0.04075 0.00741 -0.00469 0.00741 Z " pathEditMode="relative" rAng="0" ptsTypes="AAAAA">
                                      <p:cBhvr>
                                        <p:cTn id="1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143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5" grpId="0" animBg="1"/>
      <p:bldP spid="5" grpId="1" animBg="1"/>
      <p:bldP spid="5" grpId="2" animBg="1"/>
      <p:bldP spid="17" grpId="0" animBg="1"/>
      <p:bldP spid="17" grpId="1" animBg="1"/>
      <p:bldP spid="17" grpId="2" animBg="1"/>
      <p:bldP spid="20" grpId="0" animBg="1"/>
      <p:bldP spid="20" grpId="1" animBg="1"/>
      <p:bldP spid="20" grpId="2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FEFFC32-CC07-42F3-95F5-D9594BE07C2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0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30A495-4340-4DA1-AEA3-3161AAD61E68}"/>
              </a:ext>
            </a:extLst>
          </p:cNvPr>
          <p:cNvSpPr/>
          <p:nvPr/>
        </p:nvSpPr>
        <p:spPr>
          <a:xfrm>
            <a:off x="241495" y="228600"/>
            <a:ext cx="11709010" cy="640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9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602D2E9-4D29-478E-AA4E-C47621E7D1F4}"/>
              </a:ext>
            </a:extLst>
          </p:cNvPr>
          <p:cNvSpPr/>
          <p:nvPr/>
        </p:nvSpPr>
        <p:spPr>
          <a:xfrm>
            <a:off x="276664" y="339634"/>
            <a:ext cx="1343130" cy="1289203"/>
          </a:xfrm>
          <a:prstGeom prst="ellipse">
            <a:avLst/>
          </a:prstGeom>
          <a:blipFill dpi="0" rotWithShape="1">
            <a:blip r:embed="rId2">
              <a:alphaModFix amt="23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>
                <a:latin typeface=".VnAvant" panose="020B7200000000000000" pitchFamily="34" charset="0"/>
              </a:rPr>
              <a:t>CC«</a:t>
            </a:r>
            <a:endParaRPr lang="en-US" dirty="0">
              <a:latin typeface=".VnAvant" panose="020B7200000000000000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3417" y="334409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358846" y="20900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.VnAvant" panose="020B7200000000000000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47257" y="98423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77109" y="576894"/>
            <a:ext cx="3057247" cy="547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5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o</a:t>
            </a:r>
            <a:endParaRPr lang="en-US" sz="35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049955" y="576894"/>
            <a:ext cx="3124324" cy="5586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5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¬</a:t>
            </a:r>
            <a:endParaRPr lang="en-US" sz="35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59339" y="1301607"/>
            <a:ext cx="3416320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0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¤</a:t>
            </a:r>
            <a:endParaRPr lang="en-US" sz="30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622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3417" y="334409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358846" y="20900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.VnAvant" panose="020B7200000000000000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47257" y="98423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724007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462870" y="2185348"/>
            <a:ext cx="7452233" cy="1015663"/>
          </a:xfrm>
          <a:prstGeom prst="rect">
            <a:avLst/>
          </a:prstGeom>
          <a:noFill/>
        </p:spPr>
        <p:txBody>
          <a:bodyPr wrap="none" rtlCol="0">
            <a:prstTxWarp prst="textArchUp">
              <a:avLst/>
            </a:prstTxWarp>
            <a:spAutoFit/>
          </a:bodyPr>
          <a:lstStyle/>
          <a:p>
            <a:r>
              <a:rPr lang="vi-VN" sz="6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Trß ch¬i: Ai tinh m¾t</a:t>
            </a:r>
            <a:endParaRPr lang="en-US" sz="6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74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Tải Ngay 99+ Khung ảnh đẹp Photoshop để Ghép ảnh ấn Tượng | Meotonghop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6000"/>
            <a:ext cx="12192000" cy="696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-1946365" y="2006915"/>
            <a:ext cx="164591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5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¤</a:t>
            </a:r>
            <a:endParaRPr lang="en-US" sz="15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738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599 -0.00417 0.01198 -0.0088 0.01797 -0.01274 C 0.02149 -0.01505 0.02852 -0.01899 0.02852 -0.01899 C 0.03308 -0.02732 0.03816 -0.0375 0.04454 -0.04121 C 0.04636 -0.04237 0.04831 -0.04306 0.04987 -0.04445 C 0.05183 -0.0463 0.05339 -0.04908 0.05534 -0.05093 C 0.05821 -0.05348 0.06511 -0.05579 0.06784 -0.05718 C 0.06967 -0.05811 0.07136 -0.05949 0.07318 -0.06042 C 0.07605 -0.06158 0.07917 -0.06204 0.08204 -0.06343 C 0.08568 -0.06528 0.08907 -0.06875 0.09284 -0.06991 C 0.10222 -0.07292 0.11198 -0.07246 0.12136 -0.07616 C 0.14401 -0.08519 0.1306 -0.08102 0.15352 -0.08565 L 0.16784 -0.08889 C 0.17279 -0.09005 0.18373 -0.0926 0.1892 -0.09537 C 0.19284 -0.09699 0.19636 -0.09954 0.19987 -0.10162 L 0.20534 -0.10487 C 0.20951 -0.10371 0.21381 -0.10371 0.21784 -0.10162 C 0.2198 -0.10047 0.22123 -0.09699 0.22318 -0.09537 C 0.22487 -0.09375 0.2267 -0.09306 0.22852 -0.09213 L 0.2392 -0.0794 C 0.24102 -0.07732 0.2431 -0.0757 0.24454 -0.07315 C 0.24636 -0.06991 0.24792 -0.06621 0.24987 -0.06343 C 0.26094 -0.04815 0.25873 -0.0551 0.26784 -0.04121 C 0.26967 -0.03843 0.2711 -0.03449 0.27318 -0.03172 C 0.27657 -0.02709 0.27982 -0.02153 0.28386 -0.01899 C 0.2918 -0.01436 0.28881 -0.0169 0.29818 -0.00649 C 0.30678 0.00324 0.31316 0.01296 0.32318 0.01898 C 0.33842 0.02801 0.31407 0.01412 0.3392 0.02546 C 0.36745 0.03796 0.33256 0.02662 0.36068 0.03495 L 0.37136 0.0412 C 0.37318 0.04236 0.37487 0.04375 0.3767 0.04444 C 0.37969 0.04537 0.38269 0.04629 0.38568 0.04768 C 0.39037 0.04953 0.39506 0.05254 0.39987 0.05393 L 0.41068 0.05717 C 0.42826 0.06759 0.41888 0.06319 0.45704 0.05717 C 0.46993 0.05509 0.47891 0.04838 0.49102 0.0412 C 0.49454 0.03912 0.49818 0.03726 0.5017 0.03495 C 0.5129 0.02685 0.50756 0.02986 0.51771 0.02546 C 0.51954 0.02314 0.5211 0.0206 0.52318 0.01898 C 0.5254 0.01736 0.52787 0.01713 0.53021 0.01574 C 0.54818 0.00671 0.52045 0.01944 0.54271 0.00949 C 0.54636 0.00625 0.55 0.0037 0.55352 0 C 0.57266 -0.02037 0.55 0.00115 0.56602 -0.01899 C 0.5681 -0.02176 0.57071 -0.02338 0.57318 -0.02547 C 0.57553 -0.02963 0.57774 -0.03426 0.58021 -0.0382 C 0.58256 -0.04167 0.58555 -0.04352 0.58737 -0.04769 C 0.58855 -0.05024 0.58803 -0.05463 0.5892 -0.05718 C 0.59167 -0.06227 0.59545 -0.06505 0.59805 -0.06991 C 0.59961 -0.07269 0.60013 -0.07662 0.6017 -0.0794 C 0.60378 -0.08311 0.60678 -0.08519 0.60886 -0.08889 C 0.61029 -0.09167 0.61094 -0.09584 0.61237 -0.09838 C 0.61589 -0.10463 0.61875 -0.10533 0.62305 -0.10787 C 0.625 -0.11829 0.62396 -0.11875 0.63021 -0.12385 C 0.63373 -0.12662 0.64102 -0.1301 0.64102 -0.1301 C 0.64688 -0.12917 0.65287 -0.12848 0.65886 -0.12709 C 0.67058 -0.12408 0.66159 -0.12431 0.67305 -0.1176 C 0.67605 -0.11574 0.67904 -0.11528 0.68204 -0.11436 C 0.68438 -0.11227 0.68672 -0.10973 0.6892 -0.10787 C 0.69154 -0.10649 0.69415 -0.10672 0.69636 -0.10487 C 0.69896 -0.10255 0.70092 -0.09792 0.70352 -0.09537 C 0.70808 -0.09051 0.71303 -0.08681 0.71771 -0.08264 L 0.72487 -0.07616 C 0.73282 -0.0551 0.72357 -0.07848 0.73386 -0.05718 C 0.73581 -0.05324 0.73724 -0.04862 0.7392 -0.04445 C 0.75026 -0.02153 0.73868 -0.05024 0.74987 -0.02223 C 0.75118 -0.01922 0.75235 -0.01598 0.75352 -0.01274 C 0.75482 -0.00857 0.7556 -0.00394 0.75704 0 C 0.77318 0.04305 0.76133 0.01412 0.77305 0.03171 C 0.775 0.03449 0.77657 0.03819 0.77852 0.0412 C 0.77917 0.04236 0.78907 0.05555 0.79102 0.05717 C 0.79857 0.06319 0.80157 0.06296 0.80886 0.06666 C 0.81068 0.06759 0.81237 0.06898 0.8142 0.0699 C 0.81654 0.07106 0.81901 0.07176 0.82136 0.07291 C 0.82318 0.07384 0.825 0.07476 0.8267 0.07615 C 0.82917 0.07801 0.83125 0.08125 0.83386 0.0824 C 0.83842 0.08449 0.84336 0.08472 0.84805 0.08564 C 0.85365 0.08888 0.85795 0.09213 0.8642 0.09213 C 0.87318 0.09213 0.88204 0.08981 0.89089 0.08888 C 0.8961 0.08657 0.90443 0.0831 0.90886 0.07939 C 0.9181 0.07106 0.91342 0.07407 0.92305 0.0699 C 0.93125 0.0625 0.93529 0.05949 0.94271 0.05069 C 0.95365 0.03773 0.94545 0.04305 0.95704 0.03796 C 0.97006 0.02268 0.95365 0.04143 0.96954 0.02546 C 0.97136 0.02338 0.97305 0.02083 0.97487 0.01898 C 0.97722 0.01666 0.97982 0.01504 0.98204 0.01273 C 0.98451 0.00995 0.98646 0.00555 0.9892 0.00324 C 0.99141 0.00115 0.99401 0.00138 0.99636 0 C 1.00886 -0.00834 0.99844 -0.00348 1.00886 -0.01274 C 1.01172 -0.01528 1.01862 -0.01783 1.02136 -0.01899 C 1.02305 -0.01991 1.02487 -0.02153 1.0267 -0.02223 C 1.02956 -0.02362 1.03269 -0.02408 1.03555 -0.02547 C 1.03737 -0.02616 1.0392 -0.02778 1.04089 -0.02871 C 1.04336 -0.02987 1.04584 -0.03033 1.04805 -0.03172 C 1.0668 -0.04422 1.04401 -0.03311 1.06237 -0.04121 C 1.07735 -0.05463 1.06107 -0.04167 1.07839 -0.05093 C 1.08151 -0.05255 1.08425 -0.05556 1.08737 -0.05718 C 1.09206 -0.05973 1.1017 -0.06343 1.1017 -0.06343 C 1.10756 -0.0625 1.11381 -0.06343 1.11954 -0.06042 C 1.12188 -0.05903 1.12292 -0.05371 1.12487 -0.05093 C 1.12826 -0.04607 1.13204 -0.04237 1.13555 -0.0382 C 1.13737 -0.03612 1.13946 -0.03449 1.14089 -0.03172 C 1.14271 -0.02871 1.14415 -0.02454 1.14636 -0.02223 C 1.14844 -0.02014 1.15118 -0.02061 1.15339 -0.01899 C 1.15599 -0.01737 1.15821 -0.01505 1.16055 -0.01274 C 1.1625 -0.01088 1.16589 -0.00649 1.16589 -0.00649 L 1.17136 -0.01274 " pathEditMode="relative" ptsTypes="AAAAAAAAAAAAAAAAAAAAAAAAAAAAAAAAAAAAAAAAAAAAAAAAAAAAAAAAAAAAAAAAAAAAAAAAAAAAAAAAAAAAAAAAAAAAAAAAAAAAAAAAAAA">
                                      <p:cBhvr>
                                        <p:cTn id="6" dur="4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Tải Ngay 99+ Khung ảnh đẹp Photoshop để Ghép ảnh ấn Tượng | Meotonghop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8488"/>
            <a:ext cx="12192000" cy="696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498102" y="1404986"/>
            <a:ext cx="2877711" cy="39395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5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¤</a:t>
            </a:r>
            <a:endParaRPr lang="en-US" sz="25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157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00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3" grpId="2"/>
      <p:bldP spid="3" grpId="3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Tải Ngay 99+ Khung ảnh đẹp Photoshop để Ghép ảnh ấn Tượng | Meotonghop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8488"/>
            <a:ext cx="12192000" cy="696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-1981956" y="1789706"/>
            <a:ext cx="1826141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o</a:t>
            </a:r>
            <a:endParaRPr lang="en-US" sz="20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291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1.85185E-6 C 0.0095 0.05301 0.03385 0.12708 0.12031 0.12592 C 0.24557 0.12592 0.25508 -0.12199 0.40417 -0.12292 C 0.53893 -0.12292 0.4668 0.09398 0.59661 0.09305 C 0.73138 0.09305 0.65924 -0.06389 0.80404 -0.06389 C 0.93372 -0.06389 0.86172 0.0419 0.97695 0.0419 C 1.08789 0.0419 1.03034 -0.03889 1.13112 -0.03889 C 1.1888 -0.03889 1.19388 -0.0169 1.19818 1.85185E-6 " pathEditMode="relative" rAng="0" ptsTypes="AAAAAAAA">
                                      <p:cBhvr>
                                        <p:cTn id="6" dur="4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909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Tải Ngay 99+ Khung ảnh đẹp Photoshop để Ghép ảnh ấn Tượng | Meotonghop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8488"/>
            <a:ext cx="12192000" cy="696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288214" y="204935"/>
            <a:ext cx="3057247" cy="547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5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o</a:t>
            </a:r>
            <a:endParaRPr lang="en-US" sz="35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969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3" grpId="2"/>
      <p:bldP spid="3" grpId="3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Tải Ngay 99+ Khung ảnh đẹp Photoshop để Ghép ảnh ấn Tượng | Meotonghop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8488"/>
            <a:ext cx="12192000" cy="696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-2336210" y="1789706"/>
            <a:ext cx="1826141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0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¬</a:t>
            </a:r>
            <a:endParaRPr lang="en-US" sz="20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395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3496 L 0.07644 0.06412 L 0.14766 -0.03496 L 0.22396 0.06412 L 0.30039 -0.03496 L 0.37175 0.06412 L 0.44805 -0.03496 L 0.5194 0.06412 L 0.59584 -0.03496 L 0.67214 0.06412 L 0.74349 -0.03496 L 0.8198 0.06412 L 0.89115 -0.03496 L 0.96758 0.06412 L 1.04388 -0.03496 L 1.11524 0.06412 L 1.19167 -0.03496 " pathEditMode="relative" rAng="0" ptsTypes="AAAAAAAAAAAAAAAAA">
                                      <p:cBhvr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583" y="4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FEFFC32-CC07-42F3-95F5-D9594BE07C2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0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30A495-4340-4DA1-AEA3-3161AAD61E68}"/>
              </a:ext>
            </a:extLst>
          </p:cNvPr>
          <p:cNvSpPr/>
          <p:nvPr/>
        </p:nvSpPr>
        <p:spPr>
          <a:xfrm>
            <a:off x="276664" y="211015"/>
            <a:ext cx="11709010" cy="640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PT" sz="1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Bài học kinh nghiệm: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PT" sz="1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-</a:t>
            </a:r>
            <a:r>
              <a:rPr lang="pt-PT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Nghiên cứu đặc điểm tình hình địa phương để xây dựng kế hoạch tuyển sinh trẻ, giảm dần số trẻ/ lớp cho phù hợp. Tiếp tục đề xuất với các cấp lãnh đạo có hướng chỉ đạo, giải quyết để mở rộng, cải tạo 2 điểm trường để đảm bảo có thêm phòng học, đảm bảo cơ sở vật chất giảm tỷ lệ học sinh/lớp.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PT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- Tuyên truyền, vận động giáo viên - nhân viên, hạn chế tỉ lệ sinh con thứ 3. 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602D2E9-4D29-478E-AA4E-C47621E7D1F4}"/>
              </a:ext>
            </a:extLst>
          </p:cNvPr>
          <p:cNvSpPr/>
          <p:nvPr/>
        </p:nvSpPr>
        <p:spPr>
          <a:xfrm>
            <a:off x="3352800" y="696351"/>
            <a:ext cx="5486400" cy="5099538"/>
          </a:xfrm>
          <a:prstGeom prst="ellipse">
            <a:avLst/>
          </a:prstGeom>
          <a:blipFill dpi="0" rotWithShape="1">
            <a:blip r:embed="rId3">
              <a:alphaModFix amt="23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 descr="Ghim trên Nghề nghiệp/ Jo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2674" y="224078"/>
            <a:ext cx="8686800" cy="5223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833256" y="5512524"/>
            <a:ext cx="348845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66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C« gi¸o</a:t>
            </a:r>
            <a:endParaRPr lang="en-US" sz="6600" b="1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46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7" grpId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Tải Ngay 99+ Khung ảnh đẹp Photoshop để Ghép ảnh ấn Tượng | Meotonghop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8488"/>
            <a:ext cx="12192000" cy="696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238762" y="246586"/>
            <a:ext cx="3057247" cy="547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5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¬</a:t>
            </a:r>
            <a:endParaRPr lang="en-US" sz="35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175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4" grpId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FEFFC32-CC07-42F3-95F5-D9594BE07C2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0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30A495-4340-4DA1-AEA3-3161AAD61E68}"/>
              </a:ext>
            </a:extLst>
          </p:cNvPr>
          <p:cNvSpPr/>
          <p:nvPr/>
        </p:nvSpPr>
        <p:spPr>
          <a:xfrm>
            <a:off x="241495" y="228600"/>
            <a:ext cx="11709010" cy="640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9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602D2E9-4D29-478E-AA4E-C47621E7D1F4}"/>
              </a:ext>
            </a:extLst>
          </p:cNvPr>
          <p:cNvSpPr/>
          <p:nvPr/>
        </p:nvSpPr>
        <p:spPr>
          <a:xfrm>
            <a:off x="276664" y="339634"/>
            <a:ext cx="1343130" cy="1289203"/>
          </a:xfrm>
          <a:prstGeom prst="ellipse">
            <a:avLst/>
          </a:prstGeom>
          <a:blipFill dpi="0" rotWithShape="1">
            <a:blip r:embed="rId2">
              <a:alphaModFix amt="23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>
                <a:latin typeface=".VnAvant" panose="020B7200000000000000" pitchFamily="34" charset="0"/>
              </a:rPr>
              <a:t>CC«</a:t>
            </a:r>
            <a:endParaRPr lang="en-US" dirty="0">
              <a:latin typeface=".VnAvant" panose="020B7200000000000000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3417" y="334409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358846" y="20900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.VnAvant" panose="020B7200000000000000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47257" y="98423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77109" y="576894"/>
            <a:ext cx="3057247" cy="547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5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o</a:t>
            </a:r>
            <a:endParaRPr lang="en-US" sz="35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049955" y="576894"/>
            <a:ext cx="3124324" cy="5586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5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¬</a:t>
            </a:r>
            <a:endParaRPr lang="en-US" sz="35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59339" y="1301607"/>
            <a:ext cx="3416320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0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¤</a:t>
            </a:r>
            <a:endParaRPr lang="en-US" sz="30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822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FEFFC32-CC07-42F3-95F5-D9594BE07C2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0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30A495-4340-4DA1-AEA3-3161AAD61E68}"/>
              </a:ext>
            </a:extLst>
          </p:cNvPr>
          <p:cNvSpPr/>
          <p:nvPr/>
        </p:nvSpPr>
        <p:spPr>
          <a:xfrm>
            <a:off x="241494" y="228600"/>
            <a:ext cx="11709010" cy="640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9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602D2E9-4D29-478E-AA4E-C47621E7D1F4}"/>
              </a:ext>
            </a:extLst>
          </p:cNvPr>
          <p:cNvSpPr/>
          <p:nvPr/>
        </p:nvSpPr>
        <p:spPr>
          <a:xfrm>
            <a:off x="276664" y="339634"/>
            <a:ext cx="1343130" cy="1289203"/>
          </a:xfrm>
          <a:prstGeom prst="ellipse">
            <a:avLst/>
          </a:prstGeom>
          <a:blipFill dpi="0" rotWithShape="1">
            <a:blip r:embed="rId2">
              <a:alphaModFix amt="23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>
                <a:latin typeface=".VnAvant" panose="020B7200000000000000" pitchFamily="34" charset="0"/>
              </a:rPr>
              <a:t>CC«</a:t>
            </a:r>
            <a:endParaRPr lang="en-US" dirty="0">
              <a:latin typeface=".VnAvant" panose="020B7200000000000000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3417" y="334409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358846" y="20900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.VnAvant" panose="020B7200000000000000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47257" y="98423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633651" y="1381478"/>
            <a:ext cx="483325" cy="32837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328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7.40741E-7 C 0.00325 0.06296 0.0151 0.1081 0.02682 0.1081 C 0.03867 0.1081 0.0487 0.06296 0.05208 -7.40741E-7 C 0.05703 0.06296 0.06719 0.1081 0.0789 0.1081 C 0.09075 0.1081 0.10091 0.06296 0.10417 -7.40741E-7 C 0.10911 0.06296 0.11927 0.1081 0.13112 0.1081 C 0.14284 0.1081 0.15469 0.06296 0.15794 -7.40741E-7 C 0.16133 0.06296 0.17135 0.1081 0.18489 0.1081 C 0.19492 0.1081 0.20677 0.06296 0.21015 -7.40741E-7 C 0.21341 0.06296 0.22526 0.1081 0.23698 0.1081 C 0.24883 0.1081 0.25885 0.06296 0.26224 -7.40741E-7 C 0.26719 0.06296 0.27734 0.1081 0.28906 0.1081 C 0.30091 0.1081 0.31107 0.06296 0.31601 -7.40741E-7 C 0.31927 0.06296 0.32943 0.1081 0.34127 0.1081 C 0.35299 0.1081 0.36484 0.06296 0.3681 -7.40741E-7 C 0.37148 0.06296 0.38151 0.1081 0.39505 0.1081 C 0.4069 0.1081 0.41693 0.06296 0.42031 -7.40741E-7 " pathEditMode="relative" rAng="0" ptsTypes="AAAAAAAAAAAAAAA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16" y="5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FEFFC32-CC07-42F3-95F5-D9594BE07C2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0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30A495-4340-4DA1-AEA3-3161AAD61E68}"/>
              </a:ext>
            </a:extLst>
          </p:cNvPr>
          <p:cNvSpPr/>
          <p:nvPr/>
        </p:nvSpPr>
        <p:spPr>
          <a:xfrm>
            <a:off x="241495" y="189412"/>
            <a:ext cx="11709010" cy="640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9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602D2E9-4D29-478E-AA4E-C47621E7D1F4}"/>
              </a:ext>
            </a:extLst>
          </p:cNvPr>
          <p:cNvSpPr/>
          <p:nvPr/>
        </p:nvSpPr>
        <p:spPr>
          <a:xfrm>
            <a:off x="276664" y="339634"/>
            <a:ext cx="1343130" cy="1289203"/>
          </a:xfrm>
          <a:prstGeom prst="ellipse">
            <a:avLst/>
          </a:prstGeom>
          <a:blipFill dpi="0" rotWithShape="1">
            <a:blip r:embed="rId2">
              <a:alphaModFix amt="23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>
                <a:latin typeface=".VnAvant" panose="020B7200000000000000" pitchFamily="34" charset="0"/>
              </a:rPr>
              <a:t>CC«</a:t>
            </a:r>
            <a:endParaRPr lang="en-US" dirty="0">
              <a:latin typeface=".VnAvant" panose="020B7200000000000000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3417" y="334409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87222" y="2330661"/>
            <a:ext cx="498886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96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C« gi¸o</a:t>
            </a:r>
            <a:endParaRPr lang="en-US" sz="9600" b="1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358846" y="20900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.VnAvant" panose="020B7200000000000000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47257" y="98423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87222" y="2330661"/>
            <a:ext cx="498886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96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C</a:t>
            </a:r>
            <a:r>
              <a:rPr lang="vi-VN" sz="96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«</a:t>
            </a:r>
            <a:r>
              <a:rPr lang="vi-VN" sz="96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 gi¸</a:t>
            </a:r>
            <a:r>
              <a:rPr lang="vi-VN" sz="96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o</a:t>
            </a:r>
            <a:endParaRPr lang="en-US" sz="96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456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FEFFC32-CC07-42F3-95F5-D9594BE07C2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0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30A495-4340-4DA1-AEA3-3161AAD61E68}"/>
              </a:ext>
            </a:extLst>
          </p:cNvPr>
          <p:cNvSpPr/>
          <p:nvPr/>
        </p:nvSpPr>
        <p:spPr>
          <a:xfrm>
            <a:off x="276664" y="211015"/>
            <a:ext cx="11709010" cy="640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PT" sz="1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Bài học kinh nghiệm: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PT" sz="1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-</a:t>
            </a:r>
            <a:r>
              <a:rPr lang="pt-PT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Nghiên cứu đặc điểm tình hình địa phương để xây dựng kế hoạch tuyển sinh trẻ, giảm dần số trẻ/ lớp cho phù hợp. Tiếp tục đề xuất với các cấp lãnh đạo có hướng chỉ đạo, giải quyết để mở rộng, cải tạo 2 điểm trường để đảm bảo có thêm phòng học, đảm bảo cơ sở vật chất giảm tỷ lệ học sinh/lớp.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PT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- Tuyên truyền, vận động giáo viên - nhân viên, hạn chế tỉ lệ sinh con thứ 3. </a:t>
            </a:r>
            <a:endParaRPr lang="en-US" sz="1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050" name="Picture 2" descr="Hình nền thiết kế giáo án điện tử Powerpoint Background image presentation  | Poster background design, Background powerpoint, Powerpoint background  desig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22" y="211015"/>
            <a:ext cx="11709010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35373" y="1062990"/>
            <a:ext cx="2877711" cy="39395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5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O</a:t>
            </a:r>
            <a:endParaRPr lang="en-US" sz="25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35373" y="1062990"/>
            <a:ext cx="2877711" cy="39395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5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O</a:t>
            </a:r>
            <a:endParaRPr lang="en-US" sz="25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9" name="Smiley Face 8"/>
          <p:cNvSpPr/>
          <p:nvPr/>
        </p:nvSpPr>
        <p:spPr>
          <a:xfrm>
            <a:off x="5848893" y="1802674"/>
            <a:ext cx="450669" cy="418011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980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9 0.0037 C -0.04571 0.0037 -0.08099 0.06852 -0.08099 0.14838 C -0.08099 0.22824 -0.04571 0.29328 -0.00209 0.29328 C 0.0414 0.29328 0.07682 0.22824 0.07682 0.14838 C 0.07682 0.06852 0.0414 0.0037 -0.00209 0.0037 Z " pathEditMode="relative" rAng="0" ptsTypes="AAAAA">
                                      <p:cBhvr>
                                        <p:cTn id="25" dur="4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44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8" grpId="2"/>
      <p:bldP spid="9" grpId="0" animBg="1"/>
      <p:bldP spid="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FEFFC32-CC07-42F3-95F5-D9594BE07C2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0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30A495-4340-4DA1-AEA3-3161AAD61E68}"/>
              </a:ext>
            </a:extLst>
          </p:cNvPr>
          <p:cNvSpPr/>
          <p:nvPr/>
        </p:nvSpPr>
        <p:spPr>
          <a:xfrm>
            <a:off x="276664" y="211015"/>
            <a:ext cx="11709010" cy="640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PT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Bài học </a:t>
            </a:r>
            <a:r>
              <a:rPr lang="vi-VN" sz="1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kin«</a:t>
            </a:r>
            <a:r>
              <a:rPr lang="pt-PT" sz="1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 </a:t>
            </a:r>
            <a:r>
              <a:rPr lang="vi-VN" sz="1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ngoooooooooooo</a:t>
            </a:r>
            <a:r>
              <a:rPr lang="pt-PT" sz="1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hiệm</a:t>
            </a:r>
            <a:r>
              <a:rPr lang="pt-PT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PT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-</a:t>
            </a:r>
            <a:r>
              <a:rPr lang="pt-P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Nghiên cứu đặc điểm tình hình địa phương để xây dựng kế hoạch tuyển sinh trẻ, giảm dần số trẻ/ lớp cho phù hợp. Tiếp tục đề xuất với </a:t>
            </a:r>
            <a:r>
              <a:rPr lang="vi-VN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cá«</a:t>
            </a:r>
            <a:r>
              <a:rPr lang="pt-PT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 </a:t>
            </a:r>
            <a:r>
              <a:rPr lang="pt-P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cấp lãnh đạo có hướng chỉ đạo, giải quyết để mở rộng, cải tạo 2 điểm trường để đảm bảo có thêm phòng học, đảm bảo cơ sở vật chất giảm tỷ lệ học sinh/lớp.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PT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- Tuyên truyền, vận động giáo viên - nhân viên, hạn chế tỉ lệ sinh con thứ 3. 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602D2E9-4D29-478E-AA4E-C47621E7D1F4}"/>
              </a:ext>
            </a:extLst>
          </p:cNvPr>
          <p:cNvSpPr/>
          <p:nvPr/>
        </p:nvSpPr>
        <p:spPr>
          <a:xfrm>
            <a:off x="276664" y="211015"/>
            <a:ext cx="1636059" cy="1412148"/>
          </a:xfrm>
          <a:prstGeom prst="ellipse">
            <a:avLst/>
          </a:prstGeom>
          <a:blipFill dpi="0" rotWithShape="1">
            <a:blip r:embed="rId2">
              <a:alphaModFix amt="23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77109" y="235928"/>
            <a:ext cx="3057247" cy="547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5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o</a:t>
            </a:r>
            <a:endParaRPr lang="en-US" sz="35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05282" y="442111"/>
            <a:ext cx="3676006" cy="547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5000" b="1" dirty="0" smtClean="0">
                <a:solidFill>
                  <a:srgbClr val="002060"/>
                </a:solidFill>
                <a:latin typeface="+mj-lt"/>
              </a:rPr>
              <a:t>O</a:t>
            </a:r>
            <a:endParaRPr lang="en-US" sz="350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0746" y="1640728"/>
            <a:ext cx="2167070" cy="2885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368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  <p:bldP spid="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FEFFC32-CC07-42F3-95F5-D9594BE07C2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0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30A495-4340-4DA1-AEA3-3161AAD61E68}"/>
              </a:ext>
            </a:extLst>
          </p:cNvPr>
          <p:cNvSpPr/>
          <p:nvPr/>
        </p:nvSpPr>
        <p:spPr>
          <a:xfrm>
            <a:off x="276664" y="211015"/>
            <a:ext cx="11709010" cy="640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PT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Bài học kinh nghiệm: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PT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-</a:t>
            </a:r>
            <a:r>
              <a:rPr lang="pt-P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Nghiên cứu đặc điểm tình hình địa phương để xây dựng kế hoạch tuyển sinh trẻ, giảm dần số trẻ/ lớp cho phù hợp. Tiếp tục đề xuất với các cấp lãnh đạo có hướng chỉ đạo, giải quyết để mở rộng, cải tạo 2 điểm trường để đảm bảo có thêm phòng học, đảm bảo cơ sở vật chất giảm tỷ lệ học sinh/lớp.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P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- Tuyên truyền, vận động giáo viên - nhân viên, hạn chế tỉ lệ sinh con thứ 3. 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Picture 2" descr="Hình nền thiết kế giáo án điện tử Powerpoint Background image presentation  | Poster background design, Background powerpoint, Powerpoint background  desig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95" y="174057"/>
            <a:ext cx="11709010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153704" y="1256484"/>
            <a:ext cx="3954929" cy="547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5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¤</a:t>
            </a:r>
            <a:endParaRPr lang="en-US" sz="35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5" name="Smiley Face 4"/>
          <p:cNvSpPr/>
          <p:nvPr/>
        </p:nvSpPr>
        <p:spPr>
          <a:xfrm>
            <a:off x="5858359" y="2283021"/>
            <a:ext cx="542441" cy="568667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miley Face 7"/>
          <p:cNvSpPr/>
          <p:nvPr/>
        </p:nvSpPr>
        <p:spPr>
          <a:xfrm>
            <a:off x="5455404" y="1751308"/>
            <a:ext cx="402955" cy="285527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62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3.33333E-6 C -0.06654 3.33333E-6 -0.11979 0.09467 -0.11979 0.2125 C -0.11979 0.33055 -0.06654 0.42639 1.875E-6 0.42639 C 0.06588 0.42639 0.11979 0.33055 0.11979 0.2125 C 0.11979 0.09467 0.06588 3.33333E-6 1.875E-6 3.33333E-6 Z " pathEditMode="relative" rAng="0" ptsTypes="AAAAA">
                                      <p:cBhvr>
                                        <p:cTn id="2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0.00486 L 0.02045 -0.04144 C 0.02461 -0.04954 0.03099 -0.05394 0.03776 -0.05394 C 0.04545 -0.05394 0.05156 -0.04954 0.05573 -0.04144 L 0.0763 -0.00486 " pathEditMode="relative" rAng="0" ptsTypes="AAAAA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15" y="-24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4" grpId="2"/>
      <p:bldP spid="5" grpId="0" animBg="1"/>
      <p:bldP spid="5" grpId="1" animBg="1"/>
      <p:bldP spid="8" grpId="0" animBg="1"/>
      <p:bldP spid="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FEFFC32-CC07-42F3-95F5-D9594BE07C2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0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30A495-4340-4DA1-AEA3-3161AAD61E68}"/>
              </a:ext>
            </a:extLst>
          </p:cNvPr>
          <p:cNvSpPr/>
          <p:nvPr/>
        </p:nvSpPr>
        <p:spPr>
          <a:xfrm>
            <a:off x="276664" y="211015"/>
            <a:ext cx="11709010" cy="640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PT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Bài học kinh nghiệm: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PT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-</a:t>
            </a:r>
            <a:r>
              <a:rPr lang="pt-P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Nghiên cứu đặc điểm tình hình địa phương để xây dựng kế hoạch tuyển sinh trẻ, giảm dần số trẻ/ lớp cho phù hợp. Tiếp tục đề xuất với các cấp lãnh đạo có hướng chỉ đạo, giải quyết để mở rộng, cải tạo 2 điểm trường để đảm bảo có thêm phòng học, đảm bảo cơ sở vật chất giảm tỷ lệ học sinh/lớp.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P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- Tuyên truyền, vận động giáo viên - nhân viên, hạn chế tỉ lệ sinh con thứ 3. 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602D2E9-4D29-478E-AA4E-C47621E7D1F4}"/>
              </a:ext>
            </a:extLst>
          </p:cNvPr>
          <p:cNvSpPr/>
          <p:nvPr/>
        </p:nvSpPr>
        <p:spPr>
          <a:xfrm>
            <a:off x="276664" y="211015"/>
            <a:ext cx="1636059" cy="1412148"/>
          </a:xfrm>
          <a:prstGeom prst="ellipse">
            <a:avLst/>
          </a:prstGeom>
          <a:blipFill dpi="0" rotWithShape="1">
            <a:blip r:embed="rId2">
              <a:alphaModFix amt="23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77031" y="1623163"/>
            <a:ext cx="2877711" cy="39395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5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¤</a:t>
            </a:r>
            <a:endParaRPr lang="en-US" sz="25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48248" y="547819"/>
            <a:ext cx="184731" cy="54784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50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7" name="AutoShape 2" descr="11 + Nét 1: Đặt bút dưới đường kẻ 3 một chút, viết nét cong kín từ phải  sang trái, dừng bút ở đ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11 + Nét 1: Đặt bút dưới đường kẻ 3 một chút, viết nét cong kín từ phải  sang trái, dừng bút ở đ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Picture 10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9871" y="1679175"/>
            <a:ext cx="2212644" cy="321571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189887" y="670911"/>
            <a:ext cx="2759311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5000" b="1" dirty="0" smtClean="0">
                <a:solidFill>
                  <a:srgbClr val="002060"/>
                </a:solidFill>
                <a:latin typeface="+mj-lt"/>
              </a:rPr>
              <a:t>Ô</a:t>
            </a:r>
            <a:endParaRPr lang="en-US" sz="350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75933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14" grpId="0"/>
      <p:bldP spid="14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FEFFC32-CC07-42F3-95F5-D9594BE07C2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0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30A495-4340-4DA1-AEA3-3161AAD61E68}"/>
              </a:ext>
            </a:extLst>
          </p:cNvPr>
          <p:cNvSpPr/>
          <p:nvPr/>
        </p:nvSpPr>
        <p:spPr>
          <a:xfrm>
            <a:off x="241495" y="228600"/>
            <a:ext cx="11709010" cy="640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9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3417" y="334409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358846" y="20900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.VnAvant" panose="020B7200000000000000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47257" y="98423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817" y="247974"/>
            <a:ext cx="10058400" cy="480447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098952" y="5166433"/>
            <a:ext cx="416812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80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BiÓn líp</a:t>
            </a:r>
            <a:endParaRPr lang="en-US" sz="8000" b="1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832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1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FEFFC32-CC07-42F3-95F5-D9594BE07C2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0000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30A495-4340-4DA1-AEA3-3161AAD61E68}"/>
              </a:ext>
            </a:extLst>
          </p:cNvPr>
          <p:cNvSpPr/>
          <p:nvPr/>
        </p:nvSpPr>
        <p:spPr>
          <a:xfrm>
            <a:off x="241495" y="228600"/>
            <a:ext cx="11709010" cy="640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9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602D2E9-4D29-478E-AA4E-C47621E7D1F4}"/>
              </a:ext>
            </a:extLst>
          </p:cNvPr>
          <p:cNvSpPr/>
          <p:nvPr/>
        </p:nvSpPr>
        <p:spPr>
          <a:xfrm>
            <a:off x="276664" y="339634"/>
            <a:ext cx="1343130" cy="1289203"/>
          </a:xfrm>
          <a:prstGeom prst="ellipse">
            <a:avLst/>
          </a:prstGeom>
          <a:blipFill dpi="0" rotWithShape="1">
            <a:blip r:embed="rId2">
              <a:alphaModFix amt="23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 smtClean="0">
                <a:latin typeface=".VnAvant" panose="020B7200000000000000" pitchFamily="34" charset="0"/>
              </a:rPr>
              <a:t>CC«</a:t>
            </a:r>
            <a:endParaRPr lang="en-US" dirty="0">
              <a:latin typeface=".VnAvant" panose="020B7200000000000000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3417" y="334409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87222" y="2330661"/>
            <a:ext cx="496642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96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BiÓn líp</a:t>
            </a:r>
            <a:endParaRPr lang="en-US" sz="9600" b="1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358846" y="20900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.VnAvant" panose="020B7200000000000000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47257" y="98423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87222" y="2330661"/>
            <a:ext cx="496642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96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BiÓn l</a:t>
            </a:r>
            <a:r>
              <a:rPr lang="vi-VN" sz="96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í</a:t>
            </a:r>
            <a:r>
              <a:rPr lang="vi-VN" sz="96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p</a:t>
            </a:r>
            <a:endParaRPr lang="en-US" sz="96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682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819</Words>
  <Application>Microsoft Office PowerPoint</Application>
  <PresentationFormat>Widescreen</PresentationFormat>
  <Paragraphs>66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.VnAvant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Duc</dc:creator>
  <cp:lastModifiedBy>A Duc</cp:lastModifiedBy>
  <cp:revision>27</cp:revision>
  <dcterms:created xsi:type="dcterms:W3CDTF">2021-10-02T14:29:37Z</dcterms:created>
  <dcterms:modified xsi:type="dcterms:W3CDTF">2022-02-16T13:55:54Z</dcterms:modified>
</cp:coreProperties>
</file>