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1" r:id="rId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CBA8EC5-CC3D-42EC-9CB8-EB04CA3B6ABE}" type="datetimeFigureOut">
              <a:rPr lang="vi-VN" smtClean="0"/>
              <a:t>28/02/2024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42428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CBA8EC5-CC3D-42EC-9CB8-EB04CA3B6ABE}" type="datetimeFigureOut">
              <a:rPr lang="vi-VN" smtClean="0"/>
              <a:t>28/02/2024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957419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CBA8EC5-CC3D-42EC-9CB8-EB04CA3B6ABE}" type="datetimeFigureOut">
              <a:rPr lang="vi-VN" smtClean="0"/>
              <a:t>28/02/2024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1223230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CBA8EC5-CC3D-42EC-9CB8-EB04CA3B6ABE}" type="datetimeFigureOut">
              <a:rPr lang="vi-VN" smtClean="0"/>
              <a:t>28/02/2024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183199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A8EC5-CC3D-42EC-9CB8-EB04CA3B6ABE}" type="datetimeFigureOut">
              <a:rPr lang="vi-VN" smtClean="0"/>
              <a:t>28/02/2024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441857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CBA8EC5-CC3D-42EC-9CB8-EB04CA3B6ABE}" type="datetimeFigureOut">
              <a:rPr lang="vi-VN" smtClean="0"/>
              <a:t>28/02/2024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180929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CBA8EC5-CC3D-42EC-9CB8-EB04CA3B6ABE}" type="datetimeFigureOut">
              <a:rPr lang="vi-VN" smtClean="0"/>
              <a:t>28/02/2024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108716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CBA8EC5-CC3D-42EC-9CB8-EB04CA3B6ABE}" type="datetimeFigureOut">
              <a:rPr lang="vi-VN" smtClean="0"/>
              <a:t>28/02/2024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1435149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A8EC5-CC3D-42EC-9CB8-EB04CA3B6ABE}" type="datetimeFigureOut">
              <a:rPr lang="vi-VN" smtClean="0"/>
              <a:t>28/02/2024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85311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A8EC5-CC3D-42EC-9CB8-EB04CA3B6ABE}" type="datetimeFigureOut">
              <a:rPr lang="vi-VN" smtClean="0"/>
              <a:t>28/02/2024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729267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A8EC5-CC3D-42EC-9CB8-EB04CA3B6ABE}" type="datetimeFigureOut">
              <a:rPr lang="vi-VN" smtClean="0"/>
              <a:t>28/02/2024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C67B5F-EDF9-4CB4-9425-A594C73E9AFD}" type="slidenum">
              <a:rPr lang="vi-VN" smtClean="0"/>
              <a:t>‹#›</a:t>
            </a:fld>
            <a:endParaRPr lang="vi-VN"/>
          </a:p>
        </p:txBody>
      </p:sp>
    </p:spTree>
    <p:extLst>
      <p:ext uri="{BB962C8B-B14F-4D97-AF65-F5344CB8AC3E}">
        <p14:creationId xmlns:p14="http://schemas.microsoft.com/office/powerpoint/2010/main" val="339471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A8EC5-CC3D-42EC-9CB8-EB04CA3B6ABE}" type="datetimeFigureOut">
              <a:rPr lang="vi-VN" smtClean="0"/>
              <a:t>28/02/2024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67B5F-EDF9-4CB4-9425-A594C73E9AFD}" type="slidenum">
              <a:rPr lang="vi-VN" smtClean="0"/>
              <a:t>‹#›</a:t>
            </a:fld>
            <a:endParaRPr lang="vi-VN"/>
          </a:p>
        </p:txBody>
      </p:sp>
    </p:spTree>
    <p:extLst>
      <p:ext uri="{BB962C8B-B14F-4D97-AF65-F5344CB8AC3E}">
        <p14:creationId xmlns:p14="http://schemas.microsoft.com/office/powerpoint/2010/main" val="1215117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iếu nhi Tràng An với phong trào tái chế vì một môi trường x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descr="http://thtrangan.hoankiem.edu.vn/upload/29318/fck/files/2021_11_11_14_54_49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90" y="7936"/>
            <a:ext cx="12990690" cy="73072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686300" y="618186"/>
            <a:ext cx="7329689" cy="600155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GIÁO ÁN</a:t>
            </a:r>
          </a:p>
        </p:txBody>
      </p:sp>
      <p:sp>
        <p:nvSpPr>
          <p:cNvPr id="6" name="TextBox 5"/>
          <p:cNvSpPr txBox="1"/>
          <p:nvPr/>
        </p:nvSpPr>
        <p:spPr>
          <a:xfrm>
            <a:off x="6858250" y="1021525"/>
            <a:ext cx="4545603" cy="646331"/>
          </a:xfrm>
          <a:prstGeom prst="rect">
            <a:avLst/>
          </a:prstGeom>
          <a:noFill/>
        </p:spPr>
        <p:txBody>
          <a:bodyPr wrap="none" rtlCol="0">
            <a:spAutoFit/>
          </a:bodyPr>
          <a:lstStyle/>
          <a:p>
            <a:r>
              <a:rPr lang="en-US" smtClean="0">
                <a:latin typeface="Times New Roman" panose="02020603050405020304" pitchFamily="18" charset="0"/>
                <a:cs typeface="Times New Roman" panose="02020603050405020304" pitchFamily="18" charset="0"/>
              </a:rPr>
              <a:t>ỦY BAN NHÂN DÂN HUYỆN THANH TRÌ</a:t>
            </a:r>
          </a:p>
          <a:p>
            <a:r>
              <a:rPr lang="en-US" b="1" smtClean="0">
                <a:latin typeface="Times New Roman" panose="02020603050405020304" pitchFamily="18" charset="0"/>
                <a:cs typeface="Times New Roman" panose="02020603050405020304" pitchFamily="18" charset="0"/>
              </a:rPr>
              <a:t>TRƯỜNG MẦM NON A XÃ THANH LIỆT</a:t>
            </a:r>
            <a:endParaRPr lang="vi-VN" b="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655" y="727538"/>
            <a:ext cx="1164760" cy="1035098"/>
          </a:xfrm>
          <a:prstGeom prst="rect">
            <a:avLst/>
          </a:prstGeom>
        </p:spPr>
      </p:pic>
      <p:sp>
        <p:nvSpPr>
          <p:cNvPr id="8" name="TextBox 7"/>
          <p:cNvSpPr txBox="1"/>
          <p:nvPr/>
        </p:nvSpPr>
        <p:spPr>
          <a:xfrm>
            <a:off x="4686300" y="3444801"/>
            <a:ext cx="7324068" cy="1081322"/>
          </a:xfrm>
          <a:prstGeom prst="rect">
            <a:avLst/>
          </a:prstGeom>
          <a:noFill/>
        </p:spPr>
        <p:txBody>
          <a:bodyPr wrap="square" rtlCol="0">
            <a:spAutoFit/>
          </a:bodyPr>
          <a:lstStyle/>
          <a:p>
            <a:pPr algn="ctr">
              <a:lnSpc>
                <a:spcPct val="120000"/>
              </a:lnSpc>
            </a:pP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Đề</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tài</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Tạo</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thùng</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rác</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bình</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tưới</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cây</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nguyên</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liệu</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tái</a:t>
            </a: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50000"/>
                  </a:schemeClr>
                </a:solidFill>
                <a:latin typeface="Times New Roman" panose="02020603050405020304" pitchFamily="18" charset="0"/>
                <a:cs typeface="Times New Roman" panose="02020603050405020304" pitchFamily="18" charset="0"/>
              </a:rPr>
              <a:t>chế</a:t>
            </a:r>
            <a:endParaRPr lang="vi-VN"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686300" y="2145991"/>
            <a:ext cx="7324068" cy="769441"/>
          </a:xfrm>
          <a:prstGeom prst="rect">
            <a:avLst/>
          </a:prstGeom>
        </p:spPr>
        <p:txBody>
          <a:bodyPr wrap="square">
            <a:spAutoFit/>
          </a:bodyPr>
          <a:lstStyle/>
          <a:p>
            <a:pPr lvl="0" algn="ctr"/>
            <a:r>
              <a:rPr lang="en-US" sz="4400" b="1"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HOẠT ĐỘNG TẠO HÌNH</a:t>
            </a:r>
            <a:endParaRPr lang="en-US" sz="4400" b="1">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12" name="TextBox 11"/>
          <p:cNvSpPr txBox="1"/>
          <p:nvPr/>
        </p:nvSpPr>
        <p:spPr>
          <a:xfrm>
            <a:off x="7396139" y="4939353"/>
            <a:ext cx="4614229" cy="798745"/>
          </a:xfrm>
          <a:prstGeom prst="rect">
            <a:avLst/>
          </a:prstGeom>
          <a:noFill/>
        </p:spPr>
        <p:txBody>
          <a:bodyPr wrap="square" rtlCol="0">
            <a:spAutoFit/>
          </a:bodyPr>
          <a:lstStyle/>
          <a:p>
            <a:pPr>
              <a:lnSpc>
                <a:spcPct val="120000"/>
              </a:lnSpc>
            </a:pPr>
            <a:r>
              <a:rPr lang="en-US" sz="2000" b="1" i="1" smtClean="0">
                <a:solidFill>
                  <a:schemeClr val="accent6">
                    <a:lumMod val="50000"/>
                  </a:schemeClr>
                </a:solidFill>
                <a:latin typeface="Times New Roman" panose="02020603050405020304" pitchFamily="18" charset="0"/>
                <a:cs typeface="Times New Roman" panose="02020603050405020304" pitchFamily="18" charset="0"/>
              </a:rPr>
              <a:t>Giáo viên thực hiện: Trịnh Thị Loan</a:t>
            </a:r>
          </a:p>
          <a:p>
            <a:pPr>
              <a:lnSpc>
                <a:spcPct val="120000"/>
              </a:lnSpc>
            </a:pPr>
            <a:r>
              <a:rPr lang="en-US" sz="2000" b="1" i="1" smtClean="0">
                <a:solidFill>
                  <a:schemeClr val="accent6">
                    <a:lumMod val="50000"/>
                  </a:schemeClr>
                </a:solidFill>
                <a:latin typeface="Times New Roman" panose="02020603050405020304" pitchFamily="18" charset="0"/>
                <a:cs typeface="Times New Roman" panose="02020603050405020304" pitchFamily="18" charset="0"/>
              </a:rPr>
              <a:t>Lớp: Mẫu giáo bé C2</a:t>
            </a:r>
            <a:endParaRPr lang="vi-VN" sz="2000" b="1" i="1">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942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517"/>
            <a:ext cx="12192000" cy="68264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3974" y="1273541"/>
            <a:ext cx="3783969" cy="357691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033" y="166674"/>
            <a:ext cx="3434342" cy="5539104"/>
          </a:xfrm>
          <a:prstGeom prst="rect">
            <a:avLst/>
          </a:prstGeom>
        </p:spPr>
      </p:pic>
      <p:pic>
        <p:nvPicPr>
          <p:cNvPr id="6" name="nhac-ao-thuat-mag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9465" y="6092483"/>
            <a:ext cx="609600" cy="609600"/>
          </a:xfrm>
          <a:prstGeom prst="rect">
            <a:avLst/>
          </a:prstGeom>
        </p:spPr>
      </p:pic>
    </p:spTree>
    <p:extLst>
      <p:ext uri="{BB962C8B-B14F-4D97-AF65-F5344CB8AC3E}">
        <p14:creationId xmlns:p14="http://schemas.microsoft.com/office/powerpoint/2010/main" val="2130872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1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209006"/>
            <a:ext cx="11665132" cy="6413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29999" y="858137"/>
            <a:ext cx="3577768" cy="2381425"/>
          </a:xfrm>
          <a:prstGeom prst="rect">
            <a:avLst/>
          </a:prstGeom>
          <a:scene3d>
            <a:camera prst="orthographicFront"/>
            <a:lightRig rig="threePt" dir="t"/>
          </a:scene3d>
          <a:sp3d>
            <a:bevelT/>
          </a:sp3d>
        </p:spPr>
      </p:pic>
      <p:pic>
        <p:nvPicPr>
          <p:cNvPr id="4" name="Picture 3"/>
          <p:cNvPicPr>
            <a:picLocks noChangeAspect="1"/>
          </p:cNvPicPr>
          <p:nvPr/>
        </p:nvPicPr>
        <p:blipFill>
          <a:blip r:embed="rId3"/>
          <a:stretch>
            <a:fillRect/>
          </a:stretch>
        </p:blipFill>
        <p:spPr>
          <a:xfrm>
            <a:off x="4349145" y="858136"/>
            <a:ext cx="3489356" cy="2381425"/>
          </a:xfrm>
          <a:prstGeom prst="rect">
            <a:avLst/>
          </a:prstGeom>
          <a:scene3d>
            <a:camera prst="orthographicFront"/>
            <a:lightRig rig="threePt" dir="t"/>
          </a:scene3d>
          <a:sp3d>
            <a:bevelT/>
          </a:sp3d>
        </p:spPr>
      </p:pic>
      <p:pic>
        <p:nvPicPr>
          <p:cNvPr id="6"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id="{E09668D7-1472-4FC1-9466-974D159FDA2C}"/>
              </a:ext>
            </a:extLst>
          </p:cNvPr>
          <p:cNvPicPr>
            <a:picLocks noChangeAspect="1" noChangeArrowheads="1"/>
          </p:cNvPicPr>
          <p:nvPr/>
        </p:nvPicPr>
        <p:blipFill rotWithShape="1">
          <a:blip r:embed="rId4">
            <a:clrChange>
              <a:clrFrom>
                <a:srgbClr val="FFF8F0"/>
              </a:clrFrom>
              <a:clrTo>
                <a:srgbClr val="FFF8F0">
                  <a:alpha val="0"/>
                </a:srgbClr>
              </a:clrTo>
            </a:clrChange>
            <a:extLst>
              <a:ext uri="{28A0092B-C50C-407E-A947-70E740481C1C}">
                <a14:useLocalDpi xmlns:a14="http://schemas.microsoft.com/office/drawing/2010/main" val="0"/>
              </a:ext>
            </a:extLst>
          </a:blip>
          <a:srcRect l="9015" r="67897" b="14647"/>
          <a:stretch/>
        </p:blipFill>
        <p:spPr bwMode="auto">
          <a:xfrm>
            <a:off x="336729" y="4234374"/>
            <a:ext cx="1048440" cy="2366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id="{4AADA474-39F3-4D07-8715-CC49E3F52B24}"/>
              </a:ext>
            </a:extLst>
          </p:cNvPr>
          <p:cNvPicPr>
            <a:picLocks noChangeAspect="1" noChangeArrowheads="1"/>
          </p:cNvPicPr>
          <p:nvPr/>
        </p:nvPicPr>
        <p:blipFill rotWithShape="1">
          <a:blip r:embed="rId4">
            <a:clrChange>
              <a:clrFrom>
                <a:srgbClr val="FFF8F0"/>
              </a:clrFrom>
              <a:clrTo>
                <a:srgbClr val="FFF8F0">
                  <a:alpha val="0"/>
                </a:srgbClr>
              </a:clrTo>
            </a:clrChange>
            <a:extLst>
              <a:ext uri="{28A0092B-C50C-407E-A947-70E740481C1C}">
                <a14:useLocalDpi xmlns:a14="http://schemas.microsoft.com/office/drawing/2010/main" val="0"/>
              </a:ext>
            </a:extLst>
          </a:blip>
          <a:srcRect l="67726" t="14668" r="8423" b="14916"/>
          <a:stretch/>
        </p:blipFill>
        <p:spPr bwMode="auto">
          <a:xfrm>
            <a:off x="1460641" y="4890836"/>
            <a:ext cx="948670" cy="1710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8+ Ý Tưởng Cách Tái Chế Chai Nhựa Thành Đồ Chơi Cho Bé Độc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3947" y="858135"/>
            <a:ext cx="3634155" cy="238142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8+ Ý Tưởng Cách Tái Chế Chai Nhựa Thành Đồ Chơi Cho Bé Độc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883" y="3584896"/>
            <a:ext cx="3955308" cy="228998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0" name="Picture 6" descr="11 Ý Tưởng Tái Chế Chai Nhựa Thành Những Món Đồ Dùng Siêu Dễ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173" y="3595170"/>
            <a:ext cx="3830325" cy="227971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 name="Picture 10" descr="Hình ảnh Nấm Sau Mưa Sau Mưa Xanh, Thảm Cỏ Xanh, Cỏ, đáng Yêu Vector và PNG  với nền trong suốt để tải xuống miễn phí">
            <a:extLst>
              <a:ext uri="{FF2B5EF4-FFF2-40B4-BE49-F238E27FC236}">
                <a16:creationId xmlns:a16="http://schemas.microsoft.com/office/drawing/2014/main" id="{337CDE12-EA6B-4C83-B4A9-B9EFA1B6B6B7}"/>
              </a:ext>
            </a:extLst>
          </p:cNvPr>
          <p:cNvPicPr>
            <a:picLocks noChangeAspect="1" noChangeArrowheads="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098994" y="492407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57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150" y="225084"/>
            <a:ext cx="11704319"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48581">
            <a:off x="1148262" y="719723"/>
            <a:ext cx="4779341" cy="5580439"/>
          </a:xfrm>
          <a:prstGeom prst="rect">
            <a:avLst/>
          </a:prstGeom>
          <a:scene3d>
            <a:camera prst="orthographicFront"/>
            <a:lightRig rig="threePt" dir="t"/>
          </a:scene3d>
          <a:sp3d>
            <a:bevelT/>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0461">
            <a:off x="1675702" y="1266811"/>
            <a:ext cx="3638880" cy="3732193"/>
          </a:xfrm>
          <a:prstGeom prst="rect">
            <a:avLst/>
          </a:prstGeom>
          <a:scene3d>
            <a:camera prst="orthographicFront"/>
            <a:lightRig rig="threePt" dir="t"/>
          </a:scene3d>
          <a:sp3d>
            <a:bevelT/>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1061">
            <a:off x="5728747" y="1609155"/>
            <a:ext cx="5501362" cy="3654238"/>
          </a:xfrm>
          <a:prstGeom prst="rect">
            <a:avLst/>
          </a:prstGeom>
          <a:scene3d>
            <a:camera prst="orthographicFront"/>
            <a:lightRig rig="threePt" dir="t"/>
          </a:scene3d>
          <a:sp3d>
            <a:bevelT/>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59910">
            <a:off x="6229266" y="1928425"/>
            <a:ext cx="4500325" cy="2932525"/>
          </a:xfrm>
          <a:prstGeom prst="rect">
            <a:avLst/>
          </a:prstGeom>
          <a:scene3d>
            <a:camera prst="orthographicFront"/>
            <a:lightRig rig="threePt" dir="t"/>
          </a:scene3d>
          <a:sp3d>
            <a:bevelT/>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2060">
            <a:off x="2756276" y="1230011"/>
            <a:ext cx="6992802" cy="4710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77566">
            <a:off x="3450097" y="1721875"/>
            <a:ext cx="5522618" cy="3658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35787" t="31095" r="51387" b="30469"/>
          <a:stretch/>
        </p:blipFill>
        <p:spPr>
          <a:xfrm rot="2723243">
            <a:off x="8068914" y="812482"/>
            <a:ext cx="677326" cy="1684163"/>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35787" t="31095" r="51387" b="30469"/>
          <a:stretch/>
        </p:blipFill>
        <p:spPr>
          <a:xfrm rot="2723243">
            <a:off x="5357603" y="179088"/>
            <a:ext cx="677326" cy="168416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98808">
            <a:off x="78333" y="63373"/>
            <a:ext cx="2319692" cy="183417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7230" y="-52306"/>
            <a:ext cx="6950692" cy="6950692"/>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81723">
            <a:off x="3897490" y="1581751"/>
            <a:ext cx="5115358" cy="4241343"/>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51104">
            <a:off x="2883753" y="881226"/>
            <a:ext cx="6873421" cy="5155066"/>
          </a:xfrm>
          <a:prstGeom prst="rect">
            <a:avLst/>
          </a:prstGeom>
          <a:scene3d>
            <a:camera prst="orthographicFront"/>
            <a:lightRig rig="threePt" dir="t"/>
          </a:scene3d>
          <a:sp3d>
            <a:bevelT/>
          </a:sp3d>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29702">
            <a:off x="3310188" y="1381047"/>
            <a:ext cx="6020548" cy="4170717"/>
          </a:xfrm>
          <a:prstGeom prst="rect">
            <a:avLst/>
          </a:prstGeom>
          <a:scene3d>
            <a:camera prst="orthographicFront"/>
            <a:lightRig rig="threePt" dir="t"/>
          </a:scene3d>
          <a:sp3d>
            <a:bevelT/>
          </a:sp3d>
        </p:spPr>
      </p:pic>
      <p:pic>
        <p:nvPicPr>
          <p:cNvPr id="21" name="Picture 2" descr="Vì sao Chi lại chần chừ khi hái bông hoa ? Đọc truyện Bông">
            <a:extLst>
              <a:ext uri="{FF2B5EF4-FFF2-40B4-BE49-F238E27FC236}">
                <a16:creationId xmlns:a16="http://schemas.microsoft.com/office/drawing/2014/main" id="{1407BB5E-FBE1-47ED-8A60-00B76A014590}"/>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086" y="4596786"/>
            <a:ext cx="1434088" cy="20290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urple Dandelion, Dandelion, Purple Romantic, Butterfly PNG Transparent  Clipart Image and PSD File for Free Download">
            <a:extLst>
              <a:ext uri="{FF2B5EF4-FFF2-40B4-BE49-F238E27FC236}">
                <a16:creationId xmlns:a16="http://schemas.microsoft.com/office/drawing/2014/main" id="{1BAB91F5-554E-4BCE-A941-E7CC01FA72ED}"/>
              </a:ext>
            </a:extLst>
          </p:cNvPr>
          <p:cNvPicPr>
            <a:picLocks noChangeAspect="1" noChangeArrowheads="1"/>
          </p:cNvPicPr>
          <p:nvPr/>
        </p:nvPicPr>
        <p:blipFill rotWithShape="1">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r="28259"/>
          <a:stretch/>
        </p:blipFill>
        <p:spPr bwMode="auto">
          <a:xfrm flipH="1">
            <a:off x="10390417" y="4663673"/>
            <a:ext cx="1547583" cy="204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07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75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340659"/>
            <a:ext cx="11486409" cy="6257366"/>
          </a:xfrm>
          <a:prstGeom prst="rect">
            <a:avLst/>
          </a:prstGeom>
        </p:spPr>
      </p:pic>
    </p:spTree>
    <p:extLst>
      <p:ext uri="{BB962C8B-B14F-4D97-AF65-F5344CB8AC3E}">
        <p14:creationId xmlns:p14="http://schemas.microsoft.com/office/powerpoint/2010/main" val="2765475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52</Words>
  <Application>Microsoft Office PowerPoint</Application>
  <PresentationFormat>Widescreen</PresentationFormat>
  <Paragraphs>7</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cp:revision>
  <dcterms:created xsi:type="dcterms:W3CDTF">2022-10-25T05:59:55Z</dcterms:created>
  <dcterms:modified xsi:type="dcterms:W3CDTF">2024-02-28T03:14:27Z</dcterms:modified>
</cp:coreProperties>
</file>