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18"/>
  </p:notesMasterIdLst>
  <p:sldIdLst>
    <p:sldId id="268" r:id="rId6"/>
    <p:sldId id="269" r:id="rId7"/>
    <p:sldId id="271" r:id="rId8"/>
    <p:sldId id="273" r:id="rId9"/>
    <p:sldId id="267" r:id="rId10"/>
    <p:sldId id="257" r:id="rId11"/>
    <p:sldId id="258" r:id="rId12"/>
    <p:sldId id="259" r:id="rId13"/>
    <p:sldId id="260" r:id="rId14"/>
    <p:sldId id="261" r:id="rId15"/>
    <p:sldId id="264" r:id="rId16"/>
    <p:sldId id="26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19B86-AD6E-4629-90A9-85741B6880CE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E96EF-AF16-4AFD-8BE7-666B275CA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EC614A-DDBC-4C8B-8D23-2804CC4311C1}" type="slidenum">
              <a:rPr lang="en-US">
                <a:solidFill>
                  <a:prstClr val="black"/>
                </a:solidFill>
              </a:r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1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77D2F-35D6-4BB2-8B3A-025D949BB66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EAE9-45D2-4429-B558-BEEB86AF8B7A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A773-004C-467E-B18D-0398DCC9A9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142D1-9421-4288-B43C-1903766DC268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9D10B-DECB-4614-975C-373A2422F6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15D1A-FF0D-4F6B-9C4C-61FBDFF074C9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50E9-D244-4612-83A1-A23AA26E83D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C40DF-C2BC-4FEE-8239-5460EB509E9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3556F-B170-4EF7-A2B0-A0B8262D49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D97E4-0FBE-43E3-BDCA-339D5002CD9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6320E-FE07-4EB8-B2EB-522C00A33BF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44197-1742-4292-A158-03ED40E026F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0055-A95C-4177-AD88-549C053E8B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0B18-B0D1-4D0E-AC6F-B3D268188EAC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A2AF2-9045-4065-BA97-04C716DAA6C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49BAD-43B9-4254-BFD8-1BE85A02D3A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F096-E349-4190-AA70-FC29BF8DA2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25C3-915A-42CC-8D0F-03DAA8A5CFAE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28EF4-14F6-42EA-A993-B66264F2D6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59B67-6CDF-4D38-851B-7B0118802F2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E9095-CD13-4563-A493-90F807AA83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2440-8E68-4A55-BC35-B5E8A581D396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4CB70-00F5-4E78-BEA0-30512057BA42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4A98D-42F5-4D86-AA79-A6A6A38BF2FE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2B78-A6F2-4BAD-B6D5-B9EB1B6C1040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4521-7FFB-4EC6-8E8F-A1A85C1F11B1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7205C-B6C9-4C12-8A35-D8C9F50EDAC5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796D9-A3FD-483A-BEFB-7A13F03F2469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EFE81-93E1-4DAE-A52B-26AE78E96D98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356E0-8621-4F2C-860A-369688538059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2F000-7BD5-45E9-9E31-B707B11250AA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38EEC-7AC9-4D4A-AD41-2CA5D6C1BA29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7597F-C46D-4D52-8D4F-0C4A7422DE86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77D2F-35D6-4BB2-8B3A-025D949BB66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EAE9-45D2-4429-B558-BEEB86AF8B7A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A773-004C-467E-B18D-0398DCC9A9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142D1-9421-4288-B43C-1903766DC268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9D10B-DECB-4614-975C-373A2422F6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15D1A-FF0D-4F6B-9C4C-61FBDFF074C9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50E9-D244-4612-83A1-A23AA26E83D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C40DF-C2BC-4FEE-8239-5460EB509E9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3556F-B170-4EF7-A2B0-A0B8262D49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D97E4-0FBE-43E3-BDCA-339D5002CD9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6320E-FE07-4EB8-B2EB-522C00A33BF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44197-1742-4292-A158-03ED40E026F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0055-A95C-4177-AD88-549C053E8B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0B18-B0D1-4D0E-AC6F-B3D268188EAC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A2AF2-9045-4065-BA97-04C716DAA6C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49BAD-43B9-4254-BFD8-1BE85A02D3A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F096-E349-4190-AA70-FC29BF8DA2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25C3-915A-42CC-8D0F-03DAA8A5CFAE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28EF4-14F6-42EA-A993-B66264F2D6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59B67-6CDF-4D38-851B-7B0118802F2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E9095-CD13-4563-A493-90F807AA83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2440-8E68-4A55-BC35-B5E8A581D396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77D2F-35D6-4BB2-8B3A-025D949BB66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EAE9-45D2-4429-B558-BEEB86AF8B7A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A773-004C-467E-B18D-0398DCC9A9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142D1-9421-4288-B43C-1903766DC268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9D10B-DECB-4614-975C-373A2422F6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15D1A-FF0D-4F6B-9C4C-61FBDFF074C9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50E9-D244-4612-83A1-A23AA26E83D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C40DF-C2BC-4FEE-8239-5460EB509E9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3556F-B170-4EF7-A2B0-A0B8262D49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D97E4-0FBE-43E3-BDCA-339D5002CD9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6320E-FE07-4EB8-B2EB-522C00A33BF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44197-1742-4292-A158-03ED40E026F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0055-A95C-4177-AD88-549C053E8B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0B18-B0D1-4D0E-AC6F-B3D268188EAC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A2AF2-9045-4065-BA97-04C716DAA6C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49BAD-43B9-4254-BFD8-1BE85A02D3A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F096-E349-4190-AA70-FC29BF8DA2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25C3-915A-42CC-8D0F-03DAA8A5CFAE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28EF4-14F6-42EA-A993-B66264F2D6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59B67-6CDF-4D38-851B-7B0118802F2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E9095-CD13-4563-A493-90F807AA83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2440-8E68-4A55-BC35-B5E8A581D396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57700-0B49-43D1-B578-0318CA74C4BD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5ED1AA-1F05-480B-9B4B-3289E50A2BD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37CBDC-E296-4032-B784-BC24515B9BD5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DFD278-BBE9-4E9D-86B1-440900B5B43E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5ED1AA-1F05-480B-9B4B-3289E50A2BD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37CBDC-E296-4032-B784-BC24515B9BD5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5ED1AA-1F05-480B-9B4B-3289E50A2BD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37CBDC-E296-4032-B784-BC24515B9BD5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2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Administrator\Desktop\nhac%20yen%20(TD)\5.%20Day%20xe%20bo.wma" TargetMode="External"/><Relationship Id="rId1" Type="http://schemas.microsoft.com/office/2007/relationships/media" Target="file:///C:\Users\Administrator\Desktop\nhac%20yen%20(TD)\5.%20Day%20xe%20bo.wma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Administrator\Desktop\t&#7893;ng%20h&#7907;p\dung%20thi\Kiss%20the%20Rain%20-%20Yiruma%20(1).mp3" TargetMode="External"/><Relationship Id="rId1" Type="http://schemas.microsoft.com/office/2007/relationships/media" Target="file:///C:\Users\Administrator\Desktop\t&#7893;ng%20h&#7907;p\dung%20thi\Kiss%20the%20Rain%20-%20Yiruma%20(1).mp3" TargetMode="External"/><Relationship Id="rId5" Type="http://schemas.openxmlformats.org/officeDocument/2006/relationships/image" Target="../media/image1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Administrator\Desktop\t&#7893;ng%20h&#7907;p\Nh&#7841;c%20Dung\5\&#272;ang%20C&#7853;p%20Nh&#7853;t%20&#8211;%20Ch&#224;o%20Ng&#224;y%20M&#7899;i%20(1).mp3" TargetMode="External"/><Relationship Id="rId1" Type="http://schemas.microsoft.com/office/2007/relationships/media" Target="file:///C:\Users\Administrator\Desktop\t&#7893;ng%20h&#7907;p\Nh&#7841;c%20Dung\5\&#272;ang%20C&#7853;p%20Nh&#7853;t%20&#8211;%20Ch&#224;o%20Ng&#224;y%20M&#7899;i%20(1)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1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313" y="4071938"/>
            <a:ext cx="6400800" cy="1752600"/>
          </a:xfrm>
        </p:spPr>
        <p:txBody>
          <a:bodyPr rtlCol="0">
            <a:normAutofit fontScale="87500" lnSpcReduction="20000"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endParaRPr lang="en-US" dirty="0">
              <a:latin typeface="Times New Roman" panose="02020603050405020304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4-5 tuổi</a:t>
            </a:r>
            <a:endParaRPr 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Huyền</a:t>
            </a:r>
            <a:endParaRPr lang="vi-VN" alt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747" y="2492684"/>
            <a:ext cx="8599149" cy="646331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vi-VN" altLang="en-US" sz="2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&amp; ĐÀO TẠO </a:t>
            </a:r>
            <a:r>
              <a:rPr lang="en-US" altLang="en-US" sz="20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HUYỆN THANH TRÌ</a:t>
            </a:r>
            <a:endParaRPr lang="vi-VN" altLang="en-US" sz="20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vi-VN" altLang="en-US" sz="2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altLang="en-US" sz="20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XÃ NGỌC HỒI</a:t>
            </a:r>
            <a:endParaRPr lang="vi-VN" altLang="en-US" sz="20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NHẬN THỨC</a:t>
            </a: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1068373" y="2852103"/>
            <a:ext cx="69127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ĐỘNG LÀM QUEN VỚI TOÁN</a:t>
            </a: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3076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142844" y="357166"/>
            <a:ext cx="883838" cy="1225968"/>
          </a:xfrm>
          <a:prstGeom prst="rect">
            <a:avLst/>
          </a:prstGeom>
        </p:spPr>
      </p:pic>
      <p:pic>
        <p:nvPicPr>
          <p:cNvPr id="3" name="Picture 2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142976" y="357166"/>
            <a:ext cx="966037" cy="1307866"/>
          </a:xfrm>
          <a:prstGeom prst="rect">
            <a:avLst/>
          </a:prstGeom>
        </p:spPr>
      </p:pic>
      <p:pic>
        <p:nvPicPr>
          <p:cNvPr id="4" name="Picture 3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00232" y="357166"/>
            <a:ext cx="1147771" cy="1229754"/>
          </a:xfrm>
          <a:prstGeom prst="rect">
            <a:avLst/>
          </a:prstGeom>
        </p:spPr>
      </p:pic>
      <p:pic>
        <p:nvPicPr>
          <p:cNvPr id="11" name="Picture 10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142844" y="3000372"/>
            <a:ext cx="883838" cy="1225968"/>
          </a:xfrm>
          <a:prstGeom prst="rect">
            <a:avLst/>
          </a:prstGeom>
        </p:spPr>
      </p:pic>
      <p:pic>
        <p:nvPicPr>
          <p:cNvPr id="12" name="Picture 11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071538" y="2928934"/>
            <a:ext cx="966037" cy="1307866"/>
          </a:xfrm>
          <a:prstGeom prst="rect">
            <a:avLst/>
          </a:prstGeom>
        </p:spPr>
      </p:pic>
      <p:pic>
        <p:nvPicPr>
          <p:cNvPr id="13" name="Picture 12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00232" y="3000372"/>
            <a:ext cx="1147771" cy="1229754"/>
          </a:xfrm>
          <a:prstGeom prst="rect">
            <a:avLst/>
          </a:prstGeom>
        </p:spPr>
      </p:pic>
      <p:pic>
        <p:nvPicPr>
          <p:cNvPr id="15" name="Picture 14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142976" y="285728"/>
            <a:ext cx="966037" cy="1307866"/>
          </a:xfrm>
          <a:prstGeom prst="rect">
            <a:avLst/>
          </a:prstGeom>
        </p:spPr>
      </p:pic>
      <p:pic>
        <p:nvPicPr>
          <p:cNvPr id="16" name="Picture 15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628" y="2928934"/>
            <a:ext cx="1147771" cy="1229754"/>
          </a:xfrm>
          <a:prstGeom prst="rect">
            <a:avLst/>
          </a:prstGeom>
        </p:spPr>
      </p:pic>
      <p:pic>
        <p:nvPicPr>
          <p:cNvPr id="17" name="Picture 16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3143240" y="2928934"/>
            <a:ext cx="883838" cy="1225968"/>
          </a:xfrm>
          <a:prstGeom prst="rect">
            <a:avLst/>
          </a:prstGeom>
        </p:spPr>
      </p:pic>
      <p:pic>
        <p:nvPicPr>
          <p:cNvPr id="18" name="Picture 17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4071934" y="2857496"/>
            <a:ext cx="966037" cy="1307866"/>
          </a:xfrm>
          <a:prstGeom prst="rect">
            <a:avLst/>
          </a:prstGeom>
        </p:spPr>
      </p:pic>
      <p:pic>
        <p:nvPicPr>
          <p:cNvPr id="19" name="Picture 18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3143240" y="285728"/>
            <a:ext cx="883838" cy="1225968"/>
          </a:xfrm>
          <a:prstGeom prst="rect">
            <a:avLst/>
          </a:prstGeom>
        </p:spPr>
      </p:pic>
      <p:pic>
        <p:nvPicPr>
          <p:cNvPr id="20" name="Picture 19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628" y="285728"/>
            <a:ext cx="1147771" cy="1229754"/>
          </a:xfrm>
          <a:prstGeom prst="rect">
            <a:avLst/>
          </a:prstGeom>
        </p:spPr>
      </p:pic>
      <p:pic>
        <p:nvPicPr>
          <p:cNvPr id="21" name="Picture 20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4143372" y="214290"/>
            <a:ext cx="966037" cy="1307866"/>
          </a:xfrm>
          <a:prstGeom prst="rect">
            <a:avLst/>
          </a:prstGeom>
        </p:spPr>
      </p:pic>
      <p:pic>
        <p:nvPicPr>
          <p:cNvPr id="22" name="Picture 21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6138841" y="357166"/>
            <a:ext cx="883838" cy="1225968"/>
          </a:xfrm>
          <a:prstGeom prst="rect">
            <a:avLst/>
          </a:prstGeom>
        </p:spPr>
      </p:pic>
      <p:pic>
        <p:nvPicPr>
          <p:cNvPr id="23" name="Picture 22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96229" y="357166"/>
            <a:ext cx="1147771" cy="1229754"/>
          </a:xfrm>
          <a:prstGeom prst="rect">
            <a:avLst/>
          </a:prstGeom>
        </p:spPr>
      </p:pic>
      <p:pic>
        <p:nvPicPr>
          <p:cNvPr id="24" name="Picture 23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7138973" y="285728"/>
            <a:ext cx="966037" cy="1307866"/>
          </a:xfrm>
          <a:prstGeom prst="rect">
            <a:avLst/>
          </a:prstGeom>
        </p:spPr>
      </p:pic>
      <p:pic>
        <p:nvPicPr>
          <p:cNvPr id="25" name="Picture 24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96229" y="3000372"/>
            <a:ext cx="1147771" cy="1229754"/>
          </a:xfrm>
          <a:prstGeom prst="rect">
            <a:avLst/>
          </a:prstGeom>
        </p:spPr>
      </p:pic>
      <p:pic>
        <p:nvPicPr>
          <p:cNvPr id="26" name="Picture 25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6143636" y="2928934"/>
            <a:ext cx="883838" cy="1225968"/>
          </a:xfrm>
          <a:prstGeom prst="rect">
            <a:avLst/>
          </a:prstGeom>
        </p:spPr>
      </p:pic>
      <p:pic>
        <p:nvPicPr>
          <p:cNvPr id="27" name="Picture 26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7072330" y="2857496"/>
            <a:ext cx="966037" cy="1307866"/>
          </a:xfrm>
          <a:prstGeom prst="rect">
            <a:avLst/>
          </a:prstGeom>
        </p:spPr>
      </p:pic>
    </p:spTree>
  </p:cSld>
  <p:clrMapOvr>
    <a:masterClrMapping/>
  </p:clrMapOvr>
  <p:transition>
    <p:wipe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285860"/>
            <a:ext cx="66247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5. Day xe bo.wma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372200" y="4005064"/>
            <a:ext cx="1081094" cy="10810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092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1333" y="-26608"/>
            <a:ext cx="9144000" cy="6857999"/>
          </a:xfrm>
          <a:prstGeom prst="rect">
            <a:avLst/>
          </a:prstGeom>
        </p:spPr>
      </p:pic>
      <p:pic>
        <p:nvPicPr>
          <p:cNvPr id="4" name="Kiss the Rain - Yiruma (1)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684051" y="3534170"/>
            <a:ext cx="1938350" cy="19383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31640" y="1484784"/>
            <a:ext cx="59766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375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Picturechi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152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0" descr="Picturechi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20000" y="1600200"/>
            <a:ext cx="1219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AutoShape 19" descr="ANd9GcT5X6s8BcihpkBCzFwFrPYUor4LhvLtcFX99cI-U9vmv9pjWWXJj0VX2Q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7" name="AutoShape 21" descr="ANd9GcTw_lTwuoK1RZV1g3L-tSNdCo39Rwn1z__2wKmBBKeVTpF51V59V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8" name="AutoShape 23" descr="Hinh+nen+Phong+canh+Hoa+Buom+02+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9" name="Rectangle 28"/>
          <p:cNvSpPr>
            <a:spLocks noChangeArrowheads="1"/>
          </p:cNvSpPr>
          <p:nvPr/>
        </p:nvSpPr>
        <p:spPr bwMode="auto">
          <a:xfrm>
            <a:off x="1447800" y="24384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3081" name="Picture 10" descr="Picturechi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38638" y="485775"/>
            <a:ext cx="1219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8558" y="20782"/>
            <a:ext cx="8857937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>I. Mục đích – yêu cầu: </a:t>
            </a:r>
            <a:b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>1. Kiến thức</a:t>
            </a:r>
            <a:b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Trẻ biết sắp xếp quy tắc theo trình tự của các đối tượng theo đúng chu kỳ 1 quyển vở 1 cái cặp 1 quả bóng.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Trẻ biết cách chơi trò chơi.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2. Kỹ năng</a:t>
            </a: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Rèn kỹ năng xếp xen kẽ theo quy tắc (1-1-1).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Rèn kỹ năng nghi nhớ có chủ đích ở trẻ. 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3. Thái độ: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L="285750" indent="-285750">
              <a:buFontTx/>
              <a:buChar char="-"/>
            </a:pPr>
            <a:r>
              <a:rPr lang="de-DE" dirty="0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Trẻ </a:t>
            </a: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hứng thú học, biết giữ gìn đồ dùng cá nhân</a:t>
            </a:r>
            <a:r>
              <a:rPr lang="de-DE" dirty="0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</a:p>
          <a:p>
            <a:r>
              <a:rPr lang="de-DE" b="1" dirty="0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II. Chuẩn bị.</a:t>
            </a: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1. Đồ dùng của cô: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Bài giảng điện tử.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Một số đồ dùng để xung quanh lớp.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Bài hát: Chào ngày mới.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Máy tính, Que chỉ, loa.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- 2 bảng.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2. Đồ dùng của trẻ: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latin typeface="Calibri" panose="020F0502020204030204"/>
                <a:ea typeface="Calibri" panose="020F0502020204030204"/>
                <a:cs typeface="Times New Roman" panose="02020603050405020304"/>
              </a:rPr>
              <a:t>-</a:t>
            </a: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3 vở, 3 cặp, 3 bóng, bảng giấy.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- 1 rổ lô tô: Voi, hổ, chó.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- 1 rổ lô tô: Đám mây, ông mặt trời, ô.</a:t>
            </a:r>
            <a:endParaRPr lang="en-US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r>
              <a:rPr lang="en-US" dirty="0">
                <a:latin typeface="Times New Roman" panose="02020603050405020304"/>
                <a:ea typeface="Times New Roman" panose="02020603050405020304"/>
              </a:rPr>
              <a:t>- 1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rổ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lô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tô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: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Hổ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mèo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dirty="0" err="1">
                <a:latin typeface="Times New Roman" panose="02020603050405020304"/>
                <a:ea typeface="Times New Roman" panose="02020603050405020304"/>
              </a:rPr>
              <a:t>cá</a:t>
            </a:r>
            <a:r>
              <a:rPr lang="en-US" dirty="0">
                <a:latin typeface="Times New Roman" panose="02020603050405020304"/>
                <a:ea typeface="Times New Roman" panose="02020603050405020304"/>
              </a:rPr>
              <a:t>.</a:t>
            </a:r>
          </a:p>
          <a:p>
            <a:endParaRPr lang="en-US" sz="1600" b="1" dirty="0"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/>
            </a:r>
            <a:b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/>
            </a:r>
            <a:b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/>
            </a:r>
            <a:b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076" name="Picture 2" descr="C:\Documents and Settings\Bong\Desktop\huyen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115888"/>
            <a:ext cx="909637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1520" y="332657"/>
            <a:ext cx="8208268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b="1" dirty="0">
                <a:ea typeface="Calibri" panose="020F0502020204030204"/>
                <a:cs typeface="Times New Roman" panose="02020603050405020304"/>
              </a:rPr>
              <a:t>1</a:t>
            </a:r>
            <a:r>
              <a:rPr lang="de-DE" b="1" dirty="0">
                <a:ea typeface="Calibri" panose="020F0502020204030204"/>
                <a:cs typeface="Times New Roman" panose="02020603050405020304"/>
              </a:rPr>
              <a:t>. Ổn định tổ chức: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cho trẻ hát bài: Chào ngày mới.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Trò chuyện cùng trẻ về nội dung bài hát.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ea typeface="Calibri" panose="020F0502020204030204"/>
                <a:cs typeface="Times New Roman" panose="02020603050405020304"/>
              </a:rPr>
              <a:t>2. Phương pháp, hình thức tổ chức: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ea typeface="Calibri" panose="020F0502020204030204"/>
                <a:cs typeface="Times New Roman" panose="02020603050405020304"/>
              </a:rPr>
              <a:t>2.1. Ôn tập: cách xác định quy tắc sắp xếp (1- 1)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cho trẻ quan sát tủ đồ dùng sắp xếp (1-1)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Ngăn 1: 1 mũ, 1 xược tóc.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Ngăn 2: 1 áo , 1 quần.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ea typeface="Calibri" panose="020F0502020204030204"/>
                <a:cs typeface="Times New Roman" panose="02020603050405020304"/>
              </a:rPr>
              <a:t>2.2. Dạy trẻ sắp xếp 3 đối tượng theo quy tắc (1-1-1)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xếp mẫu 1 chu kỳ, hỏi trẻ trong chu kỳ cô xếp những gì? 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Xếp như  thế nào?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Cái gì xếp trước? Có mấy loại?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Loại thứ nhất có mấy cái? Loại thứ 2 có mấy cái? loại thứ 3 có mấy cái? 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chốt lại quy tắc: 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Trong mỗi 1 chu kỳ có 1 quyển vở, 1cái cặp, 1 quả bóng đây là 1 chu kỳ và cách sắp xếp này được gọi là sắp xếp theo quy tắc 1 quyển vở 1cái cặp 1 quả bóng.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hỏi trẻ nếu xếp chu kỳ tiếp theo thì xếp gì trước?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cho trẻ đọc theo cách sắp xếp.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cho trẻ lấy đồ dùng và sắp xếp cùng cô từng chu kỳ.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Con xếp các đồ dùng theo thứ tự nào? đồ dùng thứ nhất mấy cái? đồ dùng thứ 2 mấy cái? đồ dùng thứ 3 mấy cái? sắp xếp theo quy tắc nào?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cho trẻ đọc từng chu kỳ. Cô gọi trẻ đọc theo tổ cá nhân.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Cô kết luận: Các con vừa sắp xếp vở, cặp, bóng theo quy tắc 1 quyển vở, 1cái cặp, 1 quả bóng</a:t>
            </a:r>
            <a:r>
              <a:rPr lang="de-DE" dirty="0" smtClean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076" name="Picture 2" descr="C:\Documents and Settings\Bong\Desktop\huyen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115888"/>
            <a:ext cx="909637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512" y="612845"/>
            <a:ext cx="89152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ea typeface="Calibri" panose="020F0502020204030204"/>
                <a:cs typeface="Times New Roman" panose="02020603050405020304"/>
              </a:rPr>
              <a:t>2.3. Ôn luyện, củng cố: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it-IT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Trò chơi 1: Thi xem đội nào giỏi.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+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Cách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chơi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: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chia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lớp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là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2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đội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Trên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bảng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đã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gắn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sẵn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1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chu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kì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Nhiệm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vụ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của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đội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sẽ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lên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gắn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tiếp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chu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kì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tiếp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theo.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Thời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gian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chơi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được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tính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bằng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1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bản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+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Luật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chơi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: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con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sẽ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chơi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theo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luật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tiếp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sức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Kết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thúc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bản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đổi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nào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gắn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đúng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và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được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nhiều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chu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kì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hơn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thì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đội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đó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sẽ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chiến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thắng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it-IT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Trò chơi 2: Nhóm nào giỏi.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+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Cách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chơi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: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chia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lớp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làm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3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nhóm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đã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chuẩn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bị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rất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nhiều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,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nhiệm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vụ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của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nhóm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phải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thảo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luận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sắp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xếp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các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tô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như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thế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nào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để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tạo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thành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1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quy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tắc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1-1-1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hoàn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chỉnh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+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Luật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chơi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: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Nhóm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nào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gắn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đúng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quy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tắc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1-1-1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thì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nhóm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đó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sẽ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được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cả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lớp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 </a:t>
            </a:r>
            <a:r>
              <a:rPr lang="en-US" dirty="0" err="1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khen</a:t>
            </a:r>
            <a:r>
              <a:rPr lang="en-US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de-DE" b="1" dirty="0">
                <a:ea typeface="Calibri" panose="020F0502020204030204"/>
                <a:cs typeface="Times New Roman" panose="02020603050405020304"/>
              </a:rPr>
              <a:t>3. Kết thúc: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latin typeface="Times New Roman" panose="02020603050405020304"/>
                <a:ea typeface="Calibri" panose="020F0502020204030204"/>
                <a:cs typeface="Times New Roman" panose="02020603050405020304"/>
              </a:rPr>
              <a:t>- Cất dọn đồ dùng đồ chơi.</a:t>
            </a:r>
            <a:endParaRPr lang="en-US" dirty="0">
              <a:ea typeface="Calibri" panose="020F0502020204030204"/>
              <a:cs typeface="Times New Roman" panose="02020603050405020304"/>
            </a:endParaRPr>
          </a:p>
          <a:p>
            <a:r>
              <a:rPr lang="de-DE" dirty="0">
                <a:latin typeface="Times New Roman" panose="02020603050405020304"/>
                <a:ea typeface="Times New Roman" panose="02020603050405020304"/>
              </a:rPr>
              <a:t>- Nhận xét: Cô nhận xét động viên khuyến khích nhắc nhở trẻ.</a:t>
            </a:r>
            <a:endParaRPr lang="en-US" dirty="0">
              <a:effectLst/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pic>
        <p:nvPicPr>
          <p:cNvPr id="5" name="Đang Cập Nhật – Chào Ngày Mới (1)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419600" y="2000240"/>
            <a:ext cx="1581160" cy="158116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19672" y="618478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6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2571744"/>
            <a:ext cx="1101788" cy="1071570"/>
          </a:xfrm>
          <a:prstGeom prst="rect">
            <a:avLst/>
          </a:prstGeom>
        </p:spPr>
      </p:pic>
      <p:pic>
        <p:nvPicPr>
          <p:cNvPr id="13" name="Picture 12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5929322" y="2571744"/>
            <a:ext cx="1214446" cy="1005059"/>
          </a:xfrm>
          <a:prstGeom prst="rect">
            <a:avLst/>
          </a:prstGeom>
        </p:spPr>
      </p:pic>
      <p:pic>
        <p:nvPicPr>
          <p:cNvPr id="14" name="Picture 13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500306"/>
            <a:ext cx="1101788" cy="1071570"/>
          </a:xfrm>
          <a:prstGeom prst="rect">
            <a:avLst/>
          </a:prstGeom>
        </p:spPr>
      </p:pic>
      <p:pic>
        <p:nvPicPr>
          <p:cNvPr id="15" name="Picture 14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571472" y="2714620"/>
            <a:ext cx="1214446" cy="1005059"/>
          </a:xfrm>
          <a:prstGeom prst="rect">
            <a:avLst/>
          </a:prstGeom>
        </p:spPr>
      </p:pic>
      <p:pic>
        <p:nvPicPr>
          <p:cNvPr id="16" name="Picture 15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41452" y="2571744"/>
            <a:ext cx="1101788" cy="1071570"/>
          </a:xfrm>
          <a:prstGeom prst="rect">
            <a:avLst/>
          </a:prstGeom>
        </p:spPr>
      </p:pic>
      <p:pic>
        <p:nvPicPr>
          <p:cNvPr id="17" name="Picture 16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3286116" y="2643182"/>
            <a:ext cx="1214446" cy="1005059"/>
          </a:xfrm>
          <a:prstGeom prst="rect">
            <a:avLst/>
          </a:prstGeom>
        </p:spPr>
      </p:pic>
      <p:pic>
        <p:nvPicPr>
          <p:cNvPr id="25" name="Picture 24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2571744"/>
            <a:ext cx="1101788" cy="1071570"/>
          </a:xfrm>
          <a:prstGeom prst="rect">
            <a:avLst/>
          </a:prstGeom>
        </p:spPr>
      </p:pic>
      <p:pic>
        <p:nvPicPr>
          <p:cNvPr id="27" name="Picture 26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2890" y="2571744"/>
            <a:ext cx="1101788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500042"/>
            <a:ext cx="1285860" cy="1285860"/>
          </a:xfrm>
          <a:prstGeom prst="rect">
            <a:avLst/>
          </a:prstGeom>
        </p:spPr>
      </p:pic>
      <p:pic>
        <p:nvPicPr>
          <p:cNvPr id="3" name="Picture 2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1571604" y="571480"/>
            <a:ext cx="1512717" cy="1214446"/>
          </a:xfrm>
          <a:prstGeom prst="rect">
            <a:avLst/>
          </a:prstGeom>
        </p:spPr>
      </p:pic>
      <p:pic>
        <p:nvPicPr>
          <p:cNvPr id="7" name="Picture 6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571480"/>
            <a:ext cx="1285860" cy="1285860"/>
          </a:xfrm>
          <a:prstGeom prst="rect">
            <a:avLst/>
          </a:prstGeom>
        </p:spPr>
      </p:pic>
      <p:pic>
        <p:nvPicPr>
          <p:cNvPr id="8" name="Picture 7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4500562" y="642918"/>
            <a:ext cx="1512717" cy="1214446"/>
          </a:xfrm>
          <a:prstGeom prst="rect">
            <a:avLst/>
          </a:prstGeom>
        </p:spPr>
      </p:pic>
      <p:pic>
        <p:nvPicPr>
          <p:cNvPr id="9" name="Picture 8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571480"/>
            <a:ext cx="1285860" cy="1285860"/>
          </a:xfrm>
          <a:prstGeom prst="rect">
            <a:avLst/>
          </a:prstGeom>
        </p:spPr>
      </p:pic>
      <p:pic>
        <p:nvPicPr>
          <p:cNvPr id="10" name="Picture 9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7286644" y="642918"/>
            <a:ext cx="1512717" cy="1214446"/>
          </a:xfrm>
          <a:prstGeom prst="rect">
            <a:avLst/>
          </a:prstGeom>
        </p:spPr>
      </p:pic>
      <p:pic>
        <p:nvPicPr>
          <p:cNvPr id="11" name="Picture 10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643182"/>
            <a:ext cx="1285860" cy="1285860"/>
          </a:xfrm>
          <a:prstGeom prst="rect">
            <a:avLst/>
          </a:prstGeom>
        </p:spPr>
      </p:pic>
      <p:pic>
        <p:nvPicPr>
          <p:cNvPr id="12" name="Picture 11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1785918" y="2714620"/>
            <a:ext cx="1512717" cy="1214446"/>
          </a:xfrm>
          <a:prstGeom prst="rect">
            <a:avLst/>
          </a:prstGeom>
        </p:spPr>
      </p:pic>
      <p:pic>
        <p:nvPicPr>
          <p:cNvPr id="13" name="Picture 12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2714620"/>
            <a:ext cx="1285860" cy="1285860"/>
          </a:xfrm>
          <a:prstGeom prst="rect">
            <a:avLst/>
          </a:prstGeom>
        </p:spPr>
      </p:pic>
      <p:pic>
        <p:nvPicPr>
          <p:cNvPr id="14" name="Picture 13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4714876" y="2786058"/>
            <a:ext cx="1512717" cy="1214446"/>
          </a:xfrm>
          <a:prstGeom prst="rect">
            <a:avLst/>
          </a:prstGeom>
        </p:spPr>
      </p:pic>
      <p:pic>
        <p:nvPicPr>
          <p:cNvPr id="15" name="Picture 14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2714620"/>
            <a:ext cx="1285860" cy="1285860"/>
          </a:xfrm>
          <a:prstGeom prst="rect">
            <a:avLst/>
          </a:prstGeom>
        </p:spPr>
      </p:pic>
      <p:pic>
        <p:nvPicPr>
          <p:cNvPr id="16" name="Picture 15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7500958" y="2786058"/>
            <a:ext cx="1512717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0232" y="2571744"/>
            <a:ext cx="1147771" cy="1229754"/>
          </a:xfrm>
          <a:prstGeom prst="rect">
            <a:avLst/>
          </a:prstGeom>
        </p:spPr>
      </p:pic>
      <p:pic>
        <p:nvPicPr>
          <p:cNvPr id="26" name="Picture 25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1071538" y="2500306"/>
            <a:ext cx="966037" cy="1307866"/>
          </a:xfrm>
          <a:prstGeom prst="rect">
            <a:avLst/>
          </a:prstGeom>
        </p:spPr>
      </p:pic>
      <p:pic>
        <p:nvPicPr>
          <p:cNvPr id="27" name="Picture 26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142844" y="2571744"/>
            <a:ext cx="883838" cy="1225968"/>
          </a:xfrm>
          <a:prstGeom prst="rect">
            <a:avLst/>
          </a:prstGeom>
        </p:spPr>
      </p:pic>
      <p:pic>
        <p:nvPicPr>
          <p:cNvPr id="43" name="Picture 42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2500306"/>
            <a:ext cx="1147771" cy="1229754"/>
          </a:xfrm>
          <a:prstGeom prst="rect">
            <a:avLst/>
          </a:prstGeom>
        </p:spPr>
      </p:pic>
      <p:pic>
        <p:nvPicPr>
          <p:cNvPr id="44" name="Picture 43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4071934" y="2428868"/>
            <a:ext cx="966037" cy="1307866"/>
          </a:xfrm>
          <a:prstGeom prst="rect">
            <a:avLst/>
          </a:prstGeom>
        </p:spPr>
      </p:pic>
      <p:pic>
        <p:nvPicPr>
          <p:cNvPr id="45" name="Picture 44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3143240" y="2500306"/>
            <a:ext cx="883838" cy="1225968"/>
          </a:xfrm>
          <a:prstGeom prst="rect">
            <a:avLst/>
          </a:prstGeom>
        </p:spPr>
      </p:pic>
      <p:pic>
        <p:nvPicPr>
          <p:cNvPr id="46" name="Picture 45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96229" y="2428868"/>
            <a:ext cx="1147771" cy="1229754"/>
          </a:xfrm>
          <a:prstGeom prst="rect">
            <a:avLst/>
          </a:prstGeom>
        </p:spPr>
      </p:pic>
      <p:pic>
        <p:nvPicPr>
          <p:cNvPr id="47" name="Picture 46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7067535" y="2357430"/>
            <a:ext cx="966037" cy="1307866"/>
          </a:xfrm>
          <a:prstGeom prst="rect">
            <a:avLst/>
          </a:prstGeom>
        </p:spPr>
      </p:pic>
      <p:pic>
        <p:nvPicPr>
          <p:cNvPr id="48" name="Picture 47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6138841" y="2428868"/>
            <a:ext cx="883838" cy="1225968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142844" y="2571744"/>
            <a:ext cx="883838" cy="1225968"/>
          </a:xfrm>
          <a:prstGeom prst="rect">
            <a:avLst/>
          </a:prstGeom>
        </p:spPr>
      </p:pic>
      <p:pic>
        <p:nvPicPr>
          <p:cNvPr id="3" name="Picture 2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1071538" y="2500306"/>
            <a:ext cx="966037" cy="1307866"/>
          </a:xfrm>
          <a:prstGeom prst="rect">
            <a:avLst/>
          </a:prstGeom>
        </p:spPr>
      </p:pic>
      <p:pic>
        <p:nvPicPr>
          <p:cNvPr id="4" name="Picture 3" descr="3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00232" y="2571744"/>
            <a:ext cx="1147771" cy="1229754"/>
          </a:xfrm>
          <a:prstGeom prst="rect">
            <a:avLst/>
          </a:prstGeom>
        </p:spPr>
      </p:pic>
      <p:pic>
        <p:nvPicPr>
          <p:cNvPr id="5" name="Picture 4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3146908" y="2571744"/>
            <a:ext cx="876502" cy="1225968"/>
          </a:xfrm>
          <a:prstGeom prst="rect">
            <a:avLst/>
          </a:prstGeom>
        </p:spPr>
      </p:pic>
      <p:pic>
        <p:nvPicPr>
          <p:cNvPr id="6" name="Picture 5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4075943" y="2500306"/>
            <a:ext cx="958020" cy="1307866"/>
          </a:xfrm>
          <a:prstGeom prst="rect">
            <a:avLst/>
          </a:prstGeom>
        </p:spPr>
      </p:pic>
      <p:pic>
        <p:nvPicPr>
          <p:cNvPr id="7" name="Picture 6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5391" y="2571744"/>
            <a:ext cx="1138246" cy="1229754"/>
          </a:xfrm>
          <a:prstGeom prst="rect">
            <a:avLst/>
          </a:prstGeom>
        </p:spPr>
      </p:pic>
      <p:pic>
        <p:nvPicPr>
          <p:cNvPr id="8" name="Picture 7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6147271" y="2571744"/>
            <a:ext cx="876502" cy="1225968"/>
          </a:xfrm>
          <a:prstGeom prst="rect">
            <a:avLst/>
          </a:prstGeom>
        </p:spPr>
      </p:pic>
      <p:pic>
        <p:nvPicPr>
          <p:cNvPr id="9" name="Picture 8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7076306" y="2500306"/>
            <a:ext cx="958020" cy="1307866"/>
          </a:xfrm>
          <a:prstGeom prst="rect">
            <a:avLst/>
          </a:prstGeom>
        </p:spPr>
      </p:pic>
      <p:pic>
        <p:nvPicPr>
          <p:cNvPr id="10" name="Picture 9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005754" y="2571744"/>
            <a:ext cx="1138246" cy="12297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628</Words>
  <Application>Microsoft Office PowerPoint</Application>
  <PresentationFormat>On-screen Show (4:3)</PresentationFormat>
  <Paragraphs>63</Paragraphs>
  <Slides>12</Slides>
  <Notes>1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1_Office Theme</vt:lpstr>
      <vt:lpstr>Default Design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</dc:creator>
  <cp:lastModifiedBy>Dinh Hien</cp:lastModifiedBy>
  <cp:revision>11</cp:revision>
  <dcterms:created xsi:type="dcterms:W3CDTF">2019-10-01T09:58:00Z</dcterms:created>
  <dcterms:modified xsi:type="dcterms:W3CDTF">2024-02-26T15:13:37Z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BC95FAA0706C479C98031E9F24BB15D8_12</vt:lpwstr>
  </property>
  <property fmtid="{D5CDD505-2E9C-101B-9397-08002B2CF9AE}" pid="3" name="KSOProductBuildVer">
    <vt:lpwstr>1033-12.2.0.13359</vt:lpwstr>
  </property>
</Properties>
</file>