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82" r:id="rId2"/>
    <p:sldId id="485" r:id="rId3"/>
    <p:sldId id="483" r:id="rId4"/>
    <p:sldId id="484" r:id="rId5"/>
    <p:sldId id="481" r:id="rId6"/>
    <p:sldId id="480" r:id="rId7"/>
    <p:sldId id="491" r:id="rId8"/>
    <p:sldId id="492" r:id="rId9"/>
    <p:sldId id="493" r:id="rId10"/>
    <p:sldId id="487" r:id="rId11"/>
    <p:sldId id="486" r:id="rId12"/>
    <p:sldId id="494" r:id="rId13"/>
    <p:sldId id="496" r:id="rId14"/>
    <p:sldId id="488" r:id="rId1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000" autoAdjust="0"/>
  </p:normalViewPr>
  <p:slideViewPr>
    <p:cSldViewPr snapToGrid="0" snapToObjects="1">
      <p:cViewPr varScale="1">
        <p:scale>
          <a:sx n="64" d="100"/>
          <a:sy n="64" d="100"/>
        </p:scale>
        <p:origin x="6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B5A7-AA2A-46C2-BF0E-8FF0F6984056}" type="datetimeFigureOut">
              <a:rPr lang="vi-VN" smtClean="0"/>
              <a:t>27/11/2023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28E0-9DA1-42B8-A842-34FCF2B3A8C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047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45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28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en-VN" smtClean="0"/>
              <a:t>11/27/2023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/>
              <a:t> </a:t>
            </a:r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346942" y="1065219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tiết)</a:t>
            </a:r>
            <a:endParaRPr lang="en-VN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030" y="0"/>
            <a:ext cx="1366837" cy="13668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199" y="147889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92D050"/>
                </a:solidFill>
              </a:rPr>
              <a:t>CHƯƠNG IV: ĐÔNG NAM Á </a:t>
            </a:r>
          </a:p>
          <a:p>
            <a:pPr algn="ctr"/>
            <a:r>
              <a:rPr lang="vi-VN" sz="2000" b="1" dirty="0">
                <a:solidFill>
                  <a:srgbClr val="92D050"/>
                </a:solidFill>
              </a:rPr>
              <a:t>TỪ NHỮNG THẾ KỈ TIẾP GIÁP ĐẦU CÔNG NGUYÊN ĐẾN THẾ KỈ X</a:t>
            </a:r>
          </a:p>
        </p:txBody>
      </p:sp>
      <p:pic>
        <p:nvPicPr>
          <p:cNvPr id="7" name="Picture 5" descr="20526659_684991958366288_984150484_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0178" y="2063398"/>
            <a:ext cx="7038109" cy="4627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1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1560" y="2971800"/>
            <a:ext cx="10027920" cy="3505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3: Ý nào sau đây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không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 phản ánh đúng cơ sở hình thành của các quốc gia sơ kì ở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Á? 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</a:rPr>
              <a:t> Nông nghiệp trồng lúa nước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 Giao lưu kinh tế - văn hoá với Ấn Độ, Trung Quốc.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Thương mại đường biển rất phát triển.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Thủ công nghiệp phát triển với các nghề rèn sắt, đúc đồng...</a:t>
            </a:r>
          </a:p>
          <a:p>
            <a:endParaRPr lang="vi-V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051560" y="213360"/>
            <a:ext cx="10027920" cy="2621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2: Khu vực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Á được coi là? 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+mj-lt"/>
              </a:rPr>
              <a:t> Cầu nối giữa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 Quốc và Ấn Độ.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“ngã tư đường của thế giới”.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“cái nôi” của thế giới.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trung tâm của thế giới.</a:t>
            </a:r>
          </a:p>
          <a:p>
            <a:endParaRPr lang="vi-VN" sz="2800" dirty="0"/>
          </a:p>
        </p:txBody>
      </p:sp>
      <p:sp>
        <p:nvSpPr>
          <p:cNvPr id="7" name="Oval 6"/>
          <p:cNvSpPr/>
          <p:nvPr/>
        </p:nvSpPr>
        <p:spPr>
          <a:xfrm>
            <a:off x="1195645" y="49225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1195644" y="101993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546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67740" y="30480"/>
            <a:ext cx="10172700" cy="3276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4: Các quốc gia sơ kì Đông Nam Á ra đời vào khoảng thời gian nào?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Thiên niên kỉ II TCN.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Từ thế kỉ VII TCN đến thế kỉ VII.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Thế kỉ VII TCN.</a:t>
            </a:r>
          </a:p>
          <a:p>
            <a:pPr marL="342900" indent="-34290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Thế kỉ X TCN.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67740" y="3444240"/>
            <a:ext cx="10172700" cy="3291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Câu 5: Theo em, nét tương đồng về kinh tế của các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gia sơ kì Đông Nam Á so với Hy Lạp và La Mã cổ đại là gì?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Kinh tế nông nghiệp phát triển.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Các nghề thủ công</a:t>
            </a:r>
            <a:r>
              <a:rPr lang="vi-VN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 sắt, đúc đồng giữ vị trí rất quan trọng.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Thương mại đường biển thông qua các hải cảng.</a:t>
            </a:r>
          </a:p>
          <a:p>
            <a:pPr marL="514350" indent="-514350"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Kinh tế thủ công nghiệp và thương nghiệp giữ vai trò chủ đạo.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089660" y="54940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089660" y="1617525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520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5963" y="236548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685800"/>
            <a:ext cx="27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Tự luận: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55963" y="1228163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Tác động của việc giao lưu thương mại đối với sự ra đời của các quốc gia sơ kì Đông Nam Á như thế nào?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Rounded Rectangle 9"/>
          <p:cNvSpPr/>
          <p:nvPr/>
        </p:nvSpPr>
        <p:spPr>
          <a:xfrm>
            <a:off x="955962" y="2943779"/>
            <a:ext cx="9733364" cy="1510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Dựa vào lược đồ H1 (T52, SGK), hãy lập bảng theo mẫu sau và điền những nội dung phù hợp.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22005"/>
              </p:ext>
            </p:extLst>
          </p:nvPr>
        </p:nvGraphicFramePr>
        <p:xfrm>
          <a:off x="955962" y="4454184"/>
          <a:ext cx="973336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158">
                  <a:extLst>
                    <a:ext uri="{9D8B030D-6E8A-4147-A177-3AD203B41FA5}">
                      <a16:colId xmlns:a16="http://schemas.microsoft.com/office/drawing/2014/main" val="811271102"/>
                    </a:ext>
                  </a:extLst>
                </a:gridCol>
                <a:gridCol w="4541519">
                  <a:extLst>
                    <a:ext uri="{9D8B030D-6E8A-4147-A177-3AD203B41FA5}">
                      <a16:colId xmlns:a16="http://schemas.microsoft.com/office/drawing/2014/main" val="3398199601"/>
                    </a:ext>
                  </a:extLst>
                </a:gridCol>
                <a:gridCol w="4425686">
                  <a:extLst>
                    <a:ext uri="{9D8B030D-6E8A-4147-A177-3AD203B41FA5}">
                      <a16:colId xmlns:a16="http://schemas.microsoft.com/office/drawing/2014/main" val="2507361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Tên</a:t>
                      </a:r>
                      <a:r>
                        <a:rPr lang="vi-VN" sz="2800" baseline="0" dirty="0">
                          <a:latin typeface="+mj-lt"/>
                        </a:rPr>
                        <a:t> quốc gia sơ kì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Tên</a:t>
                      </a:r>
                      <a:r>
                        <a:rPr lang="vi-VN" sz="2800" baseline="0" dirty="0">
                          <a:latin typeface="+mj-lt"/>
                        </a:rPr>
                        <a:t> quốc gia hiện nay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9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Văn</a:t>
                      </a:r>
                      <a:r>
                        <a:rPr lang="vi-VN" sz="2800" baseline="0" dirty="0">
                          <a:latin typeface="+mj-lt"/>
                        </a:rPr>
                        <a:t> Lang – Âu Lạc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latin typeface="+mj-lt"/>
                        </a:rPr>
                        <a:t>Việt</a:t>
                      </a:r>
                      <a:r>
                        <a:rPr lang="vi-VN" sz="2800" baseline="0" dirty="0">
                          <a:latin typeface="+mj-lt"/>
                        </a:rPr>
                        <a:t> Nam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15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1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8363" y="862041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Vận dụng: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1607626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1. Nếu chọn hai thành tựu nổi bật nhất của các gia sơ kì Đông Nam Á, em sẽ lựa chọn những thành tựu nào? Vì sao?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2560" y="3092141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Sưu tầm những câu tục ngữ, thành ngữ của người Việt Nam liên quan đến lúa gạo?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05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3040" y="441960"/>
            <a:ext cx="8808720" cy="3368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GIAO NHIỆM VỤ Ở NHÀ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/>
              <a:t>Hoàn thành bài tập.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/>
              <a:t>Đọc và trả lời các câu hỏi bài 12. Sự hình thành và bước đầu phát triển của các vương quốc phong kiến ở Đông Nam Á (Từ TK VII đến TK X).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0526659_684991958366288_98415048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927"/>
            <a:ext cx="12192000" cy="63709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364069"/>
            <a:ext cx="12192000" cy="480131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vi-VN" sz="2800" dirty="0">
                <a:latin typeface="Cambria" pitchFamily="18" charset="0"/>
              </a:rPr>
              <a:t>Lược đồ các nước Đông Nam Á.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29732"/>
      </p:ext>
    </p:extLst>
  </p:cSld>
  <p:clrMapOvr>
    <a:masterClrMapping/>
  </p:clrMapOvr>
  <p:transition spd="med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9954" y="852498"/>
            <a:ext cx="10709565" cy="211606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Đông Nam Á là một khu vực nằm ở phía đông nam của châu Á, bao gồm 11 quốc gia: Brunei,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Đông Timor,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Lào, Malaysia,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Myanma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Xingapo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Thái Lan và Việt Nam.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158" y="2991640"/>
            <a:ext cx="9829800" cy="39703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+mj-lt"/>
              </a:rPr>
              <a:t>	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Dân số hiện tại của các nước Đông Nam Á là 675.351.130 người vào ngày 14/07/2021 theo số liệu từ Liên Hợp Quốc.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Chiếm 8,57% dân số thế giới.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Mật độ dân số là 156 người/km2.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+ Tổng diện tích là 4.340.239 km2 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				(Nguồn: https://danso.org/dong-nam-a/)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000578" y="-1581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tiết)</a:t>
            </a:r>
            <a:endParaRPr lang="en-V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07" y="1436269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bàn - 2 bạn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 phút)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7495309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lược đồ hình 1 (tr.52), kết hợp khai thác thông tin trong SGK </a:t>
            </a:r>
            <a:endParaRPr lang="vi-VN" sz="2800" dirty="0"/>
          </a:p>
        </p:txBody>
      </p:sp>
      <p:sp>
        <p:nvSpPr>
          <p:cNvPr id="5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9899373" y="5748629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8363" y="949275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7813963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Mô tả vị trí địa lí của khu vực Đông Nam Á?</a:t>
            </a:r>
          </a:p>
          <a:p>
            <a:pPr indent="254000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Vị trí địa lí này mang đến những thuận lợi, khó khăn nào cho cuộc sống của cư dân Đông Nam Á?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01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92480" y="0"/>
            <a:ext cx="104851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3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7" y="1533592"/>
            <a:ext cx="5665124" cy="28371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92100" algn="just">
              <a:lnSpc>
                <a:spcPct val="130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-  Đông Nam Á nằm ở phía đông nam của châu Á, cầu nối giữa Ấn Độ Dương với Thái Bình Dương; là cầu nối giữa Trung Quốc, Nhật Bản với Ấn Độ, Tây Á và Địa Trung Hải.</a:t>
            </a:r>
            <a:endParaRPr lang="vi-VN" sz="2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363" y="801968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507480" y="1533592"/>
            <a:ext cx="5547359" cy="53244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37802" y="4629033"/>
            <a:ext cx="5665125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  <a:ea typeface="Times New Roman" panose="02020603050405020304" pitchFamily="18" charset="0"/>
              </a:rPr>
              <a:t>- Nằm trong vùng nhiệt đới gió mùa, lượng mưa lớn, thuận lợi trồng cây lúa nước.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533592"/>
            <a:ext cx="0" cy="4760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6690" y="31240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90" y="568568"/>
            <a:ext cx="10175324" cy="5047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b"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vi-VN" sz="2800" dirty="0">
                <a:solidFill>
                  <a:srgbClr val="FF0000"/>
                </a:solidFill>
              </a:rPr>
              <a:t>Hoạt động nhóm -</a:t>
            </a:r>
            <a:r>
              <a:rPr lang="nl-NL" altLang="vi-VN" sz="2800" b="0" dirty="0">
                <a:solidFill>
                  <a:srgbClr val="FF0000"/>
                </a:solidFill>
              </a:rPr>
              <a:t> </a:t>
            </a:r>
            <a:r>
              <a:rPr lang="nl-NL" altLang="vi-VN" sz="2800" dirty="0">
                <a:solidFill>
                  <a:srgbClr val="FF0000"/>
                </a:solidFill>
              </a:rPr>
              <a:t>“</a:t>
            </a:r>
            <a:r>
              <a:rPr lang="nl-NL" altLang="vi-VN" sz="2800" i="1" dirty="0">
                <a:solidFill>
                  <a:srgbClr val="FF0000"/>
                </a:solidFill>
              </a:rPr>
              <a:t>Khăn trải bàn</a:t>
            </a:r>
            <a:r>
              <a:rPr lang="nl-NL" altLang="vi-VN" sz="2800" b="0" dirty="0">
                <a:solidFill>
                  <a:srgbClr val="FF0000"/>
                </a:solidFill>
              </a:rPr>
              <a:t>” </a:t>
            </a:r>
            <a:r>
              <a:rPr lang="nl-NL" altLang="vi-VN" sz="2800" dirty="0">
                <a:solidFill>
                  <a:srgbClr val="FF0000"/>
                </a:solidFill>
              </a:rPr>
              <a:t>- </a:t>
            </a:r>
            <a:r>
              <a:rPr lang="vi-VN" altLang="vi-VN" sz="2800" dirty="0">
                <a:solidFill>
                  <a:srgbClr val="FF0000"/>
                </a:solidFill>
              </a:rPr>
              <a:t>7</a:t>
            </a:r>
            <a:r>
              <a:rPr lang="nl-NL" altLang="vi-VN" sz="2800" dirty="0">
                <a:solidFill>
                  <a:srgbClr val="FF0000"/>
                </a:solidFill>
              </a:rPr>
              <a:t> phút</a:t>
            </a:r>
            <a:endParaRPr lang="en-US" alt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6690" y="1066018"/>
            <a:ext cx="10238509" cy="58023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vi-VN" sz="2400" b="0" dirty="0"/>
          </a:p>
          <a:p>
            <a:pPr algn="ctr"/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96050" y="2179079"/>
            <a:ext cx="7259781" cy="34913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vi-VN" sz="2800" dirty="0">
                <a:cs typeface="Times New Roman" panose="02020603050405020304" pitchFamily="18" charset="0"/>
              </a:rPr>
              <a:t>- Em hãy cho biết cơ sở hình thành các quốc gia sơ kì ở Đông Nam Á?</a:t>
            </a:r>
          </a:p>
          <a:p>
            <a:pPr algn="just"/>
            <a:r>
              <a:rPr lang="vi-VN" sz="2800" dirty="0">
                <a:cs typeface="Times New Roman" panose="02020603050405020304" pitchFamily="18" charset="0"/>
              </a:rPr>
              <a:t>- Chỉ trên lược đồ H1 (T52) một số quốc gia sơ kì ở Đông Nam Á?</a:t>
            </a:r>
          </a:p>
          <a:p>
            <a:pPr algn="just"/>
            <a:r>
              <a:rPr lang="vi-VN" sz="2800" dirty="0">
                <a:cs typeface="Times New Roman" panose="02020603050405020304" pitchFamily="18" charset="0"/>
              </a:rPr>
              <a:t>- Tư liệu và hình 2, 3 (T53) chứng tỏ điều gì về giao lưu thương mại của các quốc gia sơ kì Đông Nam Á vào những thế kỉ đầu Công nguyên?</a:t>
            </a:r>
          </a:p>
          <a:p>
            <a:pPr algn="just"/>
            <a:endParaRPr lang="en-US" altLang="vi-VN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92218" y="1068233"/>
            <a:ext cx="2689848" cy="4542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0" dirty="0">
                <a:latin typeface="Comic Sans MS" panose="030F0702030302020204" pitchFamily="66" charset="0"/>
              </a:rPr>
              <a:t>Ý kiến cá nhân</a:t>
            </a:r>
            <a:endParaRPr lang="en-US" altLang="vi-VN" sz="2800" b="0" dirty="0">
              <a:latin typeface="Times" panose="02020603050405020304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820289" y="6217940"/>
            <a:ext cx="2633705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5400000">
            <a:off x="286059" y="3609953"/>
            <a:ext cx="2315690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6200000">
            <a:off x="9468531" y="3662661"/>
            <a:ext cx="2354329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 flipV="1">
            <a:off x="886690" y="1080573"/>
            <a:ext cx="16205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886690" y="5698008"/>
            <a:ext cx="1620562" cy="1159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9767033" y="5710349"/>
            <a:ext cx="1302320" cy="1101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9767033" y="1144230"/>
            <a:ext cx="1321803" cy="1050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5874465" y="1621677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21" name="Oval 20"/>
          <p:cNvSpPr/>
          <p:nvPr/>
        </p:nvSpPr>
        <p:spPr>
          <a:xfrm>
            <a:off x="5915470" y="575064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22" name="Oval 21"/>
          <p:cNvSpPr/>
          <p:nvPr/>
        </p:nvSpPr>
        <p:spPr>
          <a:xfrm rot="5400000">
            <a:off x="1877753" y="373298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23" name="Oval 22"/>
          <p:cNvSpPr/>
          <p:nvPr/>
        </p:nvSpPr>
        <p:spPr>
          <a:xfrm rot="16499929">
            <a:off x="9849857" y="3745345"/>
            <a:ext cx="495299" cy="46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24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10485107" y="5749927"/>
            <a:ext cx="1706893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8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4031" y="107138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5731" y="691396"/>
            <a:ext cx="6899029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 Cơ sở hình thành: 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Nghề nông trồng lúa nước và nghề thủ công đúc đồng, rèn sắt, dệt, gốm...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Sự giao lưu kinh tế, văn hoá với Ấn Độ, Trung Quốc.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5732" y="3375996"/>
            <a:ext cx="68990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- Một số quốc gia sơ kì:</a:t>
            </a: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Văn Lang, Âu Lạc, Chăm-pa, Phù Nam (Việt Nam)</a:t>
            </a: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Các quốc gia ở hạ lưu sông Chao Phray-a (Thái Lan)</a:t>
            </a: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Các đảo thuộc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In-đô-nê-xi-a.</a:t>
            </a:r>
            <a:endParaRPr lang="vi-VN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8016240" y="691396"/>
            <a:ext cx="15240" cy="5115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279656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9183" y="802876"/>
            <a:ext cx="2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Trắc nghiệm:</a:t>
            </a:r>
            <a:endParaRPr lang="vi-VN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07721" y="1517854"/>
            <a:ext cx="11083637" cy="35202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 Vì sao khu vực Đông Nam Á có vị trí địa lí rất quan trọng?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Trung Quốc.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Ấn Độ.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 giáp với khu vực châu Á gió mùa.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trên con đường biển nối liền Ấn Độ Dương và Thái Bình Dương.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1267687" y="432816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58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1097</Words>
  <Application>Microsoft Office PowerPoint</Application>
  <PresentationFormat>Widescreen</PresentationFormat>
  <Paragraphs>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Comic Sans MS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admin</cp:lastModifiedBy>
  <cp:revision>46</cp:revision>
  <dcterms:created xsi:type="dcterms:W3CDTF">2021-07-16T02:46:11Z</dcterms:created>
  <dcterms:modified xsi:type="dcterms:W3CDTF">2023-11-27T00:47:40Z</dcterms:modified>
</cp:coreProperties>
</file>