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258" r:id="rId67"/>
    <p:sldId id="259" r:id="rId68"/>
    <p:sldId id="324" r:id="rId69"/>
    <p:sldId id="325" r:id="rId70"/>
    <p:sldId id="326" r:id="rId71"/>
    <p:sldId id="327" r:id="rId72"/>
    <p:sldId id="328" r:id="rId73"/>
    <p:sldId id="329" r:id="rId74"/>
    <p:sldId id="330" r:id="rId75"/>
    <p:sldId id="331"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6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2AD24-E12F-4AF7-A02B-0CEA13372645}"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D235A-C3F4-4A8C-8C34-F8F22DFE3D72}" type="slidenum">
              <a:rPr lang="en-US" smtClean="0"/>
              <a:t>‹#›</a:t>
            </a:fld>
            <a:endParaRPr lang="en-US"/>
          </a:p>
        </p:txBody>
      </p:sp>
    </p:spTree>
    <p:extLst>
      <p:ext uri="{BB962C8B-B14F-4D97-AF65-F5344CB8AC3E}">
        <p14:creationId xmlns:p14="http://schemas.microsoft.com/office/powerpoint/2010/main" val="332253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2AD24-E12F-4AF7-A02B-0CEA13372645}"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D235A-C3F4-4A8C-8C34-F8F22DFE3D72}" type="slidenum">
              <a:rPr lang="en-US" smtClean="0"/>
              <a:t>‹#›</a:t>
            </a:fld>
            <a:endParaRPr lang="en-US"/>
          </a:p>
        </p:txBody>
      </p:sp>
    </p:spTree>
    <p:extLst>
      <p:ext uri="{BB962C8B-B14F-4D97-AF65-F5344CB8AC3E}">
        <p14:creationId xmlns:p14="http://schemas.microsoft.com/office/powerpoint/2010/main" val="2120442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2AD24-E12F-4AF7-A02B-0CEA13372645}"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D235A-C3F4-4A8C-8C34-F8F22DFE3D72}" type="slidenum">
              <a:rPr lang="en-US" smtClean="0"/>
              <a:t>‹#›</a:t>
            </a:fld>
            <a:endParaRPr lang="en-US"/>
          </a:p>
        </p:txBody>
      </p:sp>
    </p:spTree>
    <p:extLst>
      <p:ext uri="{BB962C8B-B14F-4D97-AF65-F5344CB8AC3E}">
        <p14:creationId xmlns:p14="http://schemas.microsoft.com/office/powerpoint/2010/main" val="2357575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2AD24-E12F-4AF7-A02B-0CEA13372645}"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D235A-C3F4-4A8C-8C34-F8F22DFE3D72}" type="slidenum">
              <a:rPr lang="en-US" smtClean="0"/>
              <a:t>‹#›</a:t>
            </a:fld>
            <a:endParaRPr lang="en-US"/>
          </a:p>
        </p:txBody>
      </p:sp>
    </p:spTree>
    <p:extLst>
      <p:ext uri="{BB962C8B-B14F-4D97-AF65-F5344CB8AC3E}">
        <p14:creationId xmlns:p14="http://schemas.microsoft.com/office/powerpoint/2010/main" val="789255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2AD24-E12F-4AF7-A02B-0CEA13372645}"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D235A-C3F4-4A8C-8C34-F8F22DFE3D72}" type="slidenum">
              <a:rPr lang="en-US" smtClean="0"/>
              <a:t>‹#›</a:t>
            </a:fld>
            <a:endParaRPr lang="en-US"/>
          </a:p>
        </p:txBody>
      </p:sp>
    </p:spTree>
    <p:extLst>
      <p:ext uri="{BB962C8B-B14F-4D97-AF65-F5344CB8AC3E}">
        <p14:creationId xmlns:p14="http://schemas.microsoft.com/office/powerpoint/2010/main" val="391051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2AD24-E12F-4AF7-A02B-0CEA13372645}"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D235A-C3F4-4A8C-8C34-F8F22DFE3D72}" type="slidenum">
              <a:rPr lang="en-US" smtClean="0"/>
              <a:t>‹#›</a:t>
            </a:fld>
            <a:endParaRPr lang="en-US"/>
          </a:p>
        </p:txBody>
      </p:sp>
    </p:spTree>
    <p:extLst>
      <p:ext uri="{BB962C8B-B14F-4D97-AF65-F5344CB8AC3E}">
        <p14:creationId xmlns:p14="http://schemas.microsoft.com/office/powerpoint/2010/main" val="328123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2AD24-E12F-4AF7-A02B-0CEA13372645}"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7D235A-C3F4-4A8C-8C34-F8F22DFE3D72}" type="slidenum">
              <a:rPr lang="en-US" smtClean="0"/>
              <a:t>‹#›</a:t>
            </a:fld>
            <a:endParaRPr lang="en-US"/>
          </a:p>
        </p:txBody>
      </p:sp>
    </p:spTree>
    <p:extLst>
      <p:ext uri="{BB962C8B-B14F-4D97-AF65-F5344CB8AC3E}">
        <p14:creationId xmlns:p14="http://schemas.microsoft.com/office/powerpoint/2010/main" val="579756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2AD24-E12F-4AF7-A02B-0CEA13372645}"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7D235A-C3F4-4A8C-8C34-F8F22DFE3D72}" type="slidenum">
              <a:rPr lang="en-US" smtClean="0"/>
              <a:t>‹#›</a:t>
            </a:fld>
            <a:endParaRPr lang="en-US"/>
          </a:p>
        </p:txBody>
      </p:sp>
    </p:spTree>
    <p:extLst>
      <p:ext uri="{BB962C8B-B14F-4D97-AF65-F5344CB8AC3E}">
        <p14:creationId xmlns:p14="http://schemas.microsoft.com/office/powerpoint/2010/main" val="58096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2AD24-E12F-4AF7-A02B-0CEA13372645}" type="datetimeFigureOut">
              <a:rPr lang="en-US" smtClean="0"/>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7D235A-C3F4-4A8C-8C34-F8F22DFE3D72}" type="slidenum">
              <a:rPr lang="en-US" smtClean="0"/>
              <a:t>‹#›</a:t>
            </a:fld>
            <a:endParaRPr lang="en-US"/>
          </a:p>
        </p:txBody>
      </p:sp>
    </p:spTree>
    <p:extLst>
      <p:ext uri="{BB962C8B-B14F-4D97-AF65-F5344CB8AC3E}">
        <p14:creationId xmlns:p14="http://schemas.microsoft.com/office/powerpoint/2010/main" val="378811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2AD24-E12F-4AF7-A02B-0CEA13372645}"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D235A-C3F4-4A8C-8C34-F8F22DFE3D72}" type="slidenum">
              <a:rPr lang="en-US" smtClean="0"/>
              <a:t>‹#›</a:t>
            </a:fld>
            <a:endParaRPr lang="en-US"/>
          </a:p>
        </p:txBody>
      </p:sp>
    </p:spTree>
    <p:extLst>
      <p:ext uri="{BB962C8B-B14F-4D97-AF65-F5344CB8AC3E}">
        <p14:creationId xmlns:p14="http://schemas.microsoft.com/office/powerpoint/2010/main" val="4128163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2AD24-E12F-4AF7-A02B-0CEA13372645}"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D235A-C3F4-4A8C-8C34-F8F22DFE3D72}" type="slidenum">
              <a:rPr lang="en-US" smtClean="0"/>
              <a:t>‹#›</a:t>
            </a:fld>
            <a:endParaRPr lang="en-US"/>
          </a:p>
        </p:txBody>
      </p:sp>
    </p:spTree>
    <p:extLst>
      <p:ext uri="{BB962C8B-B14F-4D97-AF65-F5344CB8AC3E}">
        <p14:creationId xmlns:p14="http://schemas.microsoft.com/office/powerpoint/2010/main" val="1622892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2AD24-E12F-4AF7-A02B-0CEA13372645}" type="datetimeFigureOut">
              <a:rPr lang="en-US" smtClean="0"/>
              <a:t>10/24/2023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D235A-C3F4-4A8C-8C34-F8F22DFE3D72}" type="slidenum">
              <a:rPr lang="en-US" smtClean="0"/>
              <a:t>‹#›</a:t>
            </a:fld>
            <a:endParaRPr lang="en-US"/>
          </a:p>
        </p:txBody>
      </p:sp>
    </p:spTree>
    <p:extLst>
      <p:ext uri="{BB962C8B-B14F-4D97-AF65-F5344CB8AC3E}">
        <p14:creationId xmlns:p14="http://schemas.microsoft.com/office/powerpoint/2010/main" val="3901959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0" y="2371725"/>
            <a:ext cx="12192000" cy="1224502"/>
          </a:xfrm>
          <a:prstGeom prst="rect">
            <a:avLst/>
          </a:prstGeom>
        </p:spPr>
        <p:txBody>
          <a:bodyPr wrap="square">
            <a:spAutoFit/>
          </a:bodyPr>
          <a:lstStyle/>
          <a:p>
            <a:pPr algn="ctr">
              <a:lnSpc>
                <a:spcPct val="120000"/>
              </a:lnSpc>
              <a:spcAft>
                <a:spcPts val="0"/>
              </a:spcAft>
            </a:pPr>
            <a:r>
              <a:rPr lang="en-US" sz="6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ĐỀ CƯƠNG MÔN HĐTNHN 8</a:t>
            </a:r>
            <a:endParaRPr lang="en-US" sz="5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7172325" y="3838575"/>
            <a:ext cx="4953000" cy="584775"/>
          </a:xfrm>
          <a:prstGeom prst="rect">
            <a:avLst/>
          </a:prstGeom>
          <a:noFill/>
        </p:spPr>
        <p:txBody>
          <a:bodyPr wrap="square" rtlCol="0">
            <a:spAutoFit/>
          </a:bodyPr>
          <a:lstStyle/>
          <a:p>
            <a:r>
              <a:rPr lang="en-US" sz="3200" i="1" dirty="0" err="1" smtClean="0">
                <a:solidFill>
                  <a:srgbClr val="0070C0"/>
                </a:solidFill>
              </a:rPr>
              <a:t>Giáo</a:t>
            </a:r>
            <a:r>
              <a:rPr lang="en-US" sz="3200" i="1" dirty="0" smtClean="0">
                <a:solidFill>
                  <a:srgbClr val="0070C0"/>
                </a:solidFill>
              </a:rPr>
              <a:t> </a:t>
            </a:r>
            <a:r>
              <a:rPr lang="en-US" sz="3200" i="1" dirty="0" err="1" smtClean="0">
                <a:solidFill>
                  <a:srgbClr val="0070C0"/>
                </a:solidFill>
              </a:rPr>
              <a:t>viên</a:t>
            </a:r>
            <a:r>
              <a:rPr lang="en-US" sz="3200" i="1" dirty="0" smtClean="0">
                <a:solidFill>
                  <a:srgbClr val="0070C0"/>
                </a:solidFill>
              </a:rPr>
              <a:t>: </a:t>
            </a:r>
            <a:r>
              <a:rPr lang="en-US" sz="3200" i="1" dirty="0" err="1" smtClean="0">
                <a:solidFill>
                  <a:srgbClr val="0070C0"/>
                </a:solidFill>
              </a:rPr>
              <a:t>Vũ</a:t>
            </a:r>
            <a:r>
              <a:rPr lang="en-US" sz="3200" i="1" dirty="0" smtClean="0">
                <a:solidFill>
                  <a:srgbClr val="0070C0"/>
                </a:solidFill>
              </a:rPr>
              <a:t> </a:t>
            </a:r>
            <a:r>
              <a:rPr lang="en-US" sz="3200" i="1" dirty="0" err="1" smtClean="0">
                <a:solidFill>
                  <a:srgbClr val="0070C0"/>
                </a:solidFill>
              </a:rPr>
              <a:t>Thị</a:t>
            </a:r>
            <a:r>
              <a:rPr lang="en-US" sz="3200" i="1" dirty="0" smtClean="0">
                <a:solidFill>
                  <a:srgbClr val="0070C0"/>
                </a:solidFill>
              </a:rPr>
              <a:t> Thu </a:t>
            </a:r>
            <a:r>
              <a:rPr lang="en-US" sz="3200" i="1" dirty="0" err="1" smtClean="0">
                <a:solidFill>
                  <a:srgbClr val="0070C0"/>
                </a:solidFill>
              </a:rPr>
              <a:t>Hương</a:t>
            </a:r>
            <a:endParaRPr lang="en-US" sz="3200" i="1" dirty="0">
              <a:solidFill>
                <a:srgbClr val="0070C0"/>
              </a:solidFill>
            </a:endParaRPr>
          </a:p>
        </p:txBody>
      </p:sp>
    </p:spTree>
    <p:extLst>
      <p:ext uri="{BB962C8B-B14F-4D97-AF65-F5344CB8AC3E}">
        <p14:creationId xmlns:p14="http://schemas.microsoft.com/office/powerpoint/2010/main" val="2836426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38299" y="462564"/>
            <a:ext cx="9305925" cy="5656292"/>
          </a:xfrm>
          <a:prstGeom prst="rect">
            <a:avLst/>
          </a:prstGeom>
          <a:solidFill>
            <a:schemeClr val="bg1"/>
          </a:solidFill>
        </p:spPr>
        <p:txBody>
          <a:bodyPr wrap="square">
            <a:spAutoFit/>
          </a:bodyPr>
          <a:lstStyle/>
          <a:p>
            <a:pPr algn="just">
              <a:lnSpc>
                <a:spcPct val="120000"/>
              </a:lnSpc>
              <a:spcAft>
                <a:spcPts val="0"/>
              </a:spcAft>
            </a:pP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7. D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E,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giờ</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kiểm</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tra</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15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phút</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E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cũ</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nên</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lén</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thầy</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cô</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giở</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chép</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Nếu</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D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8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Nhắc</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nhở</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khuyên</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làm</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như</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vậy</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vì</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vi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phạm</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kỉ</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luật</a:t>
            </a:r>
            <a:endParaRPr lang="en-US" sz="3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Nhờ</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D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xem</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tài</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liệu</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cùng</a:t>
            </a:r>
            <a:endParaRPr lang="en-US" sz="3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Mặc</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kệ</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vì</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liên</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quan</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đến</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mình</a:t>
            </a:r>
            <a:endParaRPr lang="en-US" sz="3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cô</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giáo</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để</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bị</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phạt</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38299" y="268605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9026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38300" y="315415"/>
            <a:ext cx="9391650" cy="5410712"/>
          </a:xfrm>
          <a:prstGeom prst="rect">
            <a:avLst/>
          </a:prstGeom>
          <a:solidFill>
            <a:schemeClr val="bg1"/>
          </a:solidFill>
        </p:spPr>
        <p:txBody>
          <a:bodyPr wrap="square">
            <a:spAutoFit/>
          </a:bodyPr>
          <a:lstStyle/>
          <a:p>
            <a:pPr algn="just">
              <a:lnSpc>
                <a:spcPct val="120000"/>
              </a:lnSpc>
              <a:spcAft>
                <a:spcPts val="0"/>
              </a:spcAft>
            </a:pP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8: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Arixtot</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cái</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vì</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ai</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mong</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muốn</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bè</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dù</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mọi</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hạnh</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phúc</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chăng</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nữa</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Arixtot</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cập</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a:solidFill>
                <a:srgbClr val="00B050"/>
              </a:solidFill>
              <a:latin typeface="Times New Roman" panose="02020603050405020304" pitchFamily="18" charset="0"/>
              <a:ea typeface="Calibri" panose="020F0502020204030204" pitchFamily="34"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sáng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lành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mạnh</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đầy</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toan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tính</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để</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vụ</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lợi</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yêu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giữa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nam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nữ</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38300" y="331470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6931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762125" y="537788"/>
            <a:ext cx="8972550" cy="4524315"/>
          </a:xfrm>
          <a:prstGeom prst="rect">
            <a:avLst/>
          </a:prstGeom>
          <a:solidFill>
            <a:schemeClr val="bg1"/>
          </a:solidFill>
        </p:spPr>
        <p:txBody>
          <a:bodyPr wrap="square">
            <a:spAutoFit/>
          </a:bodyPr>
          <a:lstStyle/>
          <a:p>
            <a:pPr algn="just">
              <a:lnSpc>
                <a:spcPct val="120000"/>
              </a:lnSpc>
              <a:spcAft>
                <a:spcPts val="0"/>
              </a:spcAft>
            </a:pP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9.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nảy</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ở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giới</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40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Chỉ</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ở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giới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nam</a:t>
            </a:r>
            <a:endParaRPr lang="en-US" sz="4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Chỉ</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ở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giới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nữ</a:t>
            </a:r>
            <a:endParaRPr lang="en-US" sz="4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Chỉ</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ở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giới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tính</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thứ</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3</a:t>
            </a: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D. Ở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mọi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giới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tính</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Arc 2"/>
          <p:cNvSpPr/>
          <p:nvPr/>
        </p:nvSpPr>
        <p:spPr>
          <a:xfrm>
            <a:off x="1762125" y="432435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6698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43049" y="965639"/>
            <a:ext cx="9134475" cy="3785652"/>
          </a:xfrm>
          <a:prstGeom prst="rect">
            <a:avLst/>
          </a:prstGeom>
          <a:solidFill>
            <a:schemeClr val="bg1"/>
          </a:solidFill>
        </p:spPr>
        <p:txBody>
          <a:bodyPr wrap="square">
            <a:spAutoFit/>
          </a:bodyPr>
          <a:lstStyle/>
          <a:p>
            <a:pPr algn="just">
              <a:lnSpc>
                <a:spcPct val="120000"/>
              </a:lnSpc>
              <a:spcAft>
                <a:spcPts val="0"/>
              </a:spcAft>
            </a:pP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10.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giữ</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4000" dirty="0" smtClean="0">
                <a:effectLst/>
                <a:latin typeface="Times New Roman" panose="02020603050405020304" pitchFamily="18" charset="0"/>
                <a:ea typeface="Calibri" panose="020F0502020204030204" pitchFamily="34" charset="0"/>
              </a:rPr>
              <a:t/>
            </a:r>
            <a:br>
              <a:rPr lang="en-US" sz="4000" dirty="0" smtClean="0">
                <a:effectLst/>
                <a:latin typeface="Times New Roman" panose="02020603050405020304" pitchFamily="18" charset="0"/>
                <a:ea typeface="Calibri" panose="020F0502020204030204" pitchFamily="34" charset="0"/>
              </a:rPr>
            </a:b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Rủ</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nghỉ</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học</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chơi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game</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Giúp</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dối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cô</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giáo</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để</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nghỉ</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học</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Giúp</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đỡ</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cùng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tiến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bộ</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 B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đều</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đúng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543049" y="3324225"/>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4044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90674" y="743063"/>
            <a:ext cx="9229725" cy="4745915"/>
          </a:xfrm>
          <a:prstGeom prst="rect">
            <a:avLst/>
          </a:prstGeom>
          <a:solidFill>
            <a:schemeClr val="bg1"/>
          </a:solidFill>
        </p:spPr>
        <p:txBody>
          <a:bodyPr wrap="square">
            <a:spAutoFit/>
          </a:bodyPr>
          <a:lstStyle/>
          <a:p>
            <a:pPr algn="just">
              <a:lnSpc>
                <a:spcPct val="120000"/>
              </a:lnSpc>
              <a:spcAft>
                <a:spcPts val="0"/>
              </a:spcAft>
            </a:pPr>
            <a:r>
              <a:rPr lang="en-US" sz="3600" b="1" dirty="0" err="1" smtClean="0">
                <a:solidFill>
                  <a:srgbClr val="00B050"/>
                </a:solidFill>
                <a:effectLst/>
                <a:latin typeface="Times New Roman" panose="02020603050405020304" pitchFamily="18" charset="0"/>
                <a:ea typeface="Times New Roman" panose="02020603050405020304" pitchFamily="18" charset="0"/>
              </a:rPr>
              <a:t>Câu</a:t>
            </a:r>
            <a:r>
              <a:rPr lang="en-US" sz="3600" b="1" dirty="0" smtClean="0">
                <a:solidFill>
                  <a:srgbClr val="00B050"/>
                </a:solidFill>
                <a:effectLst/>
                <a:latin typeface="Times New Roman" panose="02020603050405020304" pitchFamily="18" charset="0"/>
                <a:ea typeface="Times New Roman" panose="02020603050405020304" pitchFamily="18" charset="0"/>
              </a:rPr>
              <a:t> 11. </a:t>
            </a:r>
            <a:r>
              <a:rPr lang="en-US" sz="3600" b="1" dirty="0" err="1" smtClean="0">
                <a:solidFill>
                  <a:srgbClr val="00B050"/>
                </a:solidFill>
                <a:effectLst/>
                <a:latin typeface="Times New Roman" panose="02020603050405020304" pitchFamily="18" charset="0"/>
                <a:ea typeface="Times New Roman" panose="02020603050405020304" pitchFamily="18" charset="0"/>
              </a:rPr>
              <a:t>Nhà</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trường</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có</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truyền</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thống</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hoạt</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động</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thể</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dục</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thể</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thao</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rất</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sôi</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nổi</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em</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sẽ</a:t>
            </a:r>
            <a:r>
              <a:rPr lang="en-US" sz="3600" b="1" dirty="0" smtClean="0">
                <a:solidFill>
                  <a:srgbClr val="00B050"/>
                </a:solidFill>
                <a:effectLst/>
                <a:latin typeface="Times New Roman" panose="02020603050405020304" pitchFamily="18" charset="0"/>
                <a:ea typeface="Times New Roman" panose="02020603050405020304" pitchFamily="18" charset="0"/>
              </a:rPr>
              <a:t>: </a:t>
            </a:r>
            <a:endParaRPr lang="en-US" sz="3600" dirty="0" smtClean="0">
              <a:solidFill>
                <a:srgbClr val="00B050"/>
              </a:solidFill>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A. </a:t>
            </a:r>
            <a:r>
              <a:rPr lang="en-US" sz="3600" dirty="0" err="1" smtClean="0">
                <a:effectLst/>
                <a:latin typeface="Times New Roman" panose="02020603050405020304" pitchFamily="18" charset="0"/>
                <a:ea typeface="Times New Roman" panose="02020603050405020304" pitchFamily="18" charset="0"/>
              </a:rPr>
              <a:t>Tích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cực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tham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gia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để</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phát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huy</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truyền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thống</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B. </a:t>
            </a:r>
            <a:r>
              <a:rPr lang="en-US" sz="3600" dirty="0" err="1" smtClean="0">
                <a:effectLst/>
                <a:latin typeface="Times New Roman" panose="02020603050405020304" pitchFamily="18" charset="0"/>
                <a:ea typeface="Times New Roman" panose="02020603050405020304" pitchFamily="18" charset="0"/>
              </a:rPr>
              <a:t>Không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tham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gia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phát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động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phong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trào</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C. </a:t>
            </a:r>
            <a:r>
              <a:rPr lang="en-US" sz="3600" dirty="0" err="1" smtClean="0">
                <a:effectLst/>
                <a:latin typeface="Times New Roman" panose="02020603050405020304" pitchFamily="18" charset="0"/>
                <a:ea typeface="Times New Roman" panose="02020603050405020304" pitchFamily="18" charset="0"/>
              </a:rPr>
              <a:t>Lôi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kéo</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các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không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nên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tham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gia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vì</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ảnh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hưởng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đến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việc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học</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D. </a:t>
            </a:r>
            <a:r>
              <a:rPr lang="en-US" sz="3600" dirty="0" err="1" smtClean="0">
                <a:effectLst/>
                <a:latin typeface="Times New Roman" panose="02020603050405020304" pitchFamily="18" charset="0"/>
                <a:ea typeface="Times New Roman" panose="02020603050405020304" pitchFamily="18" charset="0"/>
              </a:rPr>
              <a:t>Im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lặng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không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có</a:t>
            </a:r>
            <a:r>
              <a:rPr lang="en-US" sz="3600" dirty="0" smtClean="0">
                <a:effectLst/>
                <a:latin typeface="Times New Roman" panose="02020603050405020304" pitchFamily="18" charset="0"/>
                <a:ea typeface="Times New Roman" panose="02020603050405020304" pitchFamily="18" charset="0"/>
              </a:rPr>
              <a:t> ý </a:t>
            </a:r>
            <a:r>
              <a:rPr lang="en-US" sz="3600" dirty="0" err="1" smtClean="0">
                <a:effectLst/>
                <a:latin typeface="Times New Roman" panose="02020603050405020304" pitchFamily="18" charset="0"/>
                <a:ea typeface="Times New Roman" panose="02020603050405020304" pitchFamily="18" charset="0"/>
              </a:rPr>
              <a:t>kiến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gì</a:t>
            </a:r>
            <a:endParaRPr lang="en-US" sz="3600" dirty="0">
              <a:effectLst/>
              <a:latin typeface="Times New Roman" panose="02020603050405020304" pitchFamily="18" charset="0"/>
              <a:ea typeface="Times New Roman" panose="02020603050405020304" pitchFamily="18" charset="0"/>
            </a:endParaRPr>
          </a:p>
        </p:txBody>
      </p:sp>
      <p:sp>
        <p:nvSpPr>
          <p:cNvPr id="3" name="Arc 2"/>
          <p:cNvSpPr/>
          <p:nvPr/>
        </p:nvSpPr>
        <p:spPr>
          <a:xfrm>
            <a:off x="1590674" y="217170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1234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800225" y="438263"/>
            <a:ext cx="9105900" cy="5410712"/>
          </a:xfrm>
          <a:prstGeom prst="rect">
            <a:avLst/>
          </a:prstGeom>
          <a:solidFill>
            <a:schemeClr val="bg1"/>
          </a:solidFill>
        </p:spPr>
        <p:txBody>
          <a:bodyPr wrap="square">
            <a:spAutoFit/>
          </a:bodyPr>
          <a:lstStyle/>
          <a:p>
            <a:pPr algn="just">
              <a:lnSpc>
                <a:spcPct val="120000"/>
              </a:lnSpc>
              <a:spcAft>
                <a:spcPts val="0"/>
              </a:spcAft>
            </a:pPr>
            <a:r>
              <a:rPr lang="en-US" sz="36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12</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góp</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phần</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36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trường</a:t>
            </a:r>
            <a:endPar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trường</a:t>
            </a:r>
            <a:endPar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đáp</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án</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đáp</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án</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Arc 2"/>
          <p:cNvSpPr/>
          <p:nvPr/>
        </p:nvSpPr>
        <p:spPr>
          <a:xfrm>
            <a:off x="1847850" y="451485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0695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14475" y="320665"/>
            <a:ext cx="9448800" cy="6186309"/>
          </a:xfrm>
          <a:prstGeom prst="rect">
            <a:avLst/>
          </a:prstGeom>
          <a:solidFill>
            <a:schemeClr val="bg1"/>
          </a:solidFill>
        </p:spPr>
        <p:txBody>
          <a:bodyPr wrap="square">
            <a:spAutoFit/>
          </a:bodyPr>
          <a:lstStyle/>
          <a:p>
            <a:pPr algn="just">
              <a:lnSpc>
                <a:spcPct val="120000"/>
              </a:lnSpc>
              <a:spcAft>
                <a:spcPts val="0"/>
              </a:spcAft>
            </a:pPr>
            <a:r>
              <a:rPr lang="vi-VN" sz="3000" b="1" dirty="0" smtClean="0">
                <a:solidFill>
                  <a:srgbClr val="00B050"/>
                </a:solidFill>
                <a:effectLst/>
                <a:latin typeface="Times New Roman" panose="02020603050405020304" pitchFamily="18" charset="0"/>
                <a:ea typeface="Times New Roman" panose="02020603050405020304" pitchFamily="18" charset="0"/>
              </a:rPr>
              <a:t>Câu </a:t>
            </a:r>
            <a:r>
              <a:rPr lang="en-US" sz="3000" b="1" dirty="0" smtClean="0">
                <a:solidFill>
                  <a:srgbClr val="00B050"/>
                </a:solidFill>
                <a:effectLst/>
                <a:latin typeface="Times New Roman" panose="02020603050405020304" pitchFamily="18" charset="0"/>
                <a:ea typeface="Times New Roman" panose="02020603050405020304" pitchFamily="18" charset="0"/>
              </a:rPr>
              <a:t>1</a:t>
            </a:r>
            <a:r>
              <a:rPr lang="vi-VN" sz="3000" b="1" dirty="0" smtClean="0">
                <a:solidFill>
                  <a:srgbClr val="00B050"/>
                </a:solidFill>
                <a:effectLst/>
                <a:latin typeface="Times New Roman" panose="02020603050405020304" pitchFamily="18" charset="0"/>
                <a:ea typeface="Times New Roman" panose="02020603050405020304" pitchFamily="18" charset="0"/>
              </a:rPr>
              <a:t>3.</a:t>
            </a:r>
            <a:r>
              <a:rPr lang="vi-VN"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Hạnh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ngồi</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cạnh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Duy</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Anh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và</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thường</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xuyên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bị</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bạn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trêu</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đùa</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ác</a:t>
            </a:r>
            <a:r>
              <a:rPr lang="en-US" sz="3000" dirty="0" smtClean="0">
                <a:solidFill>
                  <a:srgbClr val="00B050"/>
                </a:solidFill>
                <a:effectLst/>
                <a:latin typeface="Times New Roman" panose="02020603050405020304" pitchFamily="18" charset="0"/>
                <a:ea typeface="Times New Roman" panose="02020603050405020304" pitchFamily="18" charset="0"/>
              </a:rPr>
              <a:t> ý </a:t>
            </a:r>
            <a:r>
              <a:rPr lang="en-US" sz="3000" dirty="0" err="1" smtClean="0">
                <a:solidFill>
                  <a:srgbClr val="00B050"/>
                </a:solidFill>
                <a:effectLst/>
                <a:latin typeface="Times New Roman" panose="02020603050405020304" pitchFamily="18" charset="0"/>
                <a:ea typeface="Times New Roman" panose="02020603050405020304" pitchFamily="18" charset="0"/>
              </a:rPr>
              <a:t>nên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em</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cảm</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thấy</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rất</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khó</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chịu</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Hạnh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đã</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xin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chuyển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chỗ</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để</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tránh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bị</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bạn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làm</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phiền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ảnh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hưởng</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đến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việc</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học</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Tuy</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nhiên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sau</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khi</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Hạnh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chuyển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chỗ</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Duy</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Anh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vẫn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thường</a:t>
            </a:r>
            <a:r>
              <a:rPr lang="en-US" sz="3000" dirty="0" smtClean="0">
                <a:solidFill>
                  <a:srgbClr val="00B050"/>
                </a:solidFill>
                <a:effectLst/>
                <a:latin typeface="Times New Roman" panose="02020603050405020304" pitchFamily="18" charset="0"/>
                <a:ea typeface="Times New Roman" panose="02020603050405020304" pitchFamily="18" charset="0"/>
              </a:rPr>
              <a:t> sang </a:t>
            </a:r>
            <a:r>
              <a:rPr lang="en-US" sz="3000" dirty="0" err="1" smtClean="0">
                <a:solidFill>
                  <a:srgbClr val="00B050"/>
                </a:solidFill>
                <a:effectLst/>
                <a:latin typeface="Times New Roman" panose="02020603050405020304" pitchFamily="18" charset="0"/>
                <a:ea typeface="Times New Roman" panose="02020603050405020304" pitchFamily="18" charset="0"/>
              </a:rPr>
              <a:t>bàn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của</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Hạnh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và</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tiếp</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tục</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trêu</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bạn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Em</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sẽ</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làm</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gì</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nếu</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em</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là</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Hạnh</a:t>
            </a:r>
            <a:r>
              <a:rPr lang="en-US" sz="3000" dirty="0" smtClean="0">
                <a:solidFill>
                  <a:srgbClr val="00B050"/>
                </a:solidFill>
                <a:effectLst/>
                <a:latin typeface="Times New Roman" panose="02020603050405020304" pitchFamily="18" charset="0"/>
                <a:ea typeface="Times New Roman" panose="02020603050405020304" pitchFamily="18" charset="0"/>
              </a:rPr>
              <a:t>?</a:t>
            </a:r>
          </a:p>
          <a:p>
            <a:pPr algn="just">
              <a:lnSpc>
                <a:spcPct val="120000"/>
              </a:lnSpc>
              <a:spcAft>
                <a:spcPts val="0"/>
              </a:spcAft>
            </a:pPr>
            <a:r>
              <a:rPr lang="en-US" sz="3000" dirty="0" smtClean="0">
                <a:effectLst/>
                <a:latin typeface="Times New Roman" panose="02020603050405020304" pitchFamily="18" charset="0"/>
                <a:ea typeface="Times New Roman" panose="02020603050405020304" pitchFamily="18" charset="0"/>
              </a:rPr>
              <a:t>A. </a:t>
            </a:r>
            <a:r>
              <a:rPr lang="en-US" sz="3000" dirty="0" err="1" smtClean="0">
                <a:effectLst/>
                <a:latin typeface="Times New Roman" panose="02020603050405020304" pitchFamily="18" charset="0"/>
                <a:ea typeface="Times New Roman" panose="02020603050405020304" pitchFamily="18" charset="0"/>
              </a:rPr>
              <a:t>Hẹn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bạn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Duy</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Anh</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ra</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đánh</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nhau</a:t>
            </a:r>
            <a:endParaRPr lang="en-US" sz="30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Times New Roman" panose="02020603050405020304" pitchFamily="18" charset="0"/>
              </a:rPr>
              <a:t>B. </a:t>
            </a:r>
            <a:r>
              <a:rPr lang="en-US" sz="3000" dirty="0" err="1" smtClean="0">
                <a:effectLst/>
                <a:latin typeface="Times New Roman" panose="02020603050405020304" pitchFamily="18" charset="0"/>
                <a:ea typeface="Times New Roman" panose="02020603050405020304" pitchFamily="18" charset="0"/>
              </a:rPr>
              <a:t>Mách</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với</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các</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bạn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khác</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trong</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lớp</a:t>
            </a:r>
            <a:endParaRPr lang="en-US" sz="30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Times New Roman" panose="02020603050405020304" pitchFamily="18" charset="0"/>
              </a:rPr>
              <a:t>C. </a:t>
            </a:r>
            <a:r>
              <a:rPr lang="en-US" sz="3000" dirty="0" err="1" smtClean="0">
                <a:effectLst/>
                <a:latin typeface="Times New Roman" panose="02020603050405020304" pitchFamily="18" charset="0"/>
                <a:ea typeface="Times New Roman" panose="02020603050405020304" pitchFamily="18" charset="0"/>
              </a:rPr>
              <a:t>Nói</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với</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cô</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giáo</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về</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việc</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bạn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Duy</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Anh</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thường</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xuyên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làm</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phiền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ảnh</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hưởng</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đến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việc</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học</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của</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em</a:t>
            </a:r>
            <a:endParaRPr lang="en-US" sz="30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Times New Roman" panose="02020603050405020304" pitchFamily="18" charset="0"/>
              </a:rPr>
              <a:t>D. </a:t>
            </a:r>
            <a:r>
              <a:rPr lang="en-US" sz="3000" dirty="0" err="1" smtClean="0">
                <a:effectLst/>
                <a:latin typeface="Times New Roman" panose="02020603050405020304" pitchFamily="18" charset="0"/>
                <a:ea typeface="Times New Roman" panose="02020603050405020304" pitchFamily="18" charset="0"/>
              </a:rPr>
              <a:t>Đáp</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án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khác</a:t>
            </a:r>
            <a:endParaRPr lang="en-US" sz="3000" dirty="0">
              <a:effectLst/>
              <a:latin typeface="Times New Roman" panose="02020603050405020304" pitchFamily="18" charset="0"/>
              <a:ea typeface="Times New Roman" panose="02020603050405020304" pitchFamily="18" charset="0"/>
            </a:endParaRPr>
          </a:p>
        </p:txBody>
      </p:sp>
      <p:sp>
        <p:nvSpPr>
          <p:cNvPr id="3" name="Arc 2"/>
          <p:cNvSpPr/>
          <p:nvPr/>
        </p:nvSpPr>
        <p:spPr>
          <a:xfrm>
            <a:off x="1514475" y="481965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0124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314450" y="335441"/>
            <a:ext cx="9582149" cy="6186309"/>
          </a:xfrm>
          <a:prstGeom prst="rect">
            <a:avLst/>
          </a:prstGeom>
          <a:solidFill>
            <a:schemeClr val="bg1"/>
          </a:solidFill>
        </p:spPr>
        <p:txBody>
          <a:bodyPr wrap="square">
            <a:spAutoFit/>
          </a:bodyPr>
          <a:lstStyle/>
          <a:p>
            <a:pPr algn="just">
              <a:lnSpc>
                <a:spcPct val="120000"/>
              </a:lnSpc>
              <a:spcAft>
                <a:spcPts val="0"/>
              </a:spcAft>
            </a:pPr>
            <a:r>
              <a:rPr lang="en-US" sz="3000" b="1" dirty="0" err="1" smtClean="0">
                <a:solidFill>
                  <a:srgbClr val="00B050"/>
                </a:solidFill>
                <a:effectLst/>
                <a:latin typeface="Times New Roman" panose="02020603050405020304" pitchFamily="18" charset="0"/>
                <a:ea typeface="Times New Roman" panose="02020603050405020304" pitchFamily="18" charset="0"/>
              </a:rPr>
              <a:t>Câu</a:t>
            </a:r>
            <a:r>
              <a:rPr lang="en-US" sz="3000" b="1" dirty="0" smtClean="0">
                <a:solidFill>
                  <a:srgbClr val="00B050"/>
                </a:solidFill>
                <a:effectLst/>
                <a:latin typeface="Times New Roman" panose="02020603050405020304" pitchFamily="18" charset="0"/>
                <a:ea typeface="Times New Roman" panose="02020603050405020304" pitchFamily="18" charset="0"/>
              </a:rPr>
              <a:t> 14.</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Hôm</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trước</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khi</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thảo</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luận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nhóm</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trực</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tuyến</a:t>
            </a:r>
            <a:r>
              <a:rPr lang="en-US" sz="3000" dirty="0" smtClean="0">
                <a:solidFill>
                  <a:srgbClr val="00B050"/>
                </a:solidFill>
                <a:effectLst/>
                <a:latin typeface="Times New Roman" panose="02020603050405020304" pitchFamily="18" charset="0"/>
                <a:ea typeface="Times New Roman" panose="02020603050405020304" pitchFamily="18" charset="0"/>
              </a:rPr>
              <a:t>, Minh </a:t>
            </a:r>
            <a:r>
              <a:rPr lang="en-US" sz="3000" dirty="0" err="1" smtClean="0">
                <a:solidFill>
                  <a:srgbClr val="00B050"/>
                </a:solidFill>
                <a:effectLst/>
                <a:latin typeface="Times New Roman" panose="02020603050405020304" pitchFamily="18" charset="0"/>
                <a:ea typeface="Times New Roman" panose="02020603050405020304" pitchFamily="18" charset="0"/>
              </a:rPr>
              <a:t>đã</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bị</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Thành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chụp</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bức</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hình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với</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biểu</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cảm</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không</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đẹp</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Vài</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ngày</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sau</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đó</a:t>
            </a:r>
            <a:r>
              <a:rPr lang="en-US" sz="3000" dirty="0" smtClean="0">
                <a:solidFill>
                  <a:srgbClr val="00B050"/>
                </a:solidFill>
                <a:effectLst/>
                <a:latin typeface="Times New Roman" panose="02020603050405020304" pitchFamily="18" charset="0"/>
                <a:ea typeface="Times New Roman" panose="02020603050405020304" pitchFamily="18" charset="0"/>
              </a:rPr>
              <a:t>, ở </a:t>
            </a:r>
            <a:r>
              <a:rPr lang="en-US" sz="3000" dirty="0" err="1" smtClean="0">
                <a:solidFill>
                  <a:srgbClr val="00B050"/>
                </a:solidFill>
                <a:effectLst/>
                <a:latin typeface="Times New Roman" panose="02020603050405020304" pitchFamily="18" charset="0"/>
                <a:ea typeface="Times New Roman" panose="02020603050405020304" pitchFamily="18" charset="0"/>
              </a:rPr>
              <a:t>trên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lớp</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Thành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luôn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nói</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với</a:t>
            </a:r>
            <a:r>
              <a:rPr lang="en-US" sz="3000" dirty="0" smtClean="0">
                <a:solidFill>
                  <a:srgbClr val="00B050"/>
                </a:solidFill>
                <a:effectLst/>
                <a:latin typeface="Times New Roman" panose="02020603050405020304" pitchFamily="18" charset="0"/>
                <a:ea typeface="Times New Roman" panose="02020603050405020304" pitchFamily="18" charset="0"/>
              </a:rPr>
              <a:t> Minh </a:t>
            </a:r>
            <a:r>
              <a:rPr lang="en-US" sz="3000" dirty="0" err="1" smtClean="0">
                <a:solidFill>
                  <a:srgbClr val="00B050"/>
                </a:solidFill>
                <a:effectLst/>
                <a:latin typeface="Times New Roman" panose="02020603050405020304" pitchFamily="18" charset="0"/>
                <a:ea typeface="Times New Roman" panose="02020603050405020304" pitchFamily="18" charset="0"/>
              </a:rPr>
              <a:t>là</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nếu</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không</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chép</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bài</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cho</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mình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sẽ</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đưa</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ảnh</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đó</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lên</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trang</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mạng</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xã</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hội</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của</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lớp</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Nếu</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em</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là</a:t>
            </a:r>
            <a:r>
              <a:rPr lang="en-US" sz="3000" dirty="0" smtClean="0">
                <a:solidFill>
                  <a:srgbClr val="00B050"/>
                </a:solidFill>
                <a:effectLst/>
                <a:latin typeface="Times New Roman" panose="02020603050405020304" pitchFamily="18" charset="0"/>
                <a:ea typeface="Times New Roman" panose="02020603050405020304" pitchFamily="18" charset="0"/>
              </a:rPr>
              <a:t> Minh, </a:t>
            </a:r>
            <a:r>
              <a:rPr lang="en-US" sz="3000" dirty="0" err="1" smtClean="0">
                <a:solidFill>
                  <a:srgbClr val="00B050"/>
                </a:solidFill>
                <a:effectLst/>
                <a:latin typeface="Times New Roman" panose="02020603050405020304" pitchFamily="18" charset="0"/>
                <a:ea typeface="Times New Roman" panose="02020603050405020304" pitchFamily="18" charset="0"/>
              </a:rPr>
              <a:t>em</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sẽ</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làm</a:t>
            </a:r>
            <a:r>
              <a:rPr lang="en-US" sz="3000" dirty="0" smtClean="0">
                <a:solidFill>
                  <a:srgbClr val="00B050"/>
                </a:solidFill>
                <a:effectLst/>
                <a:latin typeface="Times New Roman" panose="02020603050405020304" pitchFamily="18" charset="0"/>
                <a:ea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Times New Roman" panose="02020603050405020304" pitchFamily="18" charset="0"/>
              </a:rPr>
              <a:t>gì</a:t>
            </a:r>
            <a:r>
              <a:rPr lang="en-US" sz="3000" dirty="0" smtClean="0">
                <a:solidFill>
                  <a:srgbClr val="00B050"/>
                </a:solidFill>
                <a:effectLst/>
                <a:latin typeface="Times New Roman" panose="02020603050405020304" pitchFamily="18" charset="0"/>
                <a:ea typeface="Times New Roman" panose="02020603050405020304" pitchFamily="18" charset="0"/>
              </a:rPr>
              <a:t>?</a:t>
            </a:r>
          </a:p>
          <a:p>
            <a:pPr algn="just">
              <a:lnSpc>
                <a:spcPct val="120000"/>
              </a:lnSpc>
              <a:spcAft>
                <a:spcPts val="0"/>
              </a:spcAft>
            </a:pPr>
            <a:r>
              <a:rPr lang="en-US" sz="3000" dirty="0" smtClean="0">
                <a:effectLst/>
                <a:latin typeface="Times New Roman" panose="02020603050405020304" pitchFamily="18" charset="0"/>
                <a:ea typeface="Times New Roman" panose="02020603050405020304" pitchFamily="18" charset="0"/>
              </a:rPr>
              <a:t>A. </a:t>
            </a:r>
            <a:r>
              <a:rPr lang="en-US" sz="3000" dirty="0" err="1" smtClean="0">
                <a:effectLst/>
                <a:latin typeface="Times New Roman" panose="02020603050405020304" pitchFamily="18" charset="0"/>
                <a:ea typeface="Times New Roman" panose="02020603050405020304" pitchFamily="18" charset="0"/>
              </a:rPr>
              <a:t>Chép</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bài</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cho</a:t>
            </a:r>
            <a:r>
              <a:rPr lang="en-US" sz="3000" dirty="0" smtClean="0">
                <a:effectLst/>
                <a:latin typeface="Times New Roman" panose="02020603050405020304" pitchFamily="18" charset="0"/>
                <a:ea typeface="Times New Roman" panose="02020603050405020304" pitchFamily="18" charset="0"/>
              </a:rPr>
              <a:t> Minh</a:t>
            </a:r>
          </a:p>
          <a:p>
            <a:pPr algn="just">
              <a:lnSpc>
                <a:spcPct val="120000"/>
              </a:lnSpc>
              <a:spcAft>
                <a:spcPts val="0"/>
              </a:spcAft>
            </a:pPr>
            <a:r>
              <a:rPr lang="en-US" sz="3000" dirty="0" smtClean="0">
                <a:effectLst/>
                <a:latin typeface="Times New Roman" panose="02020603050405020304" pitchFamily="18" charset="0"/>
                <a:ea typeface="Times New Roman" panose="02020603050405020304" pitchFamily="18" charset="0"/>
              </a:rPr>
              <a:t>B. </a:t>
            </a:r>
            <a:r>
              <a:rPr lang="en-US" sz="3000" dirty="0" err="1" smtClean="0">
                <a:effectLst/>
                <a:latin typeface="Times New Roman" panose="02020603050405020304" pitchFamily="18" charset="0"/>
                <a:ea typeface="Times New Roman" panose="02020603050405020304" pitchFamily="18" charset="0"/>
              </a:rPr>
              <a:t>Nói</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chuyện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này</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với</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cô</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giáo</a:t>
            </a:r>
            <a:endParaRPr lang="en-US" sz="30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Times New Roman" panose="02020603050405020304" pitchFamily="18" charset="0"/>
              </a:rPr>
              <a:t>C. </a:t>
            </a:r>
            <a:r>
              <a:rPr lang="en-US" sz="3000" dirty="0" err="1" smtClean="0">
                <a:effectLst/>
                <a:latin typeface="Times New Roman" panose="02020603050405020304" pitchFamily="18" charset="0"/>
                <a:ea typeface="Times New Roman" panose="02020603050405020304" pitchFamily="18" charset="0"/>
              </a:rPr>
              <a:t>Nói</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chuyện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thẳng</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thắn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với</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bạn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Thành</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em</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không</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sợ</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những</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bức</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ảnh</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như</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vậy</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và</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nếu</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như</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bạn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thấy</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những</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bức</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ảnh</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xấu</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như</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vậy</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bạn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mà</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bị</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đưa</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lên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thì</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bạn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sẽ</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cảm</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thấy</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như</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nào</a:t>
            </a:r>
            <a:r>
              <a:rPr lang="en-US" sz="3000" dirty="0" smtClean="0">
                <a:effectLst/>
                <a:latin typeface="Times New Roman" panose="02020603050405020304" pitchFamily="18" charset="0"/>
                <a:ea typeface="Times New Roman" panose="02020603050405020304" pitchFamily="18" charset="0"/>
              </a:rPr>
              <a:t>.</a:t>
            </a:r>
          </a:p>
          <a:p>
            <a:pPr algn="just">
              <a:lnSpc>
                <a:spcPct val="120000"/>
              </a:lnSpc>
              <a:spcAft>
                <a:spcPts val="0"/>
              </a:spcAft>
            </a:pPr>
            <a:r>
              <a:rPr lang="en-US" sz="3000" dirty="0" smtClean="0">
                <a:effectLst/>
                <a:latin typeface="Times New Roman" panose="02020603050405020304" pitchFamily="18" charset="0"/>
                <a:ea typeface="Times New Roman" panose="02020603050405020304" pitchFamily="18" charset="0"/>
              </a:rPr>
              <a:t>D. </a:t>
            </a:r>
            <a:r>
              <a:rPr lang="en-US" sz="3000" dirty="0" err="1" smtClean="0">
                <a:effectLst/>
                <a:latin typeface="Times New Roman" panose="02020603050405020304" pitchFamily="18" charset="0"/>
                <a:ea typeface="Times New Roman" panose="02020603050405020304" pitchFamily="18" charset="0"/>
              </a:rPr>
              <a:t>Đáp</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án</a:t>
            </a:r>
            <a:r>
              <a:rPr lang="en-US" sz="3000" dirty="0" smtClean="0">
                <a:effectLst/>
                <a:latin typeface="Times New Roman" panose="02020603050405020304" pitchFamily="18" charset="0"/>
                <a:ea typeface="Times New Roman" panose="02020603050405020304" pitchFamily="18" charset="0"/>
              </a:rPr>
              <a:t> </a:t>
            </a:r>
            <a:r>
              <a:rPr lang="en-US" sz="3000" dirty="0" err="1" smtClean="0">
                <a:effectLst/>
                <a:latin typeface="Times New Roman" panose="02020603050405020304" pitchFamily="18" charset="0"/>
                <a:ea typeface="Times New Roman" panose="02020603050405020304" pitchFamily="18" charset="0"/>
              </a:rPr>
              <a:t>khác</a:t>
            </a:r>
            <a:endParaRPr lang="en-US" sz="3000" dirty="0">
              <a:effectLst/>
              <a:latin typeface="Times New Roman" panose="02020603050405020304" pitchFamily="18" charset="0"/>
              <a:ea typeface="Times New Roman" panose="02020603050405020304" pitchFamily="18" charset="0"/>
            </a:endParaRPr>
          </a:p>
        </p:txBody>
      </p:sp>
      <p:sp>
        <p:nvSpPr>
          <p:cNvPr id="3" name="Arc 2"/>
          <p:cNvSpPr/>
          <p:nvPr/>
        </p:nvSpPr>
        <p:spPr>
          <a:xfrm>
            <a:off x="1314450" y="424815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9580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714500" y="438263"/>
            <a:ext cx="8915400" cy="5410712"/>
          </a:xfrm>
          <a:prstGeom prst="rect">
            <a:avLst/>
          </a:prstGeom>
          <a:solidFill>
            <a:schemeClr val="bg1"/>
          </a:solidFill>
        </p:spPr>
        <p:txBody>
          <a:bodyPr wrap="square">
            <a:spAutoFit/>
          </a:bodyPr>
          <a:lstStyle/>
          <a:p>
            <a:pPr algn="just">
              <a:lnSpc>
                <a:spcPct val="120000"/>
              </a:lnSpc>
              <a:spcAft>
                <a:spcPts val="0"/>
              </a:spcAft>
            </a:pPr>
            <a:r>
              <a:rPr lang="en-US" sz="3600" b="1" dirty="0" err="1" smtClean="0">
                <a:solidFill>
                  <a:srgbClr val="00B050"/>
                </a:solidFill>
                <a:effectLst/>
                <a:latin typeface="Times New Roman" panose="02020603050405020304" pitchFamily="18" charset="0"/>
                <a:ea typeface="Times New Roman" panose="02020603050405020304" pitchFamily="18" charset="0"/>
              </a:rPr>
              <a:t>Câu</a:t>
            </a:r>
            <a:r>
              <a:rPr lang="en-US" sz="3600" b="1" dirty="0" smtClean="0">
                <a:solidFill>
                  <a:srgbClr val="00B050"/>
                </a:solidFill>
                <a:effectLst/>
                <a:latin typeface="Times New Roman" panose="02020603050405020304" pitchFamily="18" charset="0"/>
                <a:ea typeface="Times New Roman" panose="02020603050405020304" pitchFamily="18" charset="0"/>
              </a:rPr>
              <a:t> 15. </a:t>
            </a:r>
            <a:r>
              <a:rPr lang="en-US" sz="3600" dirty="0" err="1" smtClean="0">
                <a:solidFill>
                  <a:srgbClr val="00B050"/>
                </a:solidFill>
                <a:effectLst/>
                <a:latin typeface="Times New Roman" panose="02020603050405020304" pitchFamily="18" charset="0"/>
                <a:ea typeface="Times New Roman" panose="02020603050405020304" pitchFamily="18" charset="0"/>
              </a:rPr>
              <a:t>Hành</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động</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nào</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dưới</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đây</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là</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hành</a:t>
            </a:r>
            <a:r>
              <a:rPr lang="en-US" sz="3600" dirty="0" smtClean="0">
                <a:solidFill>
                  <a:srgbClr val="00B050"/>
                </a:solidFill>
                <a:effectLst/>
                <a:latin typeface="Times New Roman" panose="02020603050405020304" pitchFamily="18" charset="0"/>
                <a:ea typeface="Times New Roman" panose="02020603050405020304" pitchFamily="18" charset="0"/>
              </a:rPr>
              <a:t> vi </a:t>
            </a:r>
            <a:r>
              <a:rPr lang="en-US" sz="3600" dirty="0" err="1" smtClean="0">
                <a:solidFill>
                  <a:srgbClr val="00B050"/>
                </a:solidFill>
                <a:effectLst/>
                <a:latin typeface="Times New Roman" panose="02020603050405020304" pitchFamily="18" charset="0"/>
                <a:ea typeface="Times New Roman" panose="02020603050405020304" pitchFamily="18" charset="0"/>
              </a:rPr>
              <a:t>của</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bắt</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nạt</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học</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đường</a:t>
            </a:r>
            <a:r>
              <a:rPr lang="en-US" sz="3600" dirty="0">
                <a:solidFill>
                  <a:srgbClr val="00B050"/>
                </a:solidFill>
                <a:latin typeface="Times New Roman" panose="02020603050405020304" pitchFamily="18" charset="0"/>
                <a:ea typeface="Times New Roman" panose="02020603050405020304" pitchFamily="18" charset="0"/>
              </a:rPr>
              <a:t>?</a:t>
            </a:r>
            <a:endParaRPr lang="en-US" sz="3600" dirty="0" smtClean="0">
              <a:solidFill>
                <a:srgbClr val="00B050"/>
              </a:solidFill>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A. </a:t>
            </a:r>
            <a:r>
              <a:rPr lang="en-US" sz="3600" dirty="0" err="1" smtClean="0">
                <a:effectLst/>
                <a:latin typeface="Times New Roman" panose="02020603050405020304" pitchFamily="18" charset="0"/>
                <a:ea typeface="Times New Roman" panose="02020603050405020304" pitchFamily="18" charset="0"/>
              </a:rPr>
              <a:t>Nhắn</a:t>
            </a:r>
            <a:r>
              <a:rPr lang="en-US" sz="3600" dirty="0" smtClean="0">
                <a:effectLst/>
                <a:latin typeface="Times New Roman" panose="02020603050405020304" pitchFamily="18" charset="0"/>
                <a:ea typeface="Times New Roman" panose="02020603050405020304" pitchFamily="18" charset="0"/>
              </a:rPr>
              <a:t> tin </a:t>
            </a:r>
            <a:r>
              <a:rPr lang="en-US" sz="3600" dirty="0" err="1" smtClean="0">
                <a:effectLst/>
                <a:latin typeface="Times New Roman" panose="02020603050405020304" pitchFamily="18" charset="0"/>
                <a:ea typeface="Times New Roman" panose="02020603050405020304" pitchFamily="18" charset="0"/>
              </a:rPr>
              <a:t>đe</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dọa</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B. </a:t>
            </a:r>
            <a:r>
              <a:rPr lang="en-US" sz="3600" dirty="0" err="1" smtClean="0">
                <a:effectLst/>
                <a:latin typeface="Times New Roman" panose="02020603050405020304" pitchFamily="18" charset="0"/>
                <a:ea typeface="Times New Roman" panose="02020603050405020304" pitchFamily="18" charset="0"/>
              </a:rPr>
              <a:t>Cô</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lập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bằng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cách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ngăn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cấm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không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cho</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khác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chơi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cùng</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C. </a:t>
            </a:r>
            <a:r>
              <a:rPr lang="en-US" sz="3600" dirty="0" err="1" smtClean="0">
                <a:effectLst/>
                <a:latin typeface="Times New Roman" panose="02020603050405020304" pitchFamily="18" charset="0"/>
                <a:ea typeface="Times New Roman" panose="02020603050405020304" pitchFamily="18" charset="0"/>
              </a:rPr>
              <a:t>Chặn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đường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lục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cặp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bắt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nộp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tiền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đồ</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dùng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học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tập</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D. </a:t>
            </a:r>
            <a:r>
              <a:rPr lang="en-US" sz="3600" dirty="0" err="1" smtClean="0">
                <a:effectLst/>
                <a:latin typeface="Times New Roman" panose="02020603050405020304" pitchFamily="18" charset="0"/>
                <a:ea typeface="Times New Roman" panose="02020603050405020304" pitchFamily="18" charset="0"/>
              </a:rPr>
              <a:t>Cả</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đáp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trên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đều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đúng</a:t>
            </a:r>
            <a:endParaRPr lang="en-US" sz="3600" dirty="0">
              <a:effectLst/>
              <a:latin typeface="Times New Roman" panose="02020603050405020304" pitchFamily="18" charset="0"/>
              <a:ea typeface="Times New Roman" panose="02020603050405020304" pitchFamily="18" charset="0"/>
            </a:endParaRPr>
          </a:p>
        </p:txBody>
      </p:sp>
      <p:sp>
        <p:nvSpPr>
          <p:cNvPr id="3" name="Arc 2"/>
          <p:cNvSpPr/>
          <p:nvPr/>
        </p:nvSpPr>
        <p:spPr>
          <a:xfrm>
            <a:off x="1628774" y="520065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3781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866899" y="371588"/>
            <a:ext cx="8753475" cy="4745915"/>
          </a:xfrm>
          <a:prstGeom prst="rect">
            <a:avLst/>
          </a:prstGeom>
          <a:solidFill>
            <a:schemeClr val="bg1"/>
          </a:solidFill>
        </p:spPr>
        <p:txBody>
          <a:bodyPr wrap="square">
            <a:spAutoFit/>
          </a:bodyPr>
          <a:lstStyle/>
          <a:p>
            <a:pPr algn="just">
              <a:lnSpc>
                <a:spcPct val="120000"/>
              </a:lnSpc>
              <a:spcAft>
                <a:spcPts val="0"/>
              </a:spcAft>
            </a:pPr>
            <a:r>
              <a:rPr lang="en-US" sz="3600" b="1" dirty="0" err="1" smtClean="0">
                <a:solidFill>
                  <a:srgbClr val="00B050"/>
                </a:solidFill>
                <a:effectLst/>
                <a:latin typeface="Times New Roman" panose="02020603050405020304" pitchFamily="18" charset="0"/>
                <a:ea typeface="Times New Roman" panose="02020603050405020304" pitchFamily="18" charset="0"/>
              </a:rPr>
              <a:t>Câu</a:t>
            </a:r>
            <a:r>
              <a:rPr lang="en-US" sz="3600" b="1" dirty="0" smtClean="0">
                <a:solidFill>
                  <a:srgbClr val="00B050"/>
                </a:solidFill>
                <a:effectLst/>
                <a:latin typeface="Times New Roman" panose="02020603050405020304" pitchFamily="18" charset="0"/>
                <a:ea typeface="Times New Roman" panose="02020603050405020304" pitchFamily="18" charset="0"/>
              </a:rPr>
              <a:t> 16.</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Nên</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thực</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hiện</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điều</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chỉnh</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cảm</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xúc</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của</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bản</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thân</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theo</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hướng</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tích</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cực</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trong</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cuộc</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sống</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như</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thế</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nào</a:t>
            </a:r>
            <a:r>
              <a:rPr lang="en-US" sz="3600" dirty="0" smtClean="0">
                <a:solidFill>
                  <a:srgbClr val="00B050"/>
                </a:solidFill>
                <a:latin typeface="Times New Roman" panose="02020603050405020304" pitchFamily="18" charset="0"/>
                <a:ea typeface="Times New Roman" panose="02020603050405020304" pitchFamily="18" charset="0"/>
              </a:rPr>
              <a:t>?</a:t>
            </a:r>
            <a:endParaRPr lang="en-US" sz="3600" dirty="0">
              <a:solidFill>
                <a:srgbClr val="00B050"/>
              </a:solidFill>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A. </a:t>
            </a:r>
            <a:r>
              <a:rPr lang="en-US" sz="3600" dirty="0" err="1" smtClean="0">
                <a:effectLst/>
                <a:latin typeface="Times New Roman" panose="02020603050405020304" pitchFamily="18" charset="0"/>
                <a:ea typeface="Times New Roman" panose="02020603050405020304" pitchFamily="18" charset="0"/>
              </a:rPr>
              <a:t>Chỉ</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nào</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cần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thiết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mới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phải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điều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chỉnh</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B. </a:t>
            </a:r>
            <a:r>
              <a:rPr lang="en-US" sz="3600" dirty="0" err="1" smtClean="0">
                <a:effectLst/>
                <a:latin typeface="Times New Roman" panose="02020603050405020304" pitchFamily="18" charset="0"/>
                <a:ea typeface="Times New Roman" panose="02020603050405020304" pitchFamily="18" charset="0"/>
              </a:rPr>
              <a:t>Thực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hiện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điều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chỉnh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hàng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ngày</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C. </a:t>
            </a:r>
            <a:r>
              <a:rPr lang="en-US" sz="3600" dirty="0" err="1" smtClean="0">
                <a:effectLst/>
                <a:latin typeface="Times New Roman" panose="02020603050405020304" pitchFamily="18" charset="0"/>
                <a:ea typeface="Times New Roman" panose="02020603050405020304" pitchFamily="18" charset="0"/>
              </a:rPr>
              <a:t>Điều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chỉnh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có</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hứng</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D. </a:t>
            </a:r>
            <a:r>
              <a:rPr lang="en-US" sz="3600" dirty="0" err="1" smtClean="0">
                <a:effectLst/>
                <a:latin typeface="Times New Roman" panose="02020603050405020304" pitchFamily="18" charset="0"/>
                <a:ea typeface="Times New Roman" panose="02020603050405020304" pitchFamily="18" charset="0"/>
              </a:rPr>
              <a:t>Đáp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khác</a:t>
            </a:r>
            <a:endParaRPr lang="en-US" sz="3600" dirty="0">
              <a:effectLst/>
              <a:latin typeface="Times New Roman" panose="02020603050405020304" pitchFamily="18" charset="0"/>
              <a:ea typeface="Times New Roman" panose="02020603050405020304" pitchFamily="18" charset="0"/>
            </a:endParaRPr>
          </a:p>
        </p:txBody>
      </p:sp>
      <p:sp>
        <p:nvSpPr>
          <p:cNvPr id="3" name="Arc 2"/>
          <p:cNvSpPr/>
          <p:nvPr/>
        </p:nvSpPr>
        <p:spPr>
          <a:xfrm>
            <a:off x="1866899" y="314325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6166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181100" y="199132"/>
            <a:ext cx="9934575" cy="6149376"/>
          </a:xfrm>
          <a:prstGeom prst="rect">
            <a:avLst/>
          </a:prstGeom>
        </p:spPr>
        <p:txBody>
          <a:bodyPr wrap="square">
            <a:spAutoFit/>
          </a:bodyPr>
          <a:lstStyle/>
          <a:p>
            <a:pPr algn="ctr">
              <a:lnSpc>
                <a:spcPct val="120000"/>
              </a:lnSpc>
              <a:spcAft>
                <a:spcPts val="0"/>
              </a:spcAft>
            </a:pP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I.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ôn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tập</a:t>
            </a:r>
            <a:endParaRPr lang="en-US" sz="4000" b="1"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1.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giữ</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gìn</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bạn</a:t>
            </a:r>
            <a:endParaRPr lang="en-US" sz="32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Phòng</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tránh</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bắt</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nạt</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đường</a:t>
            </a:r>
            <a:endParaRPr lang="en-US" sz="32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trường</a:t>
            </a:r>
            <a:endParaRPr lang="en-US" sz="32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2.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Khám</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phá</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thân</a:t>
            </a:r>
            <a:endParaRPr lang="en-US" sz="32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xúc</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tôi</a:t>
            </a:r>
            <a:endParaRPr lang="en-US" sz="32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spc="2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Khả</a:t>
            </a:r>
            <a:r>
              <a:rPr lang="en-US" sz="3200" spc="2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3200" spc="2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tranh</a:t>
            </a:r>
            <a:r>
              <a:rPr lang="en-US" sz="3200" spc="2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biện</a:t>
            </a:r>
            <a:r>
              <a:rPr lang="en-US" sz="3200" spc="2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thương</a:t>
            </a:r>
            <a:r>
              <a:rPr lang="en-US" sz="3200" spc="2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thuyết</a:t>
            </a:r>
            <a:r>
              <a:rPr lang="en-US" sz="3200" spc="2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spc="2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2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tôi</a:t>
            </a:r>
            <a:endParaRPr lang="en-US" sz="32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Trách</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thân</a:t>
            </a:r>
            <a:endParaRPr lang="en-US" sz="32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trách</a:t>
            </a:r>
            <a:r>
              <a:rPr lang="en-US"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nhiệm</a:t>
            </a:r>
            <a:endParaRPr lang="en-US"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8558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04949" y="856387"/>
            <a:ext cx="9344025" cy="4081117"/>
          </a:xfrm>
          <a:prstGeom prst="rect">
            <a:avLst/>
          </a:prstGeom>
          <a:solidFill>
            <a:schemeClr val="bg1"/>
          </a:solidFill>
        </p:spPr>
        <p:txBody>
          <a:bodyPr wrap="square">
            <a:spAutoFit/>
          </a:bodyPr>
          <a:lstStyle/>
          <a:p>
            <a:pPr algn="just">
              <a:lnSpc>
                <a:spcPct val="120000"/>
              </a:lnSpc>
              <a:spcAft>
                <a:spcPts val="0"/>
              </a:spcAft>
            </a:pPr>
            <a:r>
              <a:rPr lang="en-US" sz="3600" b="1" dirty="0" err="1" smtClean="0">
                <a:solidFill>
                  <a:srgbClr val="00B050"/>
                </a:solidFill>
                <a:effectLst/>
                <a:latin typeface="Times New Roman" panose="02020603050405020304" pitchFamily="18" charset="0"/>
                <a:ea typeface="Times New Roman" panose="02020603050405020304" pitchFamily="18" charset="0"/>
              </a:rPr>
              <a:t>Câu</a:t>
            </a:r>
            <a:r>
              <a:rPr lang="en-US" sz="3600" b="1" dirty="0" smtClean="0">
                <a:solidFill>
                  <a:srgbClr val="00B050"/>
                </a:solidFill>
                <a:effectLst/>
                <a:latin typeface="Times New Roman" panose="02020603050405020304" pitchFamily="18" charset="0"/>
                <a:ea typeface="Times New Roman" panose="02020603050405020304" pitchFamily="18" charset="0"/>
              </a:rPr>
              <a:t> 17.</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Cách</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điều</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chỉnh</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cảm</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xúc</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theo</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hướng</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tích</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cực</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là</a:t>
            </a:r>
            <a:r>
              <a:rPr lang="en-US" sz="3600" dirty="0">
                <a:solidFill>
                  <a:srgbClr val="00B050"/>
                </a:solidFill>
                <a:latin typeface="Times New Roman" panose="02020603050405020304" pitchFamily="18" charset="0"/>
                <a:ea typeface="Times New Roman" panose="02020603050405020304" pitchFamily="18" charset="0"/>
              </a:rPr>
              <a:t> </a:t>
            </a:r>
            <a:r>
              <a:rPr lang="en-US" sz="3600" dirty="0" err="1" smtClean="0">
                <a:solidFill>
                  <a:srgbClr val="00B050"/>
                </a:solidFill>
                <a:latin typeface="Times New Roman" panose="02020603050405020304" pitchFamily="18" charset="0"/>
                <a:ea typeface="Times New Roman" panose="02020603050405020304" pitchFamily="18" charset="0"/>
              </a:rPr>
              <a:t>gì</a:t>
            </a:r>
            <a:r>
              <a:rPr lang="en-US" sz="3600" dirty="0" smtClean="0">
                <a:solidFill>
                  <a:srgbClr val="00B050"/>
                </a:solidFill>
                <a:latin typeface="Times New Roman" panose="02020603050405020304" pitchFamily="18" charset="0"/>
                <a:ea typeface="Times New Roman" panose="02020603050405020304" pitchFamily="18" charset="0"/>
              </a:rPr>
              <a:t>?</a:t>
            </a:r>
            <a:endParaRPr lang="en-US" sz="3600" dirty="0" smtClean="0">
              <a:solidFill>
                <a:srgbClr val="00B050"/>
              </a:solidFill>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A. </a:t>
            </a:r>
            <a:r>
              <a:rPr lang="en-US" sz="3600" dirty="0" err="1" smtClean="0">
                <a:effectLst/>
                <a:latin typeface="Times New Roman" panose="02020603050405020304" pitchFamily="18" charset="0"/>
                <a:ea typeface="Times New Roman" panose="02020603050405020304" pitchFamily="18" charset="0"/>
              </a:rPr>
              <a:t>Hít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một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hơi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thật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sâu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để</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điều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chỉnh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lại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cảm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xúc</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B. </a:t>
            </a:r>
            <a:r>
              <a:rPr lang="en-US" sz="3600" dirty="0" err="1" smtClean="0">
                <a:effectLst/>
                <a:latin typeface="Times New Roman" panose="02020603050405020304" pitchFamily="18" charset="0"/>
                <a:ea typeface="Times New Roman" panose="02020603050405020304" pitchFamily="18" charset="0"/>
              </a:rPr>
              <a:t>Uống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một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cốc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nước</a:t>
            </a:r>
            <a:r>
              <a:rPr lang="en-US" sz="3600" dirty="0" smtClean="0">
                <a:effectLst/>
                <a:latin typeface="Times New Roman" panose="02020603050405020304" pitchFamily="18" charset="0"/>
                <a:ea typeface="Times New Roman" panose="02020603050405020304" pitchFamily="18" charset="0"/>
              </a:rPr>
              <a:t>...</a:t>
            </a: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C. </a:t>
            </a:r>
            <a:r>
              <a:rPr lang="en-US" sz="3600" dirty="0" err="1" smtClean="0">
                <a:effectLst/>
                <a:latin typeface="Times New Roman" panose="02020603050405020304" pitchFamily="18" charset="0"/>
                <a:ea typeface="Times New Roman" panose="02020603050405020304" pitchFamily="18" charset="0"/>
              </a:rPr>
              <a:t>Suy</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nghĩ</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mọi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chuyện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lạc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quan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hơn</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D. </a:t>
            </a:r>
            <a:r>
              <a:rPr lang="en-US" sz="3600" dirty="0" err="1" smtClean="0">
                <a:effectLst/>
                <a:latin typeface="Times New Roman" panose="02020603050405020304" pitchFamily="18" charset="0"/>
                <a:ea typeface="Times New Roman" panose="02020603050405020304" pitchFamily="18" charset="0"/>
              </a:rPr>
              <a:t>Cả</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đáp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trên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đều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đúng</a:t>
            </a:r>
            <a:endParaRPr lang="en-US" sz="3600" dirty="0">
              <a:effectLst/>
              <a:latin typeface="Times New Roman" panose="02020603050405020304" pitchFamily="18" charset="0"/>
              <a:ea typeface="Times New Roman" panose="02020603050405020304" pitchFamily="18" charset="0"/>
            </a:endParaRPr>
          </a:p>
        </p:txBody>
      </p:sp>
      <p:sp>
        <p:nvSpPr>
          <p:cNvPr id="4" name="Arc 3"/>
          <p:cNvSpPr/>
          <p:nvPr/>
        </p:nvSpPr>
        <p:spPr>
          <a:xfrm>
            <a:off x="1504949" y="4295775"/>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5766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43049" y="475589"/>
            <a:ext cx="9267825" cy="4081117"/>
          </a:xfrm>
          <a:prstGeom prst="rect">
            <a:avLst/>
          </a:prstGeom>
          <a:solidFill>
            <a:schemeClr val="bg1"/>
          </a:solidFill>
        </p:spPr>
        <p:txBody>
          <a:bodyPr wrap="square">
            <a:spAutoFit/>
          </a:bodyPr>
          <a:lstStyle/>
          <a:p>
            <a:pPr algn="just">
              <a:lnSpc>
                <a:spcPct val="120000"/>
              </a:lnSpc>
              <a:spcAft>
                <a:spcPts val="0"/>
              </a:spcAft>
            </a:pPr>
            <a:r>
              <a:rPr lang="en-US" sz="3600" b="1" dirty="0" err="1" smtClean="0">
                <a:solidFill>
                  <a:srgbClr val="00B050"/>
                </a:solidFill>
                <a:effectLst/>
                <a:latin typeface="Times New Roman" panose="02020603050405020304" pitchFamily="18" charset="0"/>
                <a:ea typeface="Times New Roman" panose="02020603050405020304" pitchFamily="18" charset="0"/>
              </a:rPr>
              <a:t>Câu</a:t>
            </a:r>
            <a:r>
              <a:rPr lang="en-US" sz="3600" b="1" dirty="0" smtClean="0">
                <a:solidFill>
                  <a:srgbClr val="00B050"/>
                </a:solidFill>
                <a:effectLst/>
                <a:latin typeface="Times New Roman" panose="02020603050405020304" pitchFamily="18" charset="0"/>
                <a:ea typeface="Times New Roman" panose="02020603050405020304" pitchFamily="18" charset="0"/>
              </a:rPr>
              <a:t> 18.</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Khi</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thấy</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một</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nhóm</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người</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đang</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dồn</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một</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bạn</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vào</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tường</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em</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nên</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làm</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gì</a:t>
            </a:r>
            <a:r>
              <a:rPr lang="en-US" sz="3600" dirty="0" smtClean="0">
                <a:solidFill>
                  <a:srgbClr val="00B050"/>
                </a:solidFill>
                <a:latin typeface="Times New Roman" panose="02020603050405020304" pitchFamily="18" charset="0"/>
                <a:ea typeface="Times New Roman" panose="02020603050405020304" pitchFamily="18" charset="0"/>
              </a:rPr>
              <a:t>?</a:t>
            </a:r>
            <a:endParaRPr lang="en-US" sz="3600" dirty="0">
              <a:solidFill>
                <a:srgbClr val="00B050"/>
              </a:solidFill>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A. </a:t>
            </a:r>
            <a:r>
              <a:rPr lang="en-US" sz="3600" dirty="0" err="1" smtClean="0">
                <a:effectLst/>
                <a:latin typeface="Times New Roman" panose="02020603050405020304" pitchFamily="18" charset="0"/>
                <a:ea typeface="Times New Roman" panose="02020603050405020304" pitchFamily="18" charset="0"/>
              </a:rPr>
              <a:t>Xông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vào</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bảo</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vệ</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bạn</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B. </a:t>
            </a:r>
            <a:r>
              <a:rPr lang="en-US" sz="3600" dirty="0" err="1" smtClean="0">
                <a:effectLst/>
                <a:latin typeface="Times New Roman" panose="02020603050405020304" pitchFamily="18" charset="0"/>
                <a:ea typeface="Times New Roman" panose="02020603050405020304" pitchFamily="18" charset="0"/>
              </a:rPr>
              <a:t>Hét</a:t>
            </a:r>
            <a:r>
              <a:rPr lang="en-US" sz="3600" dirty="0" smtClean="0">
                <a:effectLst/>
                <a:latin typeface="Times New Roman" panose="02020603050405020304" pitchFamily="18" charset="0"/>
                <a:ea typeface="Times New Roman" panose="02020603050405020304" pitchFamily="18" charset="0"/>
              </a:rPr>
              <a:t> to </a:t>
            </a:r>
            <a:r>
              <a:rPr lang="en-US" sz="3600" dirty="0" err="1" smtClean="0">
                <a:effectLst/>
                <a:latin typeface="Times New Roman" panose="02020603050405020304" pitchFamily="18" charset="0"/>
                <a:ea typeface="Times New Roman" panose="02020603050405020304" pitchFamily="18" charset="0"/>
              </a:rPr>
              <a:t>lên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và</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chạy</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C. </a:t>
            </a:r>
            <a:r>
              <a:rPr lang="en-US" sz="3600" dirty="0" err="1" smtClean="0">
                <a:effectLst/>
                <a:latin typeface="Times New Roman" panose="02020603050405020304" pitchFamily="18" charset="0"/>
                <a:ea typeface="Times New Roman" panose="02020603050405020304" pitchFamily="18" charset="0"/>
              </a:rPr>
              <a:t>Báo</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với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người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lớn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thầy</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cô</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giáo</a:t>
            </a:r>
            <a:r>
              <a:rPr lang="en-US" sz="3600" dirty="0" smtClean="0">
                <a:effectLst/>
                <a:latin typeface="Times New Roman" panose="02020603050405020304" pitchFamily="18" charset="0"/>
                <a:ea typeface="Times New Roman" panose="02020603050405020304" pitchFamily="18" charset="0"/>
              </a:rPr>
              <a:t> ở </a:t>
            </a:r>
            <a:r>
              <a:rPr lang="en-US" sz="3600" dirty="0" err="1" smtClean="0">
                <a:effectLst/>
                <a:latin typeface="Times New Roman" panose="02020603050405020304" pitchFamily="18" charset="0"/>
                <a:ea typeface="Times New Roman" panose="02020603050405020304" pitchFamily="18" charset="0"/>
              </a:rPr>
              <a:t>gần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nhất</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D. </a:t>
            </a:r>
            <a:r>
              <a:rPr lang="en-US" sz="3600" dirty="0" err="1" smtClean="0">
                <a:effectLst/>
                <a:latin typeface="Times New Roman" panose="02020603050405020304" pitchFamily="18" charset="0"/>
                <a:ea typeface="Times New Roman" panose="02020603050405020304" pitchFamily="18" charset="0"/>
              </a:rPr>
              <a:t>Đánh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nhau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với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các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bạn</a:t>
            </a:r>
            <a:endParaRPr lang="en-US" sz="3600" dirty="0"/>
          </a:p>
        </p:txBody>
      </p:sp>
      <p:sp>
        <p:nvSpPr>
          <p:cNvPr id="3" name="Arc 2"/>
          <p:cNvSpPr/>
          <p:nvPr/>
        </p:nvSpPr>
        <p:spPr>
          <a:xfrm>
            <a:off x="1543049" y="3228975"/>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9579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09724" y="413963"/>
            <a:ext cx="9267825" cy="4819781"/>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Times New Roman" panose="02020603050405020304" pitchFamily="18" charset="0"/>
              </a:rPr>
              <a:t>Câu </a:t>
            </a:r>
            <a:r>
              <a:rPr lang="en-US" sz="3200" b="1" dirty="0" smtClean="0">
                <a:solidFill>
                  <a:srgbClr val="00B050"/>
                </a:solidFill>
                <a:effectLst/>
                <a:latin typeface="Times New Roman" panose="02020603050405020304" pitchFamily="18" charset="0"/>
                <a:ea typeface="Times New Roman" panose="02020603050405020304" pitchFamily="18" charset="0"/>
              </a:rPr>
              <a:t>1</a:t>
            </a:r>
            <a:r>
              <a:rPr lang="vi-VN" sz="3200" b="1" dirty="0" smtClean="0">
                <a:solidFill>
                  <a:srgbClr val="00B050"/>
                </a:solidFill>
                <a:effectLst/>
                <a:latin typeface="Times New Roman" panose="02020603050405020304" pitchFamily="18" charset="0"/>
                <a:ea typeface="Times New Roman" panose="02020603050405020304" pitchFamily="18" charset="0"/>
              </a:rPr>
              <a:t>9.</a:t>
            </a:r>
            <a:r>
              <a:rPr lang="vi-VN"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Bản</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thân</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em</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đã</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làm</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gì</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để</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tự</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hào</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về</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truyền</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thống</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của</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trường</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mình</a:t>
            </a:r>
            <a:r>
              <a:rPr lang="en-US" sz="3200" dirty="0">
                <a:solidFill>
                  <a:srgbClr val="00B050"/>
                </a:solidFill>
                <a:latin typeface="Times New Roman" panose="02020603050405020304" pitchFamily="18" charset="0"/>
                <a:ea typeface="Times New Roman" panose="02020603050405020304" pitchFamily="18" charset="0"/>
              </a:rPr>
              <a:t>?</a:t>
            </a:r>
            <a:endParaRPr lang="en-US" sz="3200" dirty="0" smtClean="0">
              <a:solidFill>
                <a:srgbClr val="00B050"/>
              </a:solidFill>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rPr>
              <a:t>A. </a:t>
            </a:r>
            <a:r>
              <a:rPr lang="en-US" sz="3200" dirty="0" err="1" smtClean="0">
                <a:effectLst/>
                <a:latin typeface="Times New Roman" panose="02020603050405020304" pitchFamily="18" charset="0"/>
                <a:ea typeface="Times New Roman" panose="02020603050405020304" pitchFamily="18" charset="0"/>
              </a:rPr>
              <a:t>Chăm</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ngoan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học</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giỏi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và</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tích</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cực</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tham</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gia</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các</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hoạt</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động</a:t>
            </a:r>
            <a:endParaRPr lang="en-US" sz="32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rPr>
              <a:t>B. </a:t>
            </a:r>
            <a:r>
              <a:rPr lang="en-US" sz="3200" dirty="0" err="1" smtClean="0">
                <a:effectLst/>
                <a:latin typeface="Times New Roman" panose="02020603050405020304" pitchFamily="18" charset="0"/>
                <a:ea typeface="Times New Roman" panose="02020603050405020304" pitchFamily="18" charset="0"/>
              </a:rPr>
              <a:t>Tìm</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hiểu</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nhiều</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hơn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nữa</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về</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truyền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thống</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của</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trường</a:t>
            </a:r>
            <a:endParaRPr lang="en-US" sz="32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rPr>
              <a:t>C. </a:t>
            </a:r>
            <a:r>
              <a:rPr lang="en-US" sz="3200" dirty="0" err="1" smtClean="0">
                <a:effectLst/>
                <a:latin typeface="Times New Roman" panose="02020603050405020304" pitchFamily="18" charset="0"/>
                <a:ea typeface="Times New Roman" panose="02020603050405020304" pitchFamily="18" charset="0"/>
              </a:rPr>
              <a:t>Giới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thiệu</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với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bạn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bè</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về</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truyền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thống</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của</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trường</a:t>
            </a:r>
            <a:endParaRPr lang="en-US" sz="32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rPr>
              <a:t>D. </a:t>
            </a:r>
            <a:r>
              <a:rPr lang="en-US" sz="3200" dirty="0" err="1" smtClean="0">
                <a:effectLst/>
                <a:latin typeface="Times New Roman" panose="02020603050405020304" pitchFamily="18" charset="0"/>
                <a:ea typeface="Times New Roman" panose="02020603050405020304" pitchFamily="18" charset="0"/>
              </a:rPr>
              <a:t>Thực</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hiện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tất</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cả</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các</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việc</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làm</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trên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để</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phát</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huy</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truyền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thống</a:t>
            </a:r>
            <a:r>
              <a:rPr lang="en-US" sz="3200" dirty="0" smtClean="0">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
        <p:nvSpPr>
          <p:cNvPr id="3" name="Arc 2"/>
          <p:cNvSpPr/>
          <p:nvPr/>
        </p:nvSpPr>
        <p:spPr>
          <a:xfrm>
            <a:off x="1609724" y="4048125"/>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9132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762664" y="873718"/>
            <a:ext cx="9158377" cy="4081117"/>
          </a:xfrm>
          <a:prstGeom prst="rect">
            <a:avLst/>
          </a:prstGeom>
          <a:solidFill>
            <a:schemeClr val="bg1"/>
          </a:solidFill>
        </p:spPr>
        <p:txBody>
          <a:bodyPr wrap="square">
            <a:spAutoFit/>
          </a:bodyPr>
          <a:lstStyle/>
          <a:p>
            <a:pPr algn="just">
              <a:lnSpc>
                <a:spcPct val="120000"/>
              </a:lnSpc>
              <a:spcAft>
                <a:spcPts val="0"/>
              </a:spcAft>
            </a:pPr>
            <a:r>
              <a:rPr lang="vi-VN" sz="3600" b="1" dirty="0" smtClean="0">
                <a:solidFill>
                  <a:srgbClr val="00B050"/>
                </a:solidFill>
                <a:effectLst/>
                <a:latin typeface="Times New Roman" panose="02020603050405020304" pitchFamily="18" charset="0"/>
                <a:ea typeface="Times New Roman" panose="02020603050405020304" pitchFamily="18" charset="0"/>
              </a:rPr>
              <a:t>Câu 20.</a:t>
            </a:r>
            <a:r>
              <a:rPr lang="vi-VN"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Khi</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tham</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gia</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các</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phong</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trào</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của</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trường</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tổ</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chức</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em</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cảm</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thấy</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như</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thế</a:t>
            </a:r>
            <a:r>
              <a:rPr lang="en-US" sz="3600" dirty="0" smtClean="0">
                <a:solidFill>
                  <a:srgbClr val="00B050"/>
                </a:solidFill>
                <a:effectLst/>
                <a:latin typeface="Times New Roman" panose="02020603050405020304" pitchFamily="18" charset="0"/>
                <a:ea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Times New Roman" panose="02020603050405020304" pitchFamily="18" charset="0"/>
              </a:rPr>
              <a:t>nào</a:t>
            </a:r>
            <a:r>
              <a:rPr lang="en-US" sz="3600" dirty="0" smtClean="0">
                <a:solidFill>
                  <a:srgbClr val="00B050"/>
                </a:solidFill>
                <a:effectLst/>
                <a:latin typeface="Times New Roman" panose="02020603050405020304" pitchFamily="18" charset="0"/>
                <a:ea typeface="Times New Roman" panose="02020603050405020304" pitchFamily="18" charset="0"/>
              </a:rPr>
              <a:t>?</a:t>
            </a: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A. </a:t>
            </a:r>
            <a:r>
              <a:rPr lang="en-US" sz="3600" dirty="0" err="1" smtClean="0">
                <a:effectLst/>
                <a:latin typeface="Times New Roman" panose="02020603050405020304" pitchFamily="18" charset="0"/>
                <a:ea typeface="Times New Roman" panose="02020603050405020304" pitchFamily="18" charset="0"/>
              </a:rPr>
              <a:t>Không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thích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nhiều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phong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trào</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B. </a:t>
            </a:r>
            <a:r>
              <a:rPr lang="en-US" sz="3600" dirty="0" err="1" smtClean="0">
                <a:effectLst/>
                <a:latin typeface="Times New Roman" panose="02020603050405020304" pitchFamily="18" charset="0"/>
                <a:ea typeface="Times New Roman" panose="02020603050405020304" pitchFamily="18" charset="0"/>
              </a:rPr>
              <a:t>Tỏ</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thái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độ</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không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vui</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C. </a:t>
            </a:r>
            <a:r>
              <a:rPr lang="en-US" sz="3600" dirty="0" err="1" smtClean="0">
                <a:effectLst/>
                <a:latin typeface="Times New Roman" panose="02020603050405020304" pitchFamily="18" charset="0"/>
                <a:ea typeface="Times New Roman" panose="02020603050405020304" pitchFamily="18" charset="0"/>
              </a:rPr>
              <a:t>Tự</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hào</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và</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rất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háo</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hức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tham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gia</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D. </a:t>
            </a:r>
            <a:r>
              <a:rPr lang="en-US" sz="3600" dirty="0" err="1" smtClean="0">
                <a:effectLst/>
                <a:latin typeface="Times New Roman" panose="02020603050405020304" pitchFamily="18" charset="0"/>
                <a:ea typeface="Times New Roman" panose="02020603050405020304" pitchFamily="18" charset="0"/>
              </a:rPr>
              <a:t>Thấy</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phiền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và</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mất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thời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gian</a:t>
            </a:r>
            <a:endParaRPr lang="en-US" sz="3600" dirty="0">
              <a:effectLst/>
              <a:latin typeface="Times New Roman" panose="02020603050405020304" pitchFamily="18" charset="0"/>
              <a:ea typeface="Times New Roman" panose="02020603050405020304" pitchFamily="18" charset="0"/>
            </a:endParaRPr>
          </a:p>
        </p:txBody>
      </p:sp>
      <p:sp>
        <p:nvSpPr>
          <p:cNvPr id="4" name="Arc 3"/>
          <p:cNvSpPr/>
          <p:nvPr/>
        </p:nvSpPr>
        <p:spPr>
          <a:xfrm>
            <a:off x="1832574" y="363855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8500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426234" y="411923"/>
            <a:ext cx="9460302" cy="6075509"/>
          </a:xfrm>
          <a:prstGeom prst="rect">
            <a:avLst/>
          </a:prstGeom>
          <a:solidFill>
            <a:schemeClr val="bg1"/>
          </a:solidFill>
        </p:spPr>
        <p:txBody>
          <a:bodyPr wrap="square">
            <a:spAutoFit/>
          </a:bodyPr>
          <a:lstStyle/>
          <a:p>
            <a:pPr algn="just">
              <a:lnSpc>
                <a:spcPct val="120000"/>
              </a:lnSpc>
              <a:spcAft>
                <a:spcPts val="0"/>
              </a:spcAft>
            </a:pPr>
            <a:r>
              <a:rPr lang="vi-VN" sz="3600" b="1" dirty="0" smtClean="0">
                <a:solidFill>
                  <a:srgbClr val="00B050"/>
                </a:solidFill>
                <a:effectLst/>
                <a:latin typeface="Times New Roman" panose="02020603050405020304" pitchFamily="18" charset="0"/>
                <a:ea typeface="Times New Roman" panose="02020603050405020304" pitchFamily="18" charset="0"/>
              </a:rPr>
              <a:t>Câu 21. </a:t>
            </a:r>
            <a:r>
              <a:rPr lang="en-US" sz="3600" b="1" dirty="0" err="1" smtClean="0">
                <a:solidFill>
                  <a:srgbClr val="00B050"/>
                </a:solidFill>
                <a:effectLst/>
                <a:latin typeface="Times New Roman" panose="02020603050405020304" pitchFamily="18" charset="0"/>
                <a:ea typeface="Times New Roman" panose="02020603050405020304" pitchFamily="18" charset="0"/>
              </a:rPr>
              <a:t>Nhận</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định</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nào</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sau</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đây</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là</a:t>
            </a:r>
            <a:r>
              <a:rPr lang="en-US" sz="3600" b="1" dirty="0" smtClean="0">
                <a:solidFill>
                  <a:srgbClr val="00B050"/>
                </a:solidFill>
                <a:effectLst/>
                <a:latin typeface="Times New Roman" panose="02020603050405020304" pitchFamily="18" charset="0"/>
                <a:ea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Times New Roman" panose="02020603050405020304" pitchFamily="18" charset="0"/>
              </a:rPr>
              <a:t>sai</a:t>
            </a:r>
            <a:r>
              <a:rPr lang="en-US" sz="3600" b="1" dirty="0" smtClean="0">
                <a:solidFill>
                  <a:srgbClr val="00B050"/>
                </a:solidFill>
                <a:effectLst/>
                <a:latin typeface="Times New Roman" panose="02020603050405020304" pitchFamily="18" charset="0"/>
                <a:ea typeface="Times New Roman" panose="02020603050405020304" pitchFamily="18" charset="0"/>
              </a:rPr>
              <a:t>?</a:t>
            </a: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A. </a:t>
            </a:r>
            <a:r>
              <a:rPr lang="en-US" sz="3600" dirty="0" err="1" smtClean="0">
                <a:effectLst/>
                <a:latin typeface="Times New Roman" panose="02020603050405020304" pitchFamily="18" charset="0"/>
                <a:ea typeface="Times New Roman" panose="02020603050405020304" pitchFamily="18" charset="0"/>
              </a:rPr>
              <a:t>Chỉ</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cần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lễ</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phép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với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thầy</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cô</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khi</a:t>
            </a:r>
            <a:r>
              <a:rPr lang="en-US" sz="3600" dirty="0" smtClean="0">
                <a:effectLst/>
                <a:latin typeface="Times New Roman" panose="02020603050405020304" pitchFamily="18" charset="0"/>
                <a:ea typeface="Times New Roman" panose="02020603050405020304" pitchFamily="18" charset="0"/>
              </a:rPr>
              <a:t> ở </a:t>
            </a:r>
            <a:r>
              <a:rPr lang="en-US" sz="3600" dirty="0" err="1" smtClean="0">
                <a:effectLst/>
                <a:latin typeface="Times New Roman" panose="02020603050405020304" pitchFamily="18" charset="0"/>
                <a:ea typeface="Times New Roman" panose="02020603050405020304" pitchFamily="18" charset="0"/>
              </a:rPr>
              <a:t>trong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trường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ra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ngoài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thì</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không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cần</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B. </a:t>
            </a:r>
            <a:r>
              <a:rPr lang="en-US" sz="3600" dirty="0" err="1" smtClean="0">
                <a:effectLst/>
                <a:latin typeface="Times New Roman" panose="02020603050405020304" pitchFamily="18" charset="0"/>
                <a:ea typeface="Times New Roman" panose="02020603050405020304" pitchFamily="18" charset="0"/>
              </a:rPr>
              <a:t>Cùng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tìm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hiểu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sở</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thích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của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nhau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là</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một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cách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rất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hiệu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quả</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để</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duy</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trì</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tình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cảm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bè</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C. </a:t>
            </a:r>
            <a:r>
              <a:rPr lang="en-US" sz="3600" dirty="0" err="1" smtClean="0">
                <a:effectLst/>
                <a:latin typeface="Times New Roman" panose="02020603050405020304" pitchFamily="18" charset="0"/>
                <a:ea typeface="Times New Roman" panose="02020603050405020304" pitchFamily="18" charset="0"/>
              </a:rPr>
              <a:t>Giữ</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mối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quan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hệ</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tốt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với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thầy</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cô</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bè</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sẽ</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giúp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em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học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tập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hiệu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quả</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hơn</a:t>
            </a:r>
            <a:endParaRPr lang="en-US" sz="36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Times New Roman" panose="02020603050405020304" pitchFamily="18" charset="0"/>
              </a:rPr>
              <a:t>D. </a:t>
            </a:r>
            <a:r>
              <a:rPr lang="en-US" sz="3600" dirty="0" err="1" smtClean="0">
                <a:effectLst/>
                <a:latin typeface="Times New Roman" panose="02020603050405020304" pitchFamily="18" charset="0"/>
                <a:ea typeface="Times New Roman" panose="02020603050405020304" pitchFamily="18" charset="0"/>
              </a:rPr>
              <a:t>Không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nên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nhận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lời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làm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bài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tập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hộ</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đến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tránh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bạn</a:t>
            </a:r>
            <a:r>
              <a:rPr lang="en-US" sz="3600" dirty="0" smtClean="0">
                <a:effectLst/>
                <a:latin typeface="Times New Roman" panose="02020603050405020304" pitchFamily="18" charset="0"/>
                <a:ea typeface="Times New Roman" panose="02020603050405020304" pitchFamily="18" charset="0"/>
              </a:rPr>
              <a:t> ý </a:t>
            </a:r>
            <a:r>
              <a:rPr lang="en-US" sz="3600" dirty="0" err="1" smtClean="0">
                <a:effectLst/>
                <a:latin typeface="Times New Roman" panose="02020603050405020304" pitchFamily="18" charset="0"/>
                <a:ea typeface="Times New Roman" panose="02020603050405020304" pitchFamily="18" charset="0"/>
              </a:rPr>
              <a:t>lại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vào</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mình</a:t>
            </a:r>
            <a:endParaRPr lang="en-US" sz="3600" dirty="0">
              <a:effectLst/>
              <a:latin typeface="Times New Roman" panose="02020603050405020304" pitchFamily="18" charset="0"/>
              <a:ea typeface="Times New Roman" panose="02020603050405020304" pitchFamily="18" charset="0"/>
            </a:endParaRPr>
          </a:p>
        </p:txBody>
      </p:sp>
      <p:sp>
        <p:nvSpPr>
          <p:cNvPr id="3" name="Arc 2"/>
          <p:cNvSpPr/>
          <p:nvPr/>
        </p:nvSpPr>
        <p:spPr>
          <a:xfrm>
            <a:off x="1426234" y="1188648"/>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5545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47002" y="144504"/>
            <a:ext cx="9305027" cy="6001643"/>
          </a:xfrm>
          <a:prstGeom prst="rect">
            <a:avLst/>
          </a:prstGeom>
          <a:solidFill>
            <a:schemeClr val="bg1"/>
          </a:solidFill>
        </p:spPr>
        <p:txBody>
          <a:bodyPr wrap="square">
            <a:spAutoFit/>
          </a:bodyPr>
          <a:lstStyle/>
          <a:p>
            <a:pPr algn="just">
              <a:lnSpc>
                <a:spcPct val="120000"/>
              </a:lnSpc>
              <a:spcAft>
                <a:spcPts val="0"/>
              </a:spcAft>
            </a:pPr>
            <a:r>
              <a:rPr lang="en-US" sz="3200" b="1" dirty="0" err="1" smtClean="0">
                <a:solidFill>
                  <a:srgbClr val="00B050"/>
                </a:solidFill>
                <a:effectLst/>
                <a:latin typeface="Times New Roman" panose="02020603050405020304" pitchFamily="18" charset="0"/>
                <a:ea typeface="Times New Roman" panose="02020603050405020304" pitchFamily="18" charset="0"/>
              </a:rPr>
              <a:t>Câu</a:t>
            </a:r>
            <a:r>
              <a:rPr lang="en-US" sz="3200" b="1" dirty="0" smtClean="0">
                <a:solidFill>
                  <a:srgbClr val="00B050"/>
                </a:solidFill>
                <a:effectLst/>
                <a:latin typeface="Times New Roman" panose="02020603050405020304" pitchFamily="18" charset="0"/>
                <a:ea typeface="Times New Roman" panose="02020603050405020304" pitchFamily="18" charset="0"/>
              </a:rPr>
              <a:t> 22.</a:t>
            </a:r>
            <a:r>
              <a:rPr lang="en-US" sz="3200" dirty="0" smtClean="0">
                <a:solidFill>
                  <a:srgbClr val="00B050"/>
                </a:solidFill>
                <a:effectLst/>
                <a:latin typeface="Times New Roman" panose="02020603050405020304" pitchFamily="18" charset="0"/>
                <a:ea typeface="Times New Roman" panose="02020603050405020304" pitchFamily="18" charset="0"/>
              </a:rPr>
              <a:t> An </a:t>
            </a:r>
            <a:r>
              <a:rPr lang="en-US" sz="3200" dirty="0" err="1" smtClean="0">
                <a:solidFill>
                  <a:srgbClr val="00B050"/>
                </a:solidFill>
                <a:effectLst/>
                <a:latin typeface="Times New Roman" panose="02020603050405020304" pitchFamily="18" charset="0"/>
                <a:ea typeface="Times New Roman" panose="02020603050405020304" pitchFamily="18" charset="0"/>
              </a:rPr>
              <a:t>là</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bạn</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thân</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của</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Bình</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Dạo</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gần</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đây</a:t>
            </a:r>
            <a:r>
              <a:rPr lang="en-US" sz="3200" dirty="0" smtClean="0">
                <a:solidFill>
                  <a:srgbClr val="00B050"/>
                </a:solidFill>
                <a:effectLst/>
                <a:latin typeface="Times New Roman" panose="02020603050405020304" pitchFamily="18" charset="0"/>
                <a:ea typeface="Times New Roman" panose="02020603050405020304" pitchFamily="18" charset="0"/>
              </a:rPr>
              <a:t> An </a:t>
            </a:r>
            <a:r>
              <a:rPr lang="en-US" sz="3200" dirty="0" err="1" smtClean="0">
                <a:solidFill>
                  <a:srgbClr val="00B050"/>
                </a:solidFill>
                <a:effectLst/>
                <a:latin typeface="Times New Roman" panose="02020603050405020304" pitchFamily="18" charset="0"/>
                <a:ea typeface="Times New Roman" panose="02020603050405020304" pitchFamily="18" charset="0"/>
              </a:rPr>
              <a:t>thường</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xuyên</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nhờ</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Bình</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chép</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bài</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hộ</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có</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khi</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còn</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nhờ</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làm</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giúp</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bài</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tập</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về</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nhà</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Nếu</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em</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là</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Bình</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em</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sẽ</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làm</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gì</a:t>
            </a:r>
            <a:r>
              <a:rPr lang="en-US" sz="3200" dirty="0" smtClean="0">
                <a:solidFill>
                  <a:srgbClr val="00B050"/>
                </a:solidFill>
                <a:effectLst/>
                <a:latin typeface="Times New Roman" panose="02020603050405020304" pitchFamily="18" charset="0"/>
                <a:ea typeface="Times New Roman" panose="02020603050405020304" pitchFamily="18" charset="0"/>
              </a:rPr>
              <a:t>?</a:t>
            </a: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rPr>
              <a:t>A. </a:t>
            </a:r>
            <a:r>
              <a:rPr lang="en-US" sz="3200" dirty="0" err="1" smtClean="0">
                <a:effectLst/>
                <a:latin typeface="Times New Roman" panose="02020603050405020304" pitchFamily="18" charset="0"/>
                <a:ea typeface="Times New Roman" panose="02020603050405020304" pitchFamily="18" charset="0"/>
              </a:rPr>
              <a:t>Có</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thể</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chép</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bài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hộ</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nhưng</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cương</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quyết</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không</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làm</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bài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tập</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về</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nhà</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giúp</a:t>
            </a:r>
            <a:r>
              <a:rPr lang="en-US" sz="3200" dirty="0" smtClean="0">
                <a:effectLst/>
                <a:latin typeface="Times New Roman" panose="02020603050405020304" pitchFamily="18" charset="0"/>
                <a:ea typeface="Times New Roman" panose="02020603050405020304" pitchFamily="18" charset="0"/>
              </a:rPr>
              <a:t> An</a:t>
            </a: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rPr>
              <a:t>B. </a:t>
            </a:r>
            <a:r>
              <a:rPr lang="en-US" sz="3200" dirty="0" err="1" smtClean="0">
                <a:effectLst/>
                <a:latin typeface="Times New Roman" panose="02020603050405020304" pitchFamily="18" charset="0"/>
                <a:ea typeface="Times New Roman" panose="02020603050405020304" pitchFamily="18" charset="0"/>
              </a:rPr>
              <a:t>Tìm</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hiểu</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lí</a:t>
            </a:r>
            <a:r>
              <a:rPr lang="en-US" sz="3200" dirty="0" smtClean="0">
                <a:effectLst/>
                <a:latin typeface="Times New Roman" panose="02020603050405020304" pitchFamily="18" charset="0"/>
                <a:ea typeface="Times New Roman" panose="02020603050405020304" pitchFamily="18" charset="0"/>
              </a:rPr>
              <a:t> do </a:t>
            </a:r>
            <a:r>
              <a:rPr lang="en-US" sz="3200" dirty="0" err="1" smtClean="0">
                <a:effectLst/>
                <a:latin typeface="Times New Roman" panose="02020603050405020304" pitchFamily="18" charset="0"/>
                <a:ea typeface="Times New Roman" panose="02020603050405020304" pitchFamily="18" charset="0"/>
              </a:rPr>
              <a:t>tại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sao</a:t>
            </a:r>
            <a:r>
              <a:rPr lang="en-US" sz="3200" dirty="0" smtClean="0">
                <a:effectLst/>
                <a:latin typeface="Times New Roman" panose="02020603050405020304" pitchFamily="18" charset="0"/>
                <a:ea typeface="Times New Roman" panose="02020603050405020304" pitchFamily="18" charset="0"/>
              </a:rPr>
              <a:t> An </a:t>
            </a:r>
            <a:r>
              <a:rPr lang="en-US" sz="3200" dirty="0" err="1" smtClean="0">
                <a:effectLst/>
                <a:latin typeface="Times New Roman" panose="02020603050405020304" pitchFamily="18" charset="0"/>
                <a:ea typeface="Times New Roman" panose="02020603050405020304" pitchFamily="18" charset="0"/>
              </a:rPr>
              <a:t>lại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nhờ</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vả</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mình</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Nếu</a:t>
            </a:r>
            <a:r>
              <a:rPr lang="en-US" sz="3200" dirty="0" smtClean="0">
                <a:effectLst/>
                <a:latin typeface="Times New Roman" panose="02020603050405020304" pitchFamily="18" charset="0"/>
                <a:ea typeface="Times New Roman" panose="02020603050405020304" pitchFamily="18" charset="0"/>
              </a:rPr>
              <a:t> An </a:t>
            </a:r>
            <a:r>
              <a:rPr lang="en-US" sz="3200" dirty="0" err="1" smtClean="0">
                <a:effectLst/>
                <a:latin typeface="Times New Roman" panose="02020603050405020304" pitchFamily="18" charset="0"/>
                <a:ea typeface="Times New Roman" panose="02020603050405020304" pitchFamily="18" charset="0"/>
              </a:rPr>
              <a:t>gặp</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khó</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khăn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sẽ</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cùng</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bạn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giải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quyết</a:t>
            </a:r>
            <a:endParaRPr lang="en-US" sz="32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rPr>
              <a:t>C. </a:t>
            </a:r>
            <a:r>
              <a:rPr lang="en-US" sz="3200" dirty="0" err="1" smtClean="0">
                <a:effectLst/>
                <a:latin typeface="Times New Roman" panose="02020603050405020304" pitchFamily="18" charset="0"/>
                <a:ea typeface="Times New Roman" panose="02020603050405020304" pitchFamily="18" charset="0"/>
              </a:rPr>
              <a:t>Không</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chép</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bài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hộ</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cũng</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không</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làm</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giúp</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bạn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bài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tập</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về</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nhà</a:t>
            </a:r>
            <a:endParaRPr lang="en-US" sz="32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rPr>
              <a:t>D. </a:t>
            </a:r>
            <a:r>
              <a:rPr lang="en-US" sz="3200" dirty="0" err="1" smtClean="0">
                <a:effectLst/>
                <a:latin typeface="Times New Roman" panose="02020603050405020304" pitchFamily="18" charset="0"/>
                <a:ea typeface="Times New Roman" panose="02020603050405020304" pitchFamily="18" charset="0"/>
              </a:rPr>
              <a:t>Báo</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với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thầy</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cô</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giáo</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để</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phạt</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bạn</a:t>
            </a:r>
            <a:r>
              <a:rPr lang="en-US" sz="3200" dirty="0" smtClean="0">
                <a:effectLst/>
                <a:latin typeface="Times New Roman" panose="02020603050405020304" pitchFamily="18" charset="0"/>
                <a:ea typeface="Times New Roman" panose="02020603050405020304" pitchFamily="18" charset="0"/>
              </a:rPr>
              <a:t> An</a:t>
            </a:r>
            <a:endParaRPr lang="en-US" sz="3200" dirty="0">
              <a:effectLst/>
              <a:latin typeface="Times New Roman" panose="02020603050405020304" pitchFamily="18" charset="0"/>
              <a:ea typeface="Times New Roman" panose="02020603050405020304" pitchFamily="18" charset="0"/>
            </a:endParaRPr>
          </a:p>
        </p:txBody>
      </p:sp>
      <p:sp>
        <p:nvSpPr>
          <p:cNvPr id="4" name="Arc 3"/>
          <p:cNvSpPr/>
          <p:nvPr/>
        </p:nvSpPr>
        <p:spPr>
          <a:xfrm>
            <a:off x="1547002" y="3145325"/>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3746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41894" y="996307"/>
            <a:ext cx="9210136" cy="4130361"/>
          </a:xfrm>
          <a:prstGeom prst="rect">
            <a:avLst/>
          </a:prstGeom>
          <a:solidFill>
            <a:schemeClr val="bg1"/>
          </a:solidFill>
        </p:spPr>
        <p:txBody>
          <a:bodyPr wrap="square">
            <a:spAutoFit/>
          </a:bodyPr>
          <a:lstStyle/>
          <a:p>
            <a:pPr algn="just">
              <a:lnSpc>
                <a:spcPct val="120000"/>
              </a:lnSpc>
              <a:spcAft>
                <a:spcPts val="0"/>
              </a:spcAft>
            </a:pPr>
            <a:r>
              <a:rPr lang="en-US" sz="3200" b="1"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23.</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nỗi</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sợ</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hãi</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Thi</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thoảng</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hù</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doạ</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sợ</a:t>
            </a:r>
            <a:endPar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thẳng</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mắt</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suốt</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chuyện</a:t>
            </a:r>
            <a:endPar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đó</a:t>
            </a:r>
            <a:endPar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chú</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tâm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lơ</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đãng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khi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endParaRPr lang="en-US" sz="3200" dirty="0">
              <a:latin typeface="Times New Roman" panose="02020603050405020304" pitchFamily="18" charset="0"/>
              <a:cs typeface="Times New Roman" panose="02020603050405020304" pitchFamily="18" charset="0"/>
            </a:endParaRPr>
          </a:p>
        </p:txBody>
      </p:sp>
      <p:sp>
        <p:nvSpPr>
          <p:cNvPr id="3" name="Arc 2"/>
          <p:cNvSpPr/>
          <p:nvPr/>
        </p:nvSpPr>
        <p:spPr>
          <a:xfrm>
            <a:off x="1641894" y="2799549"/>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7380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383101" y="951355"/>
            <a:ext cx="9443049" cy="4228850"/>
          </a:xfrm>
          <a:prstGeom prst="rect">
            <a:avLst/>
          </a:prstGeom>
          <a:solidFill>
            <a:schemeClr val="bg1"/>
          </a:solidFill>
        </p:spPr>
        <p:txBody>
          <a:bodyPr wrap="square">
            <a:spAutoFit/>
          </a:bodyPr>
          <a:lstStyle/>
          <a:p>
            <a:pPr algn="just">
              <a:lnSpc>
                <a:spcPct val="120000"/>
              </a:lnSpc>
              <a:spcAft>
                <a:spcPts val="0"/>
              </a:spcAft>
            </a:pPr>
            <a:r>
              <a:rPr lang="en-US" sz="3200" b="1" dirty="0" err="1" smtClean="0">
                <a:solidFill>
                  <a:srgbClr val="00B050"/>
                </a:solidFill>
                <a:effectLst/>
                <a:latin typeface="Times New Roman" panose="02020603050405020304" pitchFamily="18" charset="0"/>
                <a:ea typeface="Times New Roman" panose="02020603050405020304" pitchFamily="18" charset="0"/>
              </a:rPr>
              <a:t>Câu</a:t>
            </a:r>
            <a:r>
              <a:rPr lang="en-US" sz="3200" b="1" dirty="0" smtClean="0">
                <a:solidFill>
                  <a:srgbClr val="00B050"/>
                </a:solidFill>
                <a:effectLst/>
                <a:latin typeface="Times New Roman" panose="02020603050405020304" pitchFamily="18" charset="0"/>
                <a:ea typeface="Times New Roman" panose="02020603050405020304" pitchFamily="18" charset="0"/>
              </a:rPr>
              <a:t> 24.</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Cách</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giải</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toả</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thường</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sử</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dụng</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khi</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có</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cảm</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xúc</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tiêu</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cực</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trong</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thực</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tiễn</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đó</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là</a:t>
            </a:r>
            <a:r>
              <a:rPr lang="en-US" sz="3200" dirty="0" smtClean="0">
                <a:solidFill>
                  <a:srgbClr val="00B050"/>
                </a:solidFill>
                <a:effectLst/>
                <a:latin typeface="Times New Roman" panose="02020603050405020304" pitchFamily="18" charset="0"/>
                <a:ea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Times New Roman" panose="02020603050405020304" pitchFamily="18" charset="0"/>
              </a:rPr>
              <a:t>gì</a:t>
            </a:r>
            <a:r>
              <a:rPr lang="en-US" sz="3200" dirty="0" smtClean="0">
                <a:solidFill>
                  <a:srgbClr val="00B050"/>
                </a:solidFill>
                <a:effectLst/>
                <a:latin typeface="Times New Roman" panose="02020603050405020304" pitchFamily="18" charset="0"/>
                <a:ea typeface="Times New Roman" panose="02020603050405020304" pitchFamily="18" charset="0"/>
              </a:rPr>
              <a:t>?</a:t>
            </a: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rPr>
              <a:t>A. </a:t>
            </a:r>
            <a:r>
              <a:rPr lang="en-US" sz="3200" dirty="0" err="1" smtClean="0">
                <a:effectLst/>
                <a:latin typeface="Times New Roman" panose="02020603050405020304" pitchFamily="18" charset="0"/>
                <a:ea typeface="Times New Roman" panose="02020603050405020304" pitchFamily="18" charset="0"/>
              </a:rPr>
              <a:t>Rủ</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bạn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ra</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quán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uống</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rượu</a:t>
            </a:r>
            <a:endParaRPr lang="en-US" sz="32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rPr>
              <a:t>B. </a:t>
            </a:r>
            <a:r>
              <a:rPr lang="en-US" sz="3200" dirty="0" err="1" smtClean="0">
                <a:effectLst/>
                <a:latin typeface="Times New Roman" panose="02020603050405020304" pitchFamily="18" charset="0"/>
                <a:ea typeface="Times New Roman" panose="02020603050405020304" pitchFamily="18" charset="0"/>
              </a:rPr>
              <a:t>Tâm</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sự</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với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bạn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thầy</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cô</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người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thân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trong</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gia</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đình</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hoặc</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người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em</a:t>
            </a:r>
            <a:r>
              <a:rPr lang="en-US" sz="3200" dirty="0" smtClean="0">
                <a:effectLst/>
                <a:latin typeface="Times New Roman" panose="02020603050405020304" pitchFamily="18" charset="0"/>
                <a:ea typeface="Times New Roman" panose="02020603050405020304" pitchFamily="18" charset="0"/>
              </a:rPr>
              <a:t> tin </a:t>
            </a:r>
            <a:r>
              <a:rPr lang="en-US" sz="3200" dirty="0" err="1" smtClean="0">
                <a:effectLst/>
                <a:latin typeface="Times New Roman" panose="02020603050405020304" pitchFamily="18" charset="0"/>
                <a:ea typeface="Times New Roman" panose="02020603050405020304" pitchFamily="18" charset="0"/>
              </a:rPr>
              <a:t>cậy</a:t>
            </a:r>
            <a:endParaRPr lang="en-US" sz="32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rPr>
              <a:t>C. </a:t>
            </a:r>
            <a:r>
              <a:rPr lang="en-US" sz="3200" dirty="0" err="1" smtClean="0">
                <a:effectLst/>
                <a:latin typeface="Times New Roman" panose="02020603050405020304" pitchFamily="18" charset="0"/>
                <a:ea typeface="Times New Roman" panose="02020603050405020304" pitchFamily="18" charset="0"/>
              </a:rPr>
              <a:t>Bỏ</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đi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chỗ</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khác</a:t>
            </a:r>
            <a:endParaRPr lang="en-US" sz="32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Times New Roman" panose="02020603050405020304" pitchFamily="18" charset="0"/>
              </a:rPr>
              <a:t>D. </a:t>
            </a:r>
            <a:r>
              <a:rPr lang="en-US" sz="3200" dirty="0" err="1" smtClean="0">
                <a:effectLst/>
                <a:latin typeface="Times New Roman" panose="02020603050405020304" pitchFamily="18" charset="0"/>
                <a:ea typeface="Times New Roman" panose="02020603050405020304" pitchFamily="18" charset="0"/>
              </a:rPr>
              <a:t>Trút</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giận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lên</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người</a:t>
            </a:r>
            <a:r>
              <a:rPr lang="en-US" sz="3200" dirty="0" smtClean="0">
                <a:effectLst/>
                <a:latin typeface="Times New Roman" panose="02020603050405020304" pitchFamily="18" charset="0"/>
                <a:ea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rPr>
              <a:t>khác</a:t>
            </a:r>
            <a:endParaRPr lang="en-US" sz="3200" dirty="0">
              <a:effectLst/>
              <a:latin typeface="Times New Roman" panose="02020603050405020304" pitchFamily="18" charset="0"/>
              <a:ea typeface="Times New Roman" panose="02020603050405020304" pitchFamily="18" charset="0"/>
            </a:endParaRPr>
          </a:p>
        </p:txBody>
      </p:sp>
      <p:sp>
        <p:nvSpPr>
          <p:cNvPr id="3" name="Arc 2"/>
          <p:cNvSpPr/>
          <p:nvPr/>
        </p:nvSpPr>
        <p:spPr>
          <a:xfrm>
            <a:off x="1383101" y="2803842"/>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9753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469366" y="599971"/>
            <a:ext cx="9417170" cy="5698483"/>
          </a:xfrm>
          <a:prstGeom prst="rect">
            <a:avLst/>
          </a:prstGeom>
          <a:solidFill>
            <a:schemeClr val="bg1"/>
          </a:solidFill>
        </p:spPr>
        <p:txBody>
          <a:bodyPr wrap="square">
            <a:spAutoFit/>
          </a:bodyPr>
          <a:lstStyle/>
          <a:p>
            <a:pPr algn="just">
              <a:lnSpc>
                <a:spcPct val="120000"/>
              </a:lnSpc>
              <a:spcAft>
                <a:spcPts val="0"/>
              </a:spcAft>
            </a:pPr>
            <a:r>
              <a:rPr lang="vi-VN" sz="34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25.</a:t>
            </a:r>
            <a:r>
              <a:rPr lang="vi-VN" sz="34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Bản thân em đã làm gì để tự hào về truyền thống của trường mình?</a:t>
            </a:r>
            <a:endParaRPr lang="en-US" sz="34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400" dirty="0" smtClean="0">
                <a:effectLst/>
                <a:latin typeface="Times New Roman" panose="02020603050405020304" pitchFamily="18" charset="0"/>
                <a:ea typeface="Calibri" panose="020F0502020204030204" pitchFamily="34" charset="0"/>
                <a:cs typeface="Times New Roman" panose="02020603050405020304" pitchFamily="18" charset="0"/>
              </a:rPr>
              <a:t>A. Chăm ngoan, học giỏi và tích cực tham gia các hoạt động</a:t>
            </a:r>
            <a:endParaRPr lang="en-US" sz="3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400" dirty="0" smtClean="0">
                <a:effectLst/>
                <a:latin typeface="Times New Roman" panose="02020603050405020304" pitchFamily="18" charset="0"/>
                <a:ea typeface="Calibri" panose="020F0502020204030204" pitchFamily="34" charset="0"/>
                <a:cs typeface="Times New Roman" panose="02020603050405020304" pitchFamily="18" charset="0"/>
              </a:rPr>
              <a:t>B. Tìm hiểu nhiều hơn nữa về truyền thống của trường</a:t>
            </a:r>
            <a:endParaRPr lang="en-US" sz="3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400" dirty="0" smtClean="0">
                <a:effectLst/>
                <a:latin typeface="Times New Roman" panose="02020603050405020304" pitchFamily="18" charset="0"/>
                <a:ea typeface="Calibri" panose="020F0502020204030204" pitchFamily="34" charset="0"/>
                <a:cs typeface="Times New Roman" panose="02020603050405020304" pitchFamily="18" charset="0"/>
              </a:rPr>
              <a:t>C. Giới thiệu với bạn bè về truyền thống của trường</a:t>
            </a:r>
            <a:endParaRPr lang="en-US" sz="3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400" dirty="0" smtClean="0">
                <a:effectLst/>
                <a:latin typeface="Times New Roman" panose="02020603050405020304" pitchFamily="18" charset="0"/>
                <a:ea typeface="Calibri" panose="020F0502020204030204" pitchFamily="34" charset="0"/>
                <a:cs typeface="Times New Roman" panose="02020603050405020304" pitchFamily="18" charset="0"/>
              </a:rPr>
              <a:t>D. Thực hiện tất cả các việc làm trên để phát huy truyền thống.</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469366" y="5036029"/>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3243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823048" y="1140182"/>
            <a:ext cx="7855789" cy="3637919"/>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26.</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Khi tham gia các phong trào của trường tổ chức, em cảm thấy như thế nào?</a:t>
            </a:r>
            <a:r>
              <a:rPr lang="vi-VN" sz="3200" dirty="0" smtClean="0">
                <a:effectLst/>
                <a:latin typeface="Times New Roman" panose="02020603050405020304" pitchFamily="18" charset="0"/>
                <a:ea typeface="Calibri" panose="020F0502020204030204" pitchFamily="34" charset="0"/>
              </a:rPr>
              <a:t/>
            </a:r>
            <a:br>
              <a:rPr lang="vi-VN" sz="3200" dirty="0" smtClean="0">
                <a:effectLst/>
                <a:latin typeface="Times New Roman" panose="02020603050405020304" pitchFamily="18" charset="0"/>
                <a:ea typeface="Calibri" panose="020F0502020204030204" pitchFamily="34" charset="0"/>
              </a:rPr>
            </a:b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K</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hông thích nhiều phong trào</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B. Tỏ thái độ không vui</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C. Tự hào và rất háo hức khi tham gia</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D. Thấy phiền và mất thời gian</a:t>
            </a:r>
            <a:endParaRPr lang="en-US" sz="3200" dirty="0"/>
          </a:p>
        </p:txBody>
      </p:sp>
      <p:sp>
        <p:nvSpPr>
          <p:cNvPr id="4" name="Arc 3"/>
          <p:cNvSpPr/>
          <p:nvPr/>
        </p:nvSpPr>
        <p:spPr>
          <a:xfrm>
            <a:off x="1823048" y="3569538"/>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6470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2486025" y="1031135"/>
            <a:ext cx="7924799" cy="778483"/>
          </a:xfrm>
          <a:prstGeom prst="rect">
            <a:avLst/>
          </a:prstGeom>
        </p:spPr>
        <p:txBody>
          <a:bodyPr wrap="square">
            <a:spAutoFit/>
          </a:bodyPr>
          <a:lstStyle/>
          <a:p>
            <a:pPr algn="ctr">
              <a:lnSpc>
                <a:spcPct val="120000"/>
              </a:lnSpc>
              <a:spcAft>
                <a:spcPts val="0"/>
              </a:spcAft>
            </a:pP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II.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hỏi</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minh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họa</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343024" y="2193185"/>
            <a:ext cx="9763125" cy="709874"/>
          </a:xfrm>
          <a:prstGeom prst="rect">
            <a:avLst/>
          </a:prstGeom>
        </p:spPr>
        <p:txBody>
          <a:bodyPr wrap="square">
            <a:spAutoFit/>
          </a:bodyPr>
          <a:lstStyle/>
          <a:p>
            <a:pPr algn="just">
              <a:lnSpc>
                <a:spcPct val="120000"/>
              </a:lnSpc>
              <a:spcAft>
                <a:spcPts val="0"/>
              </a:spcAft>
            </a:pPr>
            <a:r>
              <a:rPr lang="en-US" sz="36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Dạng</a:t>
            </a: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1. </a:t>
            </a:r>
            <a:r>
              <a:rPr lang="en-US" sz="36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hỏi</a:t>
            </a: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Trắc</a:t>
            </a: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nghiệm</a:t>
            </a: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khách</a:t>
            </a: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quan</a:t>
            </a:r>
            <a:endParaRPr lang="en-US" sz="28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482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460739" y="729367"/>
            <a:ext cx="9624203" cy="3637919"/>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Câu 27.</a:t>
            </a:r>
            <a:r>
              <a:rPr lang="vi-VN" sz="3200" dirty="0"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 Tham gia các hoạt động truyền thống của trường có tác dụng</a:t>
            </a:r>
            <a:r>
              <a:rPr lang="en-US" sz="3200" dirty="0"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gì</a:t>
            </a:r>
            <a:r>
              <a:rPr lang="en-US" sz="3200" dirty="0"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Arial" panose="020B0604020202020204" pitchFamily="34" charset="0"/>
                <a:cs typeface="Times New Roman" panose="02020603050405020304" pitchFamily="18" charset="0"/>
              </a:rPr>
              <a:t>A. Khám phá được các tài năng của mình</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Arial" panose="020B0604020202020204" pitchFamily="34" charset="0"/>
                <a:cs typeface="Times New Roman" panose="02020603050405020304" pitchFamily="18" charset="0"/>
              </a:rPr>
              <a:t>B. Giúp em hiểu và tự hào về ngôi trường của mình</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Arial" panose="020B0604020202020204" pitchFamily="34" charset="0"/>
                <a:cs typeface="Times New Roman" panose="02020603050405020304" pitchFamily="18" charset="0"/>
              </a:rPr>
              <a:t>C. Bớt căng thẳng sau những giờ học</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Arial" panose="020B0604020202020204" pitchFamily="34" charset="0"/>
                <a:cs typeface="Times New Roman" panose="02020603050405020304" pitchFamily="18" charset="0"/>
              </a:rPr>
              <a:t>D. Tất cả các nội dụng trên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460739" y="3776572"/>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0473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443487" y="1020366"/>
            <a:ext cx="9279147" cy="4228850"/>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28.</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Nhà trường có truyền thống hoạt động thể dục thể thao rất sôi nổi, em sẽ</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A. Tích cực tham gia để phát huy truyền thống</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K</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hông tham gia khi phát động phong trào</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C. Lôi kéo các bạn không nên tham gia vì ảnh hưởng đến việc học</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D. Im lặng, không có ý kiến gì</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Arc 3"/>
          <p:cNvSpPr/>
          <p:nvPr/>
        </p:nvSpPr>
        <p:spPr>
          <a:xfrm>
            <a:off x="1443487" y="2275577"/>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0654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365848" y="791484"/>
            <a:ext cx="9563819" cy="5078313"/>
          </a:xfrm>
          <a:prstGeom prst="rect">
            <a:avLst/>
          </a:prstGeom>
          <a:solidFill>
            <a:schemeClr val="bg1"/>
          </a:solidFill>
        </p:spPr>
        <p:txBody>
          <a:bodyPr wrap="square">
            <a:spAutoFit/>
          </a:bodyPr>
          <a:lstStyle/>
          <a:p>
            <a:pPr algn="just">
              <a:lnSpc>
                <a:spcPct val="120000"/>
              </a:lnSpc>
              <a:spcAft>
                <a:spcPts val="0"/>
              </a:spcAft>
            </a:pPr>
            <a:r>
              <a:rPr lang="vi-VN" sz="3000" b="1" dirty="0" smtClean="0">
                <a:effectLst/>
                <a:latin typeface="Times New Roman" panose="02020603050405020304" pitchFamily="18" charset="0"/>
                <a:ea typeface="Calibri" panose="020F0502020204030204" pitchFamily="34" charset="0"/>
                <a:cs typeface="Times New Roman" panose="02020603050405020304" pitchFamily="18" charset="0"/>
              </a:rPr>
              <a:t>Câu 29. </a:t>
            </a:r>
            <a:r>
              <a:rPr lang="vi-VN" sz="3000" dirty="0" smtClean="0">
                <a:effectLst/>
                <a:latin typeface="Times New Roman" panose="02020603050405020304" pitchFamily="18" charset="0"/>
                <a:ea typeface="Calibri" panose="020F0502020204030204" pitchFamily="34" charset="0"/>
                <a:cs typeface="Times New Roman" panose="02020603050405020304" pitchFamily="18" charset="0"/>
              </a:rPr>
              <a:t>Nhận định nào sau đây là sai? </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000" dirty="0" smtClean="0">
                <a:effectLst/>
                <a:latin typeface="Times New Roman" panose="02020603050405020304" pitchFamily="18" charset="0"/>
                <a:ea typeface="Calibri" panose="020F0502020204030204" pitchFamily="34" charset="0"/>
                <a:cs typeface="Times New Roman" panose="02020603050405020304" pitchFamily="18" charset="0"/>
              </a:rPr>
              <a:t>A. Chỉ cần lễ phép với thầy cô khi ở trong trường, ra ngoài thì không cần</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000" dirty="0" smtClean="0">
                <a:effectLst/>
                <a:latin typeface="Times New Roman" panose="02020603050405020304" pitchFamily="18" charset="0"/>
                <a:ea typeface="Calibri" panose="020F0502020204030204" pitchFamily="34" charset="0"/>
                <a:cs typeface="Times New Roman" panose="02020603050405020304" pitchFamily="18" charset="0"/>
              </a:rPr>
              <a:t>B. Cùng tìm hiểu sở thích của nhau là một cách rất hiệu quả để duy trì tình cảm bạn bè</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000" dirty="0" smtClean="0">
                <a:effectLst/>
                <a:latin typeface="Times New Roman" panose="02020603050405020304" pitchFamily="18" charset="0"/>
                <a:ea typeface="Calibri" panose="020F0502020204030204" pitchFamily="34" charset="0"/>
                <a:cs typeface="Times New Roman" panose="02020603050405020304" pitchFamily="18" charset="0"/>
              </a:rPr>
              <a:t>C. Giữ mối quan hệ tốt với thầy cô, bạn bè sẽ giúp em học tập hiệu quả hơn</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000" dirty="0" smtClean="0">
                <a:effectLst/>
                <a:latin typeface="Times New Roman" panose="02020603050405020304" pitchFamily="18" charset="0"/>
                <a:ea typeface="Calibri" panose="020F0502020204030204" pitchFamily="34" charset="0"/>
                <a:cs typeface="Times New Roman" panose="02020603050405020304" pitchFamily="18" charset="0"/>
              </a:rPr>
              <a:t>D. Không nên nhận lời làm bài tập hộ bạn đến tránh bạn ý lại vào mình</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365848" y="1361176"/>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6209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383100" y="618957"/>
            <a:ext cx="9632831" cy="5632311"/>
          </a:xfrm>
          <a:prstGeom prst="rect">
            <a:avLst/>
          </a:prstGeom>
          <a:solidFill>
            <a:schemeClr val="bg1"/>
          </a:solidFill>
        </p:spPr>
        <p:txBody>
          <a:bodyPr wrap="square">
            <a:spAutoFit/>
          </a:bodyPr>
          <a:lstStyle/>
          <a:p>
            <a:pPr algn="just">
              <a:lnSpc>
                <a:spcPct val="120000"/>
              </a:lnSpc>
              <a:spcAft>
                <a:spcPts val="0"/>
              </a:spcAft>
            </a:pPr>
            <a:r>
              <a:rPr lang="vi-VN" sz="3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30.</a:t>
            </a:r>
            <a:r>
              <a:rPr lang="vi-VN"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a:t>
            </a:r>
            <a:r>
              <a:rPr lang="fr-FR"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a:t>
            </a:r>
            <a:r>
              <a:rPr lang="vi-VN"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là bạn thân của B</a:t>
            </a:r>
            <a:r>
              <a:rPr lang="fr-FR"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ình</a:t>
            </a:r>
            <a:r>
              <a:rPr lang="vi-VN"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Dạo gần đây An thường xuyên nhờ Bình chép bài hộ, có khi còn nhờ làm giúp bài tập về nhà. Nếu em là B</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ình</a:t>
            </a:r>
            <a:r>
              <a:rPr lang="vi-VN"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em sẽ làm gì? </a:t>
            </a:r>
            <a:endParaRPr lang="en-US" sz="30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000" dirty="0" smtClean="0">
                <a:effectLst/>
                <a:latin typeface="Times New Roman" panose="02020603050405020304" pitchFamily="18" charset="0"/>
                <a:ea typeface="Calibri" panose="020F0502020204030204" pitchFamily="34" charset="0"/>
                <a:cs typeface="Times New Roman" panose="02020603050405020304" pitchFamily="18" charset="0"/>
              </a:rPr>
              <a:t>A. Có thể chép bài hộ nhưng cương quyết không làm bài tập về nhà giúp An</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000" dirty="0" smtClean="0">
                <a:effectLst/>
                <a:latin typeface="Times New Roman" panose="02020603050405020304" pitchFamily="18" charset="0"/>
                <a:ea typeface="Calibri" panose="020F0502020204030204" pitchFamily="34" charset="0"/>
                <a:cs typeface="Times New Roman" panose="02020603050405020304" pitchFamily="18" charset="0"/>
              </a:rPr>
              <a:t>B. Tìm hiểu lí do tại sao </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An</a:t>
            </a:r>
            <a:r>
              <a:rPr lang="vi-VN" sz="3000" dirty="0" smtClean="0">
                <a:effectLst/>
                <a:latin typeface="Times New Roman" panose="02020603050405020304" pitchFamily="18" charset="0"/>
                <a:ea typeface="Calibri" panose="020F0502020204030204" pitchFamily="34" charset="0"/>
                <a:cs typeface="Times New Roman" panose="02020603050405020304" pitchFamily="18" charset="0"/>
              </a:rPr>
              <a:t> lại nhờ vả mình. Nếu An gặp khó khăn sẽ cùng bạn giải quyết</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000" dirty="0" smtClean="0">
                <a:effectLst/>
                <a:latin typeface="Times New Roman" panose="02020603050405020304" pitchFamily="18" charset="0"/>
                <a:ea typeface="Calibri" panose="020F0502020204030204" pitchFamily="34" charset="0"/>
                <a:cs typeface="Times New Roman" panose="02020603050405020304" pitchFamily="18" charset="0"/>
              </a:rPr>
              <a:t>C. Không chép bài hộ, cũng không làm giúp bạn bài tập về nhà</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000" dirty="0" smtClean="0">
                <a:effectLst/>
                <a:latin typeface="Times New Roman" panose="02020603050405020304" pitchFamily="18" charset="0"/>
                <a:ea typeface="Calibri" panose="020F0502020204030204" pitchFamily="34" charset="0"/>
                <a:cs typeface="Times New Roman" panose="02020603050405020304" pitchFamily="18" charset="0"/>
              </a:rPr>
              <a:t>D. Báo với thầy cô giáo để phạt bạn An</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383100" y="3435112"/>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8944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72884" y="614924"/>
            <a:ext cx="9305026" cy="4745915"/>
          </a:xfrm>
          <a:prstGeom prst="rect">
            <a:avLst/>
          </a:prstGeom>
          <a:solidFill>
            <a:schemeClr val="bg1"/>
          </a:solidFill>
        </p:spPr>
        <p:txBody>
          <a:bodyPr wrap="square">
            <a:spAutoFit/>
          </a:bodyPr>
          <a:lstStyle/>
          <a:p>
            <a:pPr algn="just">
              <a:lnSpc>
                <a:spcPct val="120000"/>
              </a:lnSpc>
              <a:spcAft>
                <a:spcPts val="0"/>
              </a:spcAft>
            </a:pPr>
            <a:r>
              <a:rPr lang="vi-VN"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31.</a:t>
            </a:r>
            <a:r>
              <a:rPr lang="vi-VN"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Khi nghe bạn thân chia sẻ về một nỗi sợ hãi của bản thân, em phải làm gì? </a:t>
            </a:r>
            <a:endParaRPr lang="en-US" sz="36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A. Thi thoảng hù doạ cho bạn sợ</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B. Chú ý lắng nghe bạn nói, nhìn thẳng vào mắt bạn trong suốt quá trình bạn kể chuyện</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C. Ngắt lời bạn mỗi khi muốn nói một điều gì đó</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D. Không chú tâm, lơ đãng khi bạn nói</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572884" y="2725943"/>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987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434859" y="571792"/>
            <a:ext cx="9460303" cy="4745915"/>
          </a:xfrm>
          <a:prstGeom prst="rect">
            <a:avLst/>
          </a:prstGeom>
          <a:solidFill>
            <a:schemeClr val="bg1"/>
          </a:solidFill>
        </p:spPr>
        <p:txBody>
          <a:bodyPr wrap="square">
            <a:spAutoFit/>
          </a:bodyPr>
          <a:lstStyle/>
          <a:p>
            <a:pPr algn="just">
              <a:lnSpc>
                <a:spcPct val="120000"/>
              </a:lnSpc>
              <a:spcAft>
                <a:spcPts val="0"/>
              </a:spcAft>
            </a:pPr>
            <a:r>
              <a:rPr lang="vi-VN"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32. </a:t>
            </a:r>
            <a:r>
              <a:rPr lang="vi-VN"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Dấu hiệu thường thấy của biệc bạo lực học đường trong trường học là?</a:t>
            </a:r>
            <a:endParaRPr lang="en-US" sz="36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A. Bắt é</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p</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 bạn chép bài và làm bài tập cho mình</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Cố tình làm hỏng đồ dùng học tập của bạn</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Làm đau bạn bằng các hành động: đánh, ném đồ vật vào người, bắt quỳ gối</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Cả ba đáp án trên đều đúng</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434859" y="4639214"/>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1469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38377" y="804705"/>
            <a:ext cx="9322280" cy="4228850"/>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Arial" panose="020B0604020202020204" pitchFamily="34" charset="0"/>
              </a:rPr>
              <a:t>Câu 33.</a:t>
            </a:r>
            <a:r>
              <a:rPr lang="vi-VN" sz="3200" dirty="0" smtClean="0">
                <a:solidFill>
                  <a:srgbClr val="00B050"/>
                </a:solidFill>
                <a:effectLst/>
                <a:latin typeface="Times New Roman" panose="02020603050405020304" pitchFamily="18" charset="0"/>
                <a:ea typeface="Times New Roman" panose="02020603050405020304" pitchFamily="18" charset="0"/>
              </a:rPr>
              <a:t> Người không có khả năng thương thuyết là?</a:t>
            </a:r>
            <a:endParaRPr lang="en-US" sz="3200" dirty="0" smtClean="0">
              <a:solidFill>
                <a:srgbClr val="00B050"/>
              </a:solidFill>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A. Thuyết phục được đối tác về sự hợp lý của phương án mà em đề xuất</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Thống nhất được với đối tác về phương án cuối cùng mà cả hai bên đều chấp nhận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Không nêu được đề xuất của bản thân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Cả ba đáp án trên đều đúng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538377" y="3836958"/>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1586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305464" y="796079"/>
            <a:ext cx="9701842" cy="4228850"/>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34.</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Cách giải toả thường sử dụng khi có cảm xúc tiêu cực trong thực tiễn đó là?</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A. Rủ bạn ra quán uống rượu</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B. Tâm sự với bạn, thầy cô, người thân trong gia đình hoặc người em tin cậy</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C. Bỏ đi chỗ khác</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D. Trút giận lên người khác</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305464" y="2648566"/>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8759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365849" y="320501"/>
            <a:ext cx="9736348" cy="6265626"/>
          </a:xfrm>
          <a:prstGeom prst="rect">
            <a:avLst/>
          </a:prstGeom>
          <a:solidFill>
            <a:schemeClr val="bg1"/>
          </a:solidFill>
        </p:spPr>
        <p:txBody>
          <a:bodyPr wrap="square">
            <a:spAutoFit/>
          </a:bodyPr>
          <a:lstStyle/>
          <a:p>
            <a:pPr algn="just">
              <a:lnSpc>
                <a:spcPct val="120000"/>
              </a:lnSpc>
              <a:spcAft>
                <a:spcPts val="0"/>
              </a:spcAft>
            </a:pPr>
            <a:r>
              <a:rPr lang="vi-VN" sz="24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35.</a:t>
            </a:r>
            <a:r>
              <a:rPr lang="vi-VN" sz="24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Hoàng và Nam là đôi bạn thân, học cùng lớp, lại ngồi cùng một bàn. Trong giờ kiểm tra Toán tuần trước, Hoàng không làm được bài nên cầu cứu Nam cho mình chép bài nhưng bị từ chối. Từ hôm ấy Hoàng giận Nam nên tránh mặt, không nói chuyện cũng như không qua rủ bạn cũng đi học như mọi ngày. Thái độ của Hoàng khiến Nam rất buồn. Nếu em là Nam, em sẽ xử lí như thế nào? </a:t>
            </a:r>
            <a:endParaRPr lang="en-US" sz="24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2400" dirty="0" smtClean="0">
                <a:effectLst/>
                <a:latin typeface="Times New Roman" panose="02020603050405020304" pitchFamily="18" charset="0"/>
                <a:ea typeface="Calibri" panose="020F0502020204030204" pitchFamily="34" charset="0"/>
                <a:cs typeface="Times New Roman" panose="02020603050405020304" pitchFamily="18" charset="0"/>
              </a:rPr>
              <a:t>A. Chủ động tìm Hoàng nói chuyện, giải thích lí do mình không cho bạn chép bài để bạn hiểu và cùng cố gắng ôn tập, chuẩn bị cho những bài kiểm tra sắp tới.</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2400" dirty="0" smtClean="0">
                <a:effectLst/>
                <a:latin typeface="Times New Roman" panose="02020603050405020304" pitchFamily="18" charset="0"/>
                <a:ea typeface="Calibri" panose="020F0502020204030204" pitchFamily="34" charset="0"/>
                <a:cs typeface="Times New Roman" panose="02020603050405020304" pitchFamily="18" charset="0"/>
              </a:rPr>
              <a:t>B. Giữ khoảng cách với Hoàng vì Hoàng là học sinh không trung thực trong học tập, không có ý thức tự giác</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2400" dirty="0" smtClean="0">
                <a:effectLst/>
                <a:latin typeface="Times New Roman" panose="02020603050405020304" pitchFamily="18" charset="0"/>
                <a:ea typeface="Calibri" panose="020F0502020204030204" pitchFamily="34" charset="0"/>
                <a:cs typeface="Times New Roman" panose="02020603050405020304" pitchFamily="18" charset="0"/>
              </a:rPr>
              <a:t>C. Không giao tiếp, giữ khoảng cách với Hoàng để Hoàng tự giác trong học tập</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2400" dirty="0" smtClean="0">
                <a:effectLst/>
                <a:latin typeface="Times New Roman" panose="02020603050405020304" pitchFamily="18" charset="0"/>
                <a:ea typeface="Calibri" panose="020F0502020204030204" pitchFamily="34" charset="0"/>
                <a:cs typeface="Times New Roman" panose="02020603050405020304" pitchFamily="18" charset="0"/>
              </a:rPr>
              <a:t>D. Cả A, B</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C</a:t>
            </a:r>
            <a:r>
              <a:rPr lang="vi-VN" sz="2400" dirty="0" smtClean="0">
                <a:effectLst/>
                <a:latin typeface="Times New Roman" panose="02020603050405020304" pitchFamily="18" charset="0"/>
                <a:ea typeface="Calibri" panose="020F0502020204030204" pitchFamily="34" charset="0"/>
                <a:cs typeface="Times New Roman" panose="02020603050405020304" pitchFamily="18" charset="0"/>
              </a:rPr>
              <a:t> đều đúng.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365849" y="2929439"/>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9760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33267" y="643103"/>
            <a:ext cx="9399917" cy="4228850"/>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36. </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Biện pháp rèn luyện tính chưa tự tin khi tranh biện là?</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A. Chuẩn bị cẩn thận các luận điểm lí lẽ dẫn chứng trước khi tranh biện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Luyện tập trước khi tranh biện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Tự rút kinh nghiệm sau mỗi lần tranh biện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Cả ba đáp án trên đều đúng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33267" y="4251026"/>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3738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85924" y="790688"/>
            <a:ext cx="9344025" cy="5262979"/>
          </a:xfrm>
          <a:prstGeom prst="rect">
            <a:avLst/>
          </a:prstGeom>
          <a:solidFill>
            <a:schemeClr val="bg1"/>
          </a:solidFill>
        </p:spPr>
        <p:txBody>
          <a:bodyPr wrap="square">
            <a:spAutoFit/>
          </a:bodyPr>
          <a:lstStyle/>
          <a:p>
            <a:pPr algn="just">
              <a:lnSpc>
                <a:spcPct val="120000"/>
              </a:lnSpc>
              <a:spcAft>
                <a:spcPts val="0"/>
              </a:spcAft>
            </a:pP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1.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nghĩa</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40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Giúp</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con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cảm</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thấy</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ấm</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áp</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tự</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tin,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yêu</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đời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hoàn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mình</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hơn</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Giúp</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mọi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gần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hơn</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Giúp</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mọi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tôn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hơn</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Giúp</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mọi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vui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vẻ</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hơn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85924" y="2466975"/>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3176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81509" y="307424"/>
            <a:ext cx="9244642" cy="5410712"/>
          </a:xfrm>
          <a:prstGeom prst="rect">
            <a:avLst/>
          </a:prstGeom>
          <a:solidFill>
            <a:schemeClr val="bg1"/>
          </a:solidFill>
        </p:spPr>
        <p:txBody>
          <a:bodyPr wrap="square">
            <a:spAutoFit/>
          </a:bodyPr>
          <a:lstStyle/>
          <a:p>
            <a:pPr algn="just">
              <a:lnSpc>
                <a:spcPct val="120000"/>
              </a:lnSpc>
              <a:spcAft>
                <a:spcPts val="0"/>
              </a:spcAft>
            </a:pP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37. </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Theo em, trách nhiệm là gì?</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20000"/>
              </a:lnSpc>
              <a:spcAft>
                <a:spcPts val="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Là những điều mình muốn làm và mong muốn được làm.</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20000"/>
              </a:lnSpc>
              <a:spcAft>
                <a:spcPts val="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B.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Là những điều đúng đắn mình cần làm, phải gánh vác hoặc phải nhận lấy về mình.</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20000"/>
              </a:lnSpc>
              <a:spcAft>
                <a:spcPts val="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C.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Là những điều mình phải thực hiện trong giai đoạn là học sinh.</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20000"/>
              </a:lnSpc>
              <a:spcAft>
                <a:spcPts val="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D.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Là những điều gia đình, thấy có mong muốn mình làm.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581509" y="2180686"/>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4616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03871" y="488578"/>
            <a:ext cx="9305027" cy="4819781"/>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38. </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Nhận định nào sau đây là </a:t>
            </a: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đúng </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khi nói về vai trò của trách nhiệm? </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Làm cho con người trưởng thành hơn.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Làm cho bản thân được người khác ngưỡng mộ và đề cao.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Làm cho bản thân tự tin phát triển và sẵn sàng chịu trách nhiệm về những việc mình đã làm.</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Làm cho cuộc sống tốt đẹp hơn.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503871" y="351778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8541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24641" y="921444"/>
            <a:ext cx="9322279" cy="3637919"/>
          </a:xfrm>
          <a:prstGeom prst="rect">
            <a:avLst/>
          </a:prstGeom>
          <a:solidFill>
            <a:schemeClr val="bg1"/>
          </a:solidFill>
        </p:spPr>
        <p:txBody>
          <a:bodyPr wrap="square">
            <a:spAutoFit/>
          </a:bodyPr>
          <a:lstStyle/>
          <a:p>
            <a:pPr algn="just">
              <a:lnSpc>
                <a:spcPct val="120000"/>
              </a:lnSpc>
              <a:spcAft>
                <a:spcPts val="0"/>
              </a:spcAft>
            </a:pPr>
            <a:r>
              <a:rPr lang="vi-VN" sz="3200" b="1" dirty="0" smtClean="0">
                <a:effectLst/>
                <a:latin typeface="Times New Roman" panose="02020603050405020304" pitchFamily="18" charset="0"/>
                <a:ea typeface="Calibri" panose="020F0502020204030204" pitchFamily="34" charset="0"/>
                <a:cs typeface="Times New Roman" panose="02020603050405020304" pitchFamily="18" charset="0"/>
              </a:rPr>
              <a:t>Câu </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39.</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 Tại sao phải sống có trách nhiệm?</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Làm cho bản thân sống có ích hơn.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Làm cho bản thân có được sự tin tưởng của mọi người.</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Làm cho bản thân thấy mình trưởng thành hơn.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Làm cho bản thân học giỏi hơn.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24641" y="1628596"/>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3580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24640" y="532779"/>
            <a:ext cx="9261895" cy="3970318"/>
          </a:xfrm>
          <a:prstGeom prst="rect">
            <a:avLst/>
          </a:prstGeom>
          <a:solidFill>
            <a:schemeClr val="bg1"/>
          </a:solidFill>
        </p:spPr>
        <p:txBody>
          <a:bodyPr wrap="square">
            <a:spAutoFit/>
          </a:bodyPr>
          <a:lstStyle/>
          <a:p>
            <a:pPr algn="just">
              <a:lnSpc>
                <a:spcPct val="120000"/>
              </a:lnSpc>
              <a:spcAft>
                <a:spcPts val="0"/>
              </a:spcAft>
            </a:pPr>
            <a:r>
              <a:rPr lang="vi-VN"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4</a:t>
            </a:r>
            <a:r>
              <a:rPr lang="vi-VN"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0. Dấu hiệu của người sống có trách nhiệm là</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600"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latin typeface="Times New Roman" panose="02020603050405020304" pitchFamily="18" charset="0"/>
                <a:ea typeface="Calibri" panose="020F0502020204030204" pitchFamily="34" charset="0"/>
              </a:rPr>
              <a:t>A.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Biết lắng nghe, chia sẻ.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20000"/>
              </a:lnSpc>
              <a:spcAft>
                <a:spcPts val="0"/>
              </a:spcAft>
            </a:pPr>
            <a:r>
              <a:rPr lang="en-US" sz="3600" dirty="0" smtClean="0">
                <a:latin typeface="Times New Roman" panose="02020603050405020304" pitchFamily="18" charset="0"/>
                <a:ea typeface="Calibri" panose="020F0502020204030204" pitchFamily="34" charset="0"/>
                <a:cs typeface="Times New Roman" panose="02020603050405020304" pitchFamily="18" charset="0"/>
              </a:rPr>
              <a:t>B.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Biết quản lí thời gian.</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2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Biết quản lí cảm xúc.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3600" dirty="0" smtClean="0">
                <a:effectLst/>
                <a:latin typeface="Times New Roman" panose="02020603050405020304" pitchFamily="18" charset="0"/>
                <a:ea typeface="Calibri" panose="020F0502020204030204" pitchFamily="34" charset="0"/>
              </a:rPr>
              <a:t>D. </a:t>
            </a:r>
            <a:r>
              <a:rPr lang="vi-VN" sz="3600" dirty="0" smtClean="0">
                <a:effectLst/>
                <a:latin typeface="Times New Roman" panose="02020603050405020304" pitchFamily="18" charset="0"/>
                <a:ea typeface="Calibri" panose="020F0502020204030204" pitchFamily="34" charset="0"/>
              </a:rPr>
              <a:t>Biết coi trọng thời gian</a:t>
            </a:r>
            <a:endParaRPr lang="en-US" sz="3600" dirty="0"/>
          </a:p>
        </p:txBody>
      </p:sp>
      <p:sp>
        <p:nvSpPr>
          <p:cNvPr id="3" name="Arc 2"/>
          <p:cNvSpPr/>
          <p:nvPr/>
        </p:nvSpPr>
        <p:spPr>
          <a:xfrm>
            <a:off x="1624640" y="3905969"/>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840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374476" y="353836"/>
            <a:ext cx="9555192" cy="4777783"/>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41.</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Theo em, học sinh có trách nhiệm gì với xã hội?</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Sống và làm việc theo đúng quy định của pháp luật.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Phấn đấu trở thành học sinh giỏi, trò ngoan, người con hiếu thảo.</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Hoàn thành công việc được giao và không né tránh, đùn đẩy trách nhiệm cho người khác.</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Tích cực tham gia vào các hoạt động xã hội, không làm việc gì ảnh hưởng xấu đến mọi người xung quanh.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374476" y="1585463"/>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3914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296838" y="379152"/>
            <a:ext cx="9744973" cy="5743239"/>
          </a:xfrm>
          <a:prstGeom prst="rect">
            <a:avLst/>
          </a:prstGeom>
          <a:solidFill>
            <a:schemeClr val="bg1"/>
          </a:solidFill>
        </p:spPr>
        <p:txBody>
          <a:bodyPr wrap="square">
            <a:spAutoFit/>
          </a:bodyPr>
          <a:lstStyle/>
          <a:p>
            <a:pPr algn="just">
              <a:lnSpc>
                <a:spcPct val="120000"/>
              </a:lnSpc>
              <a:spcAft>
                <a:spcPts val="0"/>
              </a:spcAft>
            </a:pPr>
            <a:r>
              <a:rPr lang="vi-VN" sz="2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2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42.</a:t>
            </a:r>
            <a:r>
              <a:rPr lang="vi-VN"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Theo em, thế nào là kỹ năng từ chối gì?</a:t>
            </a:r>
            <a:endParaRPr lang="en-US" sz="28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smtClean="0">
                <a:effectLst/>
                <a:latin typeface="Times New Roman" panose="02020603050405020304" pitchFamily="18" charset="0"/>
                <a:ea typeface="Calibri" panose="020F0502020204030204" pitchFamily="34" charset="0"/>
                <a:cs typeface="Times New Roman" panose="02020603050405020304" pitchFamily="18" charset="0"/>
              </a:rPr>
              <a:t>Sử dụng ngôn ngữ và thái độ để nói “không” trước các trường hợp mà bạn không thích.</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smtClean="0">
                <a:effectLst/>
                <a:latin typeface="Times New Roman" panose="02020603050405020304" pitchFamily="18" charset="0"/>
                <a:ea typeface="Calibri" panose="020F0502020204030204" pitchFamily="34" charset="0"/>
                <a:cs typeface="Times New Roman" panose="02020603050405020304" pitchFamily="18" charset="0"/>
              </a:rPr>
              <a:t>Sử dụng cử chỉ, hành động bạn cho là phù hợp để nói “không” trước các trường hợp mà bạn không muốn thực hiện một công việc.</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smtClean="0">
                <a:effectLst/>
                <a:latin typeface="Times New Roman" panose="02020603050405020304" pitchFamily="18" charset="0"/>
                <a:ea typeface="Calibri" panose="020F0502020204030204" pitchFamily="34" charset="0"/>
                <a:cs typeface="Times New Roman" panose="02020603050405020304" pitchFamily="18" charset="0"/>
              </a:rPr>
              <a:t>Sử dụng ngôn ngữ, hành động để nói “không” trước các trường hợp mà bạn không thể chấp thuận lời đề nghị của đối phương.</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smtClean="0">
                <a:effectLst/>
                <a:latin typeface="Times New Roman" panose="02020603050405020304" pitchFamily="18" charset="0"/>
                <a:ea typeface="Calibri" panose="020F0502020204030204" pitchFamily="34" charset="0"/>
                <a:cs typeface="Times New Roman" panose="02020603050405020304" pitchFamily="18" charset="0"/>
              </a:rPr>
              <a:t>Sử dụng ngôn ngữ, cử chỉ, hành động và thái độ đúng mực để nói “không” trước các trường hợp mà bạn không thể chấp thuận lời đề nghị của đối phương.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296838" y="4509818"/>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4581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07389" y="789751"/>
            <a:ext cx="9391290" cy="3416320"/>
          </a:xfrm>
          <a:prstGeom prst="rect">
            <a:avLst/>
          </a:prstGeom>
          <a:solidFill>
            <a:schemeClr val="bg1"/>
          </a:solidFill>
        </p:spPr>
        <p:txBody>
          <a:bodyPr wrap="square">
            <a:spAutoFit/>
          </a:bodyPr>
          <a:lstStyle/>
          <a:p>
            <a:pPr algn="just">
              <a:lnSpc>
                <a:spcPct val="120000"/>
              </a:lnSpc>
              <a:spcAft>
                <a:spcPts val="0"/>
              </a:spcAft>
            </a:pPr>
            <a:r>
              <a:rPr lang="vi-VN"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43.</a:t>
            </a:r>
            <a:r>
              <a:rPr lang="vi-VN"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Có mấy dạng câu từ chối nào?</a:t>
            </a:r>
            <a:endParaRPr lang="en-US" sz="36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a:latin typeface="Times New Roman" panose="02020603050405020304" pitchFamily="18" charset="0"/>
                <a:ea typeface="Calibri" panose="020F0502020204030204" pitchFamily="34"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Có 1 dạng câu từ chối.</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Có 4 dạng câu từ chối.</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Có 2 dạng câu từ chối.</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Có 3 dạng câu từ chối.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8743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59147" y="436068"/>
            <a:ext cx="9244642" cy="4745915"/>
          </a:xfrm>
          <a:prstGeom prst="rect">
            <a:avLst/>
          </a:prstGeom>
          <a:solidFill>
            <a:schemeClr val="bg1"/>
          </a:solidFill>
        </p:spPr>
        <p:txBody>
          <a:bodyPr wrap="square">
            <a:spAutoFit/>
          </a:bodyPr>
          <a:lstStyle/>
          <a:p>
            <a:pPr algn="just">
              <a:lnSpc>
                <a:spcPct val="120000"/>
              </a:lnSpc>
              <a:spcAft>
                <a:spcPts val="0"/>
              </a:spcAft>
            </a:pPr>
            <a:r>
              <a:rPr lang="vi-VN"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44.</a:t>
            </a:r>
            <a:r>
              <a:rPr lang="vi-VN"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Đối với tình huống nguy hiểm nên đưa ra câu từ chối nào?</a:t>
            </a:r>
            <a:endParaRPr lang="en-US" sz="36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Từ chối quyết liệt, gay gắt.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Từ chối thương lượng bằng cách đưa ra phương án khác.</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Từ chối trì hoãn bằng cách đưa ra một lí do.</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Từ chối thẳng, dứt khoát.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59147" y="4527071"/>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5635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2021455" y="662652"/>
            <a:ext cx="8416505" cy="4745915"/>
          </a:xfrm>
          <a:prstGeom prst="rect">
            <a:avLst/>
          </a:prstGeom>
          <a:solidFill>
            <a:schemeClr val="bg1"/>
          </a:solidFill>
        </p:spPr>
        <p:txBody>
          <a:bodyPr wrap="square">
            <a:spAutoFit/>
          </a:bodyPr>
          <a:lstStyle/>
          <a:p>
            <a:pPr algn="just">
              <a:lnSpc>
                <a:spcPct val="120000"/>
              </a:lnSpc>
              <a:spcAft>
                <a:spcPts val="0"/>
              </a:spcAft>
            </a:pPr>
            <a:r>
              <a:rPr lang="vi-VN"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45.</a:t>
            </a:r>
            <a:r>
              <a:rPr lang="vi-VN"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Khi nào sử dụng lời từ chối thương lượng?</a:t>
            </a:r>
            <a:endParaRPr lang="en-US" sz="36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Tình huống không thể thực hiện được.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Tình huống nguy hiểm.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Tình huống vượt quá khả năng.</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Tình huống không phù hợp với nhu cầu, sở thích cá nhân.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2021455" y="4078497"/>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1709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771289" y="893269"/>
            <a:ext cx="9184257" cy="3046988"/>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46.</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Vai trò của kỹ năng từ chối là?</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a:latin typeface="Times New Roman" panose="02020603050405020304" pitchFamily="18" charset="0"/>
                <a:ea typeface="Calibri" panose="020F0502020204030204" pitchFamily="34"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Bảo vệ bản thân khỏi những tình huống xấu.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Nâng cao giá trị bản thân.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Được nhiều người ngưỡng mộ.</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Giảm bớt sự va chạm, mâu thuẫn.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771289" y="156821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5895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85924" y="728692"/>
            <a:ext cx="9258301" cy="4524315"/>
          </a:xfrm>
          <a:prstGeom prst="rect">
            <a:avLst/>
          </a:prstGeom>
          <a:solidFill>
            <a:schemeClr val="bg1"/>
          </a:solidFill>
        </p:spPr>
        <p:txBody>
          <a:bodyPr wrap="square">
            <a:spAutoFit/>
          </a:bodyPr>
          <a:lstStyle/>
          <a:p>
            <a:pPr algn="just">
              <a:lnSpc>
                <a:spcPct val="120000"/>
              </a:lnSpc>
              <a:spcAft>
                <a:spcPts val="0"/>
              </a:spcAft>
            </a:pP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2.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Đâu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biểu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lệch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lạc</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cực</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4000" dirty="0">
              <a:solidFill>
                <a:srgbClr val="00B050"/>
              </a:solidFill>
              <a:latin typeface="Times New Roman" panose="02020603050405020304" pitchFamily="18" charset="0"/>
              <a:ea typeface="Calibri" panose="020F0502020204030204" pitchFamily="34"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Bao</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che</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khuyết</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Lợi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dụng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lòng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tốt</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Thờ</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ơ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nỗi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bất</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hạnh</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 B, C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85924" y="455295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7103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50520" y="306672"/>
            <a:ext cx="9322279" cy="6075509"/>
          </a:xfrm>
          <a:prstGeom prst="rect">
            <a:avLst/>
          </a:prstGeom>
          <a:solidFill>
            <a:schemeClr val="bg1"/>
          </a:solidFill>
        </p:spPr>
        <p:txBody>
          <a:bodyPr wrap="square">
            <a:spAutoFit/>
          </a:bodyPr>
          <a:lstStyle/>
          <a:p>
            <a:pPr algn="just">
              <a:lnSpc>
                <a:spcPct val="120000"/>
              </a:lnSpc>
              <a:spcAft>
                <a:spcPts val="0"/>
              </a:spcAft>
            </a:pPr>
            <a:r>
              <a:rPr lang="vi-VN"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47.</a:t>
            </a:r>
            <a:r>
              <a:rPr lang="vi-VN"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Đâu </a:t>
            </a:r>
            <a:r>
              <a:rPr lang="vi-VN"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vi-VN"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phải là tình huống cần sử dụng kĩ năng từ chối?</a:t>
            </a:r>
            <a:endParaRPr lang="en-US" sz="36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Mẹ nhờ bạn lau nhà khi bạn đang có thời gian rảnh.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Bạn bè rủ bạn đi chơi điện tử sau giờ học.</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Người lạ có ý đồ tiếp xúc và cho bạn một món đồ bạn thích.</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Bố nhờ bạn giúp bố trông em trong khi bạn đang học bài.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50520" y="1783871"/>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6631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76400" y="342912"/>
            <a:ext cx="9244642" cy="6001643"/>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48. </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Nội dung nào dưới đây </a:t>
            </a: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thể hiện kĩ năng từ chối?</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M nói không khi N rủ đi tắm sông vì thời tiết hôm nay nắng nóng.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L hẹn H hôm khác đi xem phim vì L còn phải giúp mẹ làm việc nhà.</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K gợi ý cùng nhóm bạn đi cắm trại thay vì đi chơi công viên.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A khuyên B nên để dành tiền mua sách vở thì hợp lí hơn là mua đồ chơi.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76400" y="5122293"/>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13748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24640" y="979532"/>
            <a:ext cx="9201509" cy="3637919"/>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49. </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Ý kiến nào sau đây </a:t>
            </a: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đúng khi nói về người sống có trách nhiệm?</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Né tránh nhìn nhận sự việc.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Biết quý trọng thời gian, luôn đúng giờ.</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Biết lập kế hoạch cho cuộc sống sinh hoạt.</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Thực hiện các kế hoạch đã đề ra hoặc được giao.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24640" y="2304988"/>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0390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41894" y="233066"/>
            <a:ext cx="9339532" cy="5410712"/>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50.</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Đâu </a:t>
            </a: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phải là biểu hiện của người có trách nhiệm với các hoạt động chung?</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Tuân thủ đúng pháp luật.</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Không muốn tham gia các hoạt động, ngại nhận công việc của tập thể.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Không làm việc gây ảnh hưởng đến mọi người xung quanh.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Tích cực tham gia hoạt động phục vụ cộng đồng tránh các tệ nạn xã hội.</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41894" y="2103049"/>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0941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64256" y="325094"/>
            <a:ext cx="9210135" cy="5339603"/>
          </a:xfrm>
          <a:prstGeom prst="rect">
            <a:avLst/>
          </a:prstGeom>
          <a:solidFill>
            <a:schemeClr val="bg1"/>
          </a:solidFill>
        </p:spPr>
        <p:txBody>
          <a:bodyPr wrap="square">
            <a:spAutoFit/>
          </a:bodyPr>
          <a:lstStyle/>
          <a:p>
            <a:pPr algn="just">
              <a:lnSpc>
                <a:spcPct val="120000"/>
              </a:lnSpc>
              <a:spcAft>
                <a:spcPts val="0"/>
              </a:spcAft>
            </a:pPr>
            <a:r>
              <a:rPr lang="vi-VN" sz="2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2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51.</a:t>
            </a:r>
            <a:r>
              <a:rPr lang="vi-VN" sz="2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Ý nào sau đây </a:t>
            </a:r>
            <a:r>
              <a:rPr lang="vi-VN" sz="2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vi-VN" sz="2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phải cách thể sự từ chối?</a:t>
            </a:r>
            <a:endParaRPr lang="en-US" sz="26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2600" dirty="0" smtClean="0">
                <a:effectLst/>
                <a:latin typeface="Times New Roman" panose="02020603050405020304" pitchFamily="18" charset="0"/>
                <a:ea typeface="Calibri" panose="020F0502020204030204" pitchFamily="34" charset="0"/>
                <a:cs typeface="Times New Roman" panose="02020603050405020304" pitchFamily="18" charset="0"/>
              </a:rPr>
              <a:t>Trên đường đi học về Nam mời Lan tối nay tới dự sinh nhật nhưng do Lan sợ sợ trời tối nên đáp “Xin lỗi bạn nhé. Hôm nay gia đình tớ có việc nên tớ k thể đến dự sinh nhật bạn được”.</a:t>
            </a:r>
            <a:endParaRPr lang="en-US" sz="2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2600" dirty="0" smtClean="0">
                <a:effectLst/>
                <a:latin typeface="Times New Roman" panose="02020603050405020304" pitchFamily="18" charset="0"/>
                <a:ea typeface="Calibri" panose="020F0502020204030204" pitchFamily="34" charset="0"/>
                <a:cs typeface="Times New Roman" panose="02020603050405020304" pitchFamily="18" charset="0"/>
              </a:rPr>
              <a:t>Cả nhóm bạn rủ nhau đi xem phim tuy nhiên trời mưa nên Nam nói “Trời mưa rồi chúng mình về nhà đi. Ngày mai rồi đi xem phim nhé”. </a:t>
            </a:r>
            <a:endParaRPr lang="en-US" sz="2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2600" dirty="0" smtClean="0">
                <a:effectLst/>
                <a:latin typeface="Times New Roman" panose="02020603050405020304" pitchFamily="18" charset="0"/>
                <a:ea typeface="Calibri" panose="020F0502020204030204" pitchFamily="34" charset="0"/>
                <a:cs typeface="Times New Roman" panose="02020603050405020304" pitchFamily="18" charset="0"/>
              </a:rPr>
              <a:t>Hoa bị một người lạ mặt cho một túi bánh. Lan không nhận và đáp “Cháu không lấy đâu ạ”.</a:t>
            </a:r>
            <a:endParaRPr lang="en-US" sz="2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2600" dirty="0" smtClean="0">
                <a:effectLst/>
                <a:latin typeface="Times New Roman" panose="02020603050405020304" pitchFamily="18" charset="0"/>
                <a:ea typeface="Calibri" panose="020F0502020204030204" pitchFamily="34" charset="0"/>
                <a:cs typeface="Times New Roman" panose="02020603050405020304" pitchFamily="18" charset="0"/>
              </a:rPr>
              <a:t>Đào rủ An cùng tham gia câu lạc bộ thiếu nhi cả xóm. An đáp “Theo mình, chúng ta nên tham gia câu lạc bộ văn nghệ thì hơn”.</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12059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76399" y="705784"/>
            <a:ext cx="9046233" cy="3637919"/>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52.</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Khi mắc lỗi, người sống có trách nhiệm thường?</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Tìm người bao che, bảo vệ cho mình.</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Than thở và tìm lí do giải th</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ích</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 cho lỗi sai đó.</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Thừa nhận sai trái và rút ra bài học kinh nghiệm.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Tìm cách đổ lỗi cho người khác.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08286" y="3138218"/>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2413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41895" y="287121"/>
            <a:ext cx="9348158" cy="4819781"/>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53. </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Lan rủ Hà đi sau giờ học qua nhà bạn ấy để chơi nhảy dây. Hà đáp “Hôm nay mình còn phải đi thăm bà. Hẹn bạn khi khác nhé”. Hà đã sử dụng cách từ chối trong tình huống nào? </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Tình huống nguy hiểm.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Tình huống không phù hợp với sở thích cá nhân.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Tình huống không phù hợp với nhu cầu.</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Aft>
                <a:spcPts val="0"/>
              </a:spcAft>
              <a:buFont typeface="+mj-lt"/>
              <a:buAutoNum type="alphaUcPeriod"/>
            </a:pP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Tình huống vượt quá khả năng.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41895" y="4501192"/>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2105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710905" y="392936"/>
            <a:ext cx="9080739" cy="5410712"/>
          </a:xfrm>
          <a:prstGeom prst="rect">
            <a:avLst/>
          </a:prstGeom>
          <a:solidFill>
            <a:schemeClr val="bg1"/>
          </a:solidFill>
        </p:spPr>
        <p:txBody>
          <a:bodyPr wrap="square">
            <a:spAutoFit/>
          </a:bodyPr>
          <a:lstStyle/>
          <a:p>
            <a:pPr algn="just">
              <a:lnSpc>
                <a:spcPct val="120000"/>
              </a:lnSpc>
              <a:spcAft>
                <a:spcPts val="0"/>
              </a:spcAft>
            </a:pPr>
            <a:r>
              <a:rPr lang="vi-VN"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54.</a:t>
            </a:r>
            <a:r>
              <a:rPr lang="vi-VN"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Để thực hiện cam kết đề ra một cách hiệu quả cần làm gì?</a:t>
            </a:r>
            <a:endParaRPr lang="en-US" sz="36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Lập kế hoạch thực hiện cam kết.</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Đưa ra nhiều cách khác nhau để thực hiện cam kết.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Thực hiện cam kết từng ngày theo sở thích.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Aft>
                <a:spcPts val="0"/>
              </a:spcAft>
              <a:buFont typeface="+mj-lt"/>
              <a:buAutoNum type="alphaUcPeriod"/>
            </a:pPr>
            <a:r>
              <a:rPr lang="vi-VN" sz="3600" dirty="0" smtClean="0">
                <a:effectLst/>
                <a:latin typeface="Times New Roman" panose="02020603050405020304" pitchFamily="18" charset="0"/>
                <a:ea typeface="Calibri" panose="020F0502020204030204" pitchFamily="34" charset="0"/>
                <a:cs typeface="Times New Roman" panose="02020603050405020304" pitchFamily="18" charset="0"/>
              </a:rPr>
              <a:t>Lắng nghe các ý kiến khác để thay đổi kế hoạch.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710905" y="1852882"/>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4833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59146" y="172681"/>
            <a:ext cx="9097993" cy="5410712"/>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55.</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Minh, Long và Huy chơi thân với nhau. Một lần, giữa Long và Huy xảy ra mâu thuẫn. Long tức giận nên đã rủ Minh không chơi với Huy nữa. Nếu em là Minh em sẽ làm gì?</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Em sẽ khuyên bạn nên làm hòa với nhau thì tốt hơn, không nên làm như thế.</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Em sẽ từ chối thẳng bạn Long và tránh xa bạn Huy.</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Em sẽ không chơi với bạn nào nữa.</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Em sẽ từ chối bạn Long và chơi cùng bạn Huy.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59146" y="2616099"/>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8601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417607" y="161757"/>
            <a:ext cx="9123871" cy="6592574"/>
          </a:xfrm>
          <a:prstGeom prst="rect">
            <a:avLst/>
          </a:prstGeom>
          <a:solidFill>
            <a:schemeClr val="bg1"/>
          </a:solidFill>
        </p:spPr>
        <p:txBody>
          <a:bodyPr wrap="square">
            <a:spAutoFit/>
          </a:bodyPr>
          <a:lstStyle/>
          <a:p>
            <a:pPr algn="just">
              <a:lnSpc>
                <a:spcPct val="120000"/>
              </a:lnSpc>
              <a:spcAft>
                <a:spcPts val="0"/>
              </a:spcAft>
            </a:pPr>
            <a:r>
              <a:rPr lang="vi-VN"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 56.</a:t>
            </a:r>
            <a:r>
              <a:rPr lang="vi-VN"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Duy được các bạn trong lớp rủ tham gia văn nghệ lớp nhưng mẹ Duy đang bị ốm, bố Duy đi làm xa. Duy đã không tham gia cùng các bạn và về nhà chăm sóc mẹ. Nhận định nào sau đây là đúng nhất?</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Duy là người con hiếu thảo, có trách nhiệm với mẹ</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Duy đã sử dụng kĩ năng từ chối và là người con có trách nhiệm.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Duy đã biết cách từ chối lời đề nghị vượt quá khả năng.</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vi-VN" sz="3200" dirty="0" smtClean="0">
                <a:effectLst/>
                <a:latin typeface="Times New Roman" panose="02020603050405020304" pitchFamily="18" charset="0"/>
                <a:ea typeface="Calibri" panose="020F0502020204030204" pitchFamily="34" charset="0"/>
                <a:cs typeface="Times New Roman" panose="02020603050405020304" pitchFamily="18" charset="0"/>
              </a:rPr>
              <a:t>Duy đã sống đúng với trách nhiệm của mình với gia đình.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417607" y="3196106"/>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8151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90674" y="666089"/>
            <a:ext cx="9439275" cy="5262979"/>
          </a:xfrm>
          <a:prstGeom prst="rect">
            <a:avLst/>
          </a:prstGeom>
          <a:solidFill>
            <a:schemeClr val="bg1"/>
          </a:solidFill>
        </p:spPr>
        <p:txBody>
          <a:bodyPr wrap="square">
            <a:spAutoFit/>
          </a:bodyPr>
          <a:lstStyle/>
          <a:p>
            <a:pPr algn="just">
              <a:lnSpc>
                <a:spcPct val="120000"/>
              </a:lnSpc>
              <a:spcAft>
                <a:spcPts val="0"/>
              </a:spcAft>
            </a:pP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gắn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bó</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hai</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trên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sở</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nhau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sở</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thích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lí</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gọi</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4000" dirty="0" smtClean="0">
                <a:effectLst/>
                <a:latin typeface="Times New Roman" panose="02020603050405020304" pitchFamily="18" charset="0"/>
                <a:ea typeface="Calibri" panose="020F0502020204030204" pitchFamily="34" charset="0"/>
              </a:rPr>
              <a:t/>
            </a:r>
            <a:br>
              <a:rPr lang="en-US" sz="4000" dirty="0" smtClean="0">
                <a:effectLst/>
                <a:latin typeface="Times New Roman" panose="02020603050405020304" pitchFamily="18" charset="0"/>
                <a:ea typeface="Calibri" panose="020F0502020204030204" pitchFamily="34" charset="0"/>
              </a:rPr>
            </a:b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yêu</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chí</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ruột</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thịt</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590674" y="377190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23340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469365" y="168085"/>
            <a:ext cx="9615577" cy="6186309"/>
          </a:xfrm>
          <a:prstGeom prst="rect">
            <a:avLst/>
          </a:prstGeom>
          <a:solidFill>
            <a:schemeClr val="bg1"/>
          </a:solidFill>
        </p:spPr>
        <p:txBody>
          <a:bodyPr wrap="square">
            <a:spAutoFit/>
          </a:bodyPr>
          <a:lstStyle/>
          <a:p>
            <a:pPr algn="just">
              <a:lnSpc>
                <a:spcPct val="120000"/>
              </a:lnSpc>
              <a:spcAft>
                <a:spcPts val="0"/>
              </a:spcAft>
            </a:pPr>
            <a:r>
              <a:rPr lang="en-US" sz="3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57.</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Hạnh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ngồi</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cạnh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Duy</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xuyên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bị</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trêu</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đùa</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ác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nên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rất</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khó</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chịu</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Hạnh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xin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chỗ</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tránh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bị</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phiền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ảnh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Tuy</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nhiên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Hạnh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chỗ</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Duy</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vẫn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sang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bàn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Hạnh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tục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trêu</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nếu</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Hạnh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Hẹn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Duy</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Anh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ra</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đánh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Mách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các</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khác</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lớp</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cô</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giáo</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về</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Duy</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Anh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xuyên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làm</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phiền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ảnh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đến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học</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Im</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lặng</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gì</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469365" y="4656467"/>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5405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443487" y="88151"/>
            <a:ext cx="9598324" cy="6186309"/>
          </a:xfrm>
          <a:prstGeom prst="rect">
            <a:avLst/>
          </a:prstGeom>
          <a:solidFill>
            <a:schemeClr val="bg1"/>
          </a:solidFill>
        </p:spPr>
        <p:txBody>
          <a:bodyPr wrap="square">
            <a:spAutoFit/>
          </a:bodyPr>
          <a:lstStyle/>
          <a:p>
            <a:pPr algn="just">
              <a:lnSpc>
                <a:spcPct val="120000"/>
              </a:lnSpc>
              <a:spcAft>
                <a:spcPts val="0"/>
              </a:spcAft>
            </a:pPr>
            <a:r>
              <a:rPr lang="en-US" sz="3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58.</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Hôm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thảo</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nhóm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trực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tuyến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Minh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bị</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chụp</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bức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biểu</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Vài</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ngày</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ở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trên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luôn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Minh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nếu</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chép</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đưa</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ảnh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lên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trang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mạng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Nếu</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Minh,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Chép</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bài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Minh</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này</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cô</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giáo</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thẳng</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thắn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sợ</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bức</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ảnh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như</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vậy</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nếu</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như</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thấy</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bức</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ảnh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xấu</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như</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vậy</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mà</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bị</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đưa</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lên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thì</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sẽ</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cảm</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thấy</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như</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nào</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Thách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thức</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dám</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đưa</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ảnh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lên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443487" y="3931848"/>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996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495245" y="161757"/>
            <a:ext cx="9408543" cy="5078313"/>
          </a:xfrm>
          <a:prstGeom prst="rect">
            <a:avLst/>
          </a:prstGeom>
          <a:solidFill>
            <a:schemeClr val="bg1"/>
          </a:solidFill>
        </p:spPr>
        <p:txBody>
          <a:bodyPr wrap="square">
            <a:spAutoFit/>
          </a:bodyPr>
          <a:lstStyle/>
          <a:p>
            <a:pPr algn="just">
              <a:lnSpc>
                <a:spcPct val="120000"/>
              </a:lnSpc>
              <a:spcAft>
                <a:spcPts val="0"/>
              </a:spcAft>
            </a:pPr>
            <a:r>
              <a:rPr lang="en-US" sz="3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59.</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Đức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nhóm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xuyên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chặn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đòi</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hỏi</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thứ</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vô</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lí</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lúc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đưa</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tiền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ăn</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sáng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lúc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lục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cặp</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lấy</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hết</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đồ</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tập</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Nếu</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Đức</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Anh</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3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0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Giữ</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này</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một</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mình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ai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biết</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cô</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giáo</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bố</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mẹ</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về</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này</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này</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lạ</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3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cách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trên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495245" y="3526406"/>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6833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728158" y="712114"/>
            <a:ext cx="8830574" cy="4228850"/>
          </a:xfrm>
          <a:prstGeom prst="rect">
            <a:avLst/>
          </a:prstGeom>
          <a:solidFill>
            <a:schemeClr val="bg1"/>
          </a:solidFill>
        </p:spPr>
        <p:txBody>
          <a:bodyPr wrap="square">
            <a:spAutoFit/>
          </a:bodyPr>
          <a:lstStyle/>
          <a:p>
            <a:pPr algn="just">
              <a:lnSpc>
                <a:spcPct val="120000"/>
              </a:lnSpc>
              <a:spcAft>
                <a:spcPts val="0"/>
              </a:spcAft>
            </a:pP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60.</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giữ</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Tổ</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chức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buổi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sinh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lớp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cuối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tuần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Viết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muốn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vào</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giấy</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đổi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Tham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gia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lớp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tổ</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chức</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đáp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trên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đều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đúng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728158" y="4345916"/>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5183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719531" y="585015"/>
            <a:ext cx="9115246" cy="4745915"/>
          </a:xfrm>
          <a:prstGeom prst="rect">
            <a:avLst/>
          </a:prstGeom>
          <a:solidFill>
            <a:schemeClr val="bg1"/>
          </a:solidFill>
        </p:spPr>
        <p:txBody>
          <a:bodyPr wrap="square">
            <a:spAutoFit/>
          </a:bodyPr>
          <a:lstStyle/>
          <a:p>
            <a:pPr algn="just">
              <a:lnSpc>
                <a:spcPct val="120000"/>
              </a:lnSpc>
              <a:spcAft>
                <a:spcPts val="0"/>
              </a:spcAft>
            </a:pPr>
            <a:r>
              <a:rPr lang="en-US" sz="36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61.</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36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6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Gặp</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tặng</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món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quà</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làm</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kỉ</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niệm</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Bảo</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là</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sẽ</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xuyên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liên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lạc</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hai</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đáp</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án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trên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đúng</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hai</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đáp</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án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trên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sai</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719531" y="3992233"/>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9447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3" name="Rectangle 2"/>
          <p:cNvSpPr/>
          <p:nvPr/>
        </p:nvSpPr>
        <p:spPr>
          <a:xfrm>
            <a:off x="1521124" y="222142"/>
            <a:ext cx="9408543" cy="5410712"/>
          </a:xfrm>
          <a:prstGeom prst="rect">
            <a:avLst/>
          </a:prstGeom>
          <a:solidFill>
            <a:schemeClr val="bg1"/>
          </a:solidFill>
        </p:spPr>
        <p:txBody>
          <a:bodyPr wrap="square">
            <a:spAutoFit/>
          </a:bodyPr>
          <a:lstStyle/>
          <a:p>
            <a:pPr algn="just">
              <a:lnSpc>
                <a:spcPct val="120000"/>
              </a:lnSpc>
              <a:spcAft>
                <a:spcPts val="0"/>
              </a:spcAft>
            </a:pP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62.</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Minh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Khang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cùng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chơi</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nhau</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Nhưng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hôm</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nay Minh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rất</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buồn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vì</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kể</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nghe</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Khang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xấu</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Nếu</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Minh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Hẹn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Khang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ra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đánh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Cãi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Khang</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Gặp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Khang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thẳn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thắn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nếu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ai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lỗi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thì</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sẽ</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xin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lỗi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kia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để</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chúng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ta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cùng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hòa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thuận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Đáp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B,C</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Arc 3"/>
          <p:cNvSpPr/>
          <p:nvPr/>
        </p:nvSpPr>
        <p:spPr>
          <a:xfrm>
            <a:off x="1521124" y="3845584"/>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207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76399" y="334286"/>
            <a:ext cx="9158377" cy="5959645"/>
          </a:xfrm>
          <a:prstGeom prst="rect">
            <a:avLst/>
          </a:prstGeom>
          <a:solidFill>
            <a:schemeClr val="bg1"/>
          </a:solidFill>
        </p:spPr>
        <p:txBody>
          <a:bodyPr wrap="square">
            <a:spAutoFit/>
          </a:bodyPr>
          <a:lstStyle/>
          <a:p>
            <a:pPr algn="just">
              <a:lnSpc>
                <a:spcPct val="120000"/>
              </a:lnSpc>
              <a:spcAft>
                <a:spcPts val="0"/>
              </a:spcAft>
            </a:pP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63.</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Minh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Hà</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vẽ</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rất</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nhưng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nhút</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nhát</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ít</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ngại</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giao</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Hồng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Ánh</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rất</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chung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giống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Minh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Hà</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rất</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muốn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Hồng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Ánh</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Nếu</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Minh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Hà</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Chủ</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cởi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mở</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mọi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Chủ</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ra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kết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Hồng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Ánh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để</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tạo</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lập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mối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quan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hệ</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bè</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hai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đáp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trên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đều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đúng</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hai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đáp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trên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đều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sai</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76399" y="5105041"/>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3426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81509" y="850136"/>
            <a:ext cx="9253268" cy="3194721"/>
          </a:xfrm>
          <a:prstGeom prst="rect">
            <a:avLst/>
          </a:prstGeom>
          <a:solidFill>
            <a:schemeClr val="bg1"/>
          </a:solidFill>
        </p:spPr>
        <p:txBody>
          <a:bodyPr wrap="square">
            <a:spAutoFit/>
          </a:bodyPr>
          <a:lstStyle/>
          <a:p>
            <a:pPr algn="just">
              <a:lnSpc>
                <a:spcPct val="120000"/>
              </a:lnSpc>
              <a:spcAft>
                <a:spcPts val="0"/>
              </a:spcAft>
            </a:pPr>
            <a:r>
              <a:rPr lang="en-US" sz="2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64.</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Đâu</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nên</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giữ</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gìn</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Chủ</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mạnh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dạn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tự</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tin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làm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quen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mới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Trao</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đổi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thắng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thắn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hiểu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lầm</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xấu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sau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lưng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lời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hành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vi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làm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tổn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thương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Arc 2"/>
          <p:cNvSpPr/>
          <p:nvPr/>
        </p:nvSpPr>
        <p:spPr>
          <a:xfrm>
            <a:off x="1581509" y="2991569"/>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4548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814423" y="486873"/>
            <a:ext cx="9175630" cy="4031873"/>
          </a:xfrm>
          <a:prstGeom prst="rect">
            <a:avLst/>
          </a:prstGeom>
          <a:solidFill>
            <a:schemeClr val="bg1"/>
          </a:solidFill>
        </p:spPr>
        <p:txBody>
          <a:bodyPr wrap="square">
            <a:spAutoFit/>
          </a:bodyPr>
          <a:lstStyle/>
          <a:p>
            <a:pPr algn="just">
              <a:lnSpc>
                <a:spcPct val="120000"/>
              </a:lnSpc>
              <a:spcAft>
                <a:spcPts val="0"/>
              </a:spcAft>
            </a:pP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65.</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hòa</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ở?</a:t>
            </a:r>
            <a:endParaRPr lang="en-US" sz="3200" dirty="0">
              <a:solidFill>
                <a:srgbClr val="00B050"/>
              </a:solidFill>
              <a:latin typeface="Times New Roman" panose="02020603050405020304" pitchFamily="18" charset="0"/>
              <a:ea typeface="Calibri" panose="020F0502020204030204" pitchFamily="34"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Sự</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vui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vẻ</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mọi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Sự</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cởi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mở</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mọi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Sự</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thân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mọi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đáp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trên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đều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đúng</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3200" b="1" dirty="0" smtClean="0">
                <a:effectLst/>
                <a:latin typeface="Times New Roman" panose="02020603050405020304" pitchFamily="18" charset="0"/>
                <a:ea typeface="Calibri" panose="020F0502020204030204" pitchFamily="34" charset="0"/>
              </a:rPr>
              <a:t/>
            </a:r>
            <a:br>
              <a:rPr lang="en-US" sz="3200" b="1" dirty="0" smtClean="0">
                <a:effectLst/>
                <a:latin typeface="Times New Roman" panose="02020603050405020304" pitchFamily="18" charset="0"/>
                <a:ea typeface="Calibri" panose="020F0502020204030204" pitchFamily="34" charset="0"/>
              </a:rPr>
            </a:br>
            <a:endParaRPr lang="en-US" sz="3200" dirty="0"/>
          </a:p>
        </p:txBody>
      </p:sp>
      <p:sp>
        <p:nvSpPr>
          <p:cNvPr id="3" name="Arc 2"/>
          <p:cNvSpPr/>
          <p:nvPr/>
        </p:nvSpPr>
        <p:spPr>
          <a:xfrm>
            <a:off x="1800046" y="2948437"/>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1283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926565" y="512753"/>
            <a:ext cx="8813321" cy="5472267"/>
          </a:xfrm>
          <a:prstGeom prst="rect">
            <a:avLst/>
          </a:prstGeom>
          <a:solidFill>
            <a:schemeClr val="bg1"/>
          </a:solidFill>
        </p:spPr>
        <p:txBody>
          <a:bodyPr wrap="square">
            <a:spAutoFit/>
          </a:bodyPr>
          <a:lstStyle/>
          <a:p>
            <a:pPr algn="just">
              <a:lnSpc>
                <a:spcPct val="120000"/>
              </a:lnSpc>
              <a:spcAft>
                <a:spcPts val="0"/>
              </a:spcAft>
            </a:pPr>
            <a:r>
              <a:rPr lang="en-US" sz="38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8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66. </a:t>
            </a:r>
            <a:r>
              <a:rPr lang="en-US" sz="3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Nét</a:t>
            </a:r>
            <a:r>
              <a:rPr lang="en-US" sz="3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3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3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3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3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đây</a:t>
            </a:r>
            <a:r>
              <a:rPr lang="en-US" sz="3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nét</a:t>
            </a:r>
            <a:r>
              <a:rPr lang="en-US" sz="3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3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3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tích</a:t>
            </a:r>
            <a:r>
              <a:rPr lang="en-US" sz="3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cực</a:t>
            </a:r>
            <a:r>
              <a:rPr lang="en-US" sz="3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800" dirty="0">
              <a:solidFill>
                <a:srgbClr val="00B050"/>
              </a:solidFill>
              <a:latin typeface="Times New Roman" panose="02020603050405020304" pitchFamily="18" charset="0"/>
              <a:ea typeface="Calibri" panose="020F0502020204030204" pitchFamily="34" charset="0"/>
            </a:endParaRPr>
          </a:p>
          <a:p>
            <a:pPr algn="just">
              <a:lnSpc>
                <a:spcPct val="120000"/>
              </a:lnSpc>
              <a:spcAft>
                <a:spcPts val="0"/>
              </a:spcAft>
            </a:pP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đoán</a:t>
            </a:r>
            <a:endParaRPr lang="en-US" sz="3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Dễ</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cáu</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giận</a:t>
            </a:r>
            <a:endParaRPr lang="en-US" sz="3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Thiếu</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chính</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kiến</a:t>
            </a:r>
            <a:endParaRPr lang="en-US" sz="3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Lười</a:t>
            </a:r>
            <a:r>
              <a:rPr lang="en-US" sz="3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smtClean="0">
                <a:effectLst/>
                <a:latin typeface="Times New Roman" panose="02020603050405020304" pitchFamily="18" charset="0"/>
                <a:ea typeface="Calibri" panose="020F0502020204030204" pitchFamily="34" charset="0"/>
                <a:cs typeface="Times New Roman" panose="02020603050405020304" pitchFamily="18" charset="0"/>
              </a:rPr>
              <a:t>biếng</a:t>
            </a:r>
            <a:endParaRPr lang="en-US" sz="38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3800" b="1" dirty="0" smtClean="0">
                <a:effectLst/>
                <a:latin typeface="Times New Roman" panose="02020603050405020304" pitchFamily="18" charset="0"/>
                <a:ea typeface="Calibri" panose="020F0502020204030204" pitchFamily="34" charset="0"/>
              </a:rPr>
              <a:t/>
            </a:r>
            <a:br>
              <a:rPr lang="en-US" sz="3800" b="1" dirty="0" smtClean="0">
                <a:effectLst/>
                <a:latin typeface="Times New Roman" panose="02020603050405020304" pitchFamily="18" charset="0"/>
                <a:ea typeface="Calibri" panose="020F0502020204030204" pitchFamily="34" charset="0"/>
              </a:rPr>
            </a:br>
            <a:endParaRPr lang="en-US" sz="3800" dirty="0"/>
          </a:p>
        </p:txBody>
      </p:sp>
      <p:sp>
        <p:nvSpPr>
          <p:cNvPr id="3" name="Arc 2"/>
          <p:cNvSpPr/>
          <p:nvPr/>
        </p:nvSpPr>
        <p:spPr>
          <a:xfrm>
            <a:off x="1926565" y="2111674"/>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4888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66874" y="1109288"/>
            <a:ext cx="9305925" cy="3785652"/>
          </a:xfrm>
          <a:prstGeom prst="rect">
            <a:avLst/>
          </a:prstGeom>
          <a:solidFill>
            <a:schemeClr val="bg1"/>
          </a:solidFill>
        </p:spPr>
        <p:txBody>
          <a:bodyPr wrap="square">
            <a:spAutoFit/>
          </a:bodyPr>
          <a:lstStyle/>
          <a:p>
            <a:pPr algn="just">
              <a:lnSpc>
                <a:spcPct val="120000"/>
              </a:lnSpc>
              <a:spcAft>
                <a:spcPts val="0"/>
              </a:spcAft>
            </a:pP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4.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Đặc</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4000" dirty="0" smtClean="0">
                <a:solidFill>
                  <a:srgbClr val="00B050"/>
                </a:solidFill>
                <a:effectLst/>
                <a:latin typeface="Times New Roman" panose="02020603050405020304" pitchFamily="18" charset="0"/>
                <a:ea typeface="Calibri" panose="020F0502020204030204" pitchFamily="34" charset="0"/>
              </a:rPr>
              <a:t/>
            </a:r>
            <a:br>
              <a:rPr lang="en-US" sz="4000" dirty="0" smtClean="0">
                <a:solidFill>
                  <a:srgbClr val="00B050"/>
                </a:solidFill>
                <a:effectLst/>
                <a:latin typeface="Times New Roman" panose="02020603050405020304" pitchFamily="18" charset="0"/>
                <a:ea typeface="Calibri" panose="020F0502020204030204" pitchFamily="34" charset="0"/>
              </a:rPr>
            </a:b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Bình</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đẳng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tôn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lẫn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Thông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cảm</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cảm</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sâu</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sắc</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Lợi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dụng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lòng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tốt</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 B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đều</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đúng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666874" y="4181475"/>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463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2004203" y="460994"/>
            <a:ext cx="8821947" cy="5755422"/>
          </a:xfrm>
          <a:prstGeom prst="rect">
            <a:avLst/>
          </a:prstGeom>
          <a:solidFill>
            <a:schemeClr val="bg1"/>
          </a:solidFill>
        </p:spPr>
        <p:txBody>
          <a:bodyPr wrap="square">
            <a:spAutoFit/>
          </a:bodyPr>
          <a:lstStyle/>
          <a:p>
            <a:pPr algn="just">
              <a:lnSpc>
                <a:spcPct val="120000"/>
              </a:lnSpc>
              <a:spcAft>
                <a:spcPts val="0"/>
              </a:spcAft>
            </a:pP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67.</a:t>
            </a:r>
            <a:r>
              <a:rPr lang="en-US" sz="4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Đâu</a:t>
            </a:r>
            <a:r>
              <a:rPr lang="en-US" sz="4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4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nét</a:t>
            </a:r>
            <a:r>
              <a:rPr lang="en-US" sz="4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4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4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4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4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mọi</a:t>
            </a:r>
            <a:r>
              <a:rPr lang="en-US" sz="4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4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4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quý</a:t>
            </a:r>
            <a:r>
              <a:rPr lang="en-US" sz="40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4000" dirty="0">
              <a:solidFill>
                <a:srgbClr val="00B050"/>
              </a:solidFill>
              <a:latin typeface="Times New Roman" panose="02020603050405020304" pitchFamily="18" charset="0"/>
              <a:ea typeface="Calibri" panose="020F0502020204030204" pitchFamily="34"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Lười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biếng</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B. Chu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đáo</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Đố</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kị</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Thiếu</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chính</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kiến</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4000" b="1" dirty="0" smtClean="0">
                <a:effectLst/>
                <a:latin typeface="Times New Roman" panose="02020603050405020304" pitchFamily="18" charset="0"/>
                <a:ea typeface="Calibri" panose="020F0502020204030204" pitchFamily="34" charset="0"/>
              </a:rPr>
              <a:t/>
            </a:r>
            <a:br>
              <a:rPr lang="en-US" sz="4000" b="1" dirty="0" smtClean="0">
                <a:effectLst/>
                <a:latin typeface="Times New Roman" panose="02020603050405020304" pitchFamily="18" charset="0"/>
                <a:ea typeface="Calibri" panose="020F0502020204030204" pitchFamily="34" charset="0"/>
              </a:rPr>
            </a:br>
            <a:endParaRPr lang="en-US" sz="4000" dirty="0"/>
          </a:p>
        </p:txBody>
      </p:sp>
      <p:sp>
        <p:nvSpPr>
          <p:cNvPr id="3" name="Arc 2"/>
          <p:cNvSpPr/>
          <p:nvPr/>
        </p:nvSpPr>
        <p:spPr>
          <a:xfrm>
            <a:off x="2074112" y="281483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6845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788544" y="498273"/>
            <a:ext cx="9097992" cy="4130361"/>
          </a:xfrm>
          <a:prstGeom prst="rect">
            <a:avLst/>
          </a:prstGeom>
          <a:solidFill>
            <a:schemeClr val="bg1"/>
          </a:solidFill>
        </p:spPr>
        <p:txBody>
          <a:bodyPr wrap="square">
            <a:spAutoFit/>
          </a:bodyPr>
          <a:lstStyle/>
          <a:p>
            <a:pPr algn="just">
              <a:lnSpc>
                <a:spcPct val="120000"/>
              </a:lnSpc>
              <a:spcAft>
                <a:spcPts val="0"/>
              </a:spcAft>
            </a:pPr>
            <a:r>
              <a:rPr lang="en-US" sz="32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68.</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nảy</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mâu</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thuẫn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thương</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thuyết</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nên</a:t>
            </a:r>
            <a:r>
              <a:rPr lang="en-US" sz="32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Cãi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bằng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thắng</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Tìm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cách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giải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cả</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hai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bên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cùng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chấp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nhận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được</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Nhường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nhịn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đối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phương</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smtClean="0">
                <a:effectLst/>
                <a:latin typeface="Times New Roman" panose="02020603050405020304" pitchFamily="18" charset="0"/>
                <a:ea typeface="Calibri" panose="020F0502020204030204" pitchFamily="34" charset="0"/>
              </a:rPr>
              <a:t>D. </a:t>
            </a:r>
            <a:r>
              <a:rPr lang="en-US" sz="3200" dirty="0" err="1" smtClean="0">
                <a:effectLst/>
                <a:latin typeface="Times New Roman" panose="02020603050405020304" pitchFamily="18" charset="0"/>
                <a:ea typeface="Calibri" panose="020F0502020204030204" pitchFamily="34" charset="0"/>
              </a:rPr>
              <a:t>Đáp</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án</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khác</a:t>
            </a:r>
            <a:endParaRPr lang="en-US" sz="3200" dirty="0"/>
          </a:p>
        </p:txBody>
      </p:sp>
      <p:sp>
        <p:nvSpPr>
          <p:cNvPr id="3" name="Arc 2"/>
          <p:cNvSpPr/>
          <p:nvPr/>
        </p:nvSpPr>
        <p:spPr>
          <a:xfrm>
            <a:off x="1739662" y="2370467"/>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3156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840301" y="1796831"/>
            <a:ext cx="8908212" cy="2751522"/>
          </a:xfrm>
          <a:prstGeom prst="rect">
            <a:avLst/>
          </a:prstGeom>
        </p:spPr>
        <p:txBody>
          <a:bodyPr wrap="square">
            <a:spAutoFit/>
          </a:bodyPr>
          <a:lstStyle/>
          <a:p>
            <a:pPr algn="just">
              <a:lnSpc>
                <a:spcPct val="120000"/>
              </a:lnSpc>
              <a:spcAft>
                <a:spcPts val="0"/>
              </a:spcAft>
            </a:pPr>
            <a:r>
              <a:rPr lang="en-US" sz="3200" b="1" dirty="0" err="1"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Phần</a:t>
            </a:r>
            <a:r>
              <a:rPr lang="en-US" sz="3200" b="1" dirty="0"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 2. </a:t>
            </a:r>
            <a:r>
              <a:rPr lang="en-US" sz="3200" b="1" dirty="0" err="1"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Dạng</a:t>
            </a:r>
            <a:r>
              <a:rPr lang="en-US" sz="3200" b="1" dirty="0"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câu</a:t>
            </a:r>
            <a:r>
              <a:rPr lang="en-US" sz="3200" b="1" dirty="0"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hỏi</a:t>
            </a:r>
            <a:r>
              <a:rPr lang="en-US" sz="3200" b="1" dirty="0"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tự</a:t>
            </a:r>
            <a:r>
              <a:rPr lang="en-US" sz="3200" b="1" dirty="0"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200" b="1" dirty="0" err="1" smtClean="0">
                <a:solidFill>
                  <a:srgbClr val="00B050"/>
                </a:solidFill>
                <a:effectLst/>
                <a:latin typeface="Times New Roman" panose="02020603050405020304" pitchFamily="18" charset="0"/>
                <a:ea typeface="Arial" panose="020B0604020202020204" pitchFamily="34" charset="0"/>
                <a:cs typeface="Times New Roman" panose="02020603050405020304" pitchFamily="18" charset="0"/>
              </a:rPr>
              <a:t>luận</a:t>
            </a:r>
            <a:endParaRPr lang="en-US" sz="24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2800" b="1" dirty="0" smtClean="0">
                <a:effectLst/>
                <a:latin typeface="Times New Roman" panose="02020603050405020304" pitchFamily="18" charset="0"/>
                <a:ea typeface="Arial" panose="020B0604020202020204" pitchFamily="34" charset="0"/>
                <a:cs typeface="Times New Roman" panose="02020603050405020304" pitchFamily="18" charset="0"/>
              </a:rPr>
              <a:t>Câu 1. </a:t>
            </a:r>
            <a:r>
              <a:rPr lang="vi-VN" sz="2800" dirty="0" smtClean="0">
                <a:effectLst/>
                <a:latin typeface="Times New Roman" panose="02020603050405020304" pitchFamily="18" charset="0"/>
                <a:ea typeface="Calibri" panose="020F0502020204030204" pitchFamily="34" charset="0"/>
                <a:cs typeface="Times New Roman" panose="02020603050405020304" pitchFamily="18" charset="0"/>
              </a:rPr>
              <a:t>Nêu những việc em có thể làm góp phần xây dựng truyền thống nhà trường.</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2800" b="1" dirty="0" smtClean="0">
                <a:effectLst/>
                <a:latin typeface="Times New Roman" panose="02020603050405020304" pitchFamily="18" charset="0"/>
                <a:ea typeface="Arial" panose="020B0604020202020204" pitchFamily="34" charset="0"/>
                <a:cs typeface="Times New Roman" panose="02020603050405020304" pitchFamily="18" charset="0"/>
              </a:rPr>
              <a:t>Câu </a:t>
            </a:r>
            <a:r>
              <a:rPr lang="en-US" sz="2800" b="1" dirty="0" smtClean="0">
                <a:effectLst/>
                <a:latin typeface="Times New Roman" panose="02020603050405020304" pitchFamily="18" charset="0"/>
                <a:ea typeface="Arial" panose="020B0604020202020204" pitchFamily="34" charset="0"/>
                <a:cs typeface="Times New Roman" panose="02020603050405020304" pitchFamily="18" charset="0"/>
              </a:rPr>
              <a:t>2</a:t>
            </a:r>
            <a:r>
              <a:rPr lang="vi-VN" sz="2800" b="1"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Kể</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tên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làm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cần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cần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để</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phòng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tránh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bắt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nạt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136510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492371" y="415954"/>
            <a:ext cx="9428671" cy="5780044"/>
          </a:xfrm>
          <a:prstGeom prst="rect">
            <a:avLst/>
          </a:prstGeom>
          <a:solidFill>
            <a:schemeClr val="bg1"/>
          </a:solidFill>
        </p:spPr>
        <p:txBody>
          <a:bodyPr wrap="square">
            <a:spAutoFit/>
          </a:bodyPr>
          <a:lstStyle/>
          <a:p>
            <a:pPr algn="just">
              <a:lnSpc>
                <a:spcPct val="120000"/>
              </a:lnSpc>
              <a:spcAft>
                <a:spcPts val="0"/>
              </a:spcAft>
            </a:pPr>
            <a:r>
              <a:rPr lang="vi-VN" sz="2800" b="1" dirty="0" smtClean="0">
                <a:effectLst/>
                <a:latin typeface="Times New Roman" panose="02020603050405020304" pitchFamily="18" charset="0"/>
                <a:ea typeface="Times New Roman" panose="02020603050405020304" pitchFamily="18" charset="0"/>
              </a:rPr>
              <a:t>Câu </a:t>
            </a:r>
            <a:r>
              <a:rPr lang="en-US" sz="2800" b="1" dirty="0" smtClean="0">
                <a:effectLst/>
                <a:latin typeface="Times New Roman" panose="02020603050405020304" pitchFamily="18" charset="0"/>
                <a:ea typeface="Times New Roman" panose="02020603050405020304" pitchFamily="18" charset="0"/>
              </a:rPr>
              <a:t>3.</a:t>
            </a:r>
            <a:endParaRPr lang="en-US" sz="24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Times New Roman" panose="02020603050405020304" pitchFamily="18" charset="0"/>
              </a:rPr>
              <a:t>a.</a:t>
            </a:r>
            <a:r>
              <a:rPr lang="en-US" sz="2800" b="1" dirty="0" smtClean="0">
                <a:effectLst/>
                <a:latin typeface="Times New Roman" panose="02020603050405020304" pitchFamily="18" charset="0"/>
                <a:ea typeface="Times New Roman" panose="02020603050405020304" pitchFamily="18" charset="0"/>
              </a:rPr>
              <a:t> </a:t>
            </a:r>
            <a:r>
              <a:rPr lang="vi-VN" sz="2800" dirty="0" smtClean="0">
                <a:effectLst/>
                <a:latin typeface="Times New Roman" panose="02020603050405020304" pitchFamily="18" charset="0"/>
                <a:ea typeface="Times New Roman" panose="02020603050405020304" pitchFamily="18" charset="0"/>
              </a:rPr>
              <a:t>Chỉ ra sự thay đổi cảm xúc có thể xảy ra của nhân vật trong tình huống sau</a:t>
            </a:r>
            <a:endParaRPr lang="en-US" sz="2400" dirty="0" smtClean="0">
              <a:effectLst/>
              <a:latin typeface="Times New Roman" panose="02020603050405020304" pitchFamily="18" charset="0"/>
              <a:ea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smtClean="0">
                <a:effectLst/>
                <a:latin typeface="Times New Roman" panose="02020603050405020304" pitchFamily="18" charset="0"/>
                <a:ea typeface="Calibri" panose="020F0502020204030204" pitchFamily="34" charset="0"/>
                <a:cs typeface="Times New Roman" panose="02020603050405020304" pitchFamily="18" charset="0"/>
              </a:rPr>
              <a:t>Tình huống 1: Cuối tiết học, cô giáo trả bài kiểm tra, T bị điểm kém. Đến tiết tiếp theo, T không thể tập trung học được.</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smtClean="0">
                <a:effectLst/>
                <a:latin typeface="Times New Roman" panose="02020603050405020304" pitchFamily="18" charset="0"/>
                <a:ea typeface="Calibri" panose="020F0502020204030204" pitchFamily="34" charset="0"/>
                <a:cs typeface="Times New Roman" panose="02020603050405020304" pitchFamily="18" charset="0"/>
              </a:rPr>
              <a:t>Tình huống 2: Các bạn lớp em đều rất háo hức với chuyến trải nghiệm vào cuối tuần. Khi cô giáo thông báo vì thời tiết không đảm bảo nên nhà trường hoãn chuyến đi này, không khí trong lớp bỗng chùng hẳn xuống.</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vi-VN" sz="2800" b="1" dirty="0"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smtClean="0">
                <a:effectLst/>
                <a:latin typeface="Times New Roman" panose="02020603050405020304" pitchFamily="18" charset="0"/>
                <a:ea typeface="Calibri" panose="020F0502020204030204" pitchFamily="34" charset="0"/>
                <a:cs typeface="Times New Roman" panose="02020603050405020304" pitchFamily="18" charset="0"/>
              </a:rPr>
              <a:t>Chia sẻ những thay đổi cảm xúc của em trong một số tình huống cụ thể</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09156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12498" y="275634"/>
            <a:ext cx="9339531" cy="6297108"/>
          </a:xfrm>
          <a:prstGeom prst="rect">
            <a:avLst/>
          </a:prstGeom>
          <a:solidFill>
            <a:schemeClr val="bg1"/>
          </a:solidFill>
        </p:spPr>
        <p:txBody>
          <a:bodyPr wrap="square">
            <a:spAutoFit/>
          </a:bodyPr>
          <a:lstStyle/>
          <a:p>
            <a:pPr algn="just">
              <a:lnSpc>
                <a:spcPct val="120000"/>
              </a:lnSpc>
              <a:spcAft>
                <a:spcPts val="0"/>
              </a:spcAft>
            </a:pP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4.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Xử</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lí</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thể</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cách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chỉnh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cảm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xúc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bản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thân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hợp</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lí</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sau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đây</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1: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Sau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giờ</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vì</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mải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cùng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bị</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buổi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thuyết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nhóm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vào</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tuần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sau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nên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đã</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muộn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quên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báo</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gia</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Bố</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chưa</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lí</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do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nên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đã</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mắng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mải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chơi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đúng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giờ</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2: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nhóm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cùng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số</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nội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chưa</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hiểu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nên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hỏi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lại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lần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số</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chê</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kém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làm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rất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xấu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hổ</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3: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Huy</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hẹn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sách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chiều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nay.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chờ</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mãi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thấy</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Huy</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cũng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lời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nhắn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sẽ</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muộn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rất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giận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bực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bội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101541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616015" y="765605"/>
            <a:ext cx="9417170" cy="4745915"/>
          </a:xfrm>
          <a:prstGeom prst="rect">
            <a:avLst/>
          </a:prstGeom>
          <a:solidFill>
            <a:schemeClr val="bg1"/>
          </a:solidFill>
        </p:spPr>
        <p:txBody>
          <a:bodyPr wrap="square">
            <a:spAutoFit/>
          </a:bodyPr>
          <a:lstStyle/>
          <a:p>
            <a:pPr algn="just">
              <a:lnSpc>
                <a:spcPct val="120000"/>
              </a:lnSpc>
              <a:spcAft>
                <a:spcPts val="0"/>
              </a:spcAft>
            </a:pP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5.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Xử</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lí</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hành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cách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duy</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trì</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giữ</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gìn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sau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đây</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1: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nghe</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tin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đúng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2: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tham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gia</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giải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cao</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3: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hiểu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lầm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nhau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6.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Em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ý hay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ý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ý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Cần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tập</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sinh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hay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Vì</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sao</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8401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514475" y="528263"/>
            <a:ext cx="9410700" cy="5262979"/>
          </a:xfrm>
          <a:prstGeom prst="rect">
            <a:avLst/>
          </a:prstGeom>
          <a:solidFill>
            <a:schemeClr val="bg1"/>
          </a:solidFill>
        </p:spPr>
        <p:txBody>
          <a:bodyPr wrap="square">
            <a:spAutoFit/>
          </a:bodyPr>
          <a:lstStyle/>
          <a:p>
            <a:pPr algn="just">
              <a:lnSpc>
                <a:spcPct val="120000"/>
              </a:lnSpc>
              <a:spcAft>
                <a:spcPts val="0"/>
              </a:spcAft>
            </a:pP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5.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tục</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ngữ</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Gần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mực</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đen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gần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đèn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sáng</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khuyên</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chúng</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ta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40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40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chơi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bất</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kì</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ai</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Chỉ</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nên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chơi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xấu</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Chỉ</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nên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chơi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quen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biết</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Lựa</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chọn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tốt</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để</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mình</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học</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tập</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tốt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514475" y="4352925"/>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893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1828799" y="571613"/>
            <a:ext cx="9039225" cy="6028253"/>
          </a:xfrm>
          <a:prstGeom prst="rect">
            <a:avLst/>
          </a:prstGeom>
          <a:solidFill>
            <a:schemeClr val="bg1"/>
          </a:solidFill>
        </p:spPr>
        <p:txBody>
          <a:bodyPr wrap="square">
            <a:spAutoFit/>
          </a:bodyPr>
          <a:lstStyle/>
          <a:p>
            <a:pPr algn="just">
              <a:lnSpc>
                <a:spcPct val="120000"/>
              </a:lnSpc>
              <a:spcAft>
                <a:spcPts val="0"/>
              </a:spcAft>
            </a:pPr>
            <a:r>
              <a:rPr lang="en-US" sz="36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6. </a:t>
            </a:r>
            <a:r>
              <a:rPr lang="en-US" sz="36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vi </a:t>
            </a:r>
            <a:r>
              <a:rPr lang="en-US" sz="36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36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6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00B050"/>
                </a:solidFill>
                <a:latin typeface="Times New Roman" panose="02020603050405020304" pitchFamily="18" charset="0"/>
                <a:ea typeface="Calibri" panose="020F0502020204030204" pitchFamily="34" charset="0"/>
                <a:cs typeface="Times New Roman" panose="02020603050405020304" pitchFamily="18" charset="0"/>
              </a:rPr>
              <a:t>gì</a:t>
            </a:r>
            <a:r>
              <a:rPr lang="en-US" sz="3600" b="1" dirty="0" smtClean="0">
                <a:solidFill>
                  <a:srgbClr val="00B05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Lan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chỉ</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chơi</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các</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nhà</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giàu</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như</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nhà</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mình</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B.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Yến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luôn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tôn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đối</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xử</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bình</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đẳng</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các</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C.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Bình</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hay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cùng</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nhóm</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mình</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tụ</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tập</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chê</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bai</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nói</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xấu</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nhóm</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khác</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D.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Hoàng</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chỉ</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thích</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chơi</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nào</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học</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giỏi</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thể</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giúp</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đỡ</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mình</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học</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tập</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rc 2"/>
          <p:cNvSpPr/>
          <p:nvPr/>
        </p:nvSpPr>
        <p:spPr>
          <a:xfrm>
            <a:off x="1828799" y="2667000"/>
            <a:ext cx="533400" cy="523875"/>
          </a:xfrm>
          <a:prstGeom prst="arc">
            <a:avLst>
              <a:gd name="adj1" fmla="val 16200000"/>
              <a:gd name="adj2" fmla="val 1598086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4872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4635</Words>
  <Application>Microsoft Office PowerPoint</Application>
  <PresentationFormat>Widescreen</PresentationFormat>
  <Paragraphs>370</Paragraphs>
  <Slides>75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75</vt:i4>
      </vt:variant>
    </vt:vector>
  </HeadingPairs>
  <TitlesOfParts>
    <vt:vector size="8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cp:revision>
  <dcterms:created xsi:type="dcterms:W3CDTF">2023-10-24T15:49:33Z</dcterms:created>
  <dcterms:modified xsi:type="dcterms:W3CDTF">2023-10-24T16:37:18Z</dcterms:modified>
</cp:coreProperties>
</file>