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260" r:id="rId3"/>
    <p:sldId id="263" r:id="rId4"/>
    <p:sldId id="542" r:id="rId5"/>
    <p:sldId id="447" r:id="rId6"/>
    <p:sldId id="439" r:id="rId7"/>
    <p:sldId id="436" r:id="rId8"/>
    <p:sldId id="472" r:id="rId9"/>
    <p:sldId id="466" r:id="rId10"/>
    <p:sldId id="456" r:id="rId11"/>
    <p:sldId id="521" r:id="rId12"/>
    <p:sldId id="475" r:id="rId13"/>
    <p:sldId id="455" r:id="rId14"/>
    <p:sldId id="539" r:id="rId15"/>
    <p:sldId id="453" r:id="rId16"/>
    <p:sldId id="473" r:id="rId17"/>
    <p:sldId id="534" r:id="rId18"/>
    <p:sldId id="533" r:id="rId19"/>
    <p:sldId id="540" r:id="rId20"/>
    <p:sldId id="531" r:id="rId21"/>
    <p:sldId id="535" r:id="rId22"/>
    <p:sldId id="536" r:id="rId23"/>
    <p:sldId id="537" r:id="rId24"/>
    <p:sldId id="541" r:id="rId25"/>
    <p:sldId id="4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 Dang Cao Tung" initials="HDCT" lastIdx="1" clrIdx="0">
    <p:extLst>
      <p:ext uri="{19B8F6BF-5375-455C-9EA6-DF929625EA0E}">
        <p15:presenceInfo xmlns:p15="http://schemas.microsoft.com/office/powerpoint/2012/main" userId="e2cf4a26ae733d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695"/>
    <a:srgbClr val="5BB7B9"/>
    <a:srgbClr val="55B1AF"/>
    <a:srgbClr val="AFD9D9"/>
    <a:srgbClr val="C0C0C0"/>
    <a:srgbClr val="CDACE6"/>
    <a:srgbClr val="33A2DB"/>
    <a:srgbClr val="B71B35"/>
    <a:srgbClr val="BD92DE"/>
    <a:srgbClr val="6A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368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8A7A8-FF7B-4AB0-B127-ACBAA1B075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54398-CE94-464C-B0E5-1D6B1121DF04}">
      <dgm:prSet phldrT="[Text]"/>
      <dgm:spPr/>
      <dgm:t>
        <a:bodyPr/>
        <a:lstStyle/>
        <a:p>
          <a:r>
            <a:rPr lang="en-US"/>
            <a:t>Máy tính và cộng đồng</a:t>
          </a:r>
        </a:p>
      </dgm:t>
    </dgm:pt>
    <dgm:pt modelId="{B1E1A77F-CBC4-431C-8390-6BCC71008DF5}" type="parTrans" cxnId="{3D2A4853-D75E-438A-BA37-DC82B9D4BB66}">
      <dgm:prSet/>
      <dgm:spPr/>
      <dgm:t>
        <a:bodyPr/>
        <a:lstStyle/>
        <a:p>
          <a:endParaRPr lang="en-US"/>
        </a:p>
      </dgm:t>
    </dgm:pt>
    <dgm:pt modelId="{7FFFCBF2-A67A-4BEA-9CB3-C5647442DAEE}" type="sibTrans" cxnId="{3D2A4853-D75E-438A-BA37-DC82B9D4BB66}">
      <dgm:prSet/>
      <dgm:spPr/>
      <dgm:t>
        <a:bodyPr/>
        <a:lstStyle/>
        <a:p>
          <a:endParaRPr lang="en-US"/>
        </a:p>
      </dgm:t>
    </dgm:pt>
    <dgm:pt modelId="{E6F7A353-69AE-4E57-8CE6-864935EB650F}">
      <dgm:prSet phldrT="[Text]"/>
      <dgm:spPr/>
      <dgm:t>
        <a:bodyPr/>
        <a:lstStyle/>
        <a:p>
          <a:r>
            <a:rPr lang="en-US"/>
            <a:t>Tổ chức lưu trữ, tìm kiếm và trao đổi thông tin</a:t>
          </a:r>
        </a:p>
      </dgm:t>
    </dgm:pt>
    <dgm:pt modelId="{1C35DCC8-C660-4867-A734-731033E76357}" type="parTrans" cxnId="{DC1D7584-97A3-4AE3-8912-39C3F202ED55}">
      <dgm:prSet/>
      <dgm:spPr/>
      <dgm:t>
        <a:bodyPr/>
        <a:lstStyle/>
        <a:p>
          <a:endParaRPr lang="en-US"/>
        </a:p>
      </dgm:t>
    </dgm:pt>
    <dgm:pt modelId="{5539A342-0D22-42FF-B7F1-67BCA4FCC14D}" type="sibTrans" cxnId="{DC1D7584-97A3-4AE3-8912-39C3F202ED55}">
      <dgm:prSet/>
      <dgm:spPr/>
      <dgm:t>
        <a:bodyPr/>
        <a:lstStyle/>
        <a:p>
          <a:endParaRPr lang="en-US"/>
        </a:p>
      </dgm:t>
    </dgm:pt>
    <dgm:pt modelId="{334C5D7D-3709-4BF4-9FC6-BCDC80BB7059}">
      <dgm:prSet phldrT="[Text]"/>
      <dgm:spPr/>
      <dgm:t>
        <a:bodyPr/>
        <a:lstStyle/>
        <a:p>
          <a:r>
            <a:rPr lang="en-US"/>
            <a:t>Đạo đức, pháp luật và văn hoá trong môi trường số</a:t>
          </a:r>
        </a:p>
      </dgm:t>
    </dgm:pt>
    <dgm:pt modelId="{4CC163EB-B6AD-4180-928C-90EB449EC099}" type="parTrans" cxnId="{4F01CCFC-D16B-47C7-9B07-CEDBEFEB4024}">
      <dgm:prSet/>
      <dgm:spPr/>
      <dgm:t>
        <a:bodyPr/>
        <a:lstStyle/>
        <a:p>
          <a:endParaRPr lang="en-US"/>
        </a:p>
      </dgm:t>
    </dgm:pt>
    <dgm:pt modelId="{6F90B1F4-935F-4D6C-9543-2F0A97758226}" type="sibTrans" cxnId="{4F01CCFC-D16B-47C7-9B07-CEDBEFEB4024}">
      <dgm:prSet/>
      <dgm:spPr/>
      <dgm:t>
        <a:bodyPr/>
        <a:lstStyle/>
        <a:p>
          <a:endParaRPr lang="en-US"/>
        </a:p>
      </dgm:t>
    </dgm:pt>
    <dgm:pt modelId="{E821E078-DA89-437A-B7E5-B53DF1A9E079}">
      <dgm:prSet phldrT="[Text]"/>
      <dgm:spPr/>
      <dgm:t>
        <a:bodyPr/>
        <a:lstStyle/>
        <a:p>
          <a:r>
            <a:rPr lang="en-US"/>
            <a:t>Ứng dụng Tin học</a:t>
          </a:r>
        </a:p>
      </dgm:t>
    </dgm:pt>
    <dgm:pt modelId="{F8BA4C36-286A-4812-BD78-DA22A968F8DA}" type="parTrans" cxnId="{FF812167-875D-41A7-94C8-A46564C01564}">
      <dgm:prSet/>
      <dgm:spPr/>
      <dgm:t>
        <a:bodyPr/>
        <a:lstStyle/>
        <a:p>
          <a:endParaRPr lang="en-US"/>
        </a:p>
      </dgm:t>
    </dgm:pt>
    <dgm:pt modelId="{0D429AB5-D6F0-49FE-9B03-64D828C7BAA2}" type="sibTrans" cxnId="{FF812167-875D-41A7-94C8-A46564C01564}">
      <dgm:prSet/>
      <dgm:spPr/>
      <dgm:t>
        <a:bodyPr/>
        <a:lstStyle/>
        <a:p>
          <a:endParaRPr lang="en-US"/>
        </a:p>
      </dgm:t>
    </dgm:pt>
    <dgm:pt modelId="{57D790B0-7ABE-421D-B91E-14D2A588BEAB}">
      <dgm:prSet phldrT="[Text]"/>
      <dgm:spPr/>
      <dgm:t>
        <a:bodyPr/>
        <a:lstStyle/>
        <a:p>
          <a:r>
            <a:rPr lang="en-US" err="1"/>
            <a:t>Giải</a:t>
          </a:r>
          <a:r>
            <a:rPr lang="en-US"/>
            <a:t> </a:t>
          </a:r>
          <a:r>
            <a:rPr lang="en-US" err="1"/>
            <a:t>quyết</a:t>
          </a:r>
          <a:r>
            <a:rPr lang="en-US"/>
            <a:t> </a:t>
          </a:r>
          <a:r>
            <a:rPr lang="en-US" err="1"/>
            <a:t>vấn</a:t>
          </a:r>
          <a:r>
            <a:rPr lang="en-US"/>
            <a:t> </a:t>
          </a:r>
          <a:r>
            <a:rPr lang="en-US" err="1"/>
            <a:t>đề</a:t>
          </a:r>
          <a:r>
            <a:rPr lang="en-US"/>
            <a:t> </a:t>
          </a:r>
          <a:r>
            <a:rPr lang="en-US" err="1"/>
            <a:t>với</a:t>
          </a:r>
          <a:r>
            <a:rPr lang="en-US"/>
            <a:t> </a:t>
          </a:r>
          <a:r>
            <a:rPr lang="en-US" err="1"/>
            <a:t>sự</a:t>
          </a:r>
          <a:r>
            <a:rPr lang="en-US"/>
            <a:t> </a:t>
          </a:r>
          <a:r>
            <a:rPr lang="en-US" err="1"/>
            <a:t>trợ</a:t>
          </a:r>
          <a:r>
            <a:rPr lang="en-US"/>
            <a:t> </a:t>
          </a:r>
          <a:r>
            <a:rPr lang="en-US" err="1"/>
            <a:t>giúp</a:t>
          </a:r>
          <a:r>
            <a:rPr lang="en-US"/>
            <a:t> </a:t>
          </a:r>
          <a:r>
            <a:rPr lang="en-US" err="1"/>
            <a:t>của</a:t>
          </a:r>
          <a:r>
            <a:rPr lang="en-US"/>
            <a:t> </a:t>
          </a:r>
          <a:r>
            <a:rPr lang="en-US" err="1"/>
            <a:t>máy</a:t>
          </a:r>
          <a:r>
            <a:rPr lang="en-US"/>
            <a:t> </a:t>
          </a:r>
          <a:r>
            <a:rPr lang="en-US" err="1"/>
            <a:t>tính</a:t>
          </a:r>
          <a:endParaRPr lang="en-US"/>
        </a:p>
      </dgm:t>
    </dgm:pt>
    <dgm:pt modelId="{F19D4935-348F-4BB5-B617-5326143533BA}" type="parTrans" cxnId="{4B7C863F-5F19-4DE5-9C11-3397401CB300}">
      <dgm:prSet/>
      <dgm:spPr/>
      <dgm:t>
        <a:bodyPr/>
        <a:lstStyle/>
        <a:p>
          <a:endParaRPr lang="en-US"/>
        </a:p>
      </dgm:t>
    </dgm:pt>
    <dgm:pt modelId="{20617C3F-73B2-4DE4-B95F-B12678AE7D2F}" type="sibTrans" cxnId="{4B7C863F-5F19-4DE5-9C11-3397401CB300}">
      <dgm:prSet/>
      <dgm:spPr/>
      <dgm:t>
        <a:bodyPr/>
        <a:lstStyle/>
        <a:p>
          <a:endParaRPr lang="en-US"/>
        </a:p>
      </dgm:t>
    </dgm:pt>
    <dgm:pt modelId="{1B84CE15-CB55-41A5-82E8-889532C310BC}">
      <dgm:prSet phldrT="[Text]"/>
      <dgm:spPr/>
      <dgm:t>
        <a:bodyPr/>
        <a:lstStyle/>
        <a:p>
          <a:r>
            <a:rPr lang="en-US"/>
            <a:t>Hướng nghiệp với Tin học</a:t>
          </a:r>
        </a:p>
      </dgm:t>
    </dgm:pt>
    <dgm:pt modelId="{5A4B9570-34D9-4251-BBB6-43A74963B533}" type="parTrans" cxnId="{EEDE4976-59B0-4C97-9B18-8972BC729C74}">
      <dgm:prSet/>
      <dgm:spPr/>
      <dgm:t>
        <a:bodyPr/>
        <a:lstStyle/>
        <a:p>
          <a:endParaRPr lang="en-US"/>
        </a:p>
      </dgm:t>
    </dgm:pt>
    <dgm:pt modelId="{5444C8D9-2666-4953-B427-D4E019AAFEEB}" type="sibTrans" cxnId="{EEDE4976-59B0-4C97-9B18-8972BC729C74}">
      <dgm:prSet/>
      <dgm:spPr/>
      <dgm:t>
        <a:bodyPr/>
        <a:lstStyle/>
        <a:p>
          <a:endParaRPr lang="en-US"/>
        </a:p>
      </dgm:t>
    </dgm:pt>
    <dgm:pt modelId="{4A51E8B9-FD54-4033-8093-44D7080EE12F}" type="pres">
      <dgm:prSet presAssocID="{E648A7A8-FF7B-4AB0-B127-ACBAA1B07551}" presName="linear" presStyleCnt="0">
        <dgm:presLayoutVars>
          <dgm:animLvl val="lvl"/>
          <dgm:resizeHandles val="exact"/>
        </dgm:presLayoutVars>
      </dgm:prSet>
      <dgm:spPr/>
    </dgm:pt>
    <dgm:pt modelId="{367530B1-3E45-4C22-977D-8EDF73B25B41}" type="pres">
      <dgm:prSet presAssocID="{9E354398-CE94-464C-B0E5-1D6B1121DF04}" presName="parentText" presStyleLbl="node1" presStyleIdx="0" presStyleCnt="6" custScaleY="110906">
        <dgm:presLayoutVars>
          <dgm:chMax val="0"/>
          <dgm:bulletEnabled val="1"/>
        </dgm:presLayoutVars>
      </dgm:prSet>
      <dgm:spPr/>
    </dgm:pt>
    <dgm:pt modelId="{3D03867E-2E0E-428F-8C86-E6078B62B2F1}" type="pres">
      <dgm:prSet presAssocID="{7FFFCBF2-A67A-4BEA-9CB3-C5647442DAEE}" presName="spacer" presStyleCnt="0"/>
      <dgm:spPr/>
    </dgm:pt>
    <dgm:pt modelId="{EB661BB2-CFCC-4F91-AA50-A542BF9B14A6}" type="pres">
      <dgm:prSet presAssocID="{E6F7A353-69AE-4E57-8CE6-864935EB650F}" presName="parentText" presStyleLbl="node1" presStyleIdx="1" presStyleCnt="6" custScaleY="110906">
        <dgm:presLayoutVars>
          <dgm:chMax val="0"/>
          <dgm:bulletEnabled val="1"/>
        </dgm:presLayoutVars>
      </dgm:prSet>
      <dgm:spPr/>
    </dgm:pt>
    <dgm:pt modelId="{0DE547DA-8D26-4410-B4D3-F92245482F6A}" type="pres">
      <dgm:prSet presAssocID="{5539A342-0D22-42FF-B7F1-67BCA4FCC14D}" presName="spacer" presStyleCnt="0"/>
      <dgm:spPr/>
    </dgm:pt>
    <dgm:pt modelId="{85B2555F-F683-4C8E-9712-52F9C4F79953}" type="pres">
      <dgm:prSet presAssocID="{334C5D7D-3709-4BF4-9FC6-BCDC80BB7059}" presName="parentText" presStyleLbl="node1" presStyleIdx="2" presStyleCnt="6" custScaleY="110906">
        <dgm:presLayoutVars>
          <dgm:chMax val="0"/>
          <dgm:bulletEnabled val="1"/>
        </dgm:presLayoutVars>
      </dgm:prSet>
      <dgm:spPr/>
    </dgm:pt>
    <dgm:pt modelId="{CEEAC7F6-B24E-4DB5-B4A7-C7E417D0CA23}" type="pres">
      <dgm:prSet presAssocID="{6F90B1F4-935F-4D6C-9543-2F0A97758226}" presName="spacer" presStyleCnt="0"/>
      <dgm:spPr/>
    </dgm:pt>
    <dgm:pt modelId="{EBFEB5A5-8F16-4F0B-A959-934FB1AC3F86}" type="pres">
      <dgm:prSet presAssocID="{E821E078-DA89-437A-B7E5-B53DF1A9E079}" presName="parentText" presStyleLbl="node1" presStyleIdx="3" presStyleCnt="6" custScaleY="110906">
        <dgm:presLayoutVars>
          <dgm:chMax val="0"/>
          <dgm:bulletEnabled val="1"/>
        </dgm:presLayoutVars>
      </dgm:prSet>
      <dgm:spPr/>
    </dgm:pt>
    <dgm:pt modelId="{F4CD60DE-8D06-4016-A4C8-CD2F7F21C868}" type="pres">
      <dgm:prSet presAssocID="{0D429AB5-D6F0-49FE-9B03-64D828C7BAA2}" presName="spacer" presStyleCnt="0"/>
      <dgm:spPr/>
    </dgm:pt>
    <dgm:pt modelId="{41832195-E3EE-433F-8578-57285999DED6}" type="pres">
      <dgm:prSet presAssocID="{57D790B0-7ABE-421D-B91E-14D2A588BEAB}" presName="parentText" presStyleLbl="node1" presStyleIdx="4" presStyleCnt="6" custScaleY="110906">
        <dgm:presLayoutVars>
          <dgm:chMax val="0"/>
          <dgm:bulletEnabled val="1"/>
        </dgm:presLayoutVars>
      </dgm:prSet>
      <dgm:spPr/>
    </dgm:pt>
    <dgm:pt modelId="{39591652-BA5B-46C0-936B-7CB6D69844A1}" type="pres">
      <dgm:prSet presAssocID="{20617C3F-73B2-4DE4-B95F-B12678AE7D2F}" presName="spacer" presStyleCnt="0"/>
      <dgm:spPr/>
    </dgm:pt>
    <dgm:pt modelId="{35D35EEB-5203-4332-8195-D9BF89A3CC6F}" type="pres">
      <dgm:prSet presAssocID="{1B84CE15-CB55-41A5-82E8-889532C310B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E195726-F4BF-4D40-B34B-36A1B4EFB227}" type="presOf" srcId="{1B84CE15-CB55-41A5-82E8-889532C310BC}" destId="{35D35EEB-5203-4332-8195-D9BF89A3CC6F}" srcOrd="0" destOrd="0" presId="urn:microsoft.com/office/officeart/2005/8/layout/vList2"/>
    <dgm:cxn modelId="{4B7C863F-5F19-4DE5-9C11-3397401CB300}" srcId="{E648A7A8-FF7B-4AB0-B127-ACBAA1B07551}" destId="{57D790B0-7ABE-421D-B91E-14D2A588BEAB}" srcOrd="4" destOrd="0" parTransId="{F19D4935-348F-4BB5-B617-5326143533BA}" sibTransId="{20617C3F-73B2-4DE4-B95F-B12678AE7D2F}"/>
    <dgm:cxn modelId="{85A2EE5B-D405-46B5-8DF0-F18BE47702B0}" type="presOf" srcId="{57D790B0-7ABE-421D-B91E-14D2A588BEAB}" destId="{41832195-E3EE-433F-8578-57285999DED6}" srcOrd="0" destOrd="0" presId="urn:microsoft.com/office/officeart/2005/8/layout/vList2"/>
    <dgm:cxn modelId="{FF812167-875D-41A7-94C8-A46564C01564}" srcId="{E648A7A8-FF7B-4AB0-B127-ACBAA1B07551}" destId="{E821E078-DA89-437A-B7E5-B53DF1A9E079}" srcOrd="3" destOrd="0" parTransId="{F8BA4C36-286A-4812-BD78-DA22A968F8DA}" sibTransId="{0D429AB5-D6F0-49FE-9B03-64D828C7BAA2}"/>
    <dgm:cxn modelId="{7AFCEA4D-BABC-47F0-95AC-821D9FF93D4B}" type="presOf" srcId="{9E354398-CE94-464C-B0E5-1D6B1121DF04}" destId="{367530B1-3E45-4C22-977D-8EDF73B25B41}" srcOrd="0" destOrd="0" presId="urn:microsoft.com/office/officeart/2005/8/layout/vList2"/>
    <dgm:cxn modelId="{3D2A4853-D75E-438A-BA37-DC82B9D4BB66}" srcId="{E648A7A8-FF7B-4AB0-B127-ACBAA1B07551}" destId="{9E354398-CE94-464C-B0E5-1D6B1121DF04}" srcOrd="0" destOrd="0" parTransId="{B1E1A77F-CBC4-431C-8390-6BCC71008DF5}" sibTransId="{7FFFCBF2-A67A-4BEA-9CB3-C5647442DAEE}"/>
    <dgm:cxn modelId="{EEDE4976-59B0-4C97-9B18-8972BC729C74}" srcId="{E648A7A8-FF7B-4AB0-B127-ACBAA1B07551}" destId="{1B84CE15-CB55-41A5-82E8-889532C310BC}" srcOrd="5" destOrd="0" parTransId="{5A4B9570-34D9-4251-BBB6-43A74963B533}" sibTransId="{5444C8D9-2666-4953-B427-D4E019AAFEEB}"/>
    <dgm:cxn modelId="{2A953C7B-04B1-4EDF-B266-3E919562EBB1}" type="presOf" srcId="{E6F7A353-69AE-4E57-8CE6-864935EB650F}" destId="{EB661BB2-CFCC-4F91-AA50-A542BF9B14A6}" srcOrd="0" destOrd="0" presId="urn:microsoft.com/office/officeart/2005/8/layout/vList2"/>
    <dgm:cxn modelId="{DC1D7584-97A3-4AE3-8912-39C3F202ED55}" srcId="{E648A7A8-FF7B-4AB0-B127-ACBAA1B07551}" destId="{E6F7A353-69AE-4E57-8CE6-864935EB650F}" srcOrd="1" destOrd="0" parTransId="{1C35DCC8-C660-4867-A734-731033E76357}" sibTransId="{5539A342-0D22-42FF-B7F1-67BCA4FCC14D}"/>
    <dgm:cxn modelId="{FC274EA1-B700-4E24-8943-04029FCD920C}" type="presOf" srcId="{E648A7A8-FF7B-4AB0-B127-ACBAA1B07551}" destId="{4A51E8B9-FD54-4033-8093-44D7080EE12F}" srcOrd="0" destOrd="0" presId="urn:microsoft.com/office/officeart/2005/8/layout/vList2"/>
    <dgm:cxn modelId="{823690BE-9943-4867-8337-4A3DB7BECD75}" type="presOf" srcId="{334C5D7D-3709-4BF4-9FC6-BCDC80BB7059}" destId="{85B2555F-F683-4C8E-9712-52F9C4F79953}" srcOrd="0" destOrd="0" presId="urn:microsoft.com/office/officeart/2005/8/layout/vList2"/>
    <dgm:cxn modelId="{4241BDC5-3790-44AA-AF58-04E9D0A8B9B7}" type="presOf" srcId="{E821E078-DA89-437A-B7E5-B53DF1A9E079}" destId="{EBFEB5A5-8F16-4F0B-A959-934FB1AC3F86}" srcOrd="0" destOrd="0" presId="urn:microsoft.com/office/officeart/2005/8/layout/vList2"/>
    <dgm:cxn modelId="{4F01CCFC-D16B-47C7-9B07-CEDBEFEB4024}" srcId="{E648A7A8-FF7B-4AB0-B127-ACBAA1B07551}" destId="{334C5D7D-3709-4BF4-9FC6-BCDC80BB7059}" srcOrd="2" destOrd="0" parTransId="{4CC163EB-B6AD-4180-928C-90EB449EC099}" sibTransId="{6F90B1F4-935F-4D6C-9543-2F0A97758226}"/>
    <dgm:cxn modelId="{E698A6AE-F3E9-4741-B2AC-2F61156E5AB6}" type="presParOf" srcId="{4A51E8B9-FD54-4033-8093-44D7080EE12F}" destId="{367530B1-3E45-4C22-977D-8EDF73B25B41}" srcOrd="0" destOrd="0" presId="urn:microsoft.com/office/officeart/2005/8/layout/vList2"/>
    <dgm:cxn modelId="{01257481-F3EA-41E3-80C6-B6C747D152A9}" type="presParOf" srcId="{4A51E8B9-FD54-4033-8093-44D7080EE12F}" destId="{3D03867E-2E0E-428F-8C86-E6078B62B2F1}" srcOrd="1" destOrd="0" presId="urn:microsoft.com/office/officeart/2005/8/layout/vList2"/>
    <dgm:cxn modelId="{EFA41746-3FA8-49ED-9D2D-C9D61D1AE9BF}" type="presParOf" srcId="{4A51E8B9-FD54-4033-8093-44D7080EE12F}" destId="{EB661BB2-CFCC-4F91-AA50-A542BF9B14A6}" srcOrd="2" destOrd="0" presId="urn:microsoft.com/office/officeart/2005/8/layout/vList2"/>
    <dgm:cxn modelId="{F374F1DB-D3C5-47B0-A1EB-1A743D435826}" type="presParOf" srcId="{4A51E8B9-FD54-4033-8093-44D7080EE12F}" destId="{0DE547DA-8D26-4410-B4D3-F92245482F6A}" srcOrd="3" destOrd="0" presId="urn:microsoft.com/office/officeart/2005/8/layout/vList2"/>
    <dgm:cxn modelId="{1F0BD08C-AB9E-40FE-A81A-0A1EAE124BB7}" type="presParOf" srcId="{4A51E8B9-FD54-4033-8093-44D7080EE12F}" destId="{85B2555F-F683-4C8E-9712-52F9C4F79953}" srcOrd="4" destOrd="0" presId="urn:microsoft.com/office/officeart/2005/8/layout/vList2"/>
    <dgm:cxn modelId="{C2A1216A-C060-40FA-8590-AB6F0F9DBF24}" type="presParOf" srcId="{4A51E8B9-FD54-4033-8093-44D7080EE12F}" destId="{CEEAC7F6-B24E-4DB5-B4A7-C7E417D0CA23}" srcOrd="5" destOrd="0" presId="urn:microsoft.com/office/officeart/2005/8/layout/vList2"/>
    <dgm:cxn modelId="{B153B353-DAF7-4276-B76E-07D11F4D7899}" type="presParOf" srcId="{4A51E8B9-FD54-4033-8093-44D7080EE12F}" destId="{EBFEB5A5-8F16-4F0B-A959-934FB1AC3F86}" srcOrd="6" destOrd="0" presId="urn:microsoft.com/office/officeart/2005/8/layout/vList2"/>
    <dgm:cxn modelId="{8568D61E-79B0-42CE-9368-E9EF3927CD97}" type="presParOf" srcId="{4A51E8B9-FD54-4033-8093-44D7080EE12F}" destId="{F4CD60DE-8D06-4016-A4C8-CD2F7F21C868}" srcOrd="7" destOrd="0" presId="urn:microsoft.com/office/officeart/2005/8/layout/vList2"/>
    <dgm:cxn modelId="{4A3EB4DE-89F9-4F18-9DB8-562EBBB5B18D}" type="presParOf" srcId="{4A51E8B9-FD54-4033-8093-44D7080EE12F}" destId="{41832195-E3EE-433F-8578-57285999DED6}" srcOrd="8" destOrd="0" presId="urn:microsoft.com/office/officeart/2005/8/layout/vList2"/>
    <dgm:cxn modelId="{E96F73C0-EBE8-4841-AE01-E0D1BE277AFD}" type="presParOf" srcId="{4A51E8B9-FD54-4033-8093-44D7080EE12F}" destId="{39591652-BA5B-46C0-936B-7CB6D69844A1}" srcOrd="9" destOrd="0" presId="urn:microsoft.com/office/officeart/2005/8/layout/vList2"/>
    <dgm:cxn modelId="{18D758D7-35DA-4915-B2FE-C1778A5B7F31}" type="presParOf" srcId="{4A51E8B9-FD54-4033-8093-44D7080EE12F}" destId="{35D35EEB-5203-4332-8195-D9BF89A3CC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530B1-3E45-4C22-977D-8EDF73B25B41}">
      <dsp:nvSpPr>
        <dsp:cNvPr id="0" name=""/>
        <dsp:cNvSpPr/>
      </dsp:nvSpPr>
      <dsp:spPr>
        <a:xfrm>
          <a:off x="0" y="224571"/>
          <a:ext cx="6146800" cy="585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Máy tính và cộng đồng</a:t>
          </a:r>
        </a:p>
      </dsp:txBody>
      <dsp:txXfrm>
        <a:off x="28568" y="253139"/>
        <a:ext cx="6089664" cy="528081"/>
      </dsp:txXfrm>
    </dsp:sp>
    <dsp:sp modelId="{EB661BB2-CFCC-4F91-AA50-A542BF9B14A6}">
      <dsp:nvSpPr>
        <dsp:cNvPr id="0" name=""/>
        <dsp:cNvSpPr/>
      </dsp:nvSpPr>
      <dsp:spPr>
        <a:xfrm>
          <a:off x="0" y="873149"/>
          <a:ext cx="6146800" cy="585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Tổ chức lưu trữ, tìm kiếm và trao đổi thông tin</a:t>
          </a:r>
        </a:p>
      </dsp:txBody>
      <dsp:txXfrm>
        <a:off x="28568" y="901717"/>
        <a:ext cx="6089664" cy="528081"/>
      </dsp:txXfrm>
    </dsp:sp>
    <dsp:sp modelId="{85B2555F-F683-4C8E-9712-52F9C4F79953}">
      <dsp:nvSpPr>
        <dsp:cNvPr id="0" name=""/>
        <dsp:cNvSpPr/>
      </dsp:nvSpPr>
      <dsp:spPr>
        <a:xfrm>
          <a:off x="0" y="1521727"/>
          <a:ext cx="6146800" cy="585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Đạo đức, pháp luật và văn hoá trong môi trường số</a:t>
          </a:r>
        </a:p>
      </dsp:txBody>
      <dsp:txXfrm>
        <a:off x="28568" y="1550295"/>
        <a:ext cx="6089664" cy="528081"/>
      </dsp:txXfrm>
    </dsp:sp>
    <dsp:sp modelId="{EBFEB5A5-8F16-4F0B-A959-934FB1AC3F86}">
      <dsp:nvSpPr>
        <dsp:cNvPr id="0" name=""/>
        <dsp:cNvSpPr/>
      </dsp:nvSpPr>
      <dsp:spPr>
        <a:xfrm>
          <a:off x="0" y="2170304"/>
          <a:ext cx="6146800" cy="585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Ứng dụng Tin học</a:t>
          </a:r>
        </a:p>
      </dsp:txBody>
      <dsp:txXfrm>
        <a:off x="28568" y="2198872"/>
        <a:ext cx="6089664" cy="528081"/>
      </dsp:txXfrm>
    </dsp:sp>
    <dsp:sp modelId="{41832195-E3EE-433F-8578-57285999DED6}">
      <dsp:nvSpPr>
        <dsp:cNvPr id="0" name=""/>
        <dsp:cNvSpPr/>
      </dsp:nvSpPr>
      <dsp:spPr>
        <a:xfrm>
          <a:off x="0" y="2818882"/>
          <a:ext cx="6146800" cy="585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Giải</a:t>
          </a:r>
          <a:r>
            <a:rPr lang="en-US" sz="2200" kern="1200"/>
            <a:t> </a:t>
          </a:r>
          <a:r>
            <a:rPr lang="en-US" sz="2200" kern="1200" err="1"/>
            <a:t>quyết</a:t>
          </a:r>
          <a:r>
            <a:rPr lang="en-US" sz="2200" kern="1200"/>
            <a:t> </a:t>
          </a:r>
          <a:r>
            <a:rPr lang="en-US" sz="2200" kern="1200" err="1"/>
            <a:t>vấn</a:t>
          </a:r>
          <a:r>
            <a:rPr lang="en-US" sz="2200" kern="1200"/>
            <a:t> </a:t>
          </a:r>
          <a:r>
            <a:rPr lang="en-US" sz="2200" kern="1200" err="1"/>
            <a:t>đề</a:t>
          </a:r>
          <a:r>
            <a:rPr lang="en-US" sz="2200" kern="1200"/>
            <a:t> </a:t>
          </a:r>
          <a:r>
            <a:rPr lang="en-US" sz="2200" kern="1200" err="1"/>
            <a:t>với</a:t>
          </a:r>
          <a:r>
            <a:rPr lang="en-US" sz="2200" kern="1200"/>
            <a:t> </a:t>
          </a:r>
          <a:r>
            <a:rPr lang="en-US" sz="2200" kern="1200" err="1"/>
            <a:t>sự</a:t>
          </a:r>
          <a:r>
            <a:rPr lang="en-US" sz="2200" kern="1200"/>
            <a:t> </a:t>
          </a:r>
          <a:r>
            <a:rPr lang="en-US" sz="2200" kern="1200" err="1"/>
            <a:t>trợ</a:t>
          </a:r>
          <a:r>
            <a:rPr lang="en-US" sz="2200" kern="1200"/>
            <a:t> </a:t>
          </a:r>
          <a:r>
            <a:rPr lang="en-US" sz="2200" kern="1200" err="1"/>
            <a:t>giúp</a:t>
          </a:r>
          <a:r>
            <a:rPr lang="en-US" sz="2200" kern="1200"/>
            <a:t> </a:t>
          </a:r>
          <a:r>
            <a:rPr lang="en-US" sz="2200" kern="1200" err="1"/>
            <a:t>của</a:t>
          </a:r>
          <a:r>
            <a:rPr lang="en-US" sz="2200" kern="1200"/>
            <a:t> </a:t>
          </a:r>
          <a:r>
            <a:rPr lang="en-US" sz="2200" kern="1200" err="1"/>
            <a:t>máy</a:t>
          </a:r>
          <a:r>
            <a:rPr lang="en-US" sz="2200" kern="1200"/>
            <a:t> </a:t>
          </a:r>
          <a:r>
            <a:rPr lang="en-US" sz="2200" kern="1200" err="1"/>
            <a:t>tính</a:t>
          </a:r>
          <a:endParaRPr lang="en-US" sz="2200" kern="1200"/>
        </a:p>
      </dsp:txBody>
      <dsp:txXfrm>
        <a:off x="28568" y="2847450"/>
        <a:ext cx="6089664" cy="528081"/>
      </dsp:txXfrm>
    </dsp:sp>
    <dsp:sp modelId="{35D35EEB-5203-4332-8195-D9BF89A3CC6F}">
      <dsp:nvSpPr>
        <dsp:cNvPr id="0" name=""/>
        <dsp:cNvSpPr/>
      </dsp:nvSpPr>
      <dsp:spPr>
        <a:xfrm>
          <a:off x="0" y="3467460"/>
          <a:ext cx="61468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Hướng nghiệp với Tin học</a:t>
          </a:r>
        </a:p>
      </dsp:txBody>
      <dsp:txXfrm>
        <a:off x="25759" y="3493219"/>
        <a:ext cx="60952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CEE9F-0611-4A27-B3A5-85B5FB9AAE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5228-C797-4807-AC49-AE567C473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FF0D-73E3-4499-BBBD-C00D43171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BEF1-9FCC-4895-BB81-DB8C18A32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41F49-ADAC-4021-89A0-E4348139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C7AA5-2878-461F-8009-E5325E41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D29BA-E0FE-4C57-99E7-E76BC628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CBCA-37F5-49A6-8B26-41ABB387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BD39D-2C53-4478-AF27-7B802781A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4254-5ABE-4381-9488-A1DB3080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5F67B-1804-4654-BCBA-109D2938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7BD67-97E3-41EE-96BD-EF478CA4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30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01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6F4A-98DB-451F-A655-0BC551EA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B1086-916C-472A-B9C0-19189C86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26"/>
            <a:ext cx="10515600" cy="46463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AEDC9-BD55-41C3-B0AC-CD827C38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BA2B2-EBE8-4E19-904B-4461AC88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AB5CE-78F8-47DB-B9BE-3D0597A4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92F32C-0EA5-4805-B903-80E09D7D8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7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6BC60-E00E-4BC6-997D-F4663DDB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9A9EC-5D2B-4E84-AAD8-11BE2991C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19701-DD9D-478B-B3F3-EFEE1AA4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1A021-5AC7-46B2-9F52-81ED85FA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0A9EA-DB9F-4815-94D5-110A529F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6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66A2-F1C8-4CC7-9D07-714E35D1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1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03A5-4306-40A6-B7E4-5FAF85782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0748"/>
            <a:ext cx="5181600" cy="46662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43F9C-09DF-4A8C-9FA9-565E8818E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0748"/>
            <a:ext cx="5181600" cy="46662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B3B0A-CA14-4D3B-9A20-B11C7CAD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A83AA-63F6-49CD-BC6D-BC3C7BE4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E4C38-6740-46E4-9979-4DF9CE30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3B0-521E-4A5B-B216-F57DC2D0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E837D-4339-450F-BA2C-180DC919D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C034B-E850-4F14-B0E0-30A815D96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C9DD9-7D35-4F23-BF1E-E89DD99C3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39F03-8C61-4864-8F76-E5ED7C614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211F6-646A-467A-B6A2-98943CAC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76620-A852-47DA-8BFC-D473D103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61805-7ABC-40BC-9118-70300332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6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67A9-BC8B-4FE2-9F34-DAA9B56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804D3-1710-4923-87E5-E4E5A40D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8FB9C-2AE9-449E-B606-4C9CB76C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15464-445F-425E-B74B-DBAD7066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9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60808-CF38-470B-88E9-639F7DC6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3E700-9375-4811-B06B-BF29F895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F83A3-F679-4269-878E-DD602B79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9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04E7-7BF8-46A8-A23F-25EE79DA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7030A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66D1-2EDC-4BE0-9B87-866E77F6F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030A0"/>
                </a:solidFill>
              </a:defRPr>
            </a:lvl1pPr>
            <a:lvl2pPr>
              <a:defRPr sz="2800">
                <a:solidFill>
                  <a:srgbClr val="7030A0"/>
                </a:solidFill>
              </a:defRPr>
            </a:lvl2pPr>
            <a:lvl3pPr>
              <a:defRPr sz="2400">
                <a:solidFill>
                  <a:srgbClr val="7030A0"/>
                </a:solidFill>
              </a:defRPr>
            </a:lvl3pPr>
            <a:lvl4pPr>
              <a:defRPr sz="2000">
                <a:solidFill>
                  <a:srgbClr val="7030A0"/>
                </a:solidFill>
              </a:defRPr>
            </a:lvl4pPr>
            <a:lvl5pPr>
              <a:defRPr sz="2000">
                <a:solidFill>
                  <a:srgbClr val="7030A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82CE7-F9A3-40E2-B241-84B52F28E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68902-2EC2-44C6-B018-E2BA7953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92C6D-DA57-4802-8C6C-B694D7C2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C0362-6C0A-4AEF-A4F7-7A4A4812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0F50-C9D5-472E-86AF-C256FD7C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105459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CF6DB-69A2-4CF3-A6DB-FD51FB8DE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D5A71-4750-4C47-BD2A-E87D2634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DD82B-0375-4ED5-8132-98F0F5B6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5A54-D7E4-406D-B428-F1D23AB3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4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34F0-56E7-4176-BF12-3D8EFEE3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0528A-7735-4CF8-909A-3DDCB6F50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587C3-C033-4333-8071-B4A762478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3BBA8-F9CA-4653-92C1-CC633CAC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C70BC-DCE3-4258-8EB8-E680A932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86C62-CE42-4F6A-9FB9-E6F1B019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8485-120B-46DB-A939-7A270783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8EA84-ADDA-4DD2-8352-73B0A0EF6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1E8DE-8F09-434D-A6A9-66116831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AEB1-D41F-41EC-AD01-06D4FA9B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858A5-8135-47AB-9055-891FE1CB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5B6AC-2B07-48FF-8AEE-763B84D86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E1C83-86A9-4785-9DE3-94EB2E007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78CF-E986-42E6-BDBE-E83D696C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CD61-2C71-4548-A25C-90440AF6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24D73-E8E5-41A7-B29B-DCBF4322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651B-FC87-448E-81E0-B65036D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454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1465-F4E7-4592-B8C8-715BA3333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249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5A73-6104-4B09-8B3B-686B9287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8743-8E3D-47D9-A773-763A228B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A5E52-F983-4441-A65B-474F26F9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F5D0-9237-48BD-9B53-33A13342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1E628-024A-4323-9883-20204A933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F110C-DB6B-42A2-A9CE-C40FBAEAE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4F9CB-5D33-4800-981C-1E8903A4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01858-27CE-477A-A184-A84F213A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0B14-2717-47E7-9039-415D5482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ABC9-FA92-4516-BAC0-80B2399D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46BE-2CC9-4303-B787-B54147301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3F8F9-FAAD-4D5A-9A71-D8C46240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8DC63-35AA-425B-B1BB-1A37C961F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CFA5F-5127-4C13-BBAB-D8C27E1D9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810BD-299D-474F-8A3A-5F8FBFA4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A752E-C5BC-429F-BCE4-7C7B853F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13133-8FEA-4B19-94B0-961DB6A8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956D-0C1D-408D-8B7B-FCB7770A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51"/>
            <a:ext cx="10515600" cy="119531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32857-6A03-4724-8098-FB5FC811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D11DD-16D8-4CAA-AEA5-560C2A64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C1CBA-618C-4714-ABC0-5DC069F6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8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AB49B-E973-412C-8509-2A67388D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CDDF9-3BDA-474A-BC45-1978650F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680C4-6FB5-483A-B0A2-0432AC6C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A8A4-57F5-496D-A536-059F09FF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84A8-B2B6-434A-8BF3-8EC01407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F5EB1-FD31-4F63-B298-BD99F8491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9A811-0504-4C20-B4E5-2FC6A39B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C9470-BD95-4021-BBBE-434B0AF9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595FA-5096-4874-9F12-AC90FFE2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DCF5-7011-4C8E-BDDF-642D3485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3AD36-076A-4F9C-B525-FC93FFFD7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1F21B-7E1E-4E19-96C4-218B9908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4003-A793-4547-937F-6C946C9D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B22FB6-0F91-4E87-AEC1-D309BAA2CD52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6AB2A-D160-4356-9743-A49B211B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A314F-A863-47CD-8280-DC26FFCD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C92040-8881-4B49-BCBB-1BF01F3FC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8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A710FB-EDBB-465B-ABE4-B08F18576B2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377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C024F-3683-41D8-BD1E-68C6176A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2D139-8F68-4314-886F-BD39C39E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0688"/>
            <a:ext cx="10515600" cy="465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B0096-0805-4E71-B46A-602C7682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CB22FB6-0F91-4E87-AEC1-D309BAA2CD52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930C4-B57F-4064-973D-DEFF0CEAA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1E54-527F-49C0-86C6-5FD09A3BE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C92040-8881-4B49-BCBB-1BF01F3FC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D0023-B968-4268-93CD-6CB4E7A04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6AD4-EE5D-4D17-9D95-CCE532F849E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0B71-E982-421B-B5BE-5E3A8745D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7ED34-5C03-4A7E-9CAA-EDC98C19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AECE-10C9-490D-AC72-7033805DA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284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FF0F-280B-43A7-8C33-B7CBB41B455A}"/>
              </a:ext>
            </a:extLst>
          </p:cNvPr>
          <p:cNvSpPr txBox="1"/>
          <p:nvPr/>
        </p:nvSpPr>
        <p:spPr>
          <a:xfrm>
            <a:off x="2508674" y="1037667"/>
            <a:ext cx="676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0A9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SÁCH GIÁO KHOA</a:t>
            </a:r>
          </a:p>
          <a:p>
            <a:pPr algn="ctr"/>
            <a:r>
              <a:rPr lang="en-US" sz="2400" b="1" dirty="0">
                <a:solidFill>
                  <a:srgbClr val="72BE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NỐI TRI THỨC VỚI CUỘC SỐNG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C0F38-3988-40ED-A9FC-498110CEE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07" y="1951007"/>
            <a:ext cx="1371256" cy="495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602BB-E207-4B94-9870-1007948A2EA5}"/>
              </a:ext>
            </a:extLst>
          </p:cNvPr>
          <p:cNvSpPr txBox="1"/>
          <p:nvPr/>
        </p:nvSpPr>
        <p:spPr>
          <a:xfrm>
            <a:off x="5342056" y="1983119"/>
            <a:ext cx="109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25626-14F4-4106-9218-31FA93592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48" y="868542"/>
            <a:ext cx="8881787" cy="62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BB50-1C28-4FB7-860A-F2CB4AB2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2A5695"/>
                </a:solidFill>
              </a:rPr>
              <a:t>2.2. Cấu trúc sách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14132-F9A8-46B3-97FF-030197521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50"/>
            <a:ext cx="12192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3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BB50-1C28-4FB7-860A-F2CB4AB2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2A5695"/>
                </a:solidFill>
              </a:rPr>
              <a:t>2.3. Cấu trúc bài học</a:t>
            </a:r>
          </a:p>
        </p:txBody>
      </p:sp>
      <p:sp>
        <p:nvSpPr>
          <p:cNvPr id="21" name="Google Shape;189;p8">
            <a:extLst>
              <a:ext uri="{FF2B5EF4-FFF2-40B4-BE49-F238E27FC236}">
                <a16:creationId xmlns:a16="http://schemas.microsoft.com/office/drawing/2014/main" id="{4ACF3253-C5EF-462C-B4C6-29A4DA4755D8}"/>
              </a:ext>
            </a:extLst>
          </p:cNvPr>
          <p:cNvSpPr/>
          <p:nvPr/>
        </p:nvSpPr>
        <p:spPr>
          <a:xfrm>
            <a:off x="1904095" y="2481643"/>
            <a:ext cx="1939851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Khởi động</a:t>
            </a:r>
            <a:endParaRPr sz="2800"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90;p8">
            <a:extLst>
              <a:ext uri="{FF2B5EF4-FFF2-40B4-BE49-F238E27FC236}">
                <a16:creationId xmlns:a16="http://schemas.microsoft.com/office/drawing/2014/main" id="{7D468AAD-C487-4AF6-9A6E-A9A2842437B8}"/>
              </a:ext>
            </a:extLst>
          </p:cNvPr>
          <p:cNvSpPr/>
          <p:nvPr/>
        </p:nvSpPr>
        <p:spPr>
          <a:xfrm>
            <a:off x="5984402" y="3254743"/>
            <a:ext cx="5026497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Nội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mục</a:t>
            </a:r>
            <a:endParaRPr sz="2800"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191;p8">
            <a:extLst>
              <a:ext uri="{FF2B5EF4-FFF2-40B4-BE49-F238E27FC236}">
                <a16:creationId xmlns:a16="http://schemas.microsoft.com/office/drawing/2014/main" id="{ECFABF7B-DA14-4CB8-A357-6F5DD166B9FB}"/>
              </a:ext>
            </a:extLst>
          </p:cNvPr>
          <p:cNvSpPr/>
          <p:nvPr/>
        </p:nvSpPr>
        <p:spPr>
          <a:xfrm>
            <a:off x="5984403" y="5426911"/>
            <a:ext cx="4731222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củng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mục</a:t>
            </a:r>
            <a:endParaRPr sz="2800"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92;p8">
            <a:extLst>
              <a:ext uri="{FF2B5EF4-FFF2-40B4-BE49-F238E27FC236}">
                <a16:creationId xmlns:a16="http://schemas.microsoft.com/office/drawing/2014/main" id="{DC0F5EAE-5308-4CDE-BE12-080383A734BF}"/>
              </a:ext>
            </a:extLst>
          </p:cNvPr>
          <p:cNvSpPr/>
          <p:nvPr/>
        </p:nvSpPr>
        <p:spPr>
          <a:xfrm>
            <a:off x="1904095" y="4652992"/>
            <a:ext cx="2119298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Luyện tập</a:t>
            </a:r>
            <a:endParaRPr sz="2800"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193;p8">
            <a:extLst>
              <a:ext uri="{FF2B5EF4-FFF2-40B4-BE49-F238E27FC236}">
                <a16:creationId xmlns:a16="http://schemas.microsoft.com/office/drawing/2014/main" id="{C13F08DC-6572-4266-AE7C-37560E534543}"/>
              </a:ext>
            </a:extLst>
          </p:cNvPr>
          <p:cNvSpPr/>
          <p:nvPr/>
        </p:nvSpPr>
        <p:spPr>
          <a:xfrm>
            <a:off x="1904095" y="5448227"/>
            <a:ext cx="1901653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Vận dụng</a:t>
            </a:r>
            <a:endParaRPr sz="2800">
              <a:solidFill>
                <a:srgbClr val="2A5695"/>
              </a:solidFill>
              <a:latin typeface="Arial"/>
              <a:cs typeface="Arial"/>
            </a:endParaRP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6ECC11A3-9384-42A9-916C-EA23941A4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98" y="5127062"/>
            <a:ext cx="1119768" cy="104616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4502FB8-AEC5-42BC-8404-5B063F984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9" y="4340331"/>
            <a:ext cx="1119768" cy="104616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3145BB8-53E6-4EEA-8666-8455C46B9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9" y="2271832"/>
            <a:ext cx="1119768" cy="1046161"/>
          </a:xfrm>
          <a:prstGeom prst="rect">
            <a:avLst/>
          </a:prstGeom>
        </p:spPr>
      </p:pic>
      <p:pic>
        <p:nvPicPr>
          <p:cNvPr id="28" name="Picture 27" descr="Icon&#10;&#10;Description automatically generated with medium confidence">
            <a:extLst>
              <a:ext uri="{FF2B5EF4-FFF2-40B4-BE49-F238E27FC236}">
                <a16:creationId xmlns:a16="http://schemas.microsoft.com/office/drawing/2014/main" id="{29B7BBE3-8EA6-4CA0-A086-BF7414823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0" y="5230054"/>
            <a:ext cx="1152657" cy="1046161"/>
          </a:xfrm>
          <a:prstGeom prst="rect">
            <a:avLst/>
          </a:prstGeom>
        </p:spPr>
      </p:pic>
      <p:sp>
        <p:nvSpPr>
          <p:cNvPr id="27" name="Google Shape;189;p8">
            <a:extLst>
              <a:ext uri="{FF2B5EF4-FFF2-40B4-BE49-F238E27FC236}">
                <a16:creationId xmlns:a16="http://schemas.microsoft.com/office/drawing/2014/main" id="{8AB9E92D-7633-4C30-8086-F5CF60E6740C}"/>
              </a:ext>
            </a:extLst>
          </p:cNvPr>
          <p:cNvSpPr/>
          <p:nvPr/>
        </p:nvSpPr>
        <p:spPr>
          <a:xfrm>
            <a:off x="1904095" y="1798578"/>
            <a:ext cx="1939851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Mục</a:t>
            </a: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tiêu</a:t>
            </a:r>
            <a:endParaRPr sz="2800"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189;p8">
            <a:extLst>
              <a:ext uri="{FF2B5EF4-FFF2-40B4-BE49-F238E27FC236}">
                <a16:creationId xmlns:a16="http://schemas.microsoft.com/office/drawing/2014/main" id="{93E79C52-FB12-4A81-A6CB-B59E8504A349}"/>
              </a:ext>
            </a:extLst>
          </p:cNvPr>
          <p:cNvSpPr/>
          <p:nvPr/>
        </p:nvSpPr>
        <p:spPr>
          <a:xfrm>
            <a:off x="1904095" y="3523437"/>
            <a:ext cx="1939851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sz="2800">
                <a:solidFill>
                  <a:srgbClr val="2A5695"/>
                </a:solidFill>
                <a:latin typeface="Arial"/>
                <a:cs typeface="Arial"/>
                <a:sym typeface="Arial"/>
              </a:rPr>
              <a:t>Nội dung</a:t>
            </a:r>
            <a:endParaRPr sz="2800"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1FC48-E2A9-456B-B0AC-0C1B34F6DB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9288" y="1580127"/>
            <a:ext cx="6135307" cy="1400341"/>
          </a:xfrm>
          <a:prstGeom prst="rect">
            <a:avLst/>
          </a:prstGeom>
        </p:spPr>
      </p:pic>
      <p:pic>
        <p:nvPicPr>
          <p:cNvPr id="34" name="Picture 33" descr="Logo, icon&#10;&#10;Description automatically generated">
            <a:extLst>
              <a:ext uri="{FF2B5EF4-FFF2-40B4-BE49-F238E27FC236}">
                <a16:creationId xmlns:a16="http://schemas.microsoft.com/office/drawing/2014/main" id="{022CDA01-C298-4077-9A2F-31601CA74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98" y="2928459"/>
            <a:ext cx="1119768" cy="1046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FAA1DB-3580-45B7-82C3-AC900722F62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6758" y="4004142"/>
            <a:ext cx="4899371" cy="1227882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F6F143E8-4F0E-4593-A75B-9A8DDE80111F}"/>
              </a:ext>
            </a:extLst>
          </p:cNvPr>
          <p:cNvSpPr/>
          <p:nvPr/>
        </p:nvSpPr>
        <p:spPr>
          <a:xfrm>
            <a:off x="3682474" y="1957822"/>
            <a:ext cx="973017" cy="3898733"/>
          </a:xfrm>
          <a:prstGeom prst="leftBrace">
            <a:avLst>
              <a:gd name="adj1" fmla="val 40943"/>
              <a:gd name="adj2" fmla="val 49623"/>
            </a:avLst>
          </a:prstGeom>
          <a:ln w="38100">
            <a:solidFill>
              <a:srgbClr val="5BB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5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7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F27B824-173F-4400-824F-49CA8B4EB746}"/>
              </a:ext>
            </a:extLst>
          </p:cNvPr>
          <p:cNvSpPr/>
          <p:nvPr/>
        </p:nvSpPr>
        <p:spPr>
          <a:xfrm>
            <a:off x="2310447" y="2850755"/>
            <a:ext cx="6592302" cy="2430492"/>
          </a:xfrm>
          <a:prstGeom prst="roundRect">
            <a:avLst>
              <a:gd name="adj" fmla="val 11233"/>
            </a:avLst>
          </a:prstGeom>
          <a:solidFill>
            <a:schemeClr val="accent4">
              <a:lumMod val="60000"/>
              <a:lumOff val="40000"/>
              <a:alpha val="89804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2400" b="1">
              <a:solidFill>
                <a:srgbClr val="2A5695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776882-6C38-49F6-B363-30B712B3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931"/>
          </a:xfrm>
        </p:spPr>
        <p:txBody>
          <a:bodyPr/>
          <a:lstStyle/>
          <a:p>
            <a:r>
              <a:rPr lang="en-US" b="1">
                <a:solidFill>
                  <a:srgbClr val="2A5695"/>
                </a:solidFill>
              </a:rPr>
              <a:t>3. Một số điểm </a:t>
            </a:r>
            <a:r>
              <a:rPr lang="en-US">
                <a:solidFill>
                  <a:srgbClr val="2A5695"/>
                </a:solidFill>
              </a:rPr>
              <a:t>nổi bật</a:t>
            </a:r>
            <a:endParaRPr lang="en-US" b="1">
              <a:solidFill>
                <a:srgbClr val="2A5695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695860-70FF-4222-87CF-DDE392B43431}"/>
              </a:ext>
            </a:extLst>
          </p:cNvPr>
          <p:cNvSpPr/>
          <p:nvPr/>
        </p:nvSpPr>
        <p:spPr>
          <a:xfrm>
            <a:off x="2510874" y="3014441"/>
            <a:ext cx="3017520" cy="2103120"/>
          </a:xfrm>
          <a:prstGeom prst="roundRect">
            <a:avLst>
              <a:gd name="adj" fmla="val 10000"/>
            </a:avLst>
          </a:prstGeom>
          <a:blipFill dpi="0" rotWithShape="1">
            <a:blip r:embed="rId2"/>
            <a:srcRect/>
            <a:stretch>
              <a:fillRect l="-14151" r="-14151"/>
            </a:stretch>
          </a:blipFill>
          <a:ln w="762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E8E549-14E4-4D8A-9531-806F77A29BF4}"/>
              </a:ext>
            </a:extLst>
          </p:cNvPr>
          <p:cNvSpPr/>
          <p:nvPr/>
        </p:nvSpPr>
        <p:spPr>
          <a:xfrm>
            <a:off x="5684802" y="3014441"/>
            <a:ext cx="3017520" cy="2103120"/>
          </a:xfrm>
          <a:prstGeom prst="roundRect">
            <a:avLst>
              <a:gd name="adj" fmla="val 10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bg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4480B-E087-4F78-9348-8AD497FAFE22}"/>
              </a:ext>
            </a:extLst>
          </p:cNvPr>
          <p:cNvSpPr txBox="1"/>
          <p:nvPr/>
        </p:nvSpPr>
        <p:spPr>
          <a:xfrm>
            <a:off x="940211" y="1263875"/>
            <a:ext cx="10413589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>
                <a:solidFill>
                  <a:srgbClr val="2A569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tiếp cận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 s</a:t>
            </a:r>
            <a:r>
              <a:rPr lang="en-US" sz="2400">
                <a:solidFill>
                  <a:srgbClr val="2A569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ách giáo khoa Tin học 8 là giúp cho: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A569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 dễ học: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</a:t>
            </a:r>
            <a:r>
              <a:rPr lang="en-US" sz="2400">
                <a:solidFill>
                  <a:srgbClr val="2A569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ngôn ngữ và chất liệu phù hợp lứa tuổi.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 viên</a:t>
            </a:r>
            <a:r>
              <a:rPr lang="en-US" sz="2400">
                <a:solidFill>
                  <a:srgbClr val="2A569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dễ dạy: Cấu trúc bài học phù hợp với các bước lên lớp.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C8A8B8-CC1B-4355-B253-D38D7E786154}"/>
              </a:ext>
            </a:extLst>
          </p:cNvPr>
          <p:cNvSpPr/>
          <p:nvPr/>
        </p:nvSpPr>
        <p:spPr>
          <a:xfrm>
            <a:off x="2510874" y="5345066"/>
            <a:ext cx="3017520" cy="9123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1066800">
              <a:spcBef>
                <a:spcPct val="0"/>
              </a:spcBef>
            </a:pPr>
            <a:r>
              <a:rPr lang="en-US" sz="2400" b="1">
                <a:solidFill>
                  <a:srgbClr val="2A5695"/>
                </a:solidFill>
              </a:rPr>
              <a:t>Về nội dung</a:t>
            </a:r>
          </a:p>
          <a:p>
            <a:pPr algn="ctr" defTabSz="1066800">
              <a:spcBef>
                <a:spcPct val="0"/>
              </a:spcBef>
            </a:pPr>
            <a:r>
              <a:rPr lang="en-US" sz="2400" b="1">
                <a:solidFill>
                  <a:srgbClr val="2A5695"/>
                </a:solidFill>
              </a:rPr>
              <a:t>và cách diễn đạt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1F7804-D523-4614-BBA6-AF87C0D2A516}"/>
              </a:ext>
            </a:extLst>
          </p:cNvPr>
          <p:cNvSpPr/>
          <p:nvPr/>
        </p:nvSpPr>
        <p:spPr>
          <a:xfrm>
            <a:off x="5684802" y="5345066"/>
            <a:ext cx="3100339" cy="9123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1066800">
              <a:spcBef>
                <a:spcPct val="0"/>
              </a:spcBef>
            </a:pPr>
            <a:r>
              <a:rPr lang="en-US" sz="2400" b="1">
                <a:solidFill>
                  <a:srgbClr val="2A5695"/>
                </a:solidFill>
              </a:rPr>
              <a:t>Về phương pháp</a:t>
            </a:r>
          </a:p>
          <a:p>
            <a:pPr algn="ctr" defTabSz="1066800">
              <a:spcBef>
                <a:spcPct val="0"/>
              </a:spcBef>
            </a:pPr>
            <a:r>
              <a:rPr lang="en-US" sz="2400" b="1">
                <a:solidFill>
                  <a:srgbClr val="2A5695"/>
                </a:solidFill>
              </a:rPr>
              <a:t>và cách trình bày</a:t>
            </a:r>
          </a:p>
        </p:txBody>
      </p:sp>
    </p:spTree>
    <p:extLst>
      <p:ext uri="{BB962C8B-B14F-4D97-AF65-F5344CB8AC3E}">
        <p14:creationId xmlns:p14="http://schemas.microsoft.com/office/powerpoint/2010/main" val="338261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1E2DD8E-39B8-4837-94BA-193F7C30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88" y="2395249"/>
            <a:ext cx="4713058" cy="4069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776882-6C38-49F6-B363-30B712B3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2A5695"/>
                </a:solidFill>
              </a:rPr>
              <a:t>3.1. Cấu trúc theo các bước lên lớp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F4688-8C7B-D502-F723-64EA9A3FD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/>
              <a:t>Cấu trúc các mục trong mỗi bài của sách Tin học 8 tương hợp với các bước lên lớp, hỗ trợ tích cực giáo viên trong việc soạn bài và giúp học sinh theo dõi bài học thuận lợi.</a:t>
            </a:r>
          </a:p>
        </p:txBody>
      </p:sp>
      <p:sp>
        <p:nvSpPr>
          <p:cNvPr id="8" name="Google Shape;190;p8">
            <a:extLst>
              <a:ext uri="{FF2B5EF4-FFF2-40B4-BE49-F238E27FC236}">
                <a16:creationId xmlns:a16="http://schemas.microsoft.com/office/drawing/2014/main" id="{0AF79294-7371-4102-83B8-D08005352D32}"/>
              </a:ext>
            </a:extLst>
          </p:cNvPr>
          <p:cNvSpPr/>
          <p:nvPr/>
        </p:nvSpPr>
        <p:spPr>
          <a:xfrm>
            <a:off x="1427531" y="3335514"/>
            <a:ext cx="3578697" cy="4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Nội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dung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mục</a:t>
            </a:r>
            <a:endParaRPr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91;p8">
            <a:extLst>
              <a:ext uri="{FF2B5EF4-FFF2-40B4-BE49-F238E27FC236}">
                <a16:creationId xmlns:a16="http://schemas.microsoft.com/office/drawing/2014/main" id="{D9C3BD01-A78E-4530-B9E3-53E8D6F5ECCB}"/>
              </a:ext>
            </a:extLst>
          </p:cNvPr>
          <p:cNvSpPr/>
          <p:nvPr/>
        </p:nvSpPr>
        <p:spPr>
          <a:xfrm>
            <a:off x="1445779" y="5613088"/>
            <a:ext cx="2852434" cy="4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  <a:buClr>
                <a:srgbClr val="0070C0"/>
              </a:buClr>
              <a:buSzPts val="2800"/>
            </a:pP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củng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cố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>
                <a:solidFill>
                  <a:srgbClr val="2A5695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/>
                <a:cs typeface="Arial"/>
                <a:sym typeface="Arial"/>
              </a:rPr>
              <a:t>mục</a:t>
            </a:r>
            <a:endParaRPr>
              <a:solidFill>
                <a:srgbClr val="2A5695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64FB6141-5B74-4516-B768-3AC8E8FCC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7" y="5431335"/>
            <a:ext cx="675103" cy="630726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7AE94D8B-C708-411A-9E63-5A28B3817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6" y="3144907"/>
            <a:ext cx="675103" cy="6307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7F8387-7CF3-40CF-84AC-D9D73944F6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309" y="4242672"/>
            <a:ext cx="2953810" cy="740285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F46FBB9-E6B2-400C-AB66-65503710AC45}"/>
              </a:ext>
            </a:extLst>
          </p:cNvPr>
          <p:cNvCxnSpPr>
            <a:cxnSpLocks/>
          </p:cNvCxnSpPr>
          <p:nvPr/>
        </p:nvCxnSpPr>
        <p:spPr>
          <a:xfrm>
            <a:off x="4893252" y="3560670"/>
            <a:ext cx="1828798" cy="0"/>
          </a:xfrm>
          <a:prstGeom prst="bentConnector3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07D515A-8412-4266-9F83-CDEF8D47DCD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880119" y="4612815"/>
            <a:ext cx="2841931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424ACFF-516C-4593-B2A4-DAE3868F498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98213" y="5839284"/>
            <a:ext cx="2423836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5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83B8-DCD3-4A76-BA5E-E0B55D08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3.2. Dạy học dựa trên các hoạt động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A901-89F9-4BE1-8797-154596D22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33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26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lvl="1" algn="just"/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19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13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học sinh.</a:t>
            </a:r>
          </a:p>
          <a:p>
            <a:pPr lvl="1" algn="just"/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(7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/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× 2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chọn</a:t>
            </a:r>
            <a:endParaRPr lang="en-US" sz="2400">
              <a:solidFill>
                <a:srgbClr val="2A5695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6AA24-29F6-49EA-A9FB-A16978D90E13}"/>
              </a:ext>
            </a:extLst>
          </p:cNvPr>
          <p:cNvSpPr txBox="1"/>
          <p:nvPr/>
        </p:nvSpPr>
        <p:spPr>
          <a:xfrm>
            <a:off x="0" y="0"/>
            <a:ext cx="24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1. Quan điểm biên soạn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9FA69-E7AC-B659-6E75-8FF0C2A7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98" y="3221102"/>
            <a:ext cx="2464418" cy="2959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3EAEE-8FCD-90AF-2FCD-B435491A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91" y="3187164"/>
            <a:ext cx="4855779" cy="30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6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83B8-DCD3-4A76-BA5E-E0B55D08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3.2. Dạy học dựa trên các hoạt động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A901-89F9-4BE1-8797-154596D2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CLB Tin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học sinh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err="1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6AA24-29F6-49EA-A9FB-A16978D90E13}"/>
              </a:ext>
            </a:extLst>
          </p:cNvPr>
          <p:cNvSpPr txBox="1"/>
          <p:nvPr/>
        </p:nvSpPr>
        <p:spPr>
          <a:xfrm>
            <a:off x="0" y="0"/>
            <a:ext cx="24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1. Quan điểm biên soạn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2C31A-D002-D16B-7ADF-81B4CA50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39" y="2851623"/>
            <a:ext cx="5503922" cy="31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61AA0-47B8-49B3-91A3-5A797BDC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3.3. Kết nối tri thức với cuộc sống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3B46A-E6F2-47F1-823E-96426B9F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2000"/>
              </a:lnSpc>
              <a:spcBef>
                <a:spcPts val="600"/>
              </a:spcBef>
            </a:pPr>
            <a:r>
              <a:rPr lang="en-US" sz="2400"/>
              <a:t>Bài học được thiết kế dựa trên các hoạt động. Các hoạt động được lấy chất liệu từ thực tế cuộc sống.</a:t>
            </a:r>
          </a:p>
          <a:p>
            <a:pPr algn="just">
              <a:lnSpc>
                <a:spcPct val="112000"/>
              </a:lnSpc>
              <a:spcBef>
                <a:spcPts val="600"/>
              </a:spcBef>
            </a:pPr>
            <a:r>
              <a:rPr lang="en-US" sz="2400"/>
              <a:t>Ví </a:t>
            </a:r>
            <a:r>
              <a:rPr lang="en-US" sz="2400" err="1"/>
              <a:t>dụ</a:t>
            </a:r>
            <a:r>
              <a:rPr lang="en-US" sz="2400"/>
              <a:t>: </a:t>
            </a:r>
            <a:r>
              <a:rPr lang="en-US" sz="2400" err="1"/>
              <a:t>Sử</a:t>
            </a:r>
            <a:r>
              <a:rPr lang="en-US" sz="2400"/>
              <a:t> </a:t>
            </a:r>
            <a:r>
              <a:rPr lang="en-US" sz="2400" err="1"/>
              <a:t>dụng</a:t>
            </a:r>
            <a:r>
              <a:rPr lang="en-US" sz="2400"/>
              <a:t> “</a:t>
            </a:r>
            <a:r>
              <a:rPr lang="en-US" sz="2400" err="1"/>
              <a:t>chợ</a:t>
            </a:r>
            <a:r>
              <a:rPr lang="en-US" sz="2400"/>
              <a:t> ứng dụng” để </a:t>
            </a:r>
            <a:r>
              <a:rPr lang="en-US" sz="2400" err="1"/>
              <a:t>giải</a:t>
            </a:r>
            <a:r>
              <a:rPr lang="en-US" sz="2400"/>
              <a:t> </a:t>
            </a:r>
            <a:r>
              <a:rPr lang="en-US" sz="2400" err="1"/>
              <a:t>quyết</a:t>
            </a:r>
            <a:r>
              <a:rPr lang="en-US" sz="2400"/>
              <a:t> </a:t>
            </a:r>
            <a:r>
              <a:rPr lang="en-US" sz="2400" err="1"/>
              <a:t>một</a:t>
            </a:r>
            <a:r>
              <a:rPr lang="en-US" sz="2400"/>
              <a:t> </a:t>
            </a:r>
            <a:r>
              <a:rPr lang="en-US" sz="2400" err="1"/>
              <a:t>số</a:t>
            </a:r>
            <a:r>
              <a:rPr lang="en-US" sz="2400"/>
              <a:t> YCCĐ </a:t>
            </a:r>
            <a:r>
              <a:rPr lang="en-US" sz="2400" err="1"/>
              <a:t>trong</a:t>
            </a:r>
            <a:r>
              <a:rPr lang="en-US" sz="2400"/>
              <a:t> </a:t>
            </a:r>
            <a:r>
              <a:rPr lang="en-US" sz="2400" err="1"/>
              <a:t>nội</a:t>
            </a:r>
            <a:r>
              <a:rPr lang="en-US" sz="2400"/>
              <a:t> dung </a:t>
            </a:r>
            <a:r>
              <a:rPr lang="en-US" sz="2400" err="1"/>
              <a:t>Bảng</a:t>
            </a:r>
            <a:r>
              <a:rPr lang="en-US" sz="2400"/>
              <a:t> </a:t>
            </a:r>
            <a:r>
              <a:rPr lang="en-US" sz="2400" err="1"/>
              <a:t>tính</a:t>
            </a:r>
            <a:r>
              <a:rPr lang="en-US" sz="2400"/>
              <a:t> </a:t>
            </a:r>
            <a:r>
              <a:rPr lang="en-US" sz="2400" err="1"/>
              <a:t>điện</a:t>
            </a:r>
            <a:r>
              <a:rPr lang="en-US" sz="2400"/>
              <a:t> </a:t>
            </a:r>
            <a:r>
              <a:rPr lang="en-US" sz="2400" err="1"/>
              <a:t>tử</a:t>
            </a:r>
            <a:r>
              <a:rPr lang="en-US" sz="2400"/>
              <a:t> thuộc bài 5, </a:t>
            </a:r>
            <a:r>
              <a:rPr lang="en-US" sz="2400" err="1"/>
              <a:t>chủ</a:t>
            </a:r>
            <a:r>
              <a:rPr lang="en-US" sz="2400"/>
              <a:t> </a:t>
            </a:r>
            <a:r>
              <a:rPr lang="en-US" sz="2400" err="1"/>
              <a:t>đề</a:t>
            </a:r>
            <a:r>
              <a:rPr lang="en-US" sz="2400"/>
              <a:t> 4.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F5B12-20A5-43EA-BC96-CBE901BD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88" y="3343165"/>
            <a:ext cx="7477125" cy="31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1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DD455C-2419-45E0-9424-3F8EC091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3.4. Dạy </a:t>
            </a:r>
            <a:r>
              <a:rPr lang="en-US" err="1"/>
              <a:t>lịch</a:t>
            </a:r>
            <a:r>
              <a:rPr lang="en-US"/>
              <a:t> </a:t>
            </a:r>
            <a:r>
              <a:rPr lang="en-US" err="1"/>
              <a:t>sử</a:t>
            </a:r>
            <a:r>
              <a:rPr lang="en-US"/>
              <a:t> </a:t>
            </a:r>
            <a:r>
              <a:rPr lang="en-US" err="1"/>
              <a:t>như</a:t>
            </a:r>
            <a:r>
              <a:rPr lang="en-US"/>
              <a:t> </a:t>
            </a:r>
            <a:r>
              <a:rPr lang="en-US" err="1"/>
              <a:t>kể</a:t>
            </a:r>
            <a:r>
              <a:rPr lang="en-US"/>
              <a:t> </a:t>
            </a:r>
            <a:r>
              <a:rPr lang="en-US" err="1"/>
              <a:t>những</a:t>
            </a:r>
            <a:r>
              <a:rPr lang="en-US"/>
              <a:t> </a:t>
            </a:r>
            <a:r>
              <a:rPr lang="en-US" err="1"/>
              <a:t>câu</a:t>
            </a:r>
            <a:r>
              <a:rPr lang="en-US"/>
              <a:t> </a:t>
            </a:r>
            <a:r>
              <a:rPr lang="en-US" err="1"/>
              <a:t>chuyện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7AFF0-E02E-42AE-8958-A0F26A5B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/>
              <a:t>Ví dụ: sự ra đời của Pascaline là câu chuyện của chàng trai Blaise Pascal chưa đầy 20 tuổi, giúp đỡ cha trong việc tính thuế.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6A9AE-D66F-4DD0-BDD3-ED143AEA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3" y="2745539"/>
            <a:ext cx="10182377" cy="30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DD455C-2419-45E0-9424-3F8EC091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3.5. Gửi gắm những ý tưởng sáng tạo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7AFF0-E02E-42AE-8958-A0F26A5B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/>
              <a:t>Ví dụ: Khi nói tới “tư tưởng cơ giới hoá việc tính toán”, Tin học 8 cũng nhắn gửi tới học sinh thông điệp về những ý tưởng sáng tạo qua bài học lịch sử.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975ED-E00A-4946-A735-A90895BF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9" y="3169921"/>
            <a:ext cx="11014061" cy="23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2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DFFED2-754B-47D8-B156-219FF0EC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75" y="112689"/>
            <a:ext cx="9711638" cy="633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5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0" y="0"/>
            <a:ext cx="122001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0239" y="1432721"/>
            <a:ext cx="537069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</a:t>
            </a:r>
          </a:p>
          <a:p>
            <a:pPr>
              <a:lnSpc>
                <a:spcPct val="125000"/>
              </a:lnSpc>
            </a:pPr>
            <a:r>
              <a:rPr lang="en-US" sz="2400" b="1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TS. Nguyễn Chí Công (Tổng Chủ biên)</a:t>
            </a:r>
          </a:p>
          <a:p>
            <a:pPr>
              <a:lnSpc>
                <a:spcPct val="125000"/>
              </a:lnSpc>
            </a:pPr>
            <a:r>
              <a:rPr lang="en-US" sz="2400" b="1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ThS. Hà Đặng Cao Tùng (Chủ biên)</a:t>
            </a:r>
          </a:p>
          <a:p>
            <a:pPr>
              <a:lnSpc>
                <a:spcPct val="125000"/>
              </a:lnSpc>
            </a:pPr>
            <a:r>
              <a:rPr lang="en-US" sz="2400" b="1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ThS. Phan Anh</a:t>
            </a:r>
          </a:p>
          <a:p>
            <a:pPr>
              <a:lnSpc>
                <a:spcPct val="125000"/>
              </a:lnSpc>
            </a:pPr>
            <a:r>
              <a:rPr lang="en-US" sz="2400" b="1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TS. Nguyễn Hải Châu</a:t>
            </a:r>
          </a:p>
          <a:p>
            <a:pPr>
              <a:lnSpc>
                <a:spcPct val="125000"/>
              </a:lnSpc>
            </a:pPr>
            <a:r>
              <a:rPr lang="en-US" sz="2400" b="1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TS. Hoàng Thị Mai</a:t>
            </a:r>
          </a:p>
          <a:p>
            <a:pPr>
              <a:lnSpc>
                <a:spcPct val="125000"/>
              </a:lnSpc>
            </a:pPr>
            <a:r>
              <a:rPr lang="en-US" sz="2400" b="1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ThS. Nguyễn Thị Hoài Nam</a:t>
            </a:r>
            <a:endParaRPr lang="en-US" sz="2400" b="1" dirty="0">
              <a:solidFill>
                <a:srgbClr val="2A56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C83E2-AFA7-42D6-8AC0-AE66BD4FC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80" y="1870459"/>
            <a:ext cx="3651648" cy="31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61AA0-47B8-49B3-91A3-5A797BDC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3.6. Kết </a:t>
            </a:r>
            <a:r>
              <a:rPr lang="en-US" err="1"/>
              <a:t>nối</a:t>
            </a:r>
            <a:r>
              <a:rPr lang="en-US"/>
              <a:t> </a:t>
            </a:r>
            <a:r>
              <a:rPr lang="en-US" err="1"/>
              <a:t>nội</a:t>
            </a:r>
            <a:r>
              <a:rPr lang="en-US"/>
              <a:t> </a:t>
            </a:r>
            <a:r>
              <a:rPr lang="en-US" err="1"/>
              <a:t>môn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3B46A-E6F2-47F1-823E-96426B9F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Ví dụ: </a:t>
            </a:r>
            <a:r>
              <a:rPr lang="en-US" sz="2400" err="1"/>
              <a:t>hoạt</a:t>
            </a:r>
            <a:r>
              <a:rPr lang="en-US" sz="2400"/>
              <a:t> </a:t>
            </a:r>
            <a:r>
              <a:rPr lang="en-US" sz="2400" err="1"/>
              <a:t>động</a:t>
            </a:r>
            <a:r>
              <a:rPr lang="en-US" sz="2400"/>
              <a:t> </a:t>
            </a:r>
            <a:r>
              <a:rPr lang="en-US" sz="2400" err="1">
                <a:solidFill>
                  <a:srgbClr val="FF0000"/>
                </a:solidFill>
              </a:rPr>
              <a:t>T</a:t>
            </a:r>
            <a:r>
              <a:rPr lang="en-US" sz="2400">
                <a:solidFill>
                  <a:srgbClr val="FF0000"/>
                </a:solidFill>
              </a:rPr>
              <a:t>hành </a:t>
            </a:r>
            <a:r>
              <a:rPr lang="en-US" sz="2400" err="1">
                <a:solidFill>
                  <a:srgbClr val="FF0000"/>
                </a:solidFill>
              </a:rPr>
              <a:t>lập</a:t>
            </a:r>
            <a:r>
              <a:rPr lang="en-US" sz="2400">
                <a:solidFill>
                  <a:srgbClr val="FF0000"/>
                </a:solidFill>
              </a:rPr>
              <a:t> CLB Tin học</a:t>
            </a:r>
            <a:r>
              <a:rPr lang="en-US" sz="2400"/>
              <a:t>: </a:t>
            </a:r>
            <a:r>
              <a:rPr lang="en-US" sz="2400">
                <a:sym typeface="Symbol" panose="05050102010706020507" pitchFamily="18" charset="2"/>
              </a:rPr>
              <a:t></a:t>
            </a:r>
            <a:r>
              <a:rPr lang="en-US" sz="2400"/>
              <a:t> vừa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ngữ</a:t>
            </a:r>
            <a:r>
              <a:rPr lang="en-US" sz="2400"/>
              <a:t> </a:t>
            </a:r>
            <a:r>
              <a:rPr lang="en-US" sz="2400" err="1"/>
              <a:t>cảnh</a:t>
            </a:r>
            <a:r>
              <a:rPr lang="en-US" sz="2400"/>
              <a:t> </a:t>
            </a:r>
            <a:r>
              <a:rPr lang="en-US" sz="2400" err="1"/>
              <a:t>giúp</a:t>
            </a:r>
            <a:r>
              <a:rPr lang="en-US" sz="2400"/>
              <a:t> Tin </a:t>
            </a:r>
            <a:r>
              <a:rPr lang="en-US" sz="2400" err="1"/>
              <a:t>học</a:t>
            </a:r>
            <a:r>
              <a:rPr lang="en-US" sz="2400"/>
              <a:t> 8 </a:t>
            </a:r>
            <a:r>
              <a:rPr lang="en-US" sz="2400" err="1"/>
              <a:t>giải</a:t>
            </a:r>
            <a:r>
              <a:rPr lang="en-US" sz="2400"/>
              <a:t> </a:t>
            </a:r>
            <a:r>
              <a:rPr lang="en-US" sz="2400" err="1"/>
              <a:t>quyết</a:t>
            </a:r>
            <a:r>
              <a:rPr lang="en-US" sz="2400"/>
              <a:t> YCCĐ trong </a:t>
            </a:r>
            <a:r>
              <a:rPr lang="en-US" sz="2400" err="1"/>
              <a:t>chủ</a:t>
            </a:r>
            <a:r>
              <a:rPr lang="en-US" sz="2400"/>
              <a:t> đề 4 (</a:t>
            </a:r>
            <a:r>
              <a:rPr lang="en-US" sz="2400" err="1"/>
              <a:t>Ứng</a:t>
            </a:r>
            <a:r>
              <a:rPr lang="en-US" sz="2400"/>
              <a:t> </a:t>
            </a:r>
            <a:r>
              <a:rPr lang="en-US" sz="2400" err="1"/>
              <a:t>dụng</a:t>
            </a:r>
            <a:r>
              <a:rPr lang="en-US" sz="2400"/>
              <a:t> Tin </a:t>
            </a:r>
            <a:r>
              <a:rPr lang="en-US" sz="2400" err="1"/>
              <a:t>học</a:t>
            </a:r>
            <a:r>
              <a:rPr lang="en-US" sz="2400"/>
              <a:t>), </a:t>
            </a:r>
            <a:r>
              <a:rPr lang="en-US" sz="2400">
                <a:sym typeface="Symbol" panose="05050102010706020507" pitchFamily="18" charset="2"/>
              </a:rPr>
              <a:t> </a:t>
            </a:r>
            <a:r>
              <a:rPr lang="en-US" sz="2400"/>
              <a:t>vừa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chất</a:t>
            </a:r>
            <a:r>
              <a:rPr lang="en-US" sz="2400"/>
              <a:t> </a:t>
            </a:r>
            <a:r>
              <a:rPr lang="en-US" sz="2400" err="1"/>
              <a:t>liệu</a:t>
            </a:r>
            <a:r>
              <a:rPr lang="en-US" sz="2400"/>
              <a:t> </a:t>
            </a:r>
            <a:r>
              <a:rPr lang="en-US" sz="2400" err="1"/>
              <a:t>để</a:t>
            </a:r>
            <a:r>
              <a:rPr lang="en-US" sz="2400"/>
              <a:t> </a:t>
            </a:r>
            <a:r>
              <a:rPr lang="en-US" sz="2400" err="1"/>
              <a:t>dẫn</a:t>
            </a:r>
            <a:r>
              <a:rPr lang="en-US" sz="2400"/>
              <a:t> </a:t>
            </a:r>
            <a:r>
              <a:rPr lang="en-US" sz="2400" err="1"/>
              <a:t>dắt</a:t>
            </a:r>
            <a:r>
              <a:rPr lang="en-US" sz="2400"/>
              <a:t> </a:t>
            </a:r>
            <a:r>
              <a:rPr lang="en-US" sz="2400" err="1"/>
              <a:t>nội</a:t>
            </a:r>
            <a:r>
              <a:rPr lang="en-US" sz="2400"/>
              <a:t> dung </a:t>
            </a:r>
            <a:r>
              <a:rPr lang="en-US" sz="2400" err="1"/>
              <a:t>chủ</a:t>
            </a:r>
            <a:r>
              <a:rPr lang="en-US" sz="2400"/>
              <a:t> </a:t>
            </a:r>
            <a:r>
              <a:rPr lang="en-US" sz="2400" err="1"/>
              <a:t>đề</a:t>
            </a:r>
            <a:r>
              <a:rPr lang="en-US" sz="2400"/>
              <a:t> 6 (</a:t>
            </a:r>
            <a:r>
              <a:rPr lang="en-US" sz="2400" err="1"/>
              <a:t>Hướng</a:t>
            </a:r>
            <a:r>
              <a:rPr lang="en-US" sz="2400"/>
              <a:t> </a:t>
            </a:r>
            <a:r>
              <a:rPr lang="en-US" sz="2400" err="1"/>
              <a:t>nghiệp</a:t>
            </a:r>
            <a:r>
              <a:rPr lang="en-US" sz="2400"/>
              <a:t> </a:t>
            </a:r>
            <a:r>
              <a:rPr lang="en-US" sz="2400" err="1"/>
              <a:t>với</a:t>
            </a:r>
            <a:r>
              <a:rPr lang="en-US" sz="2400"/>
              <a:t> Tin </a:t>
            </a:r>
            <a:r>
              <a:rPr lang="en-US" sz="2400" err="1"/>
              <a:t>học</a:t>
            </a:r>
            <a:r>
              <a:rPr lang="en-US" sz="2400"/>
              <a:t>), </a:t>
            </a:r>
            <a:r>
              <a:rPr lang="en-US" sz="2400">
                <a:sym typeface="Symbol" panose="05050102010706020507" pitchFamily="18" charset="2"/>
              </a:rPr>
              <a:t> </a:t>
            </a:r>
            <a:r>
              <a:rPr lang="en-US" sz="2400"/>
              <a:t>giúp học sinh biết </a:t>
            </a:r>
            <a:r>
              <a:rPr lang="en-US" sz="2400" err="1"/>
              <a:t>sử</a:t>
            </a:r>
            <a:r>
              <a:rPr lang="en-US" sz="2400"/>
              <a:t> </a:t>
            </a:r>
            <a:r>
              <a:rPr lang="en-US" sz="2400" err="1"/>
              <a:t>dụng</a:t>
            </a:r>
            <a:r>
              <a:rPr lang="en-US" sz="2400"/>
              <a:t> </a:t>
            </a:r>
            <a:r>
              <a:rPr lang="en-US" sz="2400" err="1"/>
              <a:t>những</a:t>
            </a:r>
            <a:r>
              <a:rPr lang="en-US" sz="2400"/>
              <a:t> </a:t>
            </a:r>
            <a:r>
              <a:rPr lang="en-US" sz="2400" err="1"/>
              <a:t>loại</a:t>
            </a:r>
            <a:r>
              <a:rPr lang="en-US" sz="2400"/>
              <a:t> </a:t>
            </a:r>
            <a:r>
              <a:rPr lang="en-US" sz="2400" err="1"/>
              <a:t>biểu</a:t>
            </a:r>
            <a:r>
              <a:rPr lang="en-US" sz="2400"/>
              <a:t> </a:t>
            </a:r>
            <a:r>
              <a:rPr lang="en-US" sz="2400" err="1"/>
              <a:t>đồ</a:t>
            </a:r>
            <a:r>
              <a:rPr lang="en-US" sz="2400"/>
              <a:t> </a:t>
            </a:r>
            <a:r>
              <a:rPr lang="en-US" sz="2400" err="1"/>
              <a:t>phù</a:t>
            </a:r>
            <a:r>
              <a:rPr lang="en-US" sz="2400"/>
              <a:t> </a:t>
            </a:r>
            <a:r>
              <a:rPr lang="en-US" sz="2400" err="1"/>
              <a:t>hợp</a:t>
            </a:r>
            <a:r>
              <a:rPr lang="en-US" sz="2400"/>
              <a:t> </a:t>
            </a:r>
            <a:r>
              <a:rPr lang="en-US" sz="2400" err="1"/>
              <a:t>với</a:t>
            </a:r>
            <a:r>
              <a:rPr lang="en-US" sz="2400"/>
              <a:t> </a:t>
            </a:r>
            <a:r>
              <a:rPr lang="en-US" sz="2400" err="1"/>
              <a:t>mục</a:t>
            </a:r>
            <a:r>
              <a:rPr lang="en-US" sz="2400"/>
              <a:t> </a:t>
            </a:r>
            <a:r>
              <a:rPr lang="en-US" sz="2400" err="1"/>
              <a:t>tiêu</a:t>
            </a:r>
            <a:r>
              <a:rPr lang="en-US" sz="2400"/>
              <a:t> </a:t>
            </a:r>
            <a:r>
              <a:rPr lang="en-US" sz="2400" err="1"/>
              <a:t>trực</a:t>
            </a:r>
            <a:r>
              <a:rPr lang="en-US" sz="2400"/>
              <a:t> </a:t>
            </a:r>
            <a:r>
              <a:rPr lang="en-US" sz="2400" err="1"/>
              <a:t>quan</a:t>
            </a:r>
            <a:r>
              <a:rPr lang="en-US" sz="2400"/>
              <a:t> hoá </a:t>
            </a:r>
            <a:r>
              <a:rPr lang="en-US" sz="2400" err="1"/>
              <a:t>dữ</a:t>
            </a:r>
            <a:r>
              <a:rPr lang="en-US" sz="2400"/>
              <a:t> </a:t>
            </a:r>
            <a:r>
              <a:rPr lang="en-US" sz="2400" err="1"/>
              <a:t>liệu</a:t>
            </a:r>
            <a:r>
              <a:rPr lang="en-US" sz="2400"/>
              <a:t>.</a:t>
            </a:r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E2CDDB4F-2777-4421-9553-27CD8A205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77125" y="3294338"/>
            <a:ext cx="3726180" cy="3156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9133C0-9DFC-4975-972F-80E7E612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336269"/>
            <a:ext cx="5753100" cy="3114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935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ED75A3-E52F-4EE2-B51D-C25A9E6E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916" y="4135666"/>
            <a:ext cx="6474168" cy="2674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161AA0-47B8-49B3-91A3-5A797BDC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3.7. Kết </a:t>
            </a:r>
            <a:r>
              <a:rPr lang="en-US" err="1"/>
              <a:t>nối</a:t>
            </a:r>
            <a:r>
              <a:rPr lang="en-US"/>
              <a:t> </a:t>
            </a:r>
            <a:r>
              <a:rPr lang="en-US" err="1"/>
              <a:t>liên</a:t>
            </a:r>
            <a:r>
              <a:rPr lang="en-US"/>
              <a:t> </a:t>
            </a:r>
            <a:r>
              <a:rPr lang="en-US" err="1"/>
              <a:t>môn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3B46A-E6F2-47F1-823E-96426B9F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2000"/>
              </a:lnSpc>
              <a:spcBef>
                <a:spcPts val="600"/>
              </a:spcBef>
            </a:pPr>
            <a:r>
              <a:rPr lang="en-US" sz="2400"/>
              <a:t>Ngữ </a:t>
            </a:r>
            <a:r>
              <a:rPr lang="en-US" sz="2400" err="1"/>
              <a:t>liệu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/>
              <a:t>bài</a:t>
            </a:r>
            <a:r>
              <a:rPr lang="en-US" sz="2400"/>
              <a:t> học được sử dụng gắn kết với </a:t>
            </a:r>
            <a:r>
              <a:rPr lang="en-US" sz="2400" err="1"/>
              <a:t>kiến</a:t>
            </a:r>
            <a:r>
              <a:rPr lang="en-US" sz="2400"/>
              <a:t> thức của môn học khác, khoa </a:t>
            </a:r>
            <a:r>
              <a:rPr lang="en-US" sz="2400" err="1"/>
              <a:t>học</a:t>
            </a:r>
            <a:r>
              <a:rPr lang="en-US" sz="2400"/>
              <a:t>, </a:t>
            </a:r>
            <a:r>
              <a:rPr lang="en-US" sz="2400" err="1"/>
              <a:t>cập</a:t>
            </a:r>
            <a:r>
              <a:rPr lang="en-US" sz="2400"/>
              <a:t> </a:t>
            </a:r>
            <a:r>
              <a:rPr lang="en-US" sz="2400" err="1"/>
              <a:t>nhật</a:t>
            </a:r>
            <a:r>
              <a:rPr lang="en-US" sz="2400"/>
              <a:t> </a:t>
            </a:r>
            <a:r>
              <a:rPr lang="en-US" sz="2400" err="1"/>
              <a:t>những</a:t>
            </a:r>
            <a:r>
              <a:rPr lang="en-US" sz="2400"/>
              <a:t> </a:t>
            </a:r>
            <a:r>
              <a:rPr lang="en-US" sz="2400" err="1"/>
              <a:t>tiến</a:t>
            </a:r>
            <a:r>
              <a:rPr lang="en-US" sz="2400"/>
              <a:t> </a:t>
            </a:r>
            <a:r>
              <a:rPr lang="en-US" sz="2400" err="1"/>
              <a:t>bộ</a:t>
            </a:r>
            <a:r>
              <a:rPr lang="en-US" sz="2400"/>
              <a:t> </a:t>
            </a:r>
            <a:r>
              <a:rPr lang="en-US" sz="2400" err="1"/>
              <a:t>công</a:t>
            </a:r>
            <a:r>
              <a:rPr lang="en-US" sz="2400"/>
              <a:t> </a:t>
            </a:r>
            <a:r>
              <a:rPr lang="en-US" sz="2400" err="1"/>
              <a:t>nghệ</a:t>
            </a:r>
            <a:r>
              <a:rPr lang="en-US" sz="2400"/>
              <a:t> </a:t>
            </a:r>
            <a:r>
              <a:rPr lang="en-US" sz="2400" err="1"/>
              <a:t>và</a:t>
            </a:r>
            <a:r>
              <a:rPr lang="en-US" sz="2400"/>
              <a:t> </a:t>
            </a:r>
            <a:r>
              <a:rPr lang="en-US" sz="2400" err="1"/>
              <a:t>giáo</a:t>
            </a:r>
            <a:r>
              <a:rPr lang="en-US" sz="2400"/>
              <a:t> </a:t>
            </a:r>
            <a:r>
              <a:rPr lang="en-US" sz="2400" err="1"/>
              <a:t>dục</a:t>
            </a:r>
            <a:r>
              <a:rPr lang="en-US" sz="2400"/>
              <a:t> </a:t>
            </a:r>
            <a:r>
              <a:rPr lang="en-US" sz="2400" err="1"/>
              <a:t>cho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/>
              <a:t>em</a:t>
            </a:r>
            <a:r>
              <a:rPr lang="en-US" sz="2400"/>
              <a:t> </a:t>
            </a:r>
            <a:r>
              <a:rPr lang="en-US" sz="2400" err="1"/>
              <a:t>những</a:t>
            </a:r>
            <a:r>
              <a:rPr lang="en-US" sz="2400"/>
              <a:t> </a:t>
            </a:r>
            <a:r>
              <a:rPr lang="en-US" sz="2400" err="1"/>
              <a:t>vấn</a:t>
            </a:r>
            <a:r>
              <a:rPr lang="en-US" sz="2400"/>
              <a:t> </a:t>
            </a:r>
            <a:r>
              <a:rPr lang="en-US" sz="2400" err="1"/>
              <a:t>đề</a:t>
            </a:r>
            <a:r>
              <a:rPr lang="en-US" sz="2400"/>
              <a:t> </a:t>
            </a:r>
            <a:r>
              <a:rPr lang="en-US" sz="2400" err="1"/>
              <a:t>kinh</a:t>
            </a:r>
            <a:r>
              <a:rPr lang="en-US" sz="2400"/>
              <a:t> tế, </a:t>
            </a:r>
            <a:r>
              <a:rPr lang="en-US" sz="2400" err="1"/>
              <a:t>xã</a:t>
            </a:r>
            <a:r>
              <a:rPr lang="en-US" sz="2400"/>
              <a:t> hội, môi trường,…</a:t>
            </a:r>
          </a:p>
          <a:p>
            <a:pPr algn="just">
              <a:lnSpc>
                <a:spcPct val="112000"/>
              </a:lnSpc>
              <a:spcBef>
                <a:spcPts val="600"/>
              </a:spcBef>
            </a:pPr>
            <a:r>
              <a:rPr lang="en-US" sz="2400"/>
              <a:t>Ví dụ, “</a:t>
            </a:r>
            <a:r>
              <a:rPr lang="en-US" sz="2400">
                <a:solidFill>
                  <a:srgbClr val="FF0000"/>
                </a:solidFill>
              </a:rPr>
              <a:t>năng lượng tái tạo</a:t>
            </a:r>
            <a:r>
              <a:rPr lang="en-US" sz="2400"/>
              <a:t>” ở môn KHTN lớp 6 được sử dụng để minh hoạ cho việc đánh giá lợi ích của thông tin trong việc giải quyết vấn đề. Điều đó góp phần giáo dục ý thức bảo vệ môi trường của học sinh.</a:t>
            </a:r>
          </a:p>
        </p:txBody>
      </p:sp>
    </p:spTree>
    <p:extLst>
      <p:ext uri="{BB962C8B-B14F-4D97-AF65-F5344CB8AC3E}">
        <p14:creationId xmlns:p14="http://schemas.microsoft.com/office/powerpoint/2010/main" val="133230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61AA0-47B8-49B3-91A3-5A797BDC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3.8. Học </a:t>
            </a:r>
            <a:r>
              <a:rPr lang="en-US" err="1"/>
              <a:t>lập</a:t>
            </a:r>
            <a:r>
              <a:rPr lang="en-US"/>
              <a:t> </a:t>
            </a:r>
            <a:r>
              <a:rPr lang="en-US" err="1"/>
              <a:t>trình</a:t>
            </a:r>
            <a:r>
              <a:rPr lang="en-US"/>
              <a:t> qua </a:t>
            </a:r>
            <a:r>
              <a:rPr lang="en-US" err="1"/>
              <a:t>những</a:t>
            </a:r>
            <a:r>
              <a:rPr lang="en-US"/>
              <a:t> </a:t>
            </a:r>
            <a:r>
              <a:rPr lang="en-US" err="1"/>
              <a:t>trò</a:t>
            </a:r>
            <a:r>
              <a:rPr lang="en-US"/>
              <a:t> </a:t>
            </a:r>
            <a:r>
              <a:rPr lang="en-US" err="1"/>
              <a:t>chơi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3B46A-E6F2-47F1-823E-96426B9F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2000"/>
              </a:lnSpc>
              <a:spcBef>
                <a:spcPts val="600"/>
              </a:spcBef>
            </a:pPr>
            <a:r>
              <a:rPr lang="en-US" sz="2400"/>
              <a:t>Ở </a:t>
            </a:r>
            <a:r>
              <a:rPr lang="en-US" sz="2400" err="1"/>
              <a:t>chủ</a:t>
            </a:r>
            <a:r>
              <a:rPr lang="en-US" sz="2400"/>
              <a:t> </a:t>
            </a:r>
            <a:r>
              <a:rPr lang="en-US" sz="2400" err="1"/>
              <a:t>đề</a:t>
            </a:r>
            <a:r>
              <a:rPr lang="en-US" sz="2400"/>
              <a:t> 5 (</a:t>
            </a:r>
            <a:r>
              <a:rPr lang="en-US" sz="2400" err="1"/>
              <a:t>Giải</a:t>
            </a:r>
            <a:r>
              <a:rPr lang="en-US" sz="2400"/>
              <a:t> </a:t>
            </a:r>
            <a:r>
              <a:rPr lang="en-US" sz="2400" err="1"/>
              <a:t>quyết</a:t>
            </a:r>
            <a:r>
              <a:rPr lang="en-US" sz="2400"/>
              <a:t> </a:t>
            </a:r>
            <a:r>
              <a:rPr lang="en-US" sz="2400" err="1"/>
              <a:t>vấn</a:t>
            </a:r>
            <a:r>
              <a:rPr lang="en-US" sz="2400"/>
              <a:t> </a:t>
            </a:r>
            <a:r>
              <a:rPr lang="en-US" sz="2400" err="1"/>
              <a:t>đề</a:t>
            </a:r>
            <a:r>
              <a:rPr lang="en-US" sz="2400"/>
              <a:t> </a:t>
            </a:r>
            <a:r>
              <a:rPr lang="en-US" sz="2400" err="1"/>
              <a:t>với</a:t>
            </a:r>
            <a:r>
              <a:rPr lang="en-US" sz="2400"/>
              <a:t> </a:t>
            </a:r>
            <a:r>
              <a:rPr lang="en-US" sz="2400" err="1"/>
              <a:t>sự</a:t>
            </a:r>
            <a:r>
              <a:rPr lang="en-US" sz="2400"/>
              <a:t> </a:t>
            </a:r>
            <a:r>
              <a:rPr lang="en-US" sz="2400" err="1"/>
              <a:t>trợ</a:t>
            </a:r>
            <a:r>
              <a:rPr lang="en-US" sz="2400"/>
              <a:t> </a:t>
            </a:r>
            <a:r>
              <a:rPr lang="en-US" sz="2400" err="1"/>
              <a:t>giúp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máy</a:t>
            </a:r>
            <a:r>
              <a:rPr lang="en-US" sz="2400"/>
              <a:t> </a:t>
            </a:r>
            <a:r>
              <a:rPr lang="en-US" sz="2400" err="1"/>
              <a:t>tính</a:t>
            </a:r>
            <a:r>
              <a:rPr lang="en-US" sz="2400"/>
              <a:t>), học sinh được </a:t>
            </a:r>
            <a:r>
              <a:rPr lang="en-US" sz="2400" err="1"/>
              <a:t>học</a:t>
            </a:r>
            <a:r>
              <a:rPr lang="en-US" sz="2400"/>
              <a:t> </a:t>
            </a:r>
            <a:r>
              <a:rPr lang="en-US" sz="2400" err="1"/>
              <a:t>lập</a:t>
            </a:r>
            <a:r>
              <a:rPr lang="en-US" sz="2400"/>
              <a:t> </a:t>
            </a:r>
            <a:r>
              <a:rPr lang="en-US" sz="2400" err="1"/>
              <a:t>chương</a:t>
            </a:r>
            <a:r>
              <a:rPr lang="en-US" sz="2400"/>
              <a:t> </a:t>
            </a:r>
            <a:r>
              <a:rPr lang="en-US" sz="2400" err="1"/>
              <a:t>trình</a:t>
            </a:r>
            <a:r>
              <a:rPr lang="en-US" sz="2400"/>
              <a:t> máy tính qua hoạt động vẽ hình nhiều cạnh (đa giác đều) hay chơi trò chơi “Đoán số”. Điều đó giúp học sinh học mà như chơi.</a:t>
            </a:r>
          </a:p>
          <a:p>
            <a:pPr marL="0" marR="0" algn="just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</a:pPr>
            <a:endParaRPr lang="en-US" sz="1800">
              <a:solidFill>
                <a:srgbClr val="211E1F"/>
              </a:solidFill>
              <a:effectLst/>
              <a:latin typeface="Arial" panose="020B0604020202020204" pitchFamily="34" charset="0"/>
              <a:ea typeface="Myriad Pro"/>
              <a:cs typeface="Myriad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C8E9E-2860-48F3-9FEB-96656F3A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12" y="3953392"/>
            <a:ext cx="2895813" cy="22235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8B9E1-8746-4FAF-B565-882AE14A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87" y="3178970"/>
            <a:ext cx="7399047" cy="29979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9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61AA0-47B8-49B3-91A3-5A797BDC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3.9. Trình bày sư phạm nội dung bài học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3B46A-E6F2-47F1-823E-96426B9F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2000"/>
              </a:lnSpc>
              <a:spcBef>
                <a:spcPts val="600"/>
              </a:spcBef>
            </a:pPr>
            <a:r>
              <a:rPr lang="en-US" sz="2400"/>
              <a:t>Việc đặt tương ứng sơ đồ khối với chương trình máy tính mang tính sư phạm, giúp học sinh dễ hiểu thuật toán và cách biểu diễn, qua </a:t>
            </a:r>
            <a:r>
              <a:rPr lang="en-US" sz="2400" err="1"/>
              <a:t>đó</a:t>
            </a:r>
            <a:r>
              <a:rPr lang="en-US" sz="2400"/>
              <a:t> </a:t>
            </a:r>
            <a:r>
              <a:rPr lang="en-US" sz="2400" err="1"/>
              <a:t>sẽ</a:t>
            </a:r>
            <a:r>
              <a:rPr lang="en-US" sz="2400"/>
              <a:t> dễ học </a:t>
            </a:r>
            <a:r>
              <a:rPr lang="en-US" sz="2400" err="1"/>
              <a:t>lập</a:t>
            </a:r>
            <a:r>
              <a:rPr lang="en-US" sz="2400"/>
              <a:t> </a:t>
            </a:r>
            <a:r>
              <a:rPr lang="en-US" sz="2400" err="1"/>
              <a:t>trình</a:t>
            </a:r>
            <a:r>
              <a:rPr lang="en-US" sz="2400"/>
              <a:t> </a:t>
            </a:r>
            <a:r>
              <a:rPr lang="en-US" sz="2400" err="1"/>
              <a:t>máy</a:t>
            </a:r>
            <a:r>
              <a:rPr lang="en-US" sz="2400"/>
              <a:t> </a:t>
            </a:r>
            <a:r>
              <a:rPr lang="en-US" sz="2400" err="1"/>
              <a:t>tính</a:t>
            </a:r>
            <a:r>
              <a:rPr lang="en-US" sz="2400"/>
              <a:t> – </a:t>
            </a:r>
            <a:r>
              <a:rPr lang="en-US" sz="2400" err="1"/>
              <a:t>một</a:t>
            </a:r>
            <a:r>
              <a:rPr lang="en-US" sz="2400"/>
              <a:t> </a:t>
            </a:r>
            <a:r>
              <a:rPr lang="en-US" sz="2400" err="1"/>
              <a:t>loại</a:t>
            </a:r>
            <a:r>
              <a:rPr lang="en-US" sz="2400"/>
              <a:t> </a:t>
            </a:r>
            <a:r>
              <a:rPr lang="en-US" sz="2400" err="1"/>
              <a:t>hoạt</a:t>
            </a:r>
            <a:r>
              <a:rPr lang="en-US" sz="2400"/>
              <a:t> </a:t>
            </a:r>
            <a:r>
              <a:rPr lang="en-US" sz="2400" err="1"/>
              <a:t>động</a:t>
            </a:r>
            <a:r>
              <a:rPr lang="en-US" sz="2400"/>
              <a:t> </a:t>
            </a:r>
            <a:r>
              <a:rPr lang="en-US" sz="2400" err="1"/>
              <a:t>thường</a:t>
            </a:r>
            <a:r>
              <a:rPr lang="en-US" sz="2400"/>
              <a:t> </a:t>
            </a:r>
            <a:r>
              <a:rPr lang="en-US" sz="2400" err="1"/>
              <a:t>được</a:t>
            </a:r>
            <a:r>
              <a:rPr lang="en-US" sz="2400"/>
              <a:t> </a:t>
            </a:r>
            <a:r>
              <a:rPr lang="en-US" sz="2400" err="1"/>
              <a:t>xem</a:t>
            </a:r>
            <a:r>
              <a:rPr lang="en-US" sz="2400"/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khó</a:t>
            </a:r>
            <a:r>
              <a:rPr lang="en-US" sz="2400"/>
              <a:t> </a:t>
            </a:r>
            <a:r>
              <a:rPr lang="en-US" sz="2400" err="1"/>
              <a:t>đối</a:t>
            </a:r>
            <a:r>
              <a:rPr lang="en-US" sz="2400"/>
              <a:t> </a:t>
            </a:r>
            <a:r>
              <a:rPr lang="en-US" sz="2400" err="1"/>
              <a:t>với</a:t>
            </a:r>
            <a:r>
              <a:rPr lang="en-US" sz="2400"/>
              <a:t> học sinh.</a:t>
            </a:r>
          </a:p>
          <a:p>
            <a:pPr marL="0" marR="0" algn="just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</a:pPr>
            <a:endParaRPr lang="en-US" sz="1800">
              <a:solidFill>
                <a:srgbClr val="211E1F"/>
              </a:solidFill>
              <a:effectLst/>
              <a:latin typeface="Arial" panose="020B0604020202020204" pitchFamily="34" charset="0"/>
              <a:ea typeface="Myriad Pro"/>
              <a:cs typeface="Myriad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46AAC-E3E7-424A-8E55-8400C7C7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943225"/>
            <a:ext cx="6078457" cy="38404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4F5B91-48C0-41EC-92EB-9B6F57FE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943225"/>
            <a:ext cx="4864609" cy="38404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901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7382C2-9141-404E-83AC-E9473A91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16" y="4698567"/>
            <a:ext cx="10128768" cy="1090780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Xin trân trọng cảm ơn!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31A1A-6476-9547-8D99-B880E4B89E61}"/>
              </a:ext>
            </a:extLst>
          </p:cNvPr>
          <p:cNvSpPr txBox="1"/>
          <p:nvPr/>
        </p:nvSpPr>
        <p:spPr>
          <a:xfrm>
            <a:off x="1031616" y="1600065"/>
            <a:ext cx="1012876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</a:pP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SGK Tin học 8 nhằm đem đến cho học sinh tri thức khoa học một cách đơn giản và dễ hiểu, khiến các em yêu thích môn Tin học làm động lực cho những ý tưởng sáng tạo.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>
                <a:solidFill>
                  <a:srgbClr val="2A56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 vọng SGK Tin học 8 sẽ là người bạn đồng hành tin cậy của giáo viên và học sinh trên khắp mọi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378168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5DEABB-5D6C-48BD-A2B0-B91F0E13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Nội dung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48E5C-8751-495D-9DA5-3E7F8AA6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324"/>
            <a:ext cx="10515600" cy="46463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Quan điểm biên soạn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Cấu trúc sách và cấu trúc bài học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Những điểm nổi bật</a:t>
            </a:r>
          </a:p>
        </p:txBody>
      </p:sp>
    </p:spTree>
    <p:extLst>
      <p:ext uri="{BB962C8B-B14F-4D97-AF65-F5344CB8AC3E}">
        <p14:creationId xmlns:p14="http://schemas.microsoft.com/office/powerpoint/2010/main" val="87159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B78BE5-9BCA-436A-87B4-EA20FB54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1. Quan điểm biên soạn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72E667-D8F1-4E00-B36E-21C249ED77DA}"/>
              </a:ext>
            </a:extLst>
          </p:cNvPr>
          <p:cNvSpPr/>
          <p:nvPr/>
        </p:nvSpPr>
        <p:spPr>
          <a:xfrm>
            <a:off x="2710180" y="1946626"/>
            <a:ext cx="6771640" cy="2708185"/>
          </a:xfrm>
          <a:prstGeom prst="roundRect">
            <a:avLst>
              <a:gd name="adj" fmla="val 11440"/>
            </a:avLst>
          </a:prstGeom>
          <a:solidFill>
            <a:srgbClr val="B71B35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9ACA64-BA9F-4F80-B49B-FB1E3C568F1C}"/>
              </a:ext>
            </a:extLst>
          </p:cNvPr>
          <p:cNvSpPr/>
          <p:nvPr/>
        </p:nvSpPr>
        <p:spPr>
          <a:xfrm>
            <a:off x="2875341" y="2121882"/>
            <a:ext cx="3108960" cy="2377440"/>
          </a:xfrm>
          <a:prstGeom prst="roundRect">
            <a:avLst>
              <a:gd name="adj" fmla="val 10000"/>
            </a:avLst>
          </a:prstGeom>
          <a:blipFill dpi="0" rotWithShape="1">
            <a:blip r:embed="rId2"/>
            <a:srcRect/>
            <a:stretch>
              <a:fillRect l="-8490" r="-849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084DA39-5D10-4B3B-8A81-4DCEFABC529E}"/>
              </a:ext>
            </a:extLst>
          </p:cNvPr>
          <p:cNvSpPr/>
          <p:nvPr/>
        </p:nvSpPr>
        <p:spPr>
          <a:xfrm>
            <a:off x="6207700" y="2121882"/>
            <a:ext cx="3108960" cy="2377440"/>
          </a:xfrm>
          <a:prstGeom prst="roundRect">
            <a:avLst>
              <a:gd name="adj" fmla="val 10000"/>
            </a:avLst>
          </a:prstGeom>
          <a:blipFill dpi="0" rotWithShape="1">
            <a:blip r:embed="rId3"/>
            <a:srcRect/>
            <a:stretch>
              <a:fillRect l="-8490" r="-849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DB1397-F75C-4589-9C70-7B8B9B4CB42D}"/>
              </a:ext>
            </a:extLst>
          </p:cNvPr>
          <p:cNvSpPr/>
          <p:nvPr/>
        </p:nvSpPr>
        <p:spPr>
          <a:xfrm>
            <a:off x="2875342" y="4810301"/>
            <a:ext cx="3108959" cy="970739"/>
          </a:xfrm>
          <a:prstGeom prst="roundRect">
            <a:avLst/>
          </a:prstGeom>
          <a:solidFill>
            <a:srgbClr val="33A2DB"/>
          </a:solidFill>
          <a:ln w="762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kern="1200">
                <a:solidFill>
                  <a:schemeClr val="bg1"/>
                </a:solidFill>
              </a:rPr>
              <a:t>Đáp ứng các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kern="1200">
                <a:solidFill>
                  <a:schemeClr val="bg1"/>
                </a:solidFill>
              </a:rPr>
              <a:t> yêu cầu chung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FCBE12-AD17-4A99-AFAD-C3CD9AF965E4}"/>
              </a:ext>
            </a:extLst>
          </p:cNvPr>
          <p:cNvSpPr/>
          <p:nvPr/>
        </p:nvSpPr>
        <p:spPr>
          <a:xfrm>
            <a:off x="6207701" y="4810301"/>
            <a:ext cx="3108959" cy="970739"/>
          </a:xfrm>
          <a:prstGeom prst="roundRect">
            <a:avLst/>
          </a:prstGeom>
          <a:solidFill>
            <a:srgbClr val="33A2DB"/>
          </a:solidFill>
          <a:ln w="762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sz="2400" b="1"/>
              <a:t>Định hướng </a:t>
            </a:r>
            <a:r>
              <a:rPr lang="en-US" sz="2400" b="1" kern="1200">
                <a:solidFill>
                  <a:schemeClr val="bg1"/>
                </a:solidFill>
              </a:rPr>
              <a:t>Kết nối </a:t>
            </a:r>
          </a:p>
          <a:p>
            <a:pPr algn="ctr"/>
            <a:r>
              <a:rPr lang="en-US" sz="2400" b="1" kern="1200">
                <a:solidFill>
                  <a:schemeClr val="bg1"/>
                </a:solidFill>
              </a:rPr>
              <a:t>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29515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D8A0-3E33-4BF6-BE8B-81605813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en-US" b="1">
                <a:solidFill>
                  <a:srgbClr val="2A5695"/>
                </a:solidFill>
              </a:rPr>
              <a:t>1.1. Yêu cầu chung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5A10-130A-4579-B24D-1F852577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535" y="1646536"/>
            <a:ext cx="9838386" cy="337622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vi-VN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Tuân thủ định hướng đổi mới giáo dục phổ thông</a:t>
            </a:r>
            <a:r>
              <a:rPr lang="en-US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</a:t>
            </a:r>
            <a:r>
              <a:rPr lang="vi-VN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huyển nền giáo dục từ chú trọng truyền thụ kiến thức sang giúp </a:t>
            </a:r>
            <a:r>
              <a:rPr lang="en-US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sinh</a:t>
            </a:r>
            <a:r>
              <a:rPr lang="vi-VN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hình thành, phát triển toàn diện phẩm chất và năng lực. </a:t>
            </a:r>
            <a:endParaRPr lang="en-US">
              <a:solidFill>
                <a:srgbClr val="2A56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>
                <a:solidFill>
                  <a:srgbClr val="2A56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Bám sá</a:t>
            </a:r>
            <a:r>
              <a:rPr lang="en-US">
                <a:solidFill>
                  <a:srgbClr val="2A5695"/>
                </a:solidFill>
              </a:rPr>
              <a:t>t chương trình giáo dục phổ thông được ban hành theo </a:t>
            </a:r>
            <a:r>
              <a:rPr lang="en-US" b="1">
                <a:solidFill>
                  <a:srgbClr val="2A5695"/>
                </a:solidFill>
              </a:rPr>
              <a:t>Thông tư 32/2018/TT-BGDĐT </a:t>
            </a:r>
            <a:r>
              <a:rPr lang="en-US">
                <a:solidFill>
                  <a:srgbClr val="2A5695"/>
                </a:solidFill>
              </a:rPr>
              <a:t>và các quy định về tiêu chuẩn, quy trình biên soạn Sách giáo khoa được ban hành theo </a:t>
            </a:r>
            <a:r>
              <a:rPr lang="en-US" b="1">
                <a:solidFill>
                  <a:srgbClr val="2A5695"/>
                </a:solidFill>
              </a:rPr>
              <a:t>Thông tư 33/2017/TT-BGDĐT</a:t>
            </a:r>
            <a:r>
              <a:rPr lang="en-US">
                <a:solidFill>
                  <a:srgbClr val="2A569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27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83B8-DCD3-4A76-BA5E-E0B55D08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2A5695"/>
                </a:solidFill>
              </a:rPr>
              <a:t>1.2. Định hướng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FB0B3-601E-4CD5-86A2-40EDCF96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9877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Về mục tiêu: Học để giải quyết vấn đề.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Kết nối tri thức với cuộc sống: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  <a:sym typeface="Arial"/>
              </a:rPr>
              <a:t>Lấy thực tiễn cuộc sống làm chất liệu để xây dựng bài học.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  <a:sym typeface="Arial"/>
              </a:rPr>
              <a:t>Ứng dụng bài học để giải quyết những vấn đề trong cuộc sống.</a:t>
            </a:r>
            <a:endParaRPr lang="en-US">
              <a:solidFill>
                <a:srgbClr val="2A5695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Về phương pháp dạy học: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Khuyến khích học tập qua các hoạt động đa dạng.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Xây dựng môi trường học tập cộng tác.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Gắn kết sản phẩm học tập với mục tiêu bài học.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Về kiểm tra đánh giá: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Đánh giá qua sản phẩm học tập.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rgbClr val="2A5695"/>
                </a:solidFill>
              </a:rPr>
              <a:t>Có sự tham gia của học sinh vào quá trình đánh giá.</a:t>
            </a:r>
          </a:p>
        </p:txBody>
      </p:sp>
    </p:spTree>
    <p:extLst>
      <p:ext uri="{BB962C8B-B14F-4D97-AF65-F5344CB8AC3E}">
        <p14:creationId xmlns:p14="http://schemas.microsoft.com/office/powerpoint/2010/main" val="286889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76882-6C38-49F6-B363-30B712B3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2A5695"/>
                </a:solidFill>
              </a:rPr>
              <a:t>2. </a:t>
            </a:r>
            <a:r>
              <a:rPr lang="en-US"/>
              <a:t>Cấu trúc sách và cấu trúc bài học</a:t>
            </a:r>
            <a:endParaRPr lang="en-US" b="1">
              <a:solidFill>
                <a:srgbClr val="2A569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6C0C-1A10-4E45-805B-652F9C6E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083"/>
            <a:ext cx="10515600" cy="4006574"/>
          </a:xfrm>
        </p:spPr>
        <p:txBody>
          <a:bodyPr/>
          <a:lstStyle/>
          <a:p>
            <a:r>
              <a:rPr lang="en-US">
                <a:solidFill>
                  <a:srgbClr val="2A5695"/>
                </a:solidFill>
              </a:rPr>
              <a:t>Đánh số chủ đề.</a:t>
            </a:r>
          </a:p>
          <a:p>
            <a:r>
              <a:rPr lang="en-US">
                <a:solidFill>
                  <a:srgbClr val="2A5695"/>
                </a:solidFill>
              </a:rPr>
              <a:t>Cấu trúc chung của sách.</a:t>
            </a:r>
          </a:p>
          <a:p>
            <a:r>
              <a:rPr lang="en-US">
                <a:solidFill>
                  <a:srgbClr val="2A5695"/>
                </a:solidFill>
              </a:rPr>
              <a:t>Cấu trúc bài học.</a:t>
            </a:r>
          </a:p>
        </p:txBody>
      </p:sp>
    </p:spTree>
    <p:extLst>
      <p:ext uri="{BB962C8B-B14F-4D97-AF65-F5344CB8AC3E}">
        <p14:creationId xmlns:p14="http://schemas.microsoft.com/office/powerpoint/2010/main" val="103964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41FC-2F49-43CF-819F-774BDF36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2.1. Đánh số chủ đề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B5BB68-362D-436F-8C1F-71AB6D1A6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035721"/>
              </p:ext>
            </p:extLst>
          </p:nvPr>
        </p:nvGraphicFramePr>
        <p:xfrm>
          <a:off x="1043599" y="1333071"/>
          <a:ext cx="9879153" cy="342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893">
                  <a:extLst>
                    <a:ext uri="{9D8B030D-6E8A-4147-A177-3AD203B41FA5}">
                      <a16:colId xmlns:a16="http://schemas.microsoft.com/office/drawing/2014/main" val="2733997026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1668745237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2066246890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215330281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251038926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2439839796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3986616474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743145873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158160250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692254721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2788048680"/>
                    </a:ext>
                  </a:extLst>
                </a:gridCol>
              </a:tblGrid>
              <a:tr h="65130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Chủ đề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Lớp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Lớp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Lớp 5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Lớp 6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Lớp 7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Lớp 8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Lớp 9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Lớp 10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Lớp 11</a:t>
                      </a: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Lớp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566779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rgbClr val="2A5695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12701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C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C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2A569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C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03648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A5695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6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194421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A5695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98480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A5695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959187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A5695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80892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2A5695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148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FBD4A1-A868-4BB1-BC0E-9C72F08A455C}"/>
              </a:ext>
            </a:extLst>
          </p:cNvPr>
          <p:cNvSpPr/>
          <p:nvPr/>
        </p:nvSpPr>
        <p:spPr>
          <a:xfrm>
            <a:off x="464400" y="4992983"/>
            <a:ext cx="322473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Máy tính và cộng đồng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976EB0-6267-4A0A-8F59-49FC24F6C1B5}"/>
              </a:ext>
            </a:extLst>
          </p:cNvPr>
          <p:cNvSpPr/>
          <p:nvPr/>
        </p:nvSpPr>
        <p:spPr>
          <a:xfrm>
            <a:off x="464399" y="5319113"/>
            <a:ext cx="28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B. Mạng máy tính và Internet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293719-5C4E-46EB-91AB-8EDF2CDBFE0A}"/>
              </a:ext>
            </a:extLst>
          </p:cNvPr>
          <p:cNvSpPr/>
          <p:nvPr/>
        </p:nvSpPr>
        <p:spPr>
          <a:xfrm>
            <a:off x="464399" y="5688445"/>
            <a:ext cx="471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C. Tổ chức lưu trữ, tìm kiếm và trao đổi thông tin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2B7C5F-00F1-4881-8233-3492E0385DC8}"/>
              </a:ext>
            </a:extLst>
          </p:cNvPr>
          <p:cNvSpPr/>
          <p:nvPr/>
        </p:nvSpPr>
        <p:spPr>
          <a:xfrm>
            <a:off x="464399" y="6008048"/>
            <a:ext cx="521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D. Đạo đức, pháp luật và văn hoá trong môi trường số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7C5792-F7F1-4D50-940C-EAD7DACA5B0F}"/>
              </a:ext>
            </a:extLst>
          </p:cNvPr>
          <p:cNvSpPr/>
          <p:nvPr/>
        </p:nvSpPr>
        <p:spPr>
          <a:xfrm>
            <a:off x="5924015" y="4977117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E. Ứng dụng tin học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F31DE-592A-4EAE-B7CB-3FFB37662D5E}"/>
              </a:ext>
            </a:extLst>
          </p:cNvPr>
          <p:cNvSpPr/>
          <p:nvPr/>
        </p:nvSpPr>
        <p:spPr>
          <a:xfrm>
            <a:off x="5924015" y="5368618"/>
            <a:ext cx="4620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F. Giải quyết vấn đề với sự trợ giúp của máy tính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835D1-22EE-4200-B65D-89821DD60920}"/>
              </a:ext>
            </a:extLst>
          </p:cNvPr>
          <p:cNvSpPr/>
          <p:nvPr/>
        </p:nvSpPr>
        <p:spPr>
          <a:xfrm>
            <a:off x="5924015" y="5688445"/>
            <a:ext cx="277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G. Hướng nghiệp với tin học</a:t>
            </a:r>
            <a:endParaRPr lang="en-US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712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BB50-1C28-4FB7-860A-F2CB4AB2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2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A5695"/>
                </a:solidFill>
              </a:rPr>
              <a:t>2.2. Cấu trúc sách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50796-3ACB-400D-8720-0A785951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428" y="2251555"/>
            <a:ext cx="3933372" cy="3351783"/>
          </a:xfrm>
        </p:spPr>
        <p:txBody>
          <a:bodyPr>
            <a:normAutofit/>
          </a:bodyPr>
          <a:lstStyle/>
          <a:p>
            <a:pPr algn="just"/>
            <a:r>
              <a:rPr lang="en-US" sz="2400">
                <a:solidFill>
                  <a:srgbClr val="2A5695"/>
                </a:solidFill>
              </a:rPr>
              <a:t>Số trang: 96</a:t>
            </a:r>
          </a:p>
          <a:p>
            <a:pPr algn="just"/>
            <a:r>
              <a:rPr lang="en-US" sz="2400">
                <a:solidFill>
                  <a:srgbClr val="2A5695"/>
                </a:solidFill>
              </a:rPr>
              <a:t>Khổ sách: 19 cm </a:t>
            </a:r>
            <a:r>
              <a:rPr lang="en-US" sz="2400">
                <a:solidFill>
                  <a:srgbClr val="2A5695"/>
                </a:solidFill>
                <a:sym typeface="Symbol" panose="05050102010706020507" pitchFamily="18" charset="2"/>
              </a:rPr>
              <a:t> 26,5 cm</a:t>
            </a:r>
            <a:endParaRPr lang="en-US" sz="2400">
              <a:solidFill>
                <a:srgbClr val="2A5695"/>
              </a:solidFill>
            </a:endParaRPr>
          </a:p>
          <a:p>
            <a:pPr algn="just"/>
            <a:r>
              <a:rPr lang="en-US" sz="2400">
                <a:solidFill>
                  <a:srgbClr val="2A5695"/>
                </a:solidFill>
              </a:rPr>
              <a:t>Số màu: 4</a:t>
            </a:r>
          </a:p>
          <a:p>
            <a:pPr algn="just"/>
            <a:r>
              <a:rPr lang="en-US" sz="2400">
                <a:solidFill>
                  <a:srgbClr val="2A5695"/>
                </a:solidFill>
              </a:rPr>
              <a:t>Gồm 06 chủ đề, 16 bài.</a:t>
            </a:r>
          </a:p>
          <a:p>
            <a:pPr algn="just"/>
            <a:r>
              <a:rPr lang="en-US" sz="2400">
                <a:solidFill>
                  <a:srgbClr val="2A5695"/>
                </a:solidFill>
              </a:rPr>
              <a:t>Mỗi bài được thiết kế dạy trong 02 tiết (18 tiết LT, 13 tiết TH).</a:t>
            </a:r>
          </a:p>
          <a:p>
            <a:pPr algn="just"/>
            <a:endParaRPr lang="en-US" sz="2400">
              <a:solidFill>
                <a:srgbClr val="2A5695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349C08-B384-49FB-BD38-2D02066D2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470195"/>
              </p:ext>
            </p:extLst>
          </p:nvPr>
        </p:nvGraphicFramePr>
        <p:xfrm>
          <a:off x="1019628" y="2075995"/>
          <a:ext cx="6146800" cy="421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AD2ADD7-600D-4F32-B2D9-EA49C4421F07}"/>
              </a:ext>
            </a:extLst>
          </p:cNvPr>
          <p:cNvSpPr/>
          <p:nvPr/>
        </p:nvSpPr>
        <p:spPr>
          <a:xfrm>
            <a:off x="2131468" y="1488146"/>
            <a:ext cx="35784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rgbClr val="2A569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Chủ đề</a:t>
            </a:r>
            <a:endParaRPr lang="en-US" sz="4400" b="1" cap="none" spc="0">
              <a:ln w="22225">
                <a:solidFill>
                  <a:srgbClr val="2A569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F22CB-A367-4A90-80E8-B20D68BB27A3}"/>
              </a:ext>
            </a:extLst>
          </p:cNvPr>
          <p:cNvSpPr/>
          <p:nvPr/>
        </p:nvSpPr>
        <p:spPr>
          <a:xfrm>
            <a:off x="354898" y="2165188"/>
            <a:ext cx="62068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55064-0579-45C0-BE5F-4A4400626854}"/>
              </a:ext>
            </a:extLst>
          </p:cNvPr>
          <p:cNvSpPr/>
          <p:nvPr/>
        </p:nvSpPr>
        <p:spPr>
          <a:xfrm>
            <a:off x="349251" y="2812530"/>
            <a:ext cx="62068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2</a:t>
            </a:r>
            <a:r>
              <a:rPr lang="en-US" sz="4400" b="1" cap="none" spc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25F470-DC19-4514-AD5D-672BD7924497}"/>
              </a:ext>
            </a:extLst>
          </p:cNvPr>
          <p:cNvSpPr/>
          <p:nvPr/>
        </p:nvSpPr>
        <p:spPr>
          <a:xfrm>
            <a:off x="349251" y="3459872"/>
            <a:ext cx="62068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3</a:t>
            </a:r>
            <a:r>
              <a:rPr lang="en-US" sz="4400" b="1" cap="none" spc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806F93-07F0-44E1-B79C-B95D3D483DBB}"/>
              </a:ext>
            </a:extLst>
          </p:cNvPr>
          <p:cNvSpPr/>
          <p:nvPr/>
        </p:nvSpPr>
        <p:spPr>
          <a:xfrm>
            <a:off x="349252" y="4107214"/>
            <a:ext cx="62068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4</a:t>
            </a:r>
            <a:r>
              <a:rPr lang="en-US" sz="4400" b="1" cap="none" spc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CBE428-4574-426E-9A7F-D99CFF010B73}"/>
              </a:ext>
            </a:extLst>
          </p:cNvPr>
          <p:cNvSpPr/>
          <p:nvPr/>
        </p:nvSpPr>
        <p:spPr>
          <a:xfrm>
            <a:off x="349252" y="4754556"/>
            <a:ext cx="62068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5</a:t>
            </a:r>
            <a:r>
              <a:rPr lang="en-US" sz="4400" b="1" cap="none" spc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E392A5-C80F-33BC-3D46-B9A01725389B}"/>
              </a:ext>
            </a:extLst>
          </p:cNvPr>
          <p:cNvSpPr/>
          <p:nvPr/>
        </p:nvSpPr>
        <p:spPr>
          <a:xfrm>
            <a:off x="349250" y="5401900"/>
            <a:ext cx="62068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24391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1387</Words>
  <Application>Microsoft Office PowerPoint</Application>
  <PresentationFormat>Widescreen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Tahoma</vt:lpstr>
      <vt:lpstr>Office Theme</vt:lpstr>
      <vt:lpstr>Custom Design</vt:lpstr>
      <vt:lpstr>PowerPoint Presentation</vt:lpstr>
      <vt:lpstr>PowerPoint Presentation</vt:lpstr>
      <vt:lpstr>Nội dung</vt:lpstr>
      <vt:lpstr>1. Quan điểm biên soạn</vt:lpstr>
      <vt:lpstr>1.1. Yêu cầu chung</vt:lpstr>
      <vt:lpstr>1.2. Định hướng</vt:lpstr>
      <vt:lpstr>2. Cấu trúc sách và cấu trúc bài học</vt:lpstr>
      <vt:lpstr>2.1. Đánh số chủ đề</vt:lpstr>
      <vt:lpstr>2.2. Cấu trúc sách</vt:lpstr>
      <vt:lpstr>2.2. Cấu trúc sách</vt:lpstr>
      <vt:lpstr>2.3. Cấu trúc bài học</vt:lpstr>
      <vt:lpstr>3. Một số điểm nổi bật</vt:lpstr>
      <vt:lpstr>3.1. Cấu trúc theo các bước lên lớp</vt:lpstr>
      <vt:lpstr>3.2. Dạy học dựa trên các hoạt động</vt:lpstr>
      <vt:lpstr>3.2. Dạy học dựa trên các hoạt động</vt:lpstr>
      <vt:lpstr>3.3. Kết nối tri thức với cuộc sống</vt:lpstr>
      <vt:lpstr>3.4. Dạy lịch sử như kể những câu chuyện</vt:lpstr>
      <vt:lpstr>3.5. Gửi gắm những ý tưởng sáng tạo</vt:lpstr>
      <vt:lpstr>PowerPoint Presentation</vt:lpstr>
      <vt:lpstr>3.6. Kết nối nội môn</vt:lpstr>
      <vt:lpstr>3.7. Kết nối liên môn</vt:lpstr>
      <vt:lpstr>3.8. Học lập trình qua những trò chơi</vt:lpstr>
      <vt:lpstr>3.9. Trình bày sư phạm nội dung bài học</vt:lpstr>
      <vt:lpstr>Xin trân trọng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 NHÀ XUẤT BẢN GIÁO DỤC VIỆT NAM</dc:title>
  <dc:creator>Ha Dang Cao Tung</dc:creator>
  <cp:lastModifiedBy>Ha Dang Cao Tung</cp:lastModifiedBy>
  <cp:revision>103</cp:revision>
  <dcterms:created xsi:type="dcterms:W3CDTF">2020-09-05T11:38:57Z</dcterms:created>
  <dcterms:modified xsi:type="dcterms:W3CDTF">2022-12-29T04:34:03Z</dcterms:modified>
</cp:coreProperties>
</file>