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60" r:id="rId4"/>
    <p:sldId id="278" r:id="rId5"/>
    <p:sldId id="284" r:id="rId6"/>
    <p:sldId id="290" r:id="rId7"/>
    <p:sldId id="292" r:id="rId8"/>
    <p:sldId id="281" r:id="rId9"/>
    <p:sldId id="293" r:id="rId10"/>
    <p:sldId id="286" r:id="rId11"/>
    <p:sldId id="291" r:id="rId12"/>
    <p:sldId id="289" r:id="rId13"/>
    <p:sldId id="283" r:id="rId14"/>
    <p:sldId id="267" r:id="rId15"/>
    <p:sldId id="287" r:id="rId16"/>
    <p:sldId id="288" r:id="rId17"/>
    <p:sldId id="274" r:id="rId18"/>
    <p:sldId id="294" r:id="rId19"/>
    <p:sldId id="276" r:id="rId20"/>
    <p:sldId id="277" r:id="rId21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33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BF972C-D475-4EC4-AF59-88E2107D88F2}" type="datetimeFigureOut">
              <a:rPr lang="en-US" smtClean="0"/>
              <a:pPr/>
              <a:t>7/9/2021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D2A7E4-5301-4B76-98BE-7E8FE30FBE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8CB05FC-565E-450B-9051-F7C27DA7F4F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8AF55D-F10B-4E17-A075-7636D926146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94FA0-544F-4FD9-B461-E1E00FF1F204}" type="datetimeFigureOut">
              <a:rPr lang="en-US" smtClean="0"/>
              <a:pPr/>
              <a:t>7/9/2021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590CD-F66C-4F57-A883-B3709CE81D9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94FA0-544F-4FD9-B461-E1E00FF1F204}" type="datetimeFigureOut">
              <a:rPr lang="en-US" smtClean="0"/>
              <a:pPr/>
              <a:t>7/9/2021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590CD-F66C-4F57-A883-B3709CE81D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94FA0-544F-4FD9-B461-E1E00FF1F204}" type="datetimeFigureOut">
              <a:rPr lang="en-US" smtClean="0"/>
              <a:pPr/>
              <a:t>7/9/2021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590CD-F66C-4F57-A883-B3709CE81D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94FA0-544F-4FD9-B461-E1E00FF1F204}" type="datetimeFigureOut">
              <a:rPr lang="en-US" smtClean="0"/>
              <a:pPr/>
              <a:t>7/9/2021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590CD-F66C-4F57-A883-B3709CE81D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94FA0-544F-4FD9-B461-E1E00FF1F204}" type="datetimeFigureOut">
              <a:rPr lang="en-US" smtClean="0"/>
              <a:pPr/>
              <a:t>7/9/2021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590CD-F66C-4F57-A883-B3709CE81D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94FA0-544F-4FD9-B461-E1E00FF1F204}" type="datetimeFigureOut">
              <a:rPr lang="en-US" smtClean="0"/>
              <a:pPr/>
              <a:t>7/9/2021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590CD-F66C-4F57-A883-B3709CE81D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94FA0-544F-4FD9-B461-E1E00FF1F204}" type="datetimeFigureOut">
              <a:rPr lang="en-US" smtClean="0"/>
              <a:pPr/>
              <a:t>7/9/2021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590CD-F66C-4F57-A883-B3709CE81D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94FA0-544F-4FD9-B461-E1E00FF1F204}" type="datetimeFigureOut">
              <a:rPr lang="en-US" smtClean="0"/>
              <a:pPr/>
              <a:t>7/9/2021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590CD-F66C-4F57-A883-B3709CE81D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94FA0-544F-4FD9-B461-E1E00FF1F204}" type="datetimeFigureOut">
              <a:rPr lang="en-US" smtClean="0"/>
              <a:pPr/>
              <a:t>7/9/2021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590CD-F66C-4F57-A883-B3709CE81D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94FA0-544F-4FD9-B461-E1E00FF1F204}" type="datetimeFigureOut">
              <a:rPr lang="en-US" smtClean="0"/>
              <a:pPr/>
              <a:t>7/9/2021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590CD-F66C-4F57-A883-B3709CE81D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94FA0-544F-4FD9-B461-E1E00FF1F204}" type="datetimeFigureOut">
              <a:rPr lang="en-US" smtClean="0"/>
              <a:pPr/>
              <a:t>7/9/2021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590CD-F66C-4F57-A883-B3709CE81D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94FA0-544F-4FD9-B461-E1E00FF1F204}" type="datetimeFigureOut">
              <a:rPr lang="en-US" smtClean="0"/>
              <a:pPr/>
              <a:t>7/9/2021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590CD-F66C-4F57-A883-B3709CE81D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EJ145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1828800" y="1981200"/>
            <a:ext cx="59436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CHÀO MỪNG </a:t>
            </a:r>
          </a:p>
          <a:p>
            <a:pPr algn="ctr"/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 THẦY CÔ GIÁO </a:t>
            </a:r>
          </a:p>
          <a:p>
            <a:pPr algn="ctr"/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ĐẾN DỰ GIỜ</a:t>
            </a:r>
          </a:p>
        </p:txBody>
      </p:sp>
    </p:spTree>
  </p:cSld>
  <p:clrMapOvr>
    <a:masterClrMapping/>
  </p:clrMapOvr>
  <p:transition>
    <p:newsfla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9"/>
          <p:cNvSpPr txBox="1">
            <a:spLocks noChangeArrowheads="1"/>
          </p:cNvSpPr>
          <p:nvPr/>
        </p:nvSpPr>
        <p:spPr bwMode="auto">
          <a:xfrm>
            <a:off x="457200" y="685800"/>
            <a:ext cx="8382000" cy="4647426"/>
          </a:xfrm>
          <a:prstGeom prst="rect">
            <a:avLst/>
          </a:prstGeom>
          <a:noFill/>
          <a:ln w="76200" cmpd="tri" algn="ctr">
            <a:solidFill>
              <a:srgbClr val="00CC9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biên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…hay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,…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endParaRPr lang="en-US" sz="2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2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endParaRPr lang="en-US" sz="2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43200" y="685800"/>
            <a:ext cx="381386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algn="ctr"/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endParaRPr lang="en-US" sz="2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851525"/>
            <a:ext cx="9144000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9"/>
          <p:cNvSpPr txBox="1">
            <a:spLocks noChangeArrowheads="1"/>
          </p:cNvSpPr>
          <p:nvPr/>
        </p:nvSpPr>
        <p:spPr bwMode="auto">
          <a:xfrm>
            <a:off x="457200" y="685800"/>
            <a:ext cx="8382000" cy="4647426"/>
          </a:xfrm>
          <a:prstGeom prst="rect">
            <a:avLst/>
          </a:prstGeom>
          <a:noFill/>
          <a:ln w="76200" cmpd="tri" algn="ctr">
            <a:solidFill>
              <a:srgbClr val="00CC9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biên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…hay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,…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endParaRPr lang="en-US" sz="2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2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endParaRPr lang="en-US" sz="2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43200" y="685800"/>
            <a:ext cx="381386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algn="ctr"/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endParaRPr lang="en-US" sz="2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851525"/>
            <a:ext cx="9144000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9"/>
          <p:cNvSpPr txBox="1">
            <a:spLocks noChangeArrowheads="1"/>
          </p:cNvSpPr>
          <p:nvPr/>
        </p:nvSpPr>
        <p:spPr bwMode="auto">
          <a:xfrm>
            <a:off x="152400" y="381000"/>
            <a:ext cx="8763000" cy="4524315"/>
          </a:xfrm>
          <a:prstGeom prst="rect">
            <a:avLst/>
          </a:prstGeom>
          <a:noFill/>
          <a:ln w="76200" cmpd="tri" algn="ctr">
            <a:solidFill>
              <a:srgbClr val="00CC9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biên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…hay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,…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thán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khách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duy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lô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gic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bộc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lộ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thán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600" b="1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0" y="381000"/>
            <a:ext cx="17526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sz="2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</a:t>
            </a:r>
            <a:endParaRPr lang="en-US" sz="2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851525"/>
            <a:ext cx="9144000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2209800" y="304800"/>
            <a:ext cx="6400800" cy="1524000"/>
          </a:xfrm>
          <a:prstGeom prst="chevron">
            <a:avLst/>
          </a:prstGeom>
          <a:solidFill>
            <a:srgbClr val="00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4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phải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câu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dùng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bộc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lộ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cảm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xúc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đều</a:t>
            </a:r>
            <a:r>
              <a:rPr lang="en-US" sz="2800" dirty="0">
                <a:latin typeface="Times New Roman" pitchFamily="18" charset="0"/>
              </a:rPr>
              <a:t> là </a:t>
            </a:r>
            <a:r>
              <a:rPr lang="en-US" sz="2800" dirty="0" err="1">
                <a:latin typeface="Times New Roman" pitchFamily="18" charset="0"/>
              </a:rPr>
              <a:t>câu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cảm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thán</a:t>
            </a:r>
            <a:r>
              <a:rPr lang="en-US" sz="2800" dirty="0">
                <a:latin typeface="Times New Roman" pitchFamily="18" charset="0"/>
              </a:rPr>
              <a:t>.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1981200"/>
            <a:ext cx="1828800" cy="2667000"/>
          </a:xfrm>
          <a:prstGeom prst="ellipse">
            <a:avLst/>
          </a:prstGeom>
          <a:solidFill>
            <a:srgbClr val="FFFFCC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</a:t>
            </a:r>
          </a:p>
        </p:txBody>
      </p:sp>
      <p:pic>
        <p:nvPicPr>
          <p:cNvPr id="19460" name="Picture 9" descr="Whitecorner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4800" y="5257800"/>
            <a:ext cx="1219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hevron 6"/>
          <p:cNvSpPr/>
          <p:nvPr/>
        </p:nvSpPr>
        <p:spPr>
          <a:xfrm>
            <a:off x="1905000" y="2286000"/>
            <a:ext cx="6858000" cy="1905000"/>
          </a:xfrm>
          <a:prstGeom prst="chevron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n-US" sz="2800" dirty="0" err="1">
                <a:latin typeface="Times New Roman" pitchFamily="18" charset="0"/>
              </a:rPr>
              <a:t>Từ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ngữ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cảm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thán</a:t>
            </a:r>
            <a:r>
              <a:rPr lang="en-US" sz="2800" dirty="0">
                <a:latin typeface="Times New Roman" pitchFamily="18" charset="0"/>
              </a:rPr>
              <a:t>: </a:t>
            </a:r>
            <a:r>
              <a:rPr lang="en-US" sz="2800" dirty="0" err="1">
                <a:latin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thể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tạo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câu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đặc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biệt</a:t>
            </a:r>
            <a:r>
              <a:rPr lang="en-US" sz="2800" dirty="0">
                <a:latin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thể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làm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phần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biệt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lập</a:t>
            </a:r>
            <a:r>
              <a:rPr lang="en-US" sz="2800" dirty="0">
                <a:latin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</a:rPr>
              <a:t>cũng</a:t>
            </a:r>
            <a:r>
              <a:rPr lang="en-US" sz="2800" dirty="0">
                <a:latin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thể</a:t>
            </a:r>
            <a:r>
              <a:rPr lang="en-US" sz="2800" dirty="0">
                <a:latin typeface="Times New Roman" pitchFamily="18" charset="0"/>
              </a:rPr>
              <a:t> là </a:t>
            </a:r>
            <a:r>
              <a:rPr lang="en-US" sz="2800" dirty="0" err="1">
                <a:latin typeface="Times New Roman" pitchFamily="18" charset="0"/>
              </a:rPr>
              <a:t>phụ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ngữ</a:t>
            </a:r>
            <a:r>
              <a:rPr lang="en-US" sz="2800" dirty="0">
                <a:latin typeface="Times New Roman" pitchFamily="18" charset="0"/>
              </a:rPr>
              <a:t>…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Chevron 10"/>
          <p:cNvSpPr/>
          <p:nvPr/>
        </p:nvSpPr>
        <p:spPr>
          <a:xfrm>
            <a:off x="2209800" y="4648200"/>
            <a:ext cx="6400800" cy="1752600"/>
          </a:xfrm>
          <a:prstGeom prst="chevron">
            <a:avLst/>
          </a:prstGeom>
          <a:solidFill>
            <a:srgbClr val="00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Câu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cảm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thán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sử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dụng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văn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bản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hành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chính</a:t>
            </a:r>
            <a:r>
              <a:rPr lang="en-US" sz="2800" dirty="0">
                <a:latin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</a:rPr>
              <a:t>công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vụ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văn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bản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khoa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học</a:t>
            </a:r>
            <a:r>
              <a:rPr lang="en-US" sz="2800" dirty="0">
                <a:latin typeface="Times New Roman" pitchFamily="18" charset="0"/>
              </a:rPr>
              <a:t>.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Diamond 7"/>
          <p:cNvSpPr/>
          <p:nvPr/>
        </p:nvSpPr>
        <p:spPr>
          <a:xfrm>
            <a:off x="1524000" y="304800"/>
            <a:ext cx="1447800" cy="1600200"/>
          </a:xfrm>
          <a:prstGeom prst="diamond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9" name="Diamond 8"/>
          <p:cNvSpPr/>
          <p:nvPr/>
        </p:nvSpPr>
        <p:spPr>
          <a:xfrm>
            <a:off x="1447800" y="2438400"/>
            <a:ext cx="1447800" cy="1600200"/>
          </a:xfrm>
          <a:prstGeom prst="diamond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0" name="Diamond 9"/>
          <p:cNvSpPr/>
          <p:nvPr/>
        </p:nvSpPr>
        <p:spPr>
          <a:xfrm>
            <a:off x="1600200" y="4724400"/>
            <a:ext cx="1447800" cy="1600200"/>
          </a:xfrm>
          <a:prstGeom prst="diamond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 descr="C:\Users\Lenovo\Desktop\nendep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8153400" cy="4267200"/>
          </a:xfrm>
        </p:spPr>
        <p:txBody>
          <a:bodyPr/>
          <a:lstStyle/>
          <a:p>
            <a:pPr algn="ctr" eaLnBrk="1" hangingPunct="1">
              <a:buFont typeface="Arial" pitchFamily="34" charset="0"/>
              <a:buNone/>
            </a:pPr>
            <a:endParaRPr lang="en-US" sz="2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pitchFamily="34" charset="0"/>
              <a:buNone/>
            </a:pPr>
            <a:endParaRPr lang="en-US" sz="2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Arial" pitchFamily="34" charset="0"/>
              <a:buNone/>
            </a:pPr>
            <a:endParaRPr lang="en-US" sz="40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0"/>
            <a:ext cx="8382000" cy="1505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1200" indent="-711200" algn="ctr">
              <a:lnSpc>
                <a:spcPct val="90000"/>
              </a:lnSpc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1. </a:t>
            </a:r>
          </a:p>
          <a:p>
            <a:pPr marL="711200" indent="-711200" algn="ctr">
              <a:lnSpc>
                <a:spcPct val="90000"/>
              </a:lnSpc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Hãy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cho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biết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câu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trong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đoạn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trích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sau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phải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đều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là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câu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cảm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thán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không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?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Vì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sao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?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  <a:p>
            <a:pPr marL="711200" indent="-711200">
              <a:lnSpc>
                <a:spcPct val="90000"/>
              </a:lnSpc>
            </a:pPr>
            <a:r>
              <a:rPr lang="en-US" b="1" i="1" dirty="0">
                <a:latin typeface="Times New Roman" pitchFamily="18" charset="0"/>
              </a:rPr>
              <a:t> </a:t>
            </a: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392112" y="3581400"/>
            <a:ext cx="8751888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c. Chao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ôi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biết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đâu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rằng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hung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hăng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hống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hách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láo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chỉ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tổ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đem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thân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mà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trả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nợ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cho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những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cử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chỉ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ngu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dại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của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mình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thôi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Tôi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đã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phải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trải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cảnh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như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thế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Thoát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nạn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rồi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mà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còn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ân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hận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quá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ân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hận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mãi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  <a:r>
              <a:rPr lang="en-US" sz="2800" dirty="0"/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2819400"/>
            <a:ext cx="8686800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1200" indent="-711200">
              <a:lnSpc>
                <a:spcPct val="90000"/>
              </a:lnSpc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b.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Hỡi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cảnh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rừng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ghê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gớm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ta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ơi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!</a:t>
            </a:r>
            <a:endParaRPr lang="en-US" sz="2400" i="1" dirty="0"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1447800"/>
            <a:ext cx="8458200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1200" indent="-711200" algn="just">
              <a:lnSpc>
                <a:spcPct val="90000"/>
              </a:lnSpc>
            </a:pPr>
            <a:r>
              <a:rPr lang="en-US" sz="2400" dirty="0">
                <a:solidFill>
                  <a:srgbClr val="0033CC"/>
                </a:solidFill>
                <a:latin typeface="Times New Roman" pitchFamily="18" charset="0"/>
              </a:rPr>
              <a:t>a. Than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</a:rPr>
              <a:t>ôi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</a:rPr>
              <a:t>!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</a:rPr>
              <a:t>Sức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</a:rPr>
              <a:t>người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</a:rPr>
              <a:t>khó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</a:rPr>
              <a:t>lòng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</a:rPr>
              <a:t>địch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</a:rPr>
              <a:t>nổi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</a:rPr>
              <a:t>với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</a:rPr>
              <a:t>sức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</a:rPr>
              <a:t> 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</a:rPr>
              <a:t>trời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</a:rPr>
              <a:t>!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</a:rPr>
              <a:t>Thế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</a:rPr>
              <a:t>đê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</a:rPr>
              <a:t>không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</a:rPr>
              <a:t>sao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</a:rPr>
              <a:t>cự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</a:rPr>
              <a:t>lại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</a:rPr>
              <a:t>được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</a:rPr>
              <a:t>với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</a:rPr>
              <a:t>thế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</a:rPr>
              <a:t>nước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</a:rPr>
              <a:t>! Lo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</a:rPr>
              <a:t>thay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</a:rPr>
              <a:t>!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</a:rPr>
              <a:t>Nguy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</a:rPr>
              <a:t>thay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</a:rPr>
              <a:t>!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</a:rPr>
              <a:t>Khúc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</a:rPr>
              <a:t>đê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</a:rPr>
              <a:t>này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</a:rPr>
              <a:t>hỏng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33CC"/>
                </a:solidFill>
                <a:latin typeface="Times New Roman" pitchFamily="18" charset="0"/>
              </a:rPr>
              <a:t>mất</a:t>
            </a:r>
            <a:r>
              <a:rPr lang="en-US" sz="2400" dirty="0">
                <a:solidFill>
                  <a:srgbClr val="0033CC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28600" y="4876800"/>
            <a:ext cx="8229600" cy="685800"/>
          </a:xfrm>
          <a:prstGeom prst="round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28600" y="5410200"/>
            <a:ext cx="8229600" cy="1447800"/>
          </a:xfrm>
          <a:prstGeom prst="round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- 1 HS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A9A76B-FDA3-4ED7-A91E-4BD49D198E45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2294" name="Text Box 9"/>
          <p:cNvSpPr txBox="1"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800">
              <a:latin typeface="Arial" charset="0"/>
            </a:endParaRPr>
          </a:p>
        </p:txBody>
      </p:sp>
      <p:sp>
        <p:nvSpPr>
          <p:cNvPr id="12295" name="Text Box 11"/>
          <p:cNvSpPr txBox="1">
            <a:spLocks noChangeArrowheads="1"/>
          </p:cNvSpPr>
          <p:nvPr/>
        </p:nvSpPr>
        <p:spPr bwMode="auto">
          <a:xfrm>
            <a:off x="-92075" y="20955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  <p:sp>
        <p:nvSpPr>
          <p:cNvPr id="144396" name="Text Box 12"/>
          <p:cNvSpPr txBox="1">
            <a:spLocks noChangeArrowheads="1"/>
          </p:cNvSpPr>
          <p:nvPr/>
        </p:nvSpPr>
        <p:spPr bwMode="auto">
          <a:xfrm>
            <a:off x="301625" y="228600"/>
            <a:ext cx="8842375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2. </a:t>
            </a:r>
          </a:p>
          <a:p>
            <a:pPr algn="ctr"/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thán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/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             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Ai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bể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đầy</a:t>
            </a:r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          Cho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cạn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gầy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cò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con?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(Ca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Lời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than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thở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của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người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nông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dân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dưới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chế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độ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phong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kiến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b.                 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Xanh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kia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thăm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thẳm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từng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trên</a:t>
            </a:r>
            <a:endParaRPr lang="en-US" sz="2400" b="1" i="1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r>
              <a:rPr lang="en-US" sz="2400" b="1" i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Vì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ai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gây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dựng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cho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nên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nỗi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này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?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                 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Chinh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phụ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ngâm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khúc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</a:t>
            </a:r>
          </a:p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Lời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than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thở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của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người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chinh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phụ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trước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nỗi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truân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chuyên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do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chiến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tranh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gây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ra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43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443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443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443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443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443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443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3" descr="C:\Users\Lenovo\Desktop\ehexv2vs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32460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496300" cy="48768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7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5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7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5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700" dirty="0" err="1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5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700" dirty="0" err="1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5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7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5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7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5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700" dirty="0" err="1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5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700" dirty="0" err="1">
                <a:latin typeface="Times New Roman" pitchFamily="18" charset="0"/>
                <a:cs typeface="Times New Roman" pitchFamily="18" charset="0"/>
              </a:rPr>
              <a:t>thoại</a:t>
            </a:r>
            <a:r>
              <a:rPr lang="en-US" sz="5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7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5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7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5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7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5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7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5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700" dirty="0" err="1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5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7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5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7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5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7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57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57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3" descr="C:\Users\Lenovo\Desktop\ehexv2vs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32460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400050" y="152400"/>
            <a:ext cx="8496300" cy="2514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4:</a:t>
            </a:r>
            <a:endParaRPr lang="en-US" sz="2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” –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Hanh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85800" y="2743200"/>
            <a:ext cx="8001000" cy="3505200"/>
          </a:xfrm>
          <a:prstGeom prst="round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dịch12</a:t>
            </a:r>
            <a:r>
              <a:rPr lang="en-US" sz="28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28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            + </a:t>
            </a:r>
            <a:r>
              <a:rPr lang="en-US" sz="28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thán</a:t>
            </a:r>
            <a:endParaRPr lang="en-US" sz="28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dung: </a:t>
            </a:r>
            <a:r>
              <a:rPr lang="en-US" sz="28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28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28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8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Hanh</a:t>
            </a:r>
            <a:endParaRPr lang="en-US" sz="28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" descr="C:\Users\Lenovo\Desktop\nendep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82000" cy="426720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228600" y="0"/>
            <a:ext cx="8642350" cy="1563687"/>
          </a:xfrm>
          <a:prstGeom prst="rect">
            <a:avLst/>
          </a:prstGeom>
          <a:solidFill>
            <a:srgbClr val="66FF33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3200" b="1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khiến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304800" y="1600200"/>
            <a:ext cx="8534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than.</a:t>
            </a:r>
          </a:p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6" name="Group 56"/>
          <p:cNvGraphicFramePr>
            <a:graphicFrameLocks/>
          </p:cNvGraphicFramePr>
          <p:nvPr/>
        </p:nvGraphicFramePr>
        <p:xfrm>
          <a:off x="228600" y="2591388"/>
          <a:ext cx="8686800" cy="4038600"/>
        </p:xfrm>
        <a:graphic>
          <a:graphicData uri="http://schemas.openxmlformats.org/drawingml/2006/table">
            <a:tbl>
              <a:tblPr/>
              <a:tblGrid>
                <a:gridCol w="434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1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cầu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khiến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</a:rPr>
                        <a:t>Câu cảm thán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71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</a:rPr>
                        <a:t>Các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</a:rPr>
                        <a:t>từ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</a:rPr>
                        <a:t>cầu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</a:rPr>
                        <a:t>khiến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</a:rPr>
                        <a:t>: </a:t>
                      </a:r>
                      <a:r>
                        <a:rPr kumimoji="0" lang="en-US" sz="28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hãy</a:t>
                      </a:r>
                      <a:r>
                        <a:rPr kumimoji="0" lang="en-US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28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đừng</a:t>
                      </a:r>
                      <a:r>
                        <a:rPr kumimoji="0" lang="en-US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,  </a:t>
                      </a:r>
                      <a:r>
                        <a:rPr kumimoji="0" lang="en-US" sz="28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chớ</a:t>
                      </a:r>
                      <a:r>
                        <a:rPr kumimoji="0" lang="en-US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  <a:r>
                        <a:rPr kumimoji="0" lang="en-US" sz="28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đi</a:t>
                      </a:r>
                      <a:r>
                        <a:rPr kumimoji="0" lang="en-US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28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thôi</a:t>
                      </a:r>
                      <a:r>
                        <a:rPr kumimoji="0" lang="en-US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28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nào</a:t>
                      </a:r>
                      <a:r>
                        <a:rPr kumimoji="0" lang="en-US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,…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</a:rPr>
                        <a:t> Hay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</a:rPr>
                        <a:t>ngữ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</a:rPr>
                        <a:t>điệu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</a:rPr>
                        <a:t>cầu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</a:rPr>
                        <a:t>khiến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</a:rPr>
                        <a:t>-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</a:rPr>
                        <a:t>Dùng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</a:rPr>
                        <a:t>để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</a:rPr>
                        <a:t>ra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</a:rPr>
                        <a:t>lệnh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</a:rPr>
                        <a:t>yêu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</a:rPr>
                        <a:t>cầu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</a:rPr>
                        <a:t>đề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</a:rPr>
                        <a:t>nghị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</a:rPr>
                        <a:t>khuyên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</a:rPr>
                        <a:t>bảo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Các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từ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cảm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thán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: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ôi</a:t>
                      </a:r>
                      <a:r>
                        <a:rPr kumimoji="0" lang="en-US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, than </a:t>
                      </a:r>
                      <a:r>
                        <a:rPr kumimoji="0" lang="en-US" sz="28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ôi</a:t>
                      </a:r>
                      <a:r>
                        <a:rPr kumimoji="0" lang="en-US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28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hỡi</a:t>
                      </a:r>
                      <a:r>
                        <a:rPr kumimoji="0" lang="en-US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28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hỡi</a:t>
                      </a:r>
                      <a:r>
                        <a:rPr kumimoji="0" lang="en-US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ơi</a:t>
                      </a:r>
                      <a:r>
                        <a:rPr kumimoji="0" lang="en-US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28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biết</a:t>
                      </a:r>
                      <a:r>
                        <a:rPr kumimoji="0" lang="en-US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bao</a:t>
                      </a:r>
                      <a:r>
                        <a:rPr kumimoji="0" lang="en-US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, </a:t>
                      </a:r>
                      <a:r>
                        <a:rPr kumimoji="0" lang="en-US" sz="28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thay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Bộc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lộ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trực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tiếp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cảm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xúc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rgbClr val="0000FF"/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</a:t>
            </a:r>
          </a:p>
        </p:txBody>
      </p:sp>
      <p:sp>
        <p:nvSpPr>
          <p:cNvPr id="25603" name="Text Box 4"/>
          <p:cNvSpPr txBox="1">
            <a:spLocks noChangeArrowheads="1"/>
          </p:cNvSpPr>
          <p:nvPr/>
        </p:nvSpPr>
        <p:spPr bwMode="auto">
          <a:xfrm>
            <a:off x="1447800" y="609600"/>
            <a:ext cx="541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Calibri" pitchFamily="34" charset="0"/>
            </a:endParaRPr>
          </a:p>
        </p:txBody>
      </p:sp>
      <p:sp>
        <p:nvSpPr>
          <p:cNvPr id="25604" name="Text Box 17"/>
          <p:cNvSpPr txBox="1">
            <a:spLocks noChangeArrowheads="1"/>
          </p:cNvSpPr>
          <p:nvPr/>
        </p:nvSpPr>
        <p:spPr bwMode="auto">
          <a:xfrm>
            <a:off x="1371600" y="2667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Calibri" pitchFamily="34" charset="0"/>
            </a:endParaRPr>
          </a:p>
        </p:txBody>
      </p:sp>
      <p:pic>
        <p:nvPicPr>
          <p:cNvPr id="118802" name="Picture 18" descr="bloem23"/>
          <p:cNvPicPr>
            <a:picLocks noChangeAspect="1" noChangeArrowheads="1" noCrop="1"/>
          </p:cNvPicPr>
          <p:nvPr/>
        </p:nvPicPr>
        <p:blipFill>
          <a:blip r:embed="rId3">
            <a:lum bright="-20000" contrast="32000"/>
          </a:blip>
          <a:srcRect/>
          <a:stretch>
            <a:fillRect/>
          </a:stretch>
        </p:blipFill>
        <p:spPr bwMode="auto">
          <a:xfrm>
            <a:off x="0" y="228600"/>
            <a:ext cx="54927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8803" name="Picture 19" descr="bloem23"/>
          <p:cNvPicPr>
            <a:picLocks noChangeAspect="1" noChangeArrowheads="1" noCrop="1"/>
          </p:cNvPicPr>
          <p:nvPr/>
        </p:nvPicPr>
        <p:blipFill>
          <a:blip r:embed="rId3">
            <a:lum bright="-20000" contrast="32000"/>
          </a:blip>
          <a:srcRect/>
          <a:stretch>
            <a:fillRect/>
          </a:stretch>
        </p:blipFill>
        <p:spPr bwMode="auto">
          <a:xfrm>
            <a:off x="381000" y="0"/>
            <a:ext cx="54927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8804" name="Picture 20" descr="bloem23"/>
          <p:cNvPicPr>
            <a:picLocks noChangeAspect="1" noChangeArrowheads="1" noCrop="1"/>
          </p:cNvPicPr>
          <p:nvPr/>
        </p:nvPicPr>
        <p:blipFill>
          <a:blip r:embed="rId3">
            <a:lum bright="-20000" contrast="32000"/>
          </a:blip>
          <a:srcRect/>
          <a:stretch>
            <a:fillRect/>
          </a:stretch>
        </p:blipFill>
        <p:spPr bwMode="auto">
          <a:xfrm>
            <a:off x="0" y="0"/>
            <a:ext cx="54927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8805" name="Picture 21" descr="bloem23"/>
          <p:cNvPicPr>
            <a:picLocks noChangeAspect="1" noChangeArrowheads="1" noCrop="1"/>
          </p:cNvPicPr>
          <p:nvPr/>
        </p:nvPicPr>
        <p:blipFill>
          <a:blip r:embed="rId3">
            <a:lum bright="-20000" contrast="32000"/>
          </a:blip>
          <a:srcRect/>
          <a:stretch>
            <a:fillRect/>
          </a:stretch>
        </p:blipFill>
        <p:spPr bwMode="auto">
          <a:xfrm>
            <a:off x="0" y="1143000"/>
            <a:ext cx="54927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8806" name="Picture 22" descr="bloem23"/>
          <p:cNvPicPr>
            <a:picLocks noChangeAspect="1" noChangeArrowheads="1" noCrop="1"/>
          </p:cNvPicPr>
          <p:nvPr/>
        </p:nvPicPr>
        <p:blipFill>
          <a:blip r:embed="rId3">
            <a:lum bright="-20000" contrast="32000"/>
          </a:blip>
          <a:srcRect/>
          <a:stretch>
            <a:fillRect/>
          </a:stretch>
        </p:blipFill>
        <p:spPr bwMode="auto">
          <a:xfrm>
            <a:off x="685800" y="0"/>
            <a:ext cx="985838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8807" name="Picture 23" descr="bloem23"/>
          <p:cNvPicPr>
            <a:picLocks noChangeAspect="1" noChangeArrowheads="1" noCrop="1"/>
          </p:cNvPicPr>
          <p:nvPr/>
        </p:nvPicPr>
        <p:blipFill>
          <a:blip r:embed="rId3">
            <a:lum bright="-20000" contrast="32000"/>
          </a:blip>
          <a:srcRect/>
          <a:stretch>
            <a:fillRect/>
          </a:stretch>
        </p:blipFill>
        <p:spPr bwMode="auto">
          <a:xfrm rot="-2342919">
            <a:off x="190500" y="401638"/>
            <a:ext cx="87153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8808" name="Picture 24" descr="bloem23"/>
          <p:cNvPicPr>
            <a:picLocks noChangeAspect="1" noChangeArrowheads="1" noCrop="1"/>
          </p:cNvPicPr>
          <p:nvPr/>
        </p:nvPicPr>
        <p:blipFill>
          <a:blip r:embed="rId3">
            <a:lum bright="-20000" contrast="32000"/>
          </a:blip>
          <a:srcRect/>
          <a:stretch>
            <a:fillRect/>
          </a:stretch>
        </p:blipFill>
        <p:spPr bwMode="auto">
          <a:xfrm>
            <a:off x="533400" y="990600"/>
            <a:ext cx="54927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8809" name="Picture 25" descr="bloem23"/>
          <p:cNvPicPr>
            <a:picLocks noChangeAspect="1" noChangeArrowheads="1" noCrop="1"/>
          </p:cNvPicPr>
          <p:nvPr/>
        </p:nvPicPr>
        <p:blipFill>
          <a:blip r:embed="rId3">
            <a:lum bright="-20000" contrast="32000"/>
          </a:blip>
          <a:srcRect/>
          <a:stretch>
            <a:fillRect/>
          </a:stretch>
        </p:blipFill>
        <p:spPr bwMode="auto">
          <a:xfrm>
            <a:off x="1447800" y="0"/>
            <a:ext cx="54927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13" name="Text Box 29"/>
          <p:cNvSpPr txBox="1">
            <a:spLocks noChangeArrowheads="1"/>
          </p:cNvSpPr>
          <p:nvPr/>
        </p:nvSpPr>
        <p:spPr bwMode="auto">
          <a:xfrm>
            <a:off x="7467600" y="20574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Calibri" pitchFamily="34" charset="0"/>
            </a:endParaRPr>
          </a:p>
        </p:txBody>
      </p:sp>
      <p:pic>
        <p:nvPicPr>
          <p:cNvPr id="21520" name="Picture 32" descr="Picture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685800"/>
            <a:ext cx="8001000" cy="55626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5615" name="Text Box 33"/>
          <p:cNvSpPr txBox="1">
            <a:spLocks noChangeArrowheads="1"/>
          </p:cNvSpPr>
          <p:nvPr/>
        </p:nvSpPr>
        <p:spPr bwMode="auto">
          <a:xfrm>
            <a:off x="1828800" y="2971800"/>
            <a:ext cx="3505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Calibri" pitchFamily="34" charset="0"/>
            </a:endParaRPr>
          </a:p>
        </p:txBody>
      </p:sp>
      <p:sp>
        <p:nvSpPr>
          <p:cNvPr id="25616" name="Text Box 34"/>
          <p:cNvSpPr txBox="1">
            <a:spLocks noChangeArrowheads="1"/>
          </p:cNvSpPr>
          <p:nvPr/>
        </p:nvSpPr>
        <p:spPr bwMode="auto">
          <a:xfrm>
            <a:off x="1905000" y="2438400"/>
            <a:ext cx="5562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3600" b="1" dirty="0">
                <a:solidFill>
                  <a:srgbClr val="0000FF"/>
                </a:solidFill>
                <a:latin typeface=".VnSouthern" pitchFamily="34" charset="0"/>
              </a:rPr>
              <a:t>- </a:t>
            </a:r>
            <a:r>
              <a:rPr lang="it-IT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 kiến thức cơ bản</a:t>
            </a:r>
          </a:p>
          <a:p>
            <a:pPr>
              <a:buFontTx/>
              <a:buChar char="-"/>
            </a:pPr>
            <a:r>
              <a:rPr lang="it-IT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Hoàn thiện bài tập</a:t>
            </a:r>
          </a:p>
          <a:p>
            <a:r>
              <a:rPr lang="it-IT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Soạn bài: Câu trần thuật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17" name="Text Box 35"/>
          <p:cNvSpPr txBox="1">
            <a:spLocks noChangeArrowheads="1"/>
          </p:cNvSpPr>
          <p:nvPr/>
        </p:nvSpPr>
        <p:spPr bwMode="auto">
          <a:xfrm>
            <a:off x="1676400" y="1676400"/>
            <a:ext cx="6248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 DẪN VỀ NHÀ</a:t>
            </a:r>
          </a:p>
        </p:txBody>
      </p:sp>
      <p:pic>
        <p:nvPicPr>
          <p:cNvPr id="25" name="Picture 25" descr="bloem23"/>
          <p:cNvPicPr>
            <a:picLocks noChangeAspect="1" noChangeArrowheads="1" noCrop="1"/>
          </p:cNvPicPr>
          <p:nvPr/>
        </p:nvPicPr>
        <p:blipFill>
          <a:blip r:embed="rId3">
            <a:lum bright="-20000" contrast="32000"/>
          </a:blip>
          <a:srcRect/>
          <a:stretch>
            <a:fillRect/>
          </a:stretch>
        </p:blipFill>
        <p:spPr bwMode="auto">
          <a:xfrm>
            <a:off x="8594725" y="6281738"/>
            <a:ext cx="54927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23" descr="bloem23"/>
          <p:cNvPicPr>
            <a:picLocks noChangeAspect="1" noChangeArrowheads="1" noCrop="1"/>
          </p:cNvPicPr>
          <p:nvPr/>
        </p:nvPicPr>
        <p:blipFill>
          <a:blip r:embed="rId3">
            <a:lum bright="-20000" contrast="32000"/>
          </a:blip>
          <a:srcRect/>
          <a:stretch>
            <a:fillRect/>
          </a:stretch>
        </p:blipFill>
        <p:spPr bwMode="auto">
          <a:xfrm rot="-2342919">
            <a:off x="7810500" y="6040438"/>
            <a:ext cx="87153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22" descr="bloem23"/>
          <p:cNvPicPr>
            <a:picLocks noChangeAspect="1" noChangeArrowheads="1" noCrop="1"/>
          </p:cNvPicPr>
          <p:nvPr/>
        </p:nvPicPr>
        <p:blipFill>
          <a:blip r:embed="rId3">
            <a:lum bright="-20000" contrast="32000"/>
          </a:blip>
          <a:srcRect/>
          <a:stretch>
            <a:fillRect/>
          </a:stretch>
        </p:blipFill>
        <p:spPr bwMode="auto">
          <a:xfrm>
            <a:off x="8305800" y="5562600"/>
            <a:ext cx="985838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21" descr="bloem23"/>
          <p:cNvPicPr>
            <a:picLocks noChangeAspect="1" noChangeArrowheads="1" noCrop="1"/>
          </p:cNvPicPr>
          <p:nvPr/>
        </p:nvPicPr>
        <p:blipFill>
          <a:blip r:embed="rId3">
            <a:lum bright="-20000" contrast="32000"/>
          </a:blip>
          <a:srcRect/>
          <a:stretch>
            <a:fillRect/>
          </a:stretch>
        </p:blipFill>
        <p:spPr bwMode="auto">
          <a:xfrm>
            <a:off x="8594725" y="5181600"/>
            <a:ext cx="54927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57200" y="457200"/>
            <a:ext cx="8458200" cy="830997"/>
          </a:xfrm>
          <a:prstGeom prst="rect">
            <a:avLst/>
          </a:prstGeom>
          <a:solidFill>
            <a:srgbClr val="FFFFCC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4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4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sz="4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4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endParaRPr lang="en-US" sz="4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Lenovo\Desktop\ehexv2vs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84850"/>
            <a:ext cx="9144000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838200" y="2362200"/>
            <a:ext cx="76962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000" dirty="0">
                <a:solidFill>
                  <a:srgbClr val="003399"/>
                </a:solidFill>
                <a:latin typeface="Times New Roman" pitchFamily="18" charset="0"/>
              </a:rPr>
              <a:t>- </a:t>
            </a:r>
            <a:r>
              <a:rPr lang="en-US" sz="4000" dirty="0" err="1">
                <a:solidFill>
                  <a:srgbClr val="003399"/>
                </a:solidFill>
                <a:latin typeface="Times New Roman" pitchFamily="18" charset="0"/>
              </a:rPr>
              <a:t>Đặt</a:t>
            </a:r>
            <a:r>
              <a:rPr lang="en-US" sz="4000" dirty="0">
                <a:solidFill>
                  <a:srgbClr val="003399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003399"/>
                </a:solidFill>
                <a:latin typeface="Times New Roman" pitchFamily="18" charset="0"/>
              </a:rPr>
              <a:t>câu</a:t>
            </a:r>
            <a:r>
              <a:rPr lang="en-US" sz="4000" dirty="0">
                <a:solidFill>
                  <a:srgbClr val="003399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003399"/>
                </a:solidFill>
                <a:latin typeface="Times New Roman" pitchFamily="18" charset="0"/>
              </a:rPr>
              <a:t>dùng</a:t>
            </a:r>
            <a:r>
              <a:rPr lang="en-US" sz="4000" dirty="0">
                <a:solidFill>
                  <a:srgbClr val="003399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003399"/>
                </a:solidFill>
                <a:latin typeface="Times New Roman" pitchFamily="18" charset="0"/>
              </a:rPr>
              <a:t>để</a:t>
            </a:r>
            <a:r>
              <a:rPr lang="en-US" sz="4000" dirty="0">
                <a:solidFill>
                  <a:srgbClr val="003399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kể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hỏi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bộc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lộ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cảm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xúc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yêu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cầu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1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994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4" descr="EJ145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1828800" y="1828800"/>
            <a:ext cx="5943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 descr="C:\Users\Lenovo\Desktop\nendep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1000"/>
            <a:ext cx="8077200" cy="914400"/>
          </a:xfrm>
        </p:spPr>
        <p:txBody>
          <a:bodyPr spcFirstLastPara="1" rtlCol="0">
            <a:prstTxWarp prst="textArchDown">
              <a:avLst/>
            </a:prstTxWarp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8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900CC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8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900CC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86: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8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900CC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CÂU</a:t>
            </a:r>
            <a:r>
              <a:rPr lang="en-US" sz="8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900CC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8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900CC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CẢM</a:t>
            </a:r>
            <a:r>
              <a:rPr lang="en-US" sz="8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900CC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80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900CC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THÁN</a:t>
            </a:r>
            <a:r>
              <a:rPr lang="en-US" sz="8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900CC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9A29C-BDFE-4712-9FA9-C346CD6BC1B6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673100" y="4905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4800">
              <a:solidFill>
                <a:srgbClr val="FF0000"/>
              </a:solidFill>
              <a:latin typeface=".VnTimeH" pitchFamily="34" charset="0"/>
            </a:endParaRPr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673100" y="18161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12800" indent="-812800">
              <a:spcBef>
                <a:spcPct val="20000"/>
              </a:spcBef>
            </a:pPr>
            <a:endParaRPr lang="en-US" sz="3600">
              <a:solidFill>
                <a:schemeClr val="tx2"/>
              </a:solidFill>
              <a:latin typeface=".VnTime" pitchFamily="34" charset="0"/>
            </a:endParaRPr>
          </a:p>
        </p:txBody>
      </p:sp>
      <p:sp>
        <p:nvSpPr>
          <p:cNvPr id="143368" name="Text Box 8"/>
          <p:cNvSpPr txBox="1">
            <a:spLocks noChangeArrowheads="1"/>
          </p:cNvSpPr>
          <p:nvPr/>
        </p:nvSpPr>
        <p:spPr bwMode="auto">
          <a:xfrm>
            <a:off x="304800" y="0"/>
            <a:ext cx="8572500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Hỡi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lão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Hạc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lão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liều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! …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trót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lừa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chó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!...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nhịn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ma,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lụy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xóm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láng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giềng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…Con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bây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gót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Binh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ư?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buồn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…                              </a:t>
            </a:r>
            <a:r>
              <a:rPr lang="en-US" sz="24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(Nam Cao, </a:t>
            </a:r>
            <a:r>
              <a:rPr lang="en-US" sz="24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Lão</a:t>
            </a:r>
            <a:r>
              <a:rPr lang="en-US" sz="24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Hạc</a:t>
            </a:r>
            <a:r>
              <a:rPr lang="en-US" sz="24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43369" name="Text Box 9"/>
          <p:cNvSpPr txBox="1">
            <a:spLocks noChangeArrowheads="1"/>
          </p:cNvSpPr>
          <p:nvPr/>
        </p:nvSpPr>
        <p:spPr bwMode="auto">
          <a:xfrm>
            <a:off x="381000" y="3048000"/>
            <a:ext cx="544732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bờ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suối</a:t>
            </a:r>
            <a:endParaRPr lang="en-US" sz="2400" i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…………………………………………</a:t>
            </a:r>
          </a:p>
          <a:p>
            <a:pPr>
              <a:buFontTx/>
              <a:buChar char="-"/>
            </a:pP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Than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oanh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lang="en-US" sz="24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Lữ</a:t>
            </a:r>
            <a:r>
              <a:rPr lang="en-US" sz="24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4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24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28600" y="4876800"/>
            <a:ext cx="8915400" cy="1752600"/>
          </a:xfrm>
          <a:prstGeom prst="round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là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thán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indent="-342900" algn="just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là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thán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indent="-342900" algn="just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thán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9A29C-BDFE-4712-9FA9-C346CD6BC1B6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673100" y="4905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4800">
              <a:solidFill>
                <a:srgbClr val="FF0000"/>
              </a:solidFill>
              <a:latin typeface=".VnTimeH" pitchFamily="34" charset="0"/>
            </a:endParaRPr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673100" y="18161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12800" indent="-812800">
              <a:spcBef>
                <a:spcPct val="20000"/>
              </a:spcBef>
            </a:pPr>
            <a:endParaRPr lang="en-US" sz="3600">
              <a:solidFill>
                <a:schemeClr val="tx2"/>
              </a:solidFill>
              <a:latin typeface=".VnTime" pitchFamily="34" charset="0"/>
            </a:endParaRPr>
          </a:p>
        </p:txBody>
      </p:sp>
      <p:sp>
        <p:nvSpPr>
          <p:cNvPr id="143368" name="Text Box 8"/>
          <p:cNvSpPr txBox="1">
            <a:spLocks noChangeArrowheads="1"/>
          </p:cNvSpPr>
          <p:nvPr/>
        </p:nvSpPr>
        <p:spPr bwMode="auto">
          <a:xfrm>
            <a:off x="304800" y="53876"/>
            <a:ext cx="85725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Hỡi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lão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Hạc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lão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liều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! …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trót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lừa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chó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!...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nhịn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ma,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lụy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xóm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láng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giềng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…Con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bây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gót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Binh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ư?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buồn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…                              </a:t>
            </a:r>
            <a:r>
              <a:rPr lang="en-US" sz="24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(Nam Cao, </a:t>
            </a:r>
            <a:r>
              <a:rPr lang="en-US" sz="24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Lão</a:t>
            </a:r>
            <a:r>
              <a:rPr lang="en-US" sz="24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Hạc</a:t>
            </a:r>
            <a:r>
              <a:rPr lang="en-US" sz="24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43369" name="Text Box 9"/>
          <p:cNvSpPr txBox="1">
            <a:spLocks noChangeArrowheads="1"/>
          </p:cNvSpPr>
          <p:nvPr/>
        </p:nvSpPr>
        <p:spPr bwMode="auto">
          <a:xfrm>
            <a:off x="381000" y="2438400"/>
            <a:ext cx="607570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bờ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suối</a:t>
            </a:r>
            <a:endParaRPr lang="en-US" sz="2400" i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Ta say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mồi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trăng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tan?</a:t>
            </a:r>
          </a:p>
          <a:p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ngàn</a:t>
            </a:r>
            <a:endParaRPr lang="en-US" sz="2400" i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lặng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ngắm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b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gội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ca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giấc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ngủ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tưng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bừng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lênh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láng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máu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endParaRPr lang="en-US" sz="2400" i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đợi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gay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gắt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chiếm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bí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mật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FontTx/>
              <a:buChar char="-"/>
            </a:pP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Than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oanh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lang="en-US" sz="24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Lữ</a:t>
            </a:r>
            <a:r>
              <a:rPr lang="en-US" sz="24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4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24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762000" y="455612"/>
            <a:ext cx="1752600" cy="158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33400" y="6096000"/>
            <a:ext cx="1143000" cy="158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9A29C-BDFE-4712-9FA9-C346CD6BC1B6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673100" y="4905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4800">
              <a:solidFill>
                <a:srgbClr val="FF0000"/>
              </a:solidFill>
              <a:latin typeface=".VnTimeH" pitchFamily="34" charset="0"/>
            </a:endParaRPr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673100" y="18161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12800" indent="-812800">
              <a:spcBef>
                <a:spcPct val="20000"/>
              </a:spcBef>
            </a:pPr>
            <a:endParaRPr lang="en-US" sz="3600">
              <a:solidFill>
                <a:schemeClr val="tx2"/>
              </a:solidFill>
              <a:latin typeface=".VnTime" pitchFamily="34" charset="0"/>
            </a:endParaRPr>
          </a:p>
        </p:txBody>
      </p:sp>
      <p:sp>
        <p:nvSpPr>
          <p:cNvPr id="143368" name="Text Box 8"/>
          <p:cNvSpPr txBox="1">
            <a:spLocks noChangeArrowheads="1"/>
          </p:cNvSpPr>
          <p:nvPr/>
        </p:nvSpPr>
        <p:spPr bwMode="auto">
          <a:xfrm>
            <a:off x="304800" y="53876"/>
            <a:ext cx="85725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Hỡi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lão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Hạc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lão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liều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! …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khóc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trót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lừa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chó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!...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nhịn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ma,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lụy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xóm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láng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giềng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…Con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bây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gót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Binh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ư?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buồn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…                              </a:t>
            </a:r>
            <a:r>
              <a:rPr lang="en-US" sz="24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(Nam Cao, </a:t>
            </a:r>
            <a:r>
              <a:rPr lang="en-US" sz="24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Lão</a:t>
            </a:r>
            <a:r>
              <a:rPr lang="en-US" sz="24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Hạc</a:t>
            </a:r>
            <a:r>
              <a:rPr lang="en-US" sz="24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43369" name="Text Box 9"/>
          <p:cNvSpPr txBox="1">
            <a:spLocks noChangeArrowheads="1"/>
          </p:cNvSpPr>
          <p:nvPr/>
        </p:nvSpPr>
        <p:spPr bwMode="auto">
          <a:xfrm>
            <a:off x="381000" y="2438400"/>
            <a:ext cx="607570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bờ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suối</a:t>
            </a:r>
            <a:endParaRPr lang="en-US" sz="2400" i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Ta say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mồi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trăng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tan?</a:t>
            </a:r>
          </a:p>
          <a:p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ngàn</a:t>
            </a:r>
            <a:endParaRPr lang="en-US" sz="2400" i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lặng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ngắm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giang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sơn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b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gội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ca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giấc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ngủ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tưng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bừng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lênh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láng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máu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endParaRPr lang="en-US" sz="2400" i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đợi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gay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gắt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chiếm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bí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mật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FontTx/>
              <a:buChar char="-"/>
            </a:pP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Than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oanh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2400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lang="en-US" sz="24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Lữ</a:t>
            </a:r>
            <a:r>
              <a:rPr lang="en-US" sz="24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4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2400" b="1" i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447800" y="838200"/>
            <a:ext cx="2514600" cy="158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76800" y="1524000"/>
            <a:ext cx="3886200" cy="158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81000" y="1905000"/>
            <a:ext cx="4343400" cy="158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762000" y="2819400"/>
            <a:ext cx="4343400" cy="158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33400" y="3200400"/>
            <a:ext cx="4343400" cy="158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2209800" y="304800"/>
            <a:ext cx="6400800" cy="1524000"/>
          </a:xfrm>
          <a:prstGeom prst="chevron">
            <a:avLst/>
          </a:prstGeom>
          <a:solidFill>
            <a:srgbClr val="00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4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phải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câu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dùng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bộc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lộ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cảm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xúc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đều</a:t>
            </a:r>
            <a:r>
              <a:rPr lang="en-US" sz="2800" dirty="0">
                <a:latin typeface="Times New Roman" pitchFamily="18" charset="0"/>
              </a:rPr>
              <a:t> là </a:t>
            </a:r>
            <a:r>
              <a:rPr lang="en-US" sz="2800" dirty="0" err="1">
                <a:latin typeface="Times New Roman" pitchFamily="18" charset="0"/>
              </a:rPr>
              <a:t>câu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cảm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thán</a:t>
            </a:r>
            <a:r>
              <a:rPr lang="en-US" sz="2800" dirty="0">
                <a:latin typeface="Times New Roman" pitchFamily="18" charset="0"/>
              </a:rPr>
              <a:t>.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1981200"/>
            <a:ext cx="1828800" cy="2667000"/>
          </a:xfrm>
          <a:prstGeom prst="ellipse">
            <a:avLst/>
          </a:prstGeom>
          <a:solidFill>
            <a:srgbClr val="FFFFCC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</a:t>
            </a:r>
          </a:p>
        </p:txBody>
      </p:sp>
      <p:pic>
        <p:nvPicPr>
          <p:cNvPr id="19460" name="Picture 9" descr="Whitecorner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4800" y="5257800"/>
            <a:ext cx="1219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Diamond 7"/>
          <p:cNvSpPr/>
          <p:nvPr/>
        </p:nvSpPr>
        <p:spPr>
          <a:xfrm>
            <a:off x="1524000" y="304800"/>
            <a:ext cx="1447800" cy="1600200"/>
          </a:xfrm>
          <a:prstGeom prst="diamond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762000"/>
            <a:ext cx="7620000" cy="533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Xác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định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vai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trò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ngữ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pháp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các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từ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in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đậm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sau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</a:p>
          <a:p>
            <a:pPr algn="just">
              <a:lnSpc>
                <a:spcPct val="80000"/>
              </a:lnSpc>
            </a:pP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  <a:p>
            <a:pPr algn="just">
              <a:lnSpc>
                <a:spcPct val="80000"/>
              </a:lnSpc>
              <a:buFontTx/>
              <a:buChar char="-"/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Chao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ôi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!</a:t>
            </a:r>
            <a:r>
              <a:rPr lang="en-US" sz="2800" b="1" dirty="0">
                <a:latin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</a:rPr>
              <a:t>Cảnh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biển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đẹp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quá</a:t>
            </a:r>
            <a:r>
              <a:rPr lang="en-US" sz="2800" dirty="0">
                <a:latin typeface="Times New Roman" pitchFamily="18" charset="0"/>
              </a:rPr>
              <a:t>!</a:t>
            </a:r>
          </a:p>
          <a:p>
            <a:pPr algn="just">
              <a:lnSpc>
                <a:spcPct val="80000"/>
              </a:lnSpc>
            </a:pPr>
            <a:endParaRPr lang="en-US" sz="2800" b="1" dirty="0">
              <a:latin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en-US" sz="28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 algn="just">
              <a:lnSpc>
                <a:spcPct val="80000"/>
              </a:lnSpc>
              <a:buFontTx/>
              <a:buChar char="-"/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Chao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ôi</a:t>
            </a:r>
            <a:r>
              <a:rPr lang="en-US" sz="2800" b="1" dirty="0">
                <a:latin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</a:rPr>
              <a:t>ba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tháng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hè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sao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mà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dài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như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thế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kỉ</a:t>
            </a:r>
            <a:r>
              <a:rPr lang="en-US" sz="2800" dirty="0">
                <a:latin typeface="Times New Roman" pitchFamily="18" charset="0"/>
              </a:rPr>
              <a:t>!</a:t>
            </a:r>
          </a:p>
          <a:p>
            <a:pPr algn="just">
              <a:lnSpc>
                <a:spcPct val="80000"/>
              </a:lnSpc>
            </a:pPr>
            <a:endParaRPr lang="en-US" sz="2800" dirty="0">
              <a:latin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en-US" sz="2800" dirty="0">
              <a:latin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en-US" sz="2800" dirty="0">
              <a:latin typeface="Times New Roman" pitchFamily="18" charset="0"/>
            </a:endParaRPr>
          </a:p>
          <a:p>
            <a:pPr algn="just">
              <a:lnSpc>
                <a:spcPct val="80000"/>
              </a:lnSpc>
              <a:buFontTx/>
              <a:buChar char="-"/>
            </a:pP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Mẹ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ơi</a:t>
            </a:r>
            <a:r>
              <a:rPr lang="en-US" sz="2800" dirty="0">
                <a:latin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</a:rPr>
              <a:t>tình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yêu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mà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mẹ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đã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dành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</a:rPr>
              <a:t> con </a:t>
            </a:r>
            <a:r>
              <a:rPr lang="en-US" sz="2800" dirty="0" err="1">
                <a:latin typeface="Times New Roman" pitchFamily="18" charset="0"/>
              </a:rPr>
              <a:t>thiêng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liêng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biết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bao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!              </a:t>
            </a:r>
            <a:endParaRPr lang="en-US" sz="2800" b="1" dirty="0">
              <a:solidFill>
                <a:schemeClr val="tx2"/>
              </a:solidFill>
              <a:latin typeface="Times New Roman" pitchFamily="18" charset="0"/>
            </a:endParaRPr>
          </a:p>
          <a:p>
            <a:pPr algn="just">
              <a:lnSpc>
                <a:spcPct val="80000"/>
              </a:lnSpc>
              <a:buFontTx/>
              <a:buChar char="-"/>
            </a:pPr>
            <a:endParaRPr lang="en-US" sz="2800" dirty="0">
              <a:solidFill>
                <a:srgbClr val="0000FF"/>
              </a:solidFill>
              <a:latin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en-US" sz="2800" dirty="0">
                <a:latin typeface="Times New Roman" pitchFamily="18" charset="0"/>
              </a:rPr>
              <a:t> </a:t>
            </a:r>
          </a:p>
          <a:p>
            <a:pPr algn="just">
              <a:lnSpc>
                <a:spcPct val="80000"/>
              </a:lnSpc>
            </a:pPr>
            <a:endParaRPr lang="en-US" sz="2800" dirty="0">
              <a:latin typeface="Times New Roman" pitchFamily="18" charset="0"/>
            </a:endParaRPr>
          </a:p>
        </p:txBody>
      </p:sp>
      <p:sp>
        <p:nvSpPr>
          <p:cNvPr id="6" name="Notched Right Arrow 5"/>
          <p:cNvSpPr/>
          <p:nvPr/>
        </p:nvSpPr>
        <p:spPr>
          <a:xfrm>
            <a:off x="990600" y="2514600"/>
            <a:ext cx="381000" cy="152400"/>
          </a:xfrm>
          <a:prstGeom prst="notchedRightArrow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447800" y="23622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endParaRPr lang="en-US" sz="24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Notched Right Arrow 7"/>
          <p:cNvSpPr/>
          <p:nvPr/>
        </p:nvSpPr>
        <p:spPr>
          <a:xfrm>
            <a:off x="1066800" y="3657600"/>
            <a:ext cx="381000" cy="152400"/>
          </a:xfrm>
          <a:prstGeom prst="notchedRightArrow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524000" y="3505200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2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endParaRPr lang="en-US" sz="24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Notched Right Arrow 9"/>
          <p:cNvSpPr/>
          <p:nvPr/>
        </p:nvSpPr>
        <p:spPr>
          <a:xfrm>
            <a:off x="1143000" y="5257800"/>
            <a:ext cx="381000" cy="152400"/>
          </a:xfrm>
          <a:prstGeom prst="notchedRightArrow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600200" y="5105400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endParaRPr lang="en-US" sz="24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2209800" y="304800"/>
            <a:ext cx="6400800" cy="1524000"/>
          </a:xfrm>
          <a:prstGeom prst="chevron">
            <a:avLst/>
          </a:prstGeom>
          <a:solidFill>
            <a:srgbClr val="00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4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phải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câu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dùng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bộc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lộ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cảm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xúc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đều</a:t>
            </a:r>
            <a:r>
              <a:rPr lang="en-US" sz="2800" dirty="0">
                <a:latin typeface="Times New Roman" pitchFamily="18" charset="0"/>
              </a:rPr>
              <a:t> là </a:t>
            </a:r>
            <a:r>
              <a:rPr lang="en-US" sz="2800" dirty="0" err="1">
                <a:latin typeface="Times New Roman" pitchFamily="18" charset="0"/>
              </a:rPr>
              <a:t>câu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cảm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thán</a:t>
            </a:r>
            <a:r>
              <a:rPr lang="en-US" sz="2800" dirty="0">
                <a:latin typeface="Times New Roman" pitchFamily="18" charset="0"/>
              </a:rPr>
              <a:t>.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1981200"/>
            <a:ext cx="1828800" cy="2667000"/>
          </a:xfrm>
          <a:prstGeom prst="ellipse">
            <a:avLst/>
          </a:prstGeom>
          <a:solidFill>
            <a:srgbClr val="FFFFCC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</a:t>
            </a:r>
          </a:p>
        </p:txBody>
      </p:sp>
      <p:pic>
        <p:nvPicPr>
          <p:cNvPr id="19460" name="Picture 9" descr="Whitecorner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4800" y="5257800"/>
            <a:ext cx="1219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hevron 6"/>
          <p:cNvSpPr/>
          <p:nvPr/>
        </p:nvSpPr>
        <p:spPr>
          <a:xfrm>
            <a:off x="1905000" y="2286000"/>
            <a:ext cx="6858000" cy="1905000"/>
          </a:xfrm>
          <a:prstGeom prst="chevron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n-US" sz="2800" dirty="0">
                <a:latin typeface="Times New Roman" pitchFamily="18" charset="0"/>
              </a:rPr>
              <a:t>    </a:t>
            </a:r>
            <a:r>
              <a:rPr lang="en-US" sz="2800" dirty="0" err="1">
                <a:latin typeface="Times New Roman" pitchFamily="18" charset="0"/>
              </a:rPr>
              <a:t>Từ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ngữ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cảm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thán</a:t>
            </a:r>
            <a:r>
              <a:rPr lang="en-US" sz="2800" dirty="0">
                <a:latin typeface="Times New Roman" pitchFamily="18" charset="0"/>
              </a:rPr>
              <a:t>: </a:t>
            </a:r>
            <a:r>
              <a:rPr lang="en-US" sz="2800" dirty="0" err="1">
                <a:latin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thể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tạo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câu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đặc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biệt</a:t>
            </a:r>
            <a:r>
              <a:rPr lang="en-US" sz="2800" dirty="0">
                <a:latin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thể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làm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phần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biệt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lập</a:t>
            </a:r>
            <a:r>
              <a:rPr lang="en-US" sz="2800" dirty="0">
                <a:latin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</a:rPr>
              <a:t>cũng</a:t>
            </a:r>
            <a:r>
              <a:rPr lang="en-US" sz="2800" dirty="0">
                <a:latin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thể</a:t>
            </a:r>
            <a:r>
              <a:rPr lang="en-US" sz="2800" dirty="0">
                <a:latin typeface="Times New Roman" pitchFamily="18" charset="0"/>
              </a:rPr>
              <a:t> là </a:t>
            </a:r>
            <a:r>
              <a:rPr lang="en-US" sz="2800" dirty="0" err="1">
                <a:latin typeface="Times New Roman" pitchFamily="18" charset="0"/>
              </a:rPr>
              <a:t>phụ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ngữ</a:t>
            </a:r>
            <a:r>
              <a:rPr lang="en-US" sz="2800" dirty="0">
                <a:latin typeface="Times New Roman" pitchFamily="18" charset="0"/>
              </a:rPr>
              <a:t>…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Diamond 7"/>
          <p:cNvSpPr/>
          <p:nvPr/>
        </p:nvSpPr>
        <p:spPr>
          <a:xfrm>
            <a:off x="1524000" y="304800"/>
            <a:ext cx="1447800" cy="1600200"/>
          </a:xfrm>
          <a:prstGeom prst="diamond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9" name="Diamond 8"/>
          <p:cNvSpPr/>
          <p:nvPr/>
        </p:nvSpPr>
        <p:spPr>
          <a:xfrm>
            <a:off x="1447800" y="2438400"/>
            <a:ext cx="1447800" cy="1600200"/>
          </a:xfrm>
          <a:prstGeom prst="diamond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1737&quot;&gt;&lt;property id=&quot;20148&quot; value=&quot;5&quot;/&gt;&lt;property id=&quot;20300&quot; value=&quot;Slide 1&quot;/&gt;&lt;property id=&quot;20307&quot; value=&quot;257&quot;/&gt;&lt;/object&gt;&lt;object type=&quot;3&quot; unique_id=&quot;11738&quot;&gt;&lt;property id=&quot;20148&quot; value=&quot;5&quot;/&gt;&lt;property id=&quot;20300&quot; value=&quot;Slide 2&quot;/&gt;&lt;property id=&quot;20307&quot; value=&quot;258&quot;/&gt;&lt;/object&gt;&lt;object type=&quot;3&quot; unique_id=&quot;11740&quot;&gt;&lt;property id=&quot;20148&quot; value=&quot;5&quot;/&gt;&lt;property id=&quot;20300&quot; value=&quot;Slide 3&quot;/&gt;&lt;property id=&quot;20307&quot; value=&quot;260&quot;/&gt;&lt;/object&gt;&lt;object type=&quot;3&quot; unique_id=&quot;11747&quot;&gt;&lt;property id=&quot;20148&quot; value=&quot;5&quot;/&gt;&lt;property id=&quot;20300&quot; value=&quot;Slide 14&quot;/&gt;&lt;property id=&quot;20307&quot; value=&quot;267&quot;/&gt;&lt;/object&gt;&lt;object type=&quot;3&quot; unique_id=&quot;11754&quot;&gt;&lt;property id=&quot;20148&quot; value=&quot;5&quot;/&gt;&lt;property id=&quot;20300&quot; value=&quot;Slide 17&quot;/&gt;&lt;property id=&quot;20307&quot; value=&quot;274&quot;/&gt;&lt;/object&gt;&lt;object type=&quot;3&quot; unique_id=&quot;11756&quot;&gt;&lt;property id=&quot;20148&quot; value=&quot;5&quot;/&gt;&lt;property id=&quot;20300&quot; value=&quot;Slide 19 - &amp;quot;H&amp;quot;&quot;/&gt;&lt;property id=&quot;20307&quot; value=&quot;276&quot;/&gt;&lt;/object&gt;&lt;object type=&quot;3&quot; unique_id=&quot;11757&quot;&gt;&lt;property id=&quot;20148&quot; value=&quot;5&quot;/&gt;&lt;property id=&quot;20300&quot; value=&quot;Slide 20&quot;/&gt;&lt;property id=&quot;20307&quot; value=&quot;277&quot;/&gt;&lt;/object&gt;&lt;object type=&quot;3&quot; unique_id=&quot;12042&quot;&gt;&lt;property id=&quot;20148&quot; value=&quot;5&quot;/&gt;&lt;property id=&quot;20300&quot; value=&quot;Slide 4&quot;/&gt;&lt;property id=&quot;20307&quot; value=&quot;278&quot;/&gt;&lt;/object&gt;&lt;object type=&quot;3&quot; unique_id=&quot;12630&quot;&gt;&lt;property id=&quot;20148&quot; value=&quot;5&quot;/&gt;&lt;property id=&quot;20300&quot; value=&quot;Slide 5&quot;/&gt;&lt;property id=&quot;20307&quot; value=&quot;284&quot;/&gt;&lt;/object&gt;&lt;object type=&quot;3&quot; unique_id=&quot;12632&quot;&gt;&lt;property id=&quot;20148&quot; value=&quot;5&quot;/&gt;&lt;property id=&quot;20300&quot; value=&quot;Slide 8&quot;/&gt;&lt;property id=&quot;20307&quot; value=&quot;281&quot;/&gt;&lt;/object&gt;&lt;object type=&quot;3&quot; unique_id=&quot;12633&quot;&gt;&lt;property id=&quot;20148&quot; value=&quot;5&quot;/&gt;&lt;property id=&quot;20300&quot; value=&quot;Slide 10&quot;/&gt;&lt;property id=&quot;20307&quot; value=&quot;286&quot;/&gt;&lt;/object&gt;&lt;object type=&quot;3&quot; unique_id=&quot;12634&quot;&gt;&lt;property id=&quot;20148&quot; value=&quot;5&quot;/&gt;&lt;property id=&quot;20300&quot; value=&quot;Slide 13&quot;/&gt;&lt;property id=&quot;20307&quot; value=&quot;283&quot;/&gt;&lt;/object&gt;&lt;object type=&quot;3&quot; unique_id=&quot;12635&quot;&gt;&lt;property id=&quot;20148&quot; value=&quot;5&quot;/&gt;&lt;property id=&quot;20300&quot; value=&quot;Slide 15&quot;/&gt;&lt;property id=&quot;20307&quot; value=&quot;287&quot;/&gt;&lt;/object&gt;&lt;object type=&quot;3&quot; unique_id=&quot;12699&quot;&gt;&lt;property id=&quot;20148&quot; value=&quot;5&quot;/&gt;&lt;property id=&quot;20300&quot; value=&quot;Slide 16&quot;/&gt;&lt;property id=&quot;20307&quot; value=&quot;288&quot;/&gt;&lt;/object&gt;&lt;object type=&quot;3&quot; unique_id=&quot;12814&quot;&gt;&lt;property id=&quot;20148&quot; value=&quot;5&quot;/&gt;&lt;property id=&quot;20300&quot; value=&quot;Slide 12&quot;/&gt;&lt;property id=&quot;20307&quot; value=&quot;289&quot;/&gt;&lt;/object&gt;&lt;object type=&quot;3&quot; unique_id=&quot;12872&quot;&gt;&lt;property id=&quot;20148&quot; value=&quot;5&quot;/&gt;&lt;property id=&quot;20300&quot; value=&quot;Slide 6&quot;/&gt;&lt;property id=&quot;20307&quot; value=&quot;290&quot;/&gt;&lt;/object&gt;&lt;object type=&quot;3&quot; unique_id=&quot;13013&quot;&gt;&lt;property id=&quot;20148&quot; value=&quot;5&quot;/&gt;&lt;property id=&quot;20300&quot; value=&quot;Slide 7&quot;/&gt;&lt;property id=&quot;20307&quot; value=&quot;292&quot;/&gt;&lt;/object&gt;&lt;object type=&quot;3&quot; unique_id=&quot;13014&quot;&gt;&lt;property id=&quot;20148&quot; value=&quot;5&quot;/&gt;&lt;property id=&quot;20300&quot; value=&quot;Slide 9&quot;/&gt;&lt;property id=&quot;20307&quot; value=&quot;293&quot;/&gt;&lt;/object&gt;&lt;object type=&quot;3&quot; unique_id=&quot;13015&quot;&gt;&lt;property id=&quot;20148&quot; value=&quot;5&quot;/&gt;&lt;property id=&quot;20300&quot; value=&quot;Slide 11&quot;/&gt;&lt;property id=&quot;20307&quot; value=&quot;291&quot;/&gt;&lt;/object&gt;&lt;object type=&quot;3&quot; unique_id=&quot;13016&quot;&gt;&lt;property id=&quot;20148&quot; value=&quot;5&quot;/&gt;&lt;property id=&quot;20300&quot; value=&quot;Slide 18&quot;/&gt;&lt;property id=&quot;20307&quot; value=&quot;29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301</TotalTime>
  <Words>1557</Words>
  <Application>Microsoft Office PowerPoint</Application>
  <PresentationFormat>On-screen Show (4:3)</PresentationFormat>
  <Paragraphs>145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.VnSouthern</vt:lpstr>
      <vt:lpstr>.VnTime</vt:lpstr>
      <vt:lpstr>.VnTimeH</vt:lpstr>
      <vt:lpstr>Arial</vt:lpstr>
      <vt:lpstr>Calibri</vt:lpstr>
      <vt:lpstr>Times New Roman</vt:lpstr>
      <vt:lpstr>Blank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</vt:lpstr>
      <vt:lpstr>PowerPoint Presentation</vt:lpstr>
    </vt:vector>
  </TitlesOfParts>
  <Company>Lenovo G50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Admin</cp:lastModifiedBy>
  <cp:revision>37</cp:revision>
  <dcterms:created xsi:type="dcterms:W3CDTF">2018-01-20T23:09:58Z</dcterms:created>
  <dcterms:modified xsi:type="dcterms:W3CDTF">2021-07-09T13:24:00Z</dcterms:modified>
</cp:coreProperties>
</file>