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handoutMasterIdLst>
    <p:handoutMasterId r:id="rId41"/>
  </p:handoutMasterIdLst>
  <p:sldIdLst>
    <p:sldId id="304" r:id="rId3"/>
    <p:sldId id="305" r:id="rId4"/>
    <p:sldId id="311" r:id="rId5"/>
    <p:sldId id="315" r:id="rId6"/>
    <p:sldId id="316" r:id="rId7"/>
    <p:sldId id="317" r:id="rId8"/>
    <p:sldId id="318" r:id="rId9"/>
    <p:sldId id="349" r:id="rId10"/>
    <p:sldId id="320" r:id="rId11"/>
    <p:sldId id="348" r:id="rId12"/>
    <p:sldId id="314" r:id="rId13"/>
    <p:sldId id="322" r:id="rId14"/>
    <p:sldId id="323" r:id="rId15"/>
    <p:sldId id="324" r:id="rId16"/>
    <p:sldId id="313" r:id="rId17"/>
    <p:sldId id="312" r:id="rId18"/>
    <p:sldId id="325" r:id="rId19"/>
    <p:sldId id="326" r:id="rId20"/>
    <p:sldId id="327" r:id="rId21"/>
    <p:sldId id="329" r:id="rId22"/>
    <p:sldId id="330" r:id="rId23"/>
    <p:sldId id="331" r:id="rId24"/>
    <p:sldId id="332" r:id="rId25"/>
    <p:sldId id="333" r:id="rId26"/>
    <p:sldId id="335" r:id="rId27"/>
    <p:sldId id="334" r:id="rId28"/>
    <p:sldId id="338" r:id="rId29"/>
    <p:sldId id="340" r:id="rId30"/>
    <p:sldId id="339" r:id="rId31"/>
    <p:sldId id="341" r:id="rId32"/>
    <p:sldId id="342" r:id="rId33"/>
    <p:sldId id="343" r:id="rId34"/>
    <p:sldId id="344" r:id="rId35"/>
    <p:sldId id="301" r:id="rId36"/>
    <p:sldId id="345" r:id="rId37"/>
    <p:sldId id="346" r:id="rId38"/>
    <p:sldId id="302" r:id="rId39"/>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29A"/>
    <a:srgbClr val="75CAE7"/>
    <a:srgbClr val="237042"/>
    <a:srgbClr val="519741"/>
    <a:srgbClr val="DC1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2" autoAdjust="0"/>
    <p:restoredTop sz="94660"/>
  </p:normalViewPr>
  <p:slideViewPr>
    <p:cSldViewPr snapToGrid="0">
      <p:cViewPr varScale="1">
        <p:scale>
          <a:sx n="89" d="100"/>
          <a:sy n="89" d="100"/>
        </p:scale>
        <p:origin x="350" y="77"/>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2021/12/9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416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8</a:t>
            </a:fld>
            <a:endParaRPr lang="zh-CN" altLang="en-US"/>
          </a:p>
        </p:txBody>
      </p:sp>
    </p:spTree>
    <p:extLst>
      <p:ext uri="{BB962C8B-B14F-4D97-AF65-F5344CB8AC3E}">
        <p14:creationId xmlns:p14="http://schemas.microsoft.com/office/powerpoint/2010/main" val="61519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257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9215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790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344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34</a:t>
            </a:fld>
            <a:endParaRPr lang="zh-CN" altLang="en-US"/>
          </a:p>
        </p:txBody>
      </p:sp>
    </p:spTree>
    <p:extLst>
      <p:ext uri="{BB962C8B-B14F-4D97-AF65-F5344CB8AC3E}">
        <p14:creationId xmlns:p14="http://schemas.microsoft.com/office/powerpoint/2010/main" val="321511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35</a:t>
            </a:fld>
            <a:endParaRPr lang="zh-CN" altLang="en-US"/>
          </a:p>
        </p:txBody>
      </p:sp>
    </p:spTree>
    <p:extLst>
      <p:ext uri="{BB962C8B-B14F-4D97-AF65-F5344CB8AC3E}">
        <p14:creationId xmlns:p14="http://schemas.microsoft.com/office/powerpoint/2010/main" val="363264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37</a:t>
            </a:fld>
            <a:endParaRPr lang="zh-CN" altLang="en-US"/>
          </a:p>
        </p:txBody>
      </p:sp>
    </p:spTree>
    <p:extLst>
      <p:ext uri="{BB962C8B-B14F-4D97-AF65-F5344CB8AC3E}">
        <p14:creationId xmlns:p14="http://schemas.microsoft.com/office/powerpoint/2010/main" val="110576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E184C4-75EF-4C6B-B2A5-1610624672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380270-9BCF-4CDA-80A5-9498B4BFC2E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35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7D592B-EF25-43D6-B373-D89222ABAC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30FB6B-7A32-49FC-B769-EA4FA06661C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11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A8EFE0-97FE-4B06-A949-84E39E6CD49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6F659E-106A-40CB-924A-03F2BF662A4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991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47074E-68D5-4D50-BFD3-D4AD073D106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723F51-0A31-43EC-B4F7-48898CBD2EB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03358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61E920-0605-4AEF-8F5C-F8068BDD16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ACDE0-3271-4806-A4AC-2AFB6429C2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850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86C626-B792-4E49-BA16-B87EF05FD2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9E749B-0286-4B41-9EB6-7F11B64CBDA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5872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1E7F27-B605-4B9B-878F-E8D237B9CD1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D9A2D-D2CA-47A7-8AEF-7665452165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948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91A77C-F96B-479E-B975-59948122408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4B672D-E86E-444B-97F9-EC591408683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633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03B394-15E1-42F1-B78F-8CBCA0E528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6E7E3A-B966-4EE0-8C9B-D0619E408E8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2968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4061D5-E198-4437-8CB9-040BDA15CB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9464B-0AD3-4B29-A53F-CF4C9B5A875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620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C7206E-D405-428A-86F7-7AC73BA993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D17064-F32D-4ED2-97CC-E14F16FDFAA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2063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64F054-0E5B-4681-8E98-A54DE4A834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A7FF06-2CCB-4FF4-B411-7D710329C59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3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jpeg"/><Relationship Id="rId7" Type="http://schemas.openxmlformats.org/officeDocument/2006/relationships/slide" Target="slide7.xml"/><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637274" y="664029"/>
            <a:ext cx="7022496" cy="3020507"/>
            <a:chOff x="2342755" y="2195884"/>
            <a:chExt cx="2317326" cy="1729734"/>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1" name="MH_SubTitle_1">
              <a:extLst>
                <a:ext uri="{FF2B5EF4-FFF2-40B4-BE49-F238E27FC236}">
                  <a16:creationId xmlns:a16="http://schemas.microsoft.com/office/drawing/2014/main" id="{2C00D235-4842-408F-9E48-F26E4402B249}"/>
                </a:ext>
              </a:extLst>
            </p:cNvPr>
            <p:cNvSpPr/>
            <p:nvPr>
              <p:custDataLst>
                <p:tags r:id="rId2"/>
              </p:custDataLst>
            </p:nvPr>
          </p:nvSpPr>
          <p:spPr>
            <a:xfrm rot="588792">
              <a:off x="2905125" y="3287585"/>
              <a:ext cx="1480127" cy="638033"/>
            </a:xfrm>
            <a:prstGeom prst="roundRect">
              <a:avLst>
                <a:gd name="adj" fmla="val 11293"/>
              </a:avLst>
            </a:prstGeom>
            <a:solidFill>
              <a:srgbClr val="75CAE7"/>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3"/>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42755" y="3212974"/>
              <a:ext cx="2317326" cy="687385"/>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ĐỘNG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6204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873339" y="1123920"/>
            <a:ext cx="11314632" cy="3722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1728676" y="1149853"/>
            <a:ext cx="10368951"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lang="en-US" altLang="zh-CN" sz="4000" b="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 sinh nhớ lại kiến thức và nhắc lại </a:t>
            </a:r>
          </a:p>
          <a:p>
            <a:pPr marR="0" lvl="0" algn="ctr" defTabSz="914400" rtl="0" eaLnBrk="1" fontAlgn="auto" latinLnBrk="0" hangingPunct="1">
              <a:lnSpc>
                <a:spcPct val="100000"/>
              </a:lnSpc>
              <a:spcBef>
                <a:spcPts val="0"/>
              </a:spcBef>
              <a:spcAft>
                <a:spcPts val="0"/>
              </a:spcAft>
              <a:buClrTx/>
              <a:buSzTx/>
              <a:tabLst/>
              <a:defRPr/>
            </a:pPr>
            <a:r>
              <a:rPr lang="en-US" altLang="zh-CN" sz="4000" b="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công dụng của dấu ngoặc kép, dấu gạch ngang, dấu phẩy?</a:t>
            </a:r>
            <a:endParaRPr lang="en-US" altLang="zh-CN"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250"/>
            <a:ext cx="1947094" cy="1829562"/>
          </a:xfrm>
          <a:prstGeom prst="rect">
            <a:avLst/>
          </a:prstGeom>
        </p:spPr>
      </p:pic>
    </p:spTree>
    <p:extLst>
      <p:ext uri="{BB962C8B-B14F-4D97-AF65-F5344CB8AC3E}">
        <p14:creationId xmlns:p14="http://schemas.microsoft.com/office/powerpoint/2010/main" val="350802696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animEffect transition="in" filter="wipe(down)">
                                      <p:cBhvr>
                                        <p:cTn id="37" dur="580">
                                          <p:stCondLst>
                                            <p:cond delay="0"/>
                                          </p:stCondLst>
                                        </p:cTn>
                                        <p:tgtEl>
                                          <p:spTgt spid="19">
                                            <p:txEl>
                                              <p:pRg st="1" end="1"/>
                                            </p:txEl>
                                          </p:spTgt>
                                        </p:tgtEl>
                                      </p:cBhvr>
                                    </p:animEffect>
                                    <p:anim calcmode="lin" valueType="num">
                                      <p:cBhvr>
                                        <p:cTn id="38" dur="1822" tmFilter="0,0; 0.14,0.36; 0.43,0.73; 0.71,0.91; 1.0,1.0">
                                          <p:stCondLst>
                                            <p:cond delay="0"/>
                                          </p:stCondLst>
                                        </p:cTn>
                                        <p:tgtEl>
                                          <p:spTgt spid="19">
                                            <p:txEl>
                                              <p:pRg st="1" end="1"/>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xEl>
                                              <p:pRg st="1" end="1"/>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xEl>
                                              <p:pRg st="1" end="1"/>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xEl>
                                              <p:pRg st="1" end="1"/>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xEl>
                                              <p:pRg st="1" end="1"/>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xEl>
                                              <p:pRg st="1" end="1"/>
                                            </p:txEl>
                                          </p:spTgt>
                                        </p:tgtEl>
                                      </p:cBhvr>
                                      <p:to x="100000" y="60000"/>
                                    </p:animScale>
                                    <p:animScale>
                                      <p:cBhvr>
                                        <p:cTn id="44" dur="166" decel="50000">
                                          <p:stCondLst>
                                            <p:cond delay="676"/>
                                          </p:stCondLst>
                                        </p:cTn>
                                        <p:tgtEl>
                                          <p:spTgt spid="19">
                                            <p:txEl>
                                              <p:pRg st="1" end="1"/>
                                            </p:txEl>
                                          </p:spTgt>
                                        </p:tgtEl>
                                      </p:cBhvr>
                                      <p:to x="100000" y="100000"/>
                                    </p:animScale>
                                    <p:animScale>
                                      <p:cBhvr>
                                        <p:cTn id="45" dur="26">
                                          <p:stCondLst>
                                            <p:cond delay="1312"/>
                                          </p:stCondLst>
                                        </p:cTn>
                                        <p:tgtEl>
                                          <p:spTgt spid="19">
                                            <p:txEl>
                                              <p:pRg st="1" end="1"/>
                                            </p:txEl>
                                          </p:spTgt>
                                        </p:tgtEl>
                                      </p:cBhvr>
                                      <p:to x="100000" y="80000"/>
                                    </p:animScale>
                                    <p:animScale>
                                      <p:cBhvr>
                                        <p:cTn id="46" dur="166" decel="50000">
                                          <p:stCondLst>
                                            <p:cond delay="1338"/>
                                          </p:stCondLst>
                                        </p:cTn>
                                        <p:tgtEl>
                                          <p:spTgt spid="19">
                                            <p:txEl>
                                              <p:pRg st="1" end="1"/>
                                            </p:txEl>
                                          </p:spTgt>
                                        </p:tgtEl>
                                      </p:cBhvr>
                                      <p:to x="100000" y="100000"/>
                                    </p:animScale>
                                    <p:animScale>
                                      <p:cBhvr>
                                        <p:cTn id="47" dur="26">
                                          <p:stCondLst>
                                            <p:cond delay="1642"/>
                                          </p:stCondLst>
                                        </p:cTn>
                                        <p:tgtEl>
                                          <p:spTgt spid="19">
                                            <p:txEl>
                                              <p:pRg st="1" end="1"/>
                                            </p:txEl>
                                          </p:spTgt>
                                        </p:tgtEl>
                                      </p:cBhvr>
                                      <p:to x="100000" y="90000"/>
                                    </p:animScale>
                                    <p:animScale>
                                      <p:cBhvr>
                                        <p:cTn id="48" dur="166" decel="50000">
                                          <p:stCondLst>
                                            <p:cond delay="1668"/>
                                          </p:stCondLst>
                                        </p:cTn>
                                        <p:tgtEl>
                                          <p:spTgt spid="19">
                                            <p:txEl>
                                              <p:pRg st="1" end="1"/>
                                            </p:txEl>
                                          </p:spTgt>
                                        </p:tgtEl>
                                      </p:cBhvr>
                                      <p:to x="100000" y="100000"/>
                                    </p:animScale>
                                    <p:animScale>
                                      <p:cBhvr>
                                        <p:cTn id="49" dur="26">
                                          <p:stCondLst>
                                            <p:cond delay="1808"/>
                                          </p:stCondLst>
                                        </p:cTn>
                                        <p:tgtEl>
                                          <p:spTgt spid="19">
                                            <p:txEl>
                                              <p:pRg st="1" end="1"/>
                                            </p:txEl>
                                          </p:spTgt>
                                        </p:tgtEl>
                                      </p:cBhvr>
                                      <p:to x="100000" y="95000"/>
                                    </p:animScale>
                                    <p:animScale>
                                      <p:cBhvr>
                                        <p:cTn id="50" dur="166" decel="50000">
                                          <p:stCondLst>
                                            <p:cond delay="1834"/>
                                          </p:stCondLst>
                                        </p:cTn>
                                        <p:tgtEl>
                                          <p:spTgt spid="19">
                                            <p:txEl>
                                              <p:pRg st="1" end="1"/>
                                            </p:txEl>
                                          </p:spTgt>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animEffect transition="in" filter="wipe(down)">
                                      <p:cBhvr>
                                        <p:cTn id="53" dur="580">
                                          <p:stCondLst>
                                            <p:cond delay="0"/>
                                          </p:stCondLst>
                                        </p:cTn>
                                        <p:tgtEl>
                                          <p:spTgt spid="19">
                                            <p:txEl>
                                              <p:pRg st="2" end="2"/>
                                            </p:txEl>
                                          </p:spTgt>
                                        </p:tgtEl>
                                      </p:cBhvr>
                                    </p:animEffect>
                                    <p:anim calcmode="lin" valueType="num">
                                      <p:cBhvr>
                                        <p:cTn id="54" dur="1822" tmFilter="0,0; 0.14,0.36; 0.43,0.73; 0.71,0.91; 1.0,1.0">
                                          <p:stCondLst>
                                            <p:cond delay="0"/>
                                          </p:stCondLst>
                                        </p:cTn>
                                        <p:tgtEl>
                                          <p:spTgt spid="19">
                                            <p:txEl>
                                              <p:pRg st="2" end="2"/>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9">
                                            <p:txEl>
                                              <p:pRg st="2" end="2"/>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9">
                                            <p:txEl>
                                              <p:pRg st="2" end="2"/>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9">
                                            <p:txEl>
                                              <p:pRg st="2" end="2"/>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9">
                                            <p:txEl>
                                              <p:pRg st="2" end="2"/>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19">
                                            <p:txEl>
                                              <p:pRg st="2" end="2"/>
                                            </p:txEl>
                                          </p:spTgt>
                                        </p:tgtEl>
                                      </p:cBhvr>
                                      <p:to x="100000" y="60000"/>
                                    </p:animScale>
                                    <p:animScale>
                                      <p:cBhvr>
                                        <p:cTn id="60" dur="166" decel="50000">
                                          <p:stCondLst>
                                            <p:cond delay="676"/>
                                          </p:stCondLst>
                                        </p:cTn>
                                        <p:tgtEl>
                                          <p:spTgt spid="19">
                                            <p:txEl>
                                              <p:pRg st="2" end="2"/>
                                            </p:txEl>
                                          </p:spTgt>
                                        </p:tgtEl>
                                      </p:cBhvr>
                                      <p:to x="100000" y="100000"/>
                                    </p:animScale>
                                    <p:animScale>
                                      <p:cBhvr>
                                        <p:cTn id="61" dur="26">
                                          <p:stCondLst>
                                            <p:cond delay="1312"/>
                                          </p:stCondLst>
                                        </p:cTn>
                                        <p:tgtEl>
                                          <p:spTgt spid="19">
                                            <p:txEl>
                                              <p:pRg st="2" end="2"/>
                                            </p:txEl>
                                          </p:spTgt>
                                        </p:tgtEl>
                                      </p:cBhvr>
                                      <p:to x="100000" y="80000"/>
                                    </p:animScale>
                                    <p:animScale>
                                      <p:cBhvr>
                                        <p:cTn id="62" dur="166" decel="50000">
                                          <p:stCondLst>
                                            <p:cond delay="1338"/>
                                          </p:stCondLst>
                                        </p:cTn>
                                        <p:tgtEl>
                                          <p:spTgt spid="19">
                                            <p:txEl>
                                              <p:pRg st="2" end="2"/>
                                            </p:txEl>
                                          </p:spTgt>
                                        </p:tgtEl>
                                      </p:cBhvr>
                                      <p:to x="100000" y="100000"/>
                                    </p:animScale>
                                    <p:animScale>
                                      <p:cBhvr>
                                        <p:cTn id="63" dur="26">
                                          <p:stCondLst>
                                            <p:cond delay="1642"/>
                                          </p:stCondLst>
                                        </p:cTn>
                                        <p:tgtEl>
                                          <p:spTgt spid="19">
                                            <p:txEl>
                                              <p:pRg st="2" end="2"/>
                                            </p:txEl>
                                          </p:spTgt>
                                        </p:tgtEl>
                                      </p:cBhvr>
                                      <p:to x="100000" y="90000"/>
                                    </p:animScale>
                                    <p:animScale>
                                      <p:cBhvr>
                                        <p:cTn id="64" dur="166" decel="50000">
                                          <p:stCondLst>
                                            <p:cond delay="1668"/>
                                          </p:stCondLst>
                                        </p:cTn>
                                        <p:tgtEl>
                                          <p:spTgt spid="19">
                                            <p:txEl>
                                              <p:pRg st="2" end="2"/>
                                            </p:txEl>
                                          </p:spTgt>
                                        </p:tgtEl>
                                      </p:cBhvr>
                                      <p:to x="100000" y="100000"/>
                                    </p:animScale>
                                    <p:animScale>
                                      <p:cBhvr>
                                        <p:cTn id="65" dur="26">
                                          <p:stCondLst>
                                            <p:cond delay="1808"/>
                                          </p:stCondLst>
                                        </p:cTn>
                                        <p:tgtEl>
                                          <p:spTgt spid="19">
                                            <p:txEl>
                                              <p:pRg st="2" end="2"/>
                                            </p:txEl>
                                          </p:spTgt>
                                        </p:tgtEl>
                                      </p:cBhvr>
                                      <p:to x="100000" y="95000"/>
                                    </p:animScale>
                                    <p:animScale>
                                      <p:cBhvr>
                                        <p:cTn id="66" dur="166" decel="50000">
                                          <p:stCondLst>
                                            <p:cond delay="1834"/>
                                          </p:stCondLst>
                                        </p:cTn>
                                        <p:tgtEl>
                                          <p:spTgt spid="19">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2266283" cy="1319348"/>
          </a:xfrm>
          <a:prstGeom prst="ellipse">
            <a:avLst/>
          </a:prstGeom>
          <a:solidFill>
            <a:schemeClr val="accent6">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053751" y="300445"/>
            <a:ext cx="2354271"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2134669"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016869" y="577416"/>
            <a:ext cx="2174350" cy="2261723"/>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4"/>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2">
            <a:schemeClr val="accent2"/>
          </a:lnRef>
          <a:fillRef idx="0">
            <a:schemeClr val="accent2"/>
          </a:fillRef>
          <a:effectRef idx="1">
            <a:schemeClr val="accent2"/>
          </a:effectRef>
          <a:fontRef idx="minor">
            <a:schemeClr val="tx1"/>
          </a:fontRef>
        </p:style>
      </p:cxnSp>
      <p:sp>
        <p:nvSpPr>
          <p:cNvPr id="24" name="Rounded Rectangle 23"/>
          <p:cNvSpPr/>
          <p:nvPr/>
        </p:nvSpPr>
        <p:spPr>
          <a:xfrm>
            <a:off x="7367451" y="300445"/>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nSpc>
                <a:spcPct val="150000"/>
              </a:lnSpc>
              <a:spcAft>
                <a:spcPts val="800"/>
              </a:spcAft>
              <a:tabLst>
                <a:tab pos="270510" algn="l"/>
              </a:tabLs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2800" b="1">
                <a:latin typeface="Times New Roman" panose="02020603050405020304" pitchFamily="18" charset="0"/>
                <a:ea typeface="Calibri" panose="020F0502020204030204" pitchFamily="34" charset="0"/>
                <a:cs typeface="Times New Roman" panose="02020603050405020304" pitchFamily="18" charset="0"/>
              </a:rPr>
              <a:t>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ounded Rectangle 24"/>
          <p:cNvSpPr/>
          <p:nvPr/>
        </p:nvSpPr>
        <p:spPr>
          <a:xfrm>
            <a:off x="7367451" y="1701439"/>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800" b="1">
                <a:solidFill>
                  <a:srgbClr val="000000"/>
                </a:solidFill>
                <a:latin typeface="Times New Roman" panose="02020603050405020304" pitchFamily="18" charset="0"/>
                <a:ea typeface="Calibri" panose="020F0502020204030204" pitchFamily="34" charset="0"/>
              </a:rPr>
              <a:t>Trích lời dẫn trực tiếp</a:t>
            </a:r>
            <a:r>
              <a:rPr lang="pt-BR" sz="2800" b="1">
                <a:latin typeface="Times New Roman" panose="02020603050405020304" pitchFamily="18" charset="0"/>
                <a:ea typeface="Calibri" panose="020F0502020204030204" pitchFamily="34" charset="0"/>
              </a:rPr>
              <a:t> </a:t>
            </a:r>
            <a:endParaRPr lang="en-US" sz="2800" b="1"/>
          </a:p>
        </p:txBody>
      </p:sp>
      <p:sp>
        <p:nvSpPr>
          <p:cNvPr id="26" name="Rounded Rectangle 25"/>
          <p:cNvSpPr/>
          <p:nvPr/>
        </p:nvSpPr>
        <p:spPr>
          <a:xfrm>
            <a:off x="7367451" y="3148142"/>
            <a:ext cx="4114800" cy="1120146"/>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26"/>
          <p:cNvSpPr/>
          <p:nvPr/>
        </p:nvSpPr>
        <p:spPr>
          <a:xfrm>
            <a:off x="7367451" y="4549136"/>
            <a:ext cx="4114800" cy="1146269"/>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 dấu tên </a:t>
            </a:r>
            <a:r>
              <a:rPr 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urved Connector 28"/>
          <p:cNvCxnSpPr>
            <a:stCxn id="3" idx="6"/>
            <a:endCxn id="24" idx="1"/>
          </p:cNvCxnSpPr>
          <p:nvPr/>
        </p:nvCxnSpPr>
        <p:spPr>
          <a:xfrm flipV="1">
            <a:off x="5408022" y="757645"/>
            <a:ext cx="1959429" cy="202474"/>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2" name="Curved Connector 31"/>
          <p:cNvCxnSpPr>
            <a:stCxn id="3" idx="6"/>
          </p:cNvCxnSpPr>
          <p:nvPr/>
        </p:nvCxnSpPr>
        <p:spPr>
          <a:xfrm>
            <a:off x="5408022" y="960119"/>
            <a:ext cx="1959428" cy="71192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3" name="Curved Connector 32"/>
          <p:cNvCxnSpPr>
            <a:stCxn id="3" idx="6"/>
            <a:endCxn id="26" idx="1"/>
          </p:cNvCxnSpPr>
          <p:nvPr/>
        </p:nvCxnSpPr>
        <p:spPr>
          <a:xfrm>
            <a:off x="5408022" y="960119"/>
            <a:ext cx="1959429" cy="274809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4" name="Curved Connector 33"/>
          <p:cNvCxnSpPr>
            <a:stCxn id="3" idx="6"/>
            <a:endCxn id="27" idx="1"/>
          </p:cNvCxnSpPr>
          <p:nvPr/>
        </p:nvCxnSpPr>
        <p:spPr>
          <a:xfrm>
            <a:off x="5408022" y="960119"/>
            <a:ext cx="1959429" cy="4162152"/>
          </a:xfrm>
          <a:prstGeom prst="curvedConnector3">
            <a:avLst>
              <a:gd name="adj1" fmla="val 50000"/>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524157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094515" cy="1319350"/>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thành phần chính với thành phần phụ của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09807" y="1809206"/>
            <a:ext cx="5094515" cy="132587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các vế trong câu </a:t>
            </a:r>
            <a:r>
              <a:rPr lang="en-US" sz="24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ghép</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09807" y="3559630"/>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liên kết các yếu tố đồng chức </a:t>
            </a:r>
            <a:r>
              <a:rPr lang="en-US" sz="24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năng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609806" y="5277394"/>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Curved Connector 20"/>
          <p:cNvCxnSpPr/>
          <p:nvPr/>
        </p:nvCxnSpPr>
        <p:spPr>
          <a:xfrm rot="16200000" flipH="1">
            <a:off x="5397413" y="3135905"/>
            <a:ext cx="1223005" cy="1201785"/>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2" name="Curved Connector 21"/>
          <p:cNvCxnSpPr>
            <a:endCxn id="20" idx="1"/>
          </p:cNvCxnSpPr>
          <p:nvPr/>
        </p:nvCxnSpPr>
        <p:spPr>
          <a:xfrm rot="16200000" flipH="1">
            <a:off x="4619352" y="3923754"/>
            <a:ext cx="2779125" cy="1201784"/>
          </a:xfrm>
          <a:prstGeom prst="curvedConnector2">
            <a:avLst/>
          </a:prstGeom>
        </p:spPr>
        <p:style>
          <a:lnRef idx="1">
            <a:schemeClr val="accent2"/>
          </a:lnRef>
          <a:fillRef idx="0">
            <a:schemeClr val="accent2"/>
          </a:fillRef>
          <a:effectRef idx="0">
            <a:schemeClr val="accent2"/>
          </a:effectRef>
          <a:fontRef idx="minor">
            <a:schemeClr val="tx1"/>
          </a:fontRef>
        </p:style>
      </p:cxnSp>
      <p:cxnSp>
        <p:nvCxnSpPr>
          <p:cNvPr id="23" name="Curved Connector 22"/>
          <p:cNvCxnSpPr>
            <a:endCxn id="18" idx="1"/>
          </p:cNvCxnSpPr>
          <p:nvPr/>
        </p:nvCxnSpPr>
        <p:spPr>
          <a:xfrm flipV="1">
            <a:off x="5408023" y="2472146"/>
            <a:ext cx="1201784" cy="662939"/>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8" name="Curved Connector 27"/>
          <p:cNvCxnSpPr/>
          <p:nvPr/>
        </p:nvCxnSpPr>
        <p:spPr>
          <a:xfrm rot="5400000" flipH="1" flipV="1">
            <a:off x="4773477" y="1279166"/>
            <a:ext cx="2470874" cy="1201784"/>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5564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644538" y="2240281"/>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chemeClr val="accent2">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05347" y="446749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p:nvPr/>
        </p:nvCxnSpPr>
        <p:spPr>
          <a:xfrm>
            <a:off x="1854924" y="3664133"/>
            <a:ext cx="1789616" cy="1712859"/>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a:endCxn id="2" idx="2"/>
          </p:cNvCxnSpPr>
          <p:nvPr/>
        </p:nvCxnSpPr>
        <p:spPr>
          <a:xfrm flipV="1">
            <a:off x="1946365" y="2899955"/>
            <a:ext cx="1698173" cy="555171"/>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231673" cy="1149532"/>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những bộ phận liệt kê;</a:t>
            </a:r>
            <a:endParaRPr lang="en-US" b="1">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42462" y="1383031"/>
            <a:ext cx="5199018" cy="986246"/>
          </a:xfrm>
          <a:prstGeom prst="roundRect">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lời đối thoại;</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81651" y="2522762"/>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720840" y="5376990"/>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Phiên âm tên nước ngoài;</a:t>
            </a: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6720840" y="3949876"/>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nối những tên địa danh, tổ chức có liên quan đến nhau;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ounded Rectangle 23"/>
          <p:cNvSpPr/>
          <p:nvPr/>
        </p:nvSpPr>
        <p:spPr>
          <a:xfrm>
            <a:off x="32654" y="5584371"/>
            <a:ext cx="3344091"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Curved Connector 11"/>
          <p:cNvCxnSpPr>
            <a:stCxn id="5" idx="6"/>
            <a:endCxn id="6" idx="1"/>
          </p:cNvCxnSpPr>
          <p:nvPr/>
        </p:nvCxnSpPr>
        <p:spPr>
          <a:xfrm flipV="1">
            <a:off x="5551712" y="692331"/>
            <a:ext cx="1058095" cy="44348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5" idx="6"/>
          </p:cNvCxnSpPr>
          <p:nvPr/>
        </p:nvCxnSpPr>
        <p:spPr>
          <a:xfrm flipV="1">
            <a:off x="5551712" y="2037808"/>
            <a:ext cx="1058093" cy="308936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6"/>
          </p:cNvCxnSpPr>
          <p:nvPr/>
        </p:nvCxnSpPr>
        <p:spPr>
          <a:xfrm flipV="1">
            <a:off x="5551712" y="3291840"/>
            <a:ext cx="1129939" cy="1835329"/>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4" name="Curved Connector 33"/>
          <p:cNvCxnSpPr>
            <a:endCxn id="17" idx="1"/>
          </p:cNvCxnSpPr>
          <p:nvPr/>
        </p:nvCxnSpPr>
        <p:spPr>
          <a:xfrm flipV="1">
            <a:off x="5623555" y="4586691"/>
            <a:ext cx="1097285" cy="54047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5" idx="6"/>
          </p:cNvCxnSpPr>
          <p:nvPr/>
        </p:nvCxnSpPr>
        <p:spPr>
          <a:xfrm>
            <a:off x="5551712" y="5127169"/>
            <a:ext cx="1267099" cy="101073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44" name="Curved Connector 43"/>
          <p:cNvCxnSpPr>
            <a:stCxn id="5" idx="6"/>
          </p:cNvCxnSpPr>
          <p:nvPr/>
        </p:nvCxnSpPr>
        <p:spPr>
          <a:xfrm flipH="1">
            <a:off x="3376749" y="5127169"/>
            <a:ext cx="2174963" cy="1325880"/>
          </a:xfrm>
          <a:prstGeom prst="curvedConnector3">
            <a:avLst>
              <a:gd name="adj1" fmla="val -1051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841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P spid="17"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309896" y="1881209"/>
            <a:ext cx="676156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3885943" y="2118696"/>
            <a:ext cx="5837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LUYỆN</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381163068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7218" y="3"/>
            <a:ext cx="5056192" cy="1015663"/>
          </a:xfrm>
          <a:prstGeom prst="rect">
            <a:avLst/>
          </a:prstGeom>
        </p:spPr>
        <p:txBody>
          <a:bodyPr wrap="none">
            <a:spAutoFit/>
          </a:bodyPr>
          <a:lstStyle/>
          <a:p>
            <a:pPr algn="just">
              <a:lnSpc>
                <a:spcPct val="150000"/>
              </a:lnSpc>
              <a:spcAft>
                <a:spcPts val="800"/>
              </a:spcAft>
            </a:pPr>
            <a:r>
              <a:rPr lang="en-US" sz="4000" b="1">
                <a:solidFill>
                  <a:prstClr val="black"/>
                </a:solidFill>
                <a:latin typeface="Times New Roman"/>
                <a:ea typeface="Calibri"/>
                <a:cs typeface="Times New Roman"/>
              </a:rPr>
              <a:t>THẢO LUẬN NHÓM</a:t>
            </a:r>
            <a:endParaRPr lang="en-US" sz="4000" dirty="0">
              <a:solidFill>
                <a:prstClr val="black"/>
              </a:solidFill>
              <a:latin typeface="Calibri"/>
              <a:ea typeface="Calibri"/>
              <a:cs typeface="Times New Roman"/>
            </a:endParaRPr>
          </a:p>
        </p:txBody>
      </p:sp>
      <p:pic>
        <p:nvPicPr>
          <p:cNvPr id="3" name="图片 16"/>
          <p:cNvPicPr>
            <a:picLocks noChangeAspect="1"/>
          </p:cNvPicPr>
          <p:nvPr/>
        </p:nvPicPr>
        <p:blipFill rotWithShape="1">
          <a:blip r:embed="rId2">
            <a:extLst>
              <a:ext uri="{28A0092B-C50C-407E-A947-70E740481C1C}">
                <a14:useLocalDpi xmlns:a14="http://schemas.microsoft.com/office/drawing/2010/main" val="0"/>
              </a:ext>
            </a:extLst>
          </a:blip>
          <a:srcRect l="70595" t="60052" r="9485"/>
          <a:stretch>
            <a:fillRect/>
          </a:stretch>
        </p:blipFill>
        <p:spPr>
          <a:xfrm>
            <a:off x="1779186" y="146421"/>
            <a:ext cx="1618032" cy="1825190"/>
          </a:xfrm>
          <a:prstGeom prst="rect">
            <a:avLst/>
          </a:prstGeom>
        </p:spPr>
      </p:pic>
      <p:pic>
        <p:nvPicPr>
          <p:cNvPr id="4" name="图片 15"/>
          <p:cNvPicPr>
            <a:picLocks noChangeAspect="1"/>
          </p:cNvPicPr>
          <p:nvPr/>
        </p:nvPicPr>
        <p:blipFill rotWithShape="1">
          <a:blip r:embed="rId2">
            <a:extLst>
              <a:ext uri="{28A0092B-C50C-407E-A947-70E740481C1C}">
                <a14:useLocalDpi xmlns:a14="http://schemas.microsoft.com/office/drawing/2010/main" val="0"/>
              </a:ext>
            </a:extLst>
          </a:blip>
          <a:srcRect l="70595" t="16030" r="11513" b="45820"/>
          <a:stretch>
            <a:fillRect/>
          </a:stretch>
        </p:blipFill>
        <p:spPr>
          <a:xfrm>
            <a:off x="8152273" y="146421"/>
            <a:ext cx="1645359" cy="1973452"/>
          </a:xfrm>
          <a:prstGeom prst="rect">
            <a:avLst/>
          </a:prstGeom>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978330" y="1706230"/>
            <a:ext cx="4636645"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579991" y="897330"/>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30" y="3121692"/>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495715" y="1530939"/>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727363" y="3877835"/>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874418" y="3296645"/>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97590" y="567991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err="1">
                <a:solidFill>
                  <a:prstClr val="black"/>
                </a:solidFill>
                <a:latin typeface="Times New Roman" pitchFamily="18" charset="0"/>
                <a:ea typeface="Calibri"/>
                <a:cs typeface="Times New Roman" pitchFamily="18" charset="0"/>
              </a:rPr>
              <a:t>Bài</a:t>
            </a:r>
            <a:r>
              <a:rPr lang="en-US" sz="2800">
                <a:solidFill>
                  <a:prstClr val="black"/>
                </a:solidFill>
                <a:latin typeface="Times New Roman" pitchFamily="18" charset="0"/>
                <a:ea typeface="Calibri"/>
                <a:cs typeface="Times New Roman" pitchFamily="18" charset="0"/>
              </a:rPr>
              <a:t> </a:t>
            </a:r>
            <a:r>
              <a:rPr lang="en-US" sz="2800" smtClean="0">
                <a:solidFill>
                  <a:prstClr val="black"/>
                </a:solidFill>
                <a:latin typeface="Times New Roman" pitchFamily="18" charset="0"/>
                <a:ea typeface="Calibri"/>
                <a:cs typeface="Times New Roman" pitchFamily="18" charset="0"/>
              </a:rPr>
              <a:t>4</a:t>
            </a:r>
            <a:endParaRPr lang="en-US" sz="28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518892" y="6004367"/>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err="1">
                <a:solidFill>
                  <a:prstClr val="black"/>
                </a:solidFill>
                <a:latin typeface="Times New Roman" pitchFamily="18" charset="0"/>
                <a:ea typeface="Calibri"/>
                <a:cs typeface="Times New Roman" pitchFamily="18" charset="0"/>
              </a:rPr>
              <a:t>Bài</a:t>
            </a:r>
            <a:r>
              <a:rPr lang="en-US" sz="2800">
                <a:solidFill>
                  <a:prstClr val="black"/>
                </a:solidFill>
                <a:latin typeface="Times New Roman" pitchFamily="18" charset="0"/>
                <a:ea typeface="Calibri"/>
                <a:cs typeface="Times New Roman" pitchFamily="18" charset="0"/>
              </a:rPr>
              <a:t> </a:t>
            </a:r>
            <a:r>
              <a:rPr lang="en-US" sz="2800">
                <a:solidFill>
                  <a:prstClr val="black"/>
                </a:solidFill>
                <a:latin typeface="Times New Roman" pitchFamily="18" charset="0"/>
                <a:ea typeface="Calibri"/>
                <a:cs typeface="Times New Roman" pitchFamily="18" charset="0"/>
              </a:rPr>
              <a:t>5</a:t>
            </a:r>
            <a:r>
              <a:rPr lang="en-US" sz="2800" smtClean="0">
                <a:solidFill>
                  <a:prstClr val="black"/>
                </a:solidFill>
                <a:latin typeface="Times New Roman" pitchFamily="18" charset="0"/>
                <a:ea typeface="Calibri"/>
                <a:cs typeface="Times New Roman" pitchFamily="18" charset="0"/>
              </a:rPr>
              <a:t> </a:t>
            </a:r>
            <a:endParaRPr lang="en-US" sz="2800" dirty="0">
              <a:solidFill>
                <a:prstClr val="black"/>
              </a:solidFill>
              <a:latin typeface="Times New Roman" pitchFamily="18" charset="0"/>
              <a:ea typeface="Calibri"/>
              <a:cs typeface="Times New Roman" pitchFamily="18" charset="0"/>
            </a:endParaRPr>
          </a:p>
        </p:txBody>
      </p:sp>
      <p:pic>
        <p:nvPicPr>
          <p:cNvPr id="13"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6279415" y="3792829"/>
            <a:ext cx="2671120" cy="244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966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5" y="133609"/>
            <a:ext cx="10393680" cy="661207"/>
          </a:xfrm>
          <a:prstGeom prst="rect">
            <a:avLst/>
          </a:prstGeom>
        </p:spPr>
        <p:txBody>
          <a:bodyPr wrap="square">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1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65612" y="794816"/>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giác về một cuộc “ngược dòng” tìm về thuở sơ khai đến với tôi ngay khi len lỏi qua cánh rừng nguyên sinh này.</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65612" y="4570301"/>
            <a:ext cx="1159546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a:t>
            </a: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dụng: Đánh dấu từ ngữ hiểu theo nghĩa đặc biệt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05750" y="133610"/>
            <a:ext cx="3323000" cy="1923654"/>
          </a:xfrm>
          <a:prstGeom prst="rect">
            <a:avLst/>
          </a:prstGeom>
        </p:spPr>
      </p:pic>
      <p:pic>
        <p:nvPicPr>
          <p:cNvPr id="7" name="Picture 6"/>
          <p:cNvPicPr>
            <a:picLocks noChangeAspect="1"/>
          </p:cNvPicPr>
          <p:nvPr/>
        </p:nvPicPr>
        <p:blipFill>
          <a:blip r:embed="rId3"/>
          <a:stretch>
            <a:fillRect/>
          </a:stretch>
        </p:blipFill>
        <p:spPr>
          <a:xfrm>
            <a:off x="8072846" y="1899335"/>
            <a:ext cx="4119154" cy="2743421"/>
          </a:xfrm>
          <a:prstGeom prst="rect">
            <a:avLst/>
          </a:prstGeom>
        </p:spPr>
      </p:pic>
    </p:spTree>
    <p:extLst>
      <p:ext uri="{BB962C8B-B14F-4D97-AF65-F5344CB8AC3E}">
        <p14:creationId xmlns:p14="http://schemas.microsoft.com/office/powerpoint/2010/main" val="17718562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324653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Hang có ba cửa lớn: cửa trước có hai lớp, vòm cửa ngoài dẫn vào một “sảnh chờ” rộng rãi; cửa trong lại thấp hẹp, sát ngay dải sông ngầm khá rộng, sâu quá thắt lưng.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727371" y="306569"/>
            <a:ext cx="4376058" cy="3344092"/>
          </a:xfrm>
          <a:prstGeom prst="rect">
            <a:avLst/>
          </a:prstGeom>
        </p:spPr>
      </p:pic>
      <p:pic>
        <p:nvPicPr>
          <p:cNvPr id="5" name="Picture 4"/>
          <p:cNvPicPr>
            <a:picLocks noChangeAspect="1"/>
          </p:cNvPicPr>
          <p:nvPr/>
        </p:nvPicPr>
        <p:blipFill>
          <a:blip r:embed="rId3"/>
          <a:stretch>
            <a:fillRect/>
          </a:stretch>
        </p:blipFill>
        <p:spPr>
          <a:xfrm>
            <a:off x="7455164" y="3246530"/>
            <a:ext cx="4736836" cy="2805259"/>
          </a:xfrm>
          <a:prstGeom prst="rect">
            <a:avLst/>
          </a:prstGeom>
        </p:spPr>
      </p:pic>
      <p:sp>
        <p:nvSpPr>
          <p:cNvPr id="6" name="Rectangle 5"/>
          <p:cNvSpPr/>
          <p:nvPr/>
        </p:nvSpPr>
        <p:spPr>
          <a:xfrm>
            <a:off x="187234" y="3515636"/>
            <a:ext cx="5861874" cy="1394356"/>
          </a:xfrm>
          <a:prstGeom prst="rect">
            <a:avLst/>
          </a:prstGeom>
        </p:spPr>
        <p:txBody>
          <a:bodyPr wrap="square">
            <a:spAutoFit/>
          </a:bodyPr>
          <a:lstStyle/>
          <a:p>
            <a:pPr lvl="0" algn="just">
              <a:lnSpc>
                <a:spcPct val="150000"/>
              </a:lnSpc>
              <a:spcAft>
                <a:spcPts val="800"/>
              </a:spcAft>
              <a:tabLst>
                <a:tab pos="90170" algn="l"/>
                <a:tab pos="180340" algn="l"/>
              </a:tabLst>
            </a:pPr>
            <a:r>
              <a:rPr lang="en-US" sz="30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a:t>
            </a:r>
            <a:r>
              <a:rPr lang="en-US" sz="30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 dấu từ ngữ hiểu theo nghĩa đặc biệt</a:t>
            </a:r>
            <a:endParaRPr lang="en-US" sz="30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10046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6" y="164076"/>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2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13360" y="1010420"/>
            <a:ext cx="6096000" cy="397031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a:t>
            </a:r>
            <a:r>
              <a:rPr lang="en-US" sz="2800" i="1">
                <a:latin typeface="Times New Roman" panose="02020603050405020304" pitchFamily="18" charset="0"/>
                <a:ea typeface="Calibri" panose="020F0502020204030204" pitchFamily="34" charset="0"/>
                <a:cs typeface="Times New Roman" panose="02020603050405020304" pitchFamily="18" charset="0"/>
              </a:rPr>
              <a:t>Giờ họ đã rời ra ngoài sống thành bản nhưng vẫn còn giữ lễ hội “ăn én”. Cũng nghe kể rằng, trong bản A-rem vẫn còn một vài người có bàn chân mỏng, ngón dẹt – dấu tích của bao nhiêu thế hệ leo vách đá, trần hang cao hàng trăm mét.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30948" y="3231171"/>
            <a:ext cx="4540650" cy="2837906"/>
          </a:xfrm>
          <a:prstGeom prst="rect">
            <a:avLst/>
          </a:prstGeom>
        </p:spPr>
      </p:pic>
      <p:pic>
        <p:nvPicPr>
          <p:cNvPr id="7" name="Picture 6"/>
          <p:cNvPicPr>
            <a:picLocks noChangeAspect="1"/>
          </p:cNvPicPr>
          <p:nvPr/>
        </p:nvPicPr>
        <p:blipFill>
          <a:blip r:embed="rId3"/>
          <a:stretch>
            <a:fillRect/>
          </a:stretch>
        </p:blipFill>
        <p:spPr>
          <a:xfrm>
            <a:off x="7886395" y="0"/>
            <a:ext cx="4022576" cy="2677886"/>
          </a:xfrm>
          <a:prstGeom prst="rect">
            <a:avLst/>
          </a:prstGeom>
        </p:spPr>
      </p:pic>
      <p:sp>
        <p:nvSpPr>
          <p:cNvPr id="8" name="Rounded Rectangular Callout 7"/>
          <p:cNvSpPr/>
          <p:nvPr/>
        </p:nvSpPr>
        <p:spPr>
          <a:xfrm>
            <a:off x="4522318" y="287810"/>
            <a:ext cx="5329646" cy="2405888"/>
          </a:xfrm>
          <a:prstGeom prst="wedgeRoundRectCallout">
            <a:avLst>
              <a:gd name="adj1" fmla="val -63480"/>
              <a:gd name="adj2" fmla="val 11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Dấu phẩy (1): ngăn cách các vế trong câu, vế sau giải thích và làm sáng tỏ nghĩa cho vế trước;</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5023452" y="1551255"/>
            <a:ext cx="6635148" cy="4113118"/>
          </a:xfrm>
          <a:prstGeom prst="wedgeRoundRectCallout">
            <a:avLst>
              <a:gd name="adj1" fmla="val -76548"/>
              <a:gd name="adj2" fmla="val 618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Dấu phẩy (2) (3): liệt kê sự vật, hiện tượng cùng loại với với sự vật, hiện tượng liền kề phía trước. Cụ thể: bàn chân mỏng và ngón dẹt có cùng đặc điểm chung là những bộ phận dưới cùng, tiếp giáp với mặt đất của cơ thể con người.</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3183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 y="0"/>
            <a:ext cx="6096000" cy="1384995"/>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 đánh dấu từ ngữ được hiểu theo cách đặc biệt. </a:t>
            </a:r>
          </a:p>
        </p:txBody>
      </p:sp>
      <p:sp>
        <p:nvSpPr>
          <p:cNvPr id="3" name="Rectangle 2"/>
          <p:cNvSpPr/>
          <p:nvPr/>
        </p:nvSpPr>
        <p:spPr>
          <a:xfrm>
            <a:off x="213360" y="143697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là thành phần phụ chú cho thành phần đứng trước nó là “bàn chân mỏng, ngón dẹt”</a:t>
            </a:r>
          </a:p>
        </p:txBody>
      </p:sp>
      <p:sp>
        <p:nvSpPr>
          <p:cNvPr id="5" name="Rectangle 4"/>
          <p:cNvSpPr/>
          <p:nvPr/>
        </p:nvSpPr>
        <p:spPr>
          <a:xfrm>
            <a:off x="213360" y="3520274"/>
            <a:ext cx="6096000" cy="138499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giải thích vì sao người A-rem lại có đặc điểm sinh học đặc biệt như vậy.</a:t>
            </a:r>
          </a:p>
        </p:txBody>
      </p:sp>
      <p:pic>
        <p:nvPicPr>
          <p:cNvPr id="6" name="Picture 5"/>
          <p:cNvPicPr>
            <a:picLocks noChangeAspect="1"/>
          </p:cNvPicPr>
          <p:nvPr/>
        </p:nvPicPr>
        <p:blipFill>
          <a:blip r:embed="rId2"/>
          <a:stretch>
            <a:fillRect/>
          </a:stretch>
        </p:blipFill>
        <p:spPr>
          <a:xfrm>
            <a:off x="7892583" y="48139"/>
            <a:ext cx="4299417" cy="3609461"/>
          </a:xfrm>
          <a:prstGeom prst="rect">
            <a:avLst/>
          </a:prstGeom>
        </p:spPr>
      </p:pic>
      <p:pic>
        <p:nvPicPr>
          <p:cNvPr id="7" name="Picture 6"/>
          <p:cNvPicPr>
            <a:picLocks noChangeAspect="1"/>
          </p:cNvPicPr>
          <p:nvPr/>
        </p:nvPicPr>
        <p:blipFill>
          <a:blip r:embed="rId3"/>
          <a:stretch>
            <a:fillRect/>
          </a:stretch>
        </p:blipFill>
        <p:spPr>
          <a:xfrm>
            <a:off x="6710082" y="3520274"/>
            <a:ext cx="4742329" cy="3161553"/>
          </a:xfrm>
          <a:prstGeom prst="rect">
            <a:avLst/>
          </a:prstGeom>
        </p:spPr>
      </p:pic>
      <p:pic>
        <p:nvPicPr>
          <p:cNvPr id="8" name="Picture 7"/>
          <p:cNvPicPr>
            <a:picLocks noChangeAspect="1"/>
          </p:cNvPicPr>
          <p:nvPr/>
        </p:nvPicPr>
        <p:blipFill>
          <a:blip r:embed="rId4"/>
          <a:stretch>
            <a:fillRect/>
          </a:stretch>
        </p:blipFill>
        <p:spPr>
          <a:xfrm>
            <a:off x="3036811" y="241622"/>
            <a:ext cx="8529043" cy="2749534"/>
          </a:xfrm>
          <a:prstGeom prst="rect">
            <a:avLst/>
          </a:prstGeom>
        </p:spPr>
      </p:pic>
    </p:spTree>
    <p:extLst>
      <p:ext uri="{BB962C8B-B14F-4D97-AF65-F5344CB8AC3E}">
        <p14:creationId xmlns:p14="http://schemas.microsoft.com/office/powerpoint/2010/main" val="32682066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ộ hình nền PowerPoint đẹp, đơn giản và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42540" y="316939"/>
            <a:ext cx="61273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a:ea typeface="+mn-ea"/>
                <a:cs typeface="+mn-cs"/>
              </a:rPr>
              <a:t>HƯỚNG DẪN TRÒ CHƠI</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566813" y="970551"/>
            <a:ext cx="11401064" cy="208672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Times New Roman"/>
                <a:ea typeface="+mn-ea"/>
                <a:cs typeface="+mn-cs"/>
              </a:rPr>
              <a:t>Có 4 miếng ghép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4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mảnh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ghép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endPar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a:ea typeface="+mn-ea"/>
                <a:cs typeface="+mn-cs"/>
              </a:rPr>
              <a:t>KEY: ĐÂY </a:t>
            </a:r>
            <a:r>
              <a:rPr kumimoji="0" lang="vi-VN" sz="3600" b="1" i="0" u="none" strike="noStrike" kern="1200" cap="none" spc="0" normalizeH="0" baseline="0" noProof="0">
                <a:ln>
                  <a:noFill/>
                </a:ln>
                <a:solidFill>
                  <a:srgbClr val="FF0000"/>
                </a:solidFill>
                <a:effectLst/>
                <a:uLnTx/>
                <a:uFillTx/>
                <a:latin typeface="Times New Roman"/>
                <a:ea typeface="+mn-ea"/>
                <a:cs typeface="+mn-cs"/>
              </a:rPr>
              <a:t>LÀ </a:t>
            </a:r>
            <a:r>
              <a:rPr lang="en-US" sz="3600" b="1">
                <a:solidFill>
                  <a:srgbClr val="FF0000"/>
                </a:solidFill>
                <a:latin typeface="Times New Roman" panose="02020603050405020304" pitchFamily="18" charset="0"/>
                <a:cs typeface="Times New Roman" panose="02020603050405020304" pitchFamily="18" charset="0"/>
              </a:rPr>
              <a:t>ĐƠN VỊ KIẾN THỨC NÀO</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4217631" y="3429000"/>
            <a:ext cx="4439681" cy="2850183"/>
            <a:chOff x="1474982" y="-2740"/>
            <a:chExt cx="8882063" cy="6757552"/>
          </a:xfrm>
        </p:grpSpPr>
        <p:pic>
          <p:nvPicPr>
            <p:cNvPr id="5" name="Picture 2" descr="Để đi tảo mộ được hanh thông, rước vận tốt vào nhà, cần ghi nhớ điều dưới  đ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90" y="652518"/>
              <a:ext cx="7738288" cy="532394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5"/>
            <p:cNvSpPr>
              <a:spLocks/>
            </p:cNvSpPr>
            <p:nvPr/>
          </p:nvSpPr>
          <p:spPr bwMode="auto">
            <a:xfrm>
              <a:off x="5856483" y="11112"/>
              <a:ext cx="4479925" cy="3357563"/>
            </a:xfrm>
            <a:custGeom>
              <a:avLst/>
              <a:gdLst>
                <a:gd name="T0" fmla="*/ 1107 w 1107"/>
                <a:gd name="T1" fmla="*/ 780 h 780"/>
                <a:gd name="T2" fmla="*/ 0 w 1107"/>
                <a:gd name="T3" fmla="*/ 0 h 780"/>
                <a:gd name="T4" fmla="*/ 0 w 1107"/>
                <a:gd name="T5" fmla="*/ 780 h 780"/>
                <a:gd name="T6" fmla="*/ 1107 w 1107"/>
                <a:gd name="T7" fmla="*/ 780 h 780"/>
              </a:gdLst>
              <a:ahLst/>
              <a:cxnLst>
                <a:cxn ang="0">
                  <a:pos x="T0" y="T1"/>
                </a:cxn>
                <a:cxn ang="0">
                  <a:pos x="T2" y="T3"/>
                </a:cxn>
                <a:cxn ang="0">
                  <a:pos x="T4" y="T5"/>
                </a:cxn>
                <a:cxn ang="0">
                  <a:pos x="T6" y="T7"/>
                </a:cxn>
              </a:cxnLst>
              <a:rect l="0" t="0" r="r" b="b"/>
              <a:pathLst>
                <a:path w="1107" h="780">
                  <a:moveTo>
                    <a:pt x="1107" y="780"/>
                  </a:moveTo>
                  <a:lnTo>
                    <a:pt x="0" y="0"/>
                  </a:lnTo>
                  <a:lnTo>
                    <a:pt x="0" y="780"/>
                  </a:lnTo>
                  <a:lnTo>
                    <a:pt x="1107" y="780"/>
                  </a:lnTo>
                  <a:close/>
                </a:path>
              </a:pathLst>
            </a:cu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7" name="Freeform 54"/>
            <p:cNvSpPr>
              <a:spLocks/>
            </p:cNvSpPr>
            <p:nvPr/>
          </p:nvSpPr>
          <p:spPr bwMode="auto">
            <a:xfrm>
              <a:off x="5863736" y="-2740"/>
              <a:ext cx="4479925" cy="3357563"/>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8" name="Freeform 56"/>
            <p:cNvSpPr>
              <a:spLocks/>
            </p:cNvSpPr>
            <p:nvPr/>
          </p:nvSpPr>
          <p:spPr bwMode="auto">
            <a:xfrm>
              <a:off x="1474982" y="11112"/>
              <a:ext cx="4479925" cy="3357563"/>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9" name="Freeform 57"/>
            <p:cNvSpPr>
              <a:spLocks/>
            </p:cNvSpPr>
            <p:nvPr/>
          </p:nvSpPr>
          <p:spPr bwMode="auto">
            <a:xfrm>
              <a:off x="1513083" y="77786"/>
              <a:ext cx="4403725" cy="3328988"/>
            </a:xfrm>
            <a:custGeom>
              <a:avLst/>
              <a:gdLst>
                <a:gd name="T0" fmla="*/ 33 w 695"/>
                <a:gd name="T1" fmla="*/ 12 h 481"/>
                <a:gd name="T2" fmla="*/ 0 w 695"/>
                <a:gd name="T3" fmla="*/ 85 h 481"/>
                <a:gd name="T4" fmla="*/ 0 w 695"/>
                <a:gd name="T5" fmla="*/ 481 h 481"/>
                <a:gd name="T6" fmla="*/ 695 w 695"/>
                <a:gd name="T7" fmla="*/ 481 h 481"/>
                <a:gd name="T8" fmla="*/ 33 w 695"/>
                <a:gd name="T9" fmla="*/ 12 h 481"/>
              </a:gdLst>
              <a:ahLst/>
              <a:cxnLst>
                <a:cxn ang="0">
                  <a:pos x="T0" y="T1"/>
                </a:cxn>
                <a:cxn ang="0">
                  <a:pos x="T2" y="T3"/>
                </a:cxn>
                <a:cxn ang="0">
                  <a:pos x="T4" y="T5"/>
                </a:cxn>
                <a:cxn ang="0">
                  <a:pos x="T6" y="T7"/>
                </a:cxn>
                <a:cxn ang="0">
                  <a:pos x="T8" y="T9"/>
                </a:cxn>
              </a:cxnLst>
              <a:rect l="0" t="0" r="r" b="b"/>
              <a:pathLst>
                <a:path w="695" h="481">
                  <a:moveTo>
                    <a:pt x="33" y="12"/>
                  </a:moveTo>
                  <a:cubicBezTo>
                    <a:pt x="13" y="30"/>
                    <a:pt x="0" y="56"/>
                    <a:pt x="0" y="85"/>
                  </a:cubicBezTo>
                  <a:cubicBezTo>
                    <a:pt x="0" y="481"/>
                    <a:pt x="0" y="481"/>
                    <a:pt x="0" y="481"/>
                  </a:cubicBezTo>
                  <a:cubicBezTo>
                    <a:pt x="695" y="481"/>
                    <a:pt x="695" y="481"/>
                    <a:pt x="695" y="481"/>
                  </a:cubicBezTo>
                  <a:cubicBezTo>
                    <a:pt x="695" y="481"/>
                    <a:pt x="49" y="0"/>
                    <a:pt x="33" y="12"/>
                  </a:cubicBezTo>
                  <a:close/>
                </a:path>
              </a:pathLst>
            </a:custGeom>
            <a:solidFill>
              <a:srgbClr val="F4B31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0" name="Freeform 58"/>
            <p:cNvSpPr>
              <a:spLocks/>
            </p:cNvSpPr>
            <p:nvPr/>
          </p:nvSpPr>
          <p:spPr bwMode="auto">
            <a:xfrm>
              <a:off x="5910458" y="3211511"/>
              <a:ext cx="4441825" cy="3538538"/>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1" name="Freeform 59"/>
            <p:cNvSpPr>
              <a:spLocks/>
            </p:cNvSpPr>
            <p:nvPr/>
          </p:nvSpPr>
          <p:spPr bwMode="auto">
            <a:xfrm>
              <a:off x="5942207" y="3140075"/>
              <a:ext cx="4414838" cy="3538537"/>
            </a:xfrm>
            <a:custGeom>
              <a:avLst/>
              <a:gdLst>
                <a:gd name="T0" fmla="*/ 0 w 685"/>
                <a:gd name="T1" fmla="*/ 0 h 516"/>
                <a:gd name="T2" fmla="*/ 0 w 685"/>
                <a:gd name="T3" fmla="*/ 516 h 516"/>
                <a:gd name="T4" fmla="*/ 605 w 685"/>
                <a:gd name="T5" fmla="*/ 516 h 516"/>
                <a:gd name="T6" fmla="*/ 669 w 685"/>
                <a:gd name="T7" fmla="*/ 489 h 516"/>
                <a:gd name="T8" fmla="*/ 0 w 685"/>
                <a:gd name="T9" fmla="*/ 0 h 516"/>
              </a:gdLst>
              <a:ahLst/>
              <a:cxnLst>
                <a:cxn ang="0">
                  <a:pos x="T0" y="T1"/>
                </a:cxn>
                <a:cxn ang="0">
                  <a:pos x="T2" y="T3"/>
                </a:cxn>
                <a:cxn ang="0">
                  <a:pos x="T4" y="T5"/>
                </a:cxn>
                <a:cxn ang="0">
                  <a:pos x="T6" y="T7"/>
                </a:cxn>
                <a:cxn ang="0">
                  <a:pos x="T8" y="T9"/>
                </a:cxn>
              </a:cxnLst>
              <a:rect l="0" t="0" r="r" b="b"/>
              <a:pathLst>
                <a:path w="685" h="516">
                  <a:moveTo>
                    <a:pt x="0" y="0"/>
                  </a:moveTo>
                  <a:cubicBezTo>
                    <a:pt x="0" y="13"/>
                    <a:pt x="0" y="516"/>
                    <a:pt x="0" y="516"/>
                  </a:cubicBezTo>
                  <a:cubicBezTo>
                    <a:pt x="605" y="516"/>
                    <a:pt x="605" y="516"/>
                    <a:pt x="605" y="516"/>
                  </a:cubicBezTo>
                  <a:cubicBezTo>
                    <a:pt x="630" y="516"/>
                    <a:pt x="653" y="506"/>
                    <a:pt x="669" y="489"/>
                  </a:cubicBezTo>
                  <a:cubicBezTo>
                    <a:pt x="685" y="472"/>
                    <a:pt x="149" y="125"/>
                    <a:pt x="0" y="0"/>
                  </a:cubicBezTo>
                  <a:close/>
                </a:path>
              </a:pathLst>
            </a:cu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2" name="Freeform 60"/>
            <p:cNvSpPr>
              <a:spLocks/>
            </p:cNvSpPr>
            <p:nvPr/>
          </p:nvSpPr>
          <p:spPr bwMode="auto">
            <a:xfrm>
              <a:off x="1476571" y="3216275"/>
              <a:ext cx="4479925"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3" name="Freeform 61"/>
            <p:cNvSpPr>
              <a:spLocks/>
            </p:cNvSpPr>
            <p:nvPr/>
          </p:nvSpPr>
          <p:spPr bwMode="auto">
            <a:xfrm>
              <a:off x="1513083" y="3216275"/>
              <a:ext cx="4537075" cy="3500437"/>
            </a:xfrm>
            <a:custGeom>
              <a:avLst/>
              <a:gdLst>
                <a:gd name="T0" fmla="*/ 0 w 695"/>
                <a:gd name="T1" fmla="*/ 0 h 516"/>
                <a:gd name="T2" fmla="*/ 0 w 695"/>
                <a:gd name="T3" fmla="*/ 423 h 516"/>
                <a:gd name="T4" fmla="*/ 90 w 695"/>
                <a:gd name="T5" fmla="*/ 516 h 516"/>
                <a:gd name="T6" fmla="*/ 695 w 695"/>
                <a:gd name="T7" fmla="*/ 516 h 516"/>
                <a:gd name="T8" fmla="*/ 0 w 695"/>
                <a:gd name="T9" fmla="*/ 0 h 516"/>
              </a:gdLst>
              <a:ahLst/>
              <a:cxnLst>
                <a:cxn ang="0">
                  <a:pos x="T0" y="T1"/>
                </a:cxn>
                <a:cxn ang="0">
                  <a:pos x="T2" y="T3"/>
                </a:cxn>
                <a:cxn ang="0">
                  <a:pos x="T4" y="T5"/>
                </a:cxn>
                <a:cxn ang="0">
                  <a:pos x="T6" y="T7"/>
                </a:cxn>
                <a:cxn ang="0">
                  <a:pos x="T8" y="T9"/>
                </a:cxn>
              </a:cxnLst>
              <a:rect l="0" t="0" r="r" b="b"/>
              <a:pathLst>
                <a:path w="695" h="516">
                  <a:moveTo>
                    <a:pt x="0" y="0"/>
                  </a:moveTo>
                  <a:cubicBezTo>
                    <a:pt x="0" y="423"/>
                    <a:pt x="0" y="423"/>
                    <a:pt x="0" y="423"/>
                  </a:cubicBezTo>
                  <a:cubicBezTo>
                    <a:pt x="0" y="474"/>
                    <a:pt x="40" y="516"/>
                    <a:pt x="90" y="516"/>
                  </a:cubicBezTo>
                  <a:cubicBezTo>
                    <a:pt x="695" y="516"/>
                    <a:pt x="695" y="516"/>
                    <a:pt x="695" y="516"/>
                  </a:cubicBezTo>
                  <a:lnTo>
                    <a:pt x="0" y="0"/>
                  </a:lnTo>
                  <a:close/>
                </a:path>
              </a:pathLst>
            </a:custGeom>
            <a:solidFill>
              <a:srgbClr val="0BB2A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4" name="Oval 62"/>
            <p:cNvSpPr>
              <a:spLocks noChangeArrowheads="1"/>
            </p:cNvSpPr>
            <p:nvPr/>
          </p:nvSpPr>
          <p:spPr bwMode="auto">
            <a:xfrm>
              <a:off x="5034158" y="4365624"/>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5" name="Oval 63"/>
            <p:cNvSpPr>
              <a:spLocks noChangeArrowheads="1"/>
            </p:cNvSpPr>
            <p:nvPr/>
          </p:nvSpPr>
          <p:spPr bwMode="auto">
            <a:xfrm>
              <a:off x="5553271" y="1095374"/>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6" name="Oval 64"/>
            <p:cNvSpPr>
              <a:spLocks noChangeArrowheads="1"/>
            </p:cNvSpPr>
            <p:nvPr/>
          </p:nvSpPr>
          <p:spPr bwMode="auto">
            <a:xfrm>
              <a:off x="7532883" y="2830512"/>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7" name="Oval 65"/>
            <p:cNvSpPr>
              <a:spLocks noChangeArrowheads="1"/>
            </p:cNvSpPr>
            <p:nvPr/>
          </p:nvSpPr>
          <p:spPr bwMode="auto">
            <a:xfrm>
              <a:off x="3048196" y="2247899"/>
              <a:ext cx="1196975" cy="1320800"/>
            </a:xfrm>
            <a:prstGeom prst="ellipse">
              <a:avLst/>
            </a:pr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8" name="Rectangle 66"/>
            <p:cNvSpPr>
              <a:spLocks noChangeArrowheads="1"/>
            </p:cNvSpPr>
            <p:nvPr/>
          </p:nvSpPr>
          <p:spPr bwMode="auto">
            <a:xfrm>
              <a:off x="2768795" y="374648"/>
              <a:ext cx="1506658"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4" action="ppaction://hlinksldjump"/>
                </a:rPr>
                <a:t>01</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19" name="Rectangle 66"/>
            <p:cNvSpPr>
              <a:spLocks noChangeArrowheads="1"/>
            </p:cNvSpPr>
            <p:nvPr/>
          </p:nvSpPr>
          <p:spPr bwMode="auto">
            <a:xfrm>
              <a:off x="7415408" y="649288"/>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02</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0" name="Rectangle 66"/>
            <p:cNvSpPr>
              <a:spLocks noChangeArrowheads="1"/>
            </p:cNvSpPr>
            <p:nvPr/>
          </p:nvSpPr>
          <p:spPr bwMode="auto">
            <a:xfrm>
              <a:off x="2864044" y="39560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03</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1" name="Rectangle 66"/>
            <p:cNvSpPr>
              <a:spLocks noChangeArrowheads="1"/>
            </p:cNvSpPr>
            <p:nvPr/>
          </p:nvSpPr>
          <p:spPr bwMode="auto">
            <a:xfrm>
              <a:off x="7223320" y="41465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04</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2" name="5-Point Star 21"/>
            <p:cNvSpPr/>
            <p:nvPr/>
          </p:nvSpPr>
          <p:spPr>
            <a:xfrm>
              <a:off x="4637283" y="35925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5-Point Star 22"/>
            <p:cNvSpPr/>
            <p:nvPr/>
          </p:nvSpPr>
          <p:spPr>
            <a:xfrm>
              <a:off x="9398195" y="225424"/>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5-Point Star 23"/>
            <p:cNvSpPr/>
            <p:nvPr/>
          </p:nvSpPr>
          <p:spPr>
            <a:xfrm>
              <a:off x="4865883" y="8493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5-Point Star 24"/>
            <p:cNvSpPr/>
            <p:nvPr/>
          </p:nvSpPr>
          <p:spPr>
            <a:xfrm>
              <a:off x="9437883" y="3563937"/>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Notched Right Arrow 25">
              <a:hlinkClick r:id="rId8" action="ppaction://hlinksldjump"/>
            </p:cNvPr>
            <p:cNvSpPr/>
            <p:nvPr/>
          </p:nvSpPr>
          <p:spPr>
            <a:xfrm>
              <a:off x="1970282" y="6259511"/>
              <a:ext cx="106680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786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59" y="228435"/>
            <a:ext cx="11686903" cy="2677656"/>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Hô-oát Lim-bơ, người tìm ra hơn 500 hang động ở Việt Nam, trong đó có hang Sơn Đoòng lớn nhất thế giới, khẳng định rằng: mỗi xen-ti-mét đá kia phải qua cả trăm triệu năm bào mòn hay bồi đắp mới nên. Và tất cả măng đá, nhũ đá, ngọc động ấy vẫn “sống” trong hành trình tạo tác của tự nhiên.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52993" y="2906091"/>
            <a:ext cx="4959941" cy="3421652"/>
          </a:xfrm>
          <a:prstGeom prst="rect">
            <a:avLst/>
          </a:prstGeom>
        </p:spPr>
      </p:pic>
      <p:pic>
        <p:nvPicPr>
          <p:cNvPr id="4" name="Picture 3"/>
          <p:cNvPicPr>
            <a:picLocks noChangeAspect="1"/>
          </p:cNvPicPr>
          <p:nvPr/>
        </p:nvPicPr>
        <p:blipFill>
          <a:blip r:embed="rId3"/>
          <a:stretch>
            <a:fillRect/>
          </a:stretch>
        </p:blipFill>
        <p:spPr>
          <a:xfrm>
            <a:off x="4732822" y="3754562"/>
            <a:ext cx="4013985" cy="3011998"/>
          </a:xfrm>
          <a:prstGeom prst="rect">
            <a:avLst/>
          </a:prstGeom>
        </p:spPr>
      </p:pic>
    </p:spTree>
    <p:extLst>
      <p:ext uri="{BB962C8B-B14F-4D97-AF65-F5344CB8AC3E}">
        <p14:creationId xmlns:p14="http://schemas.microsoft.com/office/powerpoint/2010/main" val="12420553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97" y="0"/>
            <a:ext cx="2386149"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p:txBody>
      </p:sp>
      <p:sp>
        <p:nvSpPr>
          <p:cNvPr id="3" name="Rectangle 2"/>
          <p:cNvSpPr/>
          <p:nvPr/>
        </p:nvSpPr>
        <p:spPr>
          <a:xfrm>
            <a:off x="0" y="602523"/>
            <a:ext cx="194636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4" name="Rectangle 3"/>
          <p:cNvSpPr/>
          <p:nvPr/>
        </p:nvSpPr>
        <p:spPr>
          <a:xfrm>
            <a:off x="317863" y="1322205"/>
            <a:ext cx="264740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(1):</a:t>
            </a:r>
          </a:p>
        </p:txBody>
      </p:sp>
      <p:sp>
        <p:nvSpPr>
          <p:cNvPr id="5" name="Rectangle 4"/>
          <p:cNvSpPr/>
          <p:nvPr/>
        </p:nvSpPr>
        <p:spPr>
          <a:xfrm>
            <a:off x="4053840" y="30654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thành phần giải thích với thành phần chính (ở đây là chủ ngữ của câu). </a:t>
            </a:r>
          </a:p>
        </p:txBody>
      </p:sp>
      <p:sp>
        <p:nvSpPr>
          <p:cNvPr id="6" name="Rectangle 5"/>
          <p:cNvSpPr/>
          <p:nvPr/>
        </p:nvSpPr>
        <p:spPr>
          <a:xfrm>
            <a:off x="422366" y="2652801"/>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Vế sau giải thích, bổ sung thêm ý nghĩa cho vế trước: ở đây bổ sung thêm thông tin cho biết Ho-oát Lim-bơ là người tìm ra hơn 500 hang động ở Việt Nam;</a:t>
            </a:r>
          </a:p>
        </p:txBody>
      </p:sp>
      <p:pic>
        <p:nvPicPr>
          <p:cNvPr id="7" name="Picture 6"/>
          <p:cNvPicPr>
            <a:picLocks noChangeAspect="1"/>
          </p:cNvPicPr>
          <p:nvPr/>
        </p:nvPicPr>
        <p:blipFill>
          <a:blip r:embed="rId2"/>
          <a:stretch>
            <a:fillRect/>
          </a:stretch>
        </p:blipFill>
        <p:spPr>
          <a:xfrm>
            <a:off x="6975566" y="2060869"/>
            <a:ext cx="4885508" cy="4248491"/>
          </a:xfrm>
          <a:prstGeom prst="rect">
            <a:avLst/>
          </a:prstGeom>
        </p:spPr>
      </p:pic>
    </p:spTree>
    <p:extLst>
      <p:ext uri="{BB962C8B-B14F-4D97-AF65-F5344CB8AC3E}">
        <p14:creationId xmlns:p14="http://schemas.microsoft.com/office/powerpoint/2010/main" val="33107094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223651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 (2):</a:t>
            </a:r>
          </a:p>
        </p:txBody>
      </p:sp>
      <p:sp>
        <p:nvSpPr>
          <p:cNvPr id="3" name="Rectangle 2"/>
          <p:cNvSpPr/>
          <p:nvPr/>
        </p:nvSpPr>
        <p:spPr>
          <a:xfrm>
            <a:off x="3165565" y="342326"/>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các vế câu, vế sau làm thành phần phụ chú cho vế trước và nhấn mạnh vào vế sau giúp sự diễn đạt trở nên gần gũi, dễ tiếp nhận. </a:t>
            </a:r>
          </a:p>
        </p:txBody>
      </p:sp>
      <p:sp>
        <p:nvSpPr>
          <p:cNvPr id="4" name="Rectangle 3"/>
          <p:cNvSpPr/>
          <p:nvPr/>
        </p:nvSpPr>
        <p:spPr>
          <a:xfrm>
            <a:off x="5819774" y="3529828"/>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 thể ở đây vế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 sung thêm cho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0" y="3644652"/>
            <a:ext cx="5381897" cy="2888817"/>
          </a:xfrm>
          <a:prstGeom prst="rect">
            <a:avLst/>
          </a:prstGeom>
        </p:spPr>
      </p:pic>
      <p:pic>
        <p:nvPicPr>
          <p:cNvPr id="6" name="Picture 5"/>
          <p:cNvPicPr>
            <a:picLocks noChangeAspect="1"/>
          </p:cNvPicPr>
          <p:nvPr/>
        </p:nvPicPr>
        <p:blipFill>
          <a:blip r:embed="rId3"/>
          <a:stretch>
            <a:fillRect/>
          </a:stretch>
        </p:blipFill>
        <p:spPr>
          <a:xfrm>
            <a:off x="9296399" y="1786753"/>
            <a:ext cx="2619375" cy="1743075"/>
          </a:xfrm>
          <a:prstGeom prst="rect">
            <a:avLst/>
          </a:prstGeom>
        </p:spPr>
      </p:pic>
      <p:pic>
        <p:nvPicPr>
          <p:cNvPr id="1026" name="Picture 2" descr="Khám phá hang động lớn thứ 3 thế giới ở Việt Nam - Hang Én | My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28" y="4153988"/>
            <a:ext cx="4563292" cy="342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1191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148758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3" name="Rectangle 2"/>
          <p:cNvSpPr/>
          <p:nvPr/>
        </p:nvSpPr>
        <p:spPr>
          <a:xfrm>
            <a:off x="2771504" y="839212"/>
            <a:ext cx="6096000" cy="1307537"/>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(3): ngăn cách các vế, các thành phần của câu;</a:t>
            </a:r>
          </a:p>
        </p:txBody>
      </p:sp>
      <p:sp>
        <p:nvSpPr>
          <p:cNvPr id="4" name="Rectangle 3"/>
          <p:cNvSpPr/>
          <p:nvPr/>
        </p:nvSpPr>
        <p:spPr>
          <a:xfrm>
            <a:off x="291737" y="2746721"/>
            <a:ext cx="6096000" cy="2031325"/>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(4): liệt kê sự vật, hiện tượng cùng loại với với sự vật, hiện tượng liền kề phía trước. </a:t>
            </a:r>
          </a:p>
        </p:txBody>
      </p:sp>
      <p:sp>
        <p:nvSpPr>
          <p:cNvPr id="5" name="Rectangle 4"/>
          <p:cNvSpPr/>
          <p:nvPr/>
        </p:nvSpPr>
        <p:spPr>
          <a:xfrm>
            <a:off x="187234" y="5232047"/>
            <a:ext cx="6096000" cy="138499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sz="2800">
                <a:latin typeface="Times New Roman" panose="02020603050405020304" pitchFamily="18" charset="0"/>
                <a:cs typeface="Times New Roman" panose="02020603050405020304" pitchFamily="18" charset="0"/>
              </a:rPr>
              <a:t>Cụ thể ở đây là liệt kê nhũ đá, măng đá, ngọc động. Chúng là những sự vật có cùng tính chất.</a:t>
            </a:r>
          </a:p>
        </p:txBody>
      </p:sp>
      <p:pic>
        <p:nvPicPr>
          <p:cNvPr id="6" name="Picture 5"/>
          <p:cNvPicPr>
            <a:picLocks noChangeAspect="1"/>
          </p:cNvPicPr>
          <p:nvPr/>
        </p:nvPicPr>
        <p:blipFill>
          <a:blip r:embed="rId2"/>
          <a:stretch>
            <a:fillRect/>
          </a:stretch>
        </p:blipFill>
        <p:spPr>
          <a:xfrm>
            <a:off x="7602583" y="1581436"/>
            <a:ext cx="4193178" cy="2610162"/>
          </a:xfrm>
          <a:prstGeom prst="rect">
            <a:avLst/>
          </a:prstGeom>
        </p:spPr>
      </p:pic>
      <p:pic>
        <p:nvPicPr>
          <p:cNvPr id="7" name="Picture 6"/>
          <p:cNvPicPr>
            <a:picLocks noChangeAspect="1"/>
          </p:cNvPicPr>
          <p:nvPr/>
        </p:nvPicPr>
        <p:blipFill>
          <a:blip r:embed="rId3"/>
          <a:stretch>
            <a:fillRect/>
          </a:stretch>
        </p:blipFill>
        <p:spPr>
          <a:xfrm>
            <a:off x="8323280" y="3656679"/>
            <a:ext cx="3711966" cy="2786830"/>
          </a:xfrm>
          <a:prstGeom prst="rect">
            <a:avLst/>
          </a:prstGeom>
        </p:spPr>
      </p:pic>
    </p:spTree>
    <p:extLst>
      <p:ext uri="{BB962C8B-B14F-4D97-AF65-F5344CB8AC3E}">
        <p14:creationId xmlns:p14="http://schemas.microsoft.com/office/powerpoint/2010/main" val="24184467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4" name="Rectangle 3"/>
          <p:cNvSpPr/>
          <p:nvPr/>
        </p:nvSpPr>
        <p:spPr>
          <a:xfrm>
            <a:off x="709748" y="789988"/>
            <a:ext cx="6096000" cy="2600199"/>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theo nghĩa thông thường: tồn tại ở hình thái có trao đổi chất với môi trường ngoài, có sinh đẻ, lớn lên và chết (Từ điển tiếng Việt Hoàng Phê);</a:t>
            </a:r>
          </a:p>
        </p:txBody>
      </p:sp>
      <p:pic>
        <p:nvPicPr>
          <p:cNvPr id="6" name="Picture 5"/>
          <p:cNvPicPr>
            <a:picLocks noChangeAspect="1"/>
          </p:cNvPicPr>
          <p:nvPr/>
        </p:nvPicPr>
        <p:blipFill>
          <a:blip r:embed="rId2"/>
          <a:stretch>
            <a:fillRect/>
          </a:stretch>
        </p:blipFill>
        <p:spPr>
          <a:xfrm>
            <a:off x="7826283" y="459384"/>
            <a:ext cx="3773533" cy="2532010"/>
          </a:xfrm>
          <a:prstGeom prst="rect">
            <a:avLst/>
          </a:prstGeom>
        </p:spPr>
      </p:pic>
      <p:pic>
        <p:nvPicPr>
          <p:cNvPr id="7" name="Picture 6"/>
          <p:cNvPicPr>
            <a:picLocks noChangeAspect="1"/>
          </p:cNvPicPr>
          <p:nvPr/>
        </p:nvPicPr>
        <p:blipFill>
          <a:blip r:embed="rId3"/>
          <a:stretch>
            <a:fillRect/>
          </a:stretch>
        </p:blipFill>
        <p:spPr>
          <a:xfrm>
            <a:off x="4896665" y="3390187"/>
            <a:ext cx="6219825" cy="3356062"/>
          </a:xfrm>
          <a:prstGeom prst="rect">
            <a:avLst/>
          </a:prstGeom>
        </p:spPr>
      </p:pic>
    </p:spTree>
    <p:extLst>
      <p:ext uri="{BB962C8B-B14F-4D97-AF65-F5344CB8AC3E}">
        <p14:creationId xmlns:p14="http://schemas.microsoft.com/office/powerpoint/2010/main" val="31768876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5" name="Rectangle 4"/>
          <p:cNvSpPr/>
          <p:nvPr/>
        </p:nvSpPr>
        <p:spPr>
          <a:xfrm>
            <a:off x="187234" y="988158"/>
            <a:ext cx="6096000" cy="453919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được để trong ngoặc kép trong ví dụ: nhấn mạnh và hiểu theo nghĩa cụ thể, đặc biệt: các măng đá, nhũ đá, ngọc động vẫn tiếp tục được bồi đắp, bào mòn trong hành trình tạo tác của tự nhiên. Đó là một sự hiển nhiên, sinh động cho thấy tất cả mọi vật đều ở trạng thái vận động.</a:t>
            </a:r>
          </a:p>
        </p:txBody>
      </p:sp>
      <p:pic>
        <p:nvPicPr>
          <p:cNvPr id="2" name="Picture 1"/>
          <p:cNvPicPr>
            <a:picLocks noChangeAspect="1"/>
          </p:cNvPicPr>
          <p:nvPr/>
        </p:nvPicPr>
        <p:blipFill>
          <a:blip r:embed="rId2"/>
          <a:stretch>
            <a:fillRect/>
          </a:stretch>
        </p:blipFill>
        <p:spPr>
          <a:xfrm>
            <a:off x="8613019" y="128781"/>
            <a:ext cx="3578981" cy="2118030"/>
          </a:xfrm>
          <a:prstGeom prst="rect">
            <a:avLst/>
          </a:prstGeom>
        </p:spPr>
      </p:pic>
      <p:pic>
        <p:nvPicPr>
          <p:cNvPr id="6" name="Picture 5"/>
          <p:cNvPicPr>
            <a:picLocks noChangeAspect="1"/>
          </p:cNvPicPr>
          <p:nvPr/>
        </p:nvPicPr>
        <p:blipFill>
          <a:blip r:embed="rId3"/>
          <a:stretch>
            <a:fillRect/>
          </a:stretch>
        </p:blipFill>
        <p:spPr>
          <a:xfrm>
            <a:off x="7306492" y="2181798"/>
            <a:ext cx="4010297" cy="2669354"/>
          </a:xfrm>
          <a:prstGeom prst="rect">
            <a:avLst/>
          </a:prstGeom>
        </p:spPr>
      </p:pic>
      <p:pic>
        <p:nvPicPr>
          <p:cNvPr id="7" name="Picture 6"/>
          <p:cNvPicPr>
            <a:picLocks noChangeAspect="1"/>
          </p:cNvPicPr>
          <p:nvPr/>
        </p:nvPicPr>
        <p:blipFill>
          <a:blip r:embed="rId4"/>
          <a:stretch>
            <a:fillRect/>
          </a:stretch>
        </p:blipFill>
        <p:spPr>
          <a:xfrm>
            <a:off x="6474823" y="4937760"/>
            <a:ext cx="3413760" cy="1920240"/>
          </a:xfrm>
          <a:prstGeom prst="rect">
            <a:avLst/>
          </a:prstGeom>
        </p:spPr>
      </p:pic>
    </p:spTree>
    <p:extLst>
      <p:ext uri="{BB962C8B-B14F-4D97-AF65-F5344CB8AC3E}">
        <p14:creationId xmlns:p14="http://schemas.microsoft.com/office/powerpoint/2010/main" val="23269407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2" name="Rectangle 1"/>
          <p:cNvSpPr/>
          <p:nvPr/>
        </p:nvSpPr>
        <p:spPr>
          <a:xfrm>
            <a:off x="252549" y="1028675"/>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“xen-ti-mét”: phiên âm từ tiếng nước ngoài. Cụ thể là từ từ “centimet”, chỉ đơn vị đo độ dài.</a:t>
            </a:r>
          </a:p>
        </p:txBody>
      </p:sp>
      <p:pic>
        <p:nvPicPr>
          <p:cNvPr id="4" name="Picture 3"/>
          <p:cNvPicPr>
            <a:picLocks noChangeAspect="1"/>
          </p:cNvPicPr>
          <p:nvPr/>
        </p:nvPicPr>
        <p:blipFill>
          <a:blip r:embed="rId2"/>
          <a:stretch>
            <a:fillRect/>
          </a:stretch>
        </p:blipFill>
        <p:spPr>
          <a:xfrm>
            <a:off x="7407146" y="381000"/>
            <a:ext cx="4018500" cy="2679000"/>
          </a:xfrm>
          <a:prstGeom prst="rect">
            <a:avLst/>
          </a:prstGeom>
        </p:spPr>
      </p:pic>
      <p:pic>
        <p:nvPicPr>
          <p:cNvPr id="5" name="Picture 4"/>
          <p:cNvPicPr>
            <a:picLocks noChangeAspect="1"/>
          </p:cNvPicPr>
          <p:nvPr/>
        </p:nvPicPr>
        <p:blipFill>
          <a:blip r:embed="rId3"/>
          <a:stretch>
            <a:fillRect/>
          </a:stretch>
        </p:blipFill>
        <p:spPr>
          <a:xfrm>
            <a:off x="5725886" y="2373088"/>
            <a:ext cx="3844833" cy="2891244"/>
          </a:xfrm>
          <a:prstGeom prst="rect">
            <a:avLst/>
          </a:prstGeom>
        </p:spPr>
      </p:pic>
      <p:pic>
        <p:nvPicPr>
          <p:cNvPr id="6" name="Picture 5"/>
          <p:cNvPicPr>
            <a:picLocks noChangeAspect="1"/>
          </p:cNvPicPr>
          <p:nvPr/>
        </p:nvPicPr>
        <p:blipFill>
          <a:blip r:embed="rId3"/>
          <a:stretch>
            <a:fillRect/>
          </a:stretch>
        </p:blipFill>
        <p:spPr>
          <a:xfrm>
            <a:off x="475124" y="3818710"/>
            <a:ext cx="3844833" cy="2891244"/>
          </a:xfrm>
          <a:prstGeom prst="rect">
            <a:avLst/>
          </a:prstGeom>
        </p:spPr>
      </p:pic>
    </p:spTree>
    <p:extLst>
      <p:ext uri="{BB962C8B-B14F-4D97-AF65-F5344CB8AC3E}">
        <p14:creationId xmlns:p14="http://schemas.microsoft.com/office/powerpoint/2010/main" val="70803382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3809" y="1103395"/>
            <a:ext cx="6096000" cy="195386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Bữa tối, một chú én tò mò sa xuống bàn ăn, cánh bị thương không bay lên được.</a:t>
            </a:r>
          </a:p>
        </p:txBody>
      </p:sp>
      <p:sp>
        <p:nvSpPr>
          <p:cNvPr id="7" name="Rectangle 6"/>
          <p:cNvSpPr/>
          <p:nvPr/>
        </p:nvSpPr>
        <p:spPr>
          <a:xfrm>
            <a:off x="291737" y="3036949"/>
            <a:ext cx="6096000" cy="1384995"/>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gọi bằng “chú”</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415843" y="482377"/>
            <a:ext cx="4011027" cy="3373454"/>
          </a:xfrm>
          <a:prstGeom prst="rect">
            <a:avLst/>
          </a:prstGeom>
        </p:spPr>
      </p:pic>
      <p:pic>
        <p:nvPicPr>
          <p:cNvPr id="10" name="Picture 9"/>
          <p:cNvPicPr>
            <a:picLocks noChangeAspect="1"/>
          </p:cNvPicPr>
          <p:nvPr/>
        </p:nvPicPr>
        <p:blipFill>
          <a:blip r:embed="rId3"/>
          <a:stretch>
            <a:fillRect/>
          </a:stretch>
        </p:blipFill>
        <p:spPr>
          <a:xfrm>
            <a:off x="3521809" y="4376708"/>
            <a:ext cx="4328969" cy="2481292"/>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449501">
            <a:off x="8974905" y="1434735"/>
            <a:ext cx="1885678" cy="1245146"/>
          </a:xfrm>
          <a:prstGeom prst="rect">
            <a:avLst/>
          </a:prstGeom>
        </p:spPr>
      </p:pic>
    </p:spTree>
    <p:extLst>
      <p:ext uri="{BB962C8B-B14F-4D97-AF65-F5344CB8AC3E}">
        <p14:creationId xmlns:p14="http://schemas.microsoft.com/office/powerpoint/2010/main" val="26378550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7051" y="973993"/>
            <a:ext cx="6096000" cy="1953868"/>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Sáng hôm sau, tôi vẫn thấy nó thản nhiên đi lại quanh lều bên một bên cánh còn hơi sã xuống.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57051" y="325276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miêu tả với những từ ngữ, cử chỉ, điệu bộ như con người : “thản nhiên”, “đi lại”.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380906" y="464937"/>
            <a:ext cx="3962640" cy="2971980"/>
          </a:xfrm>
          <a:prstGeom prst="rect">
            <a:avLst/>
          </a:prstGeom>
        </p:spPr>
      </p:pic>
      <p:pic>
        <p:nvPicPr>
          <p:cNvPr id="6" name="Picture 5"/>
          <p:cNvPicPr>
            <a:picLocks noChangeAspect="1"/>
          </p:cNvPicPr>
          <p:nvPr/>
        </p:nvPicPr>
        <p:blipFill>
          <a:blip r:embed="rId3"/>
          <a:stretch>
            <a:fillRect/>
          </a:stretch>
        </p:blipFill>
        <p:spPr>
          <a:xfrm>
            <a:off x="6720632" y="4731709"/>
            <a:ext cx="2835056" cy="2126292"/>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3" b="90000" l="10000" r="90000"/>
                    </a14:imgEffect>
                  </a14:imgLayer>
                </a14:imgProps>
              </a:ext>
            </a:extLst>
          </a:blip>
          <a:stretch>
            <a:fillRect/>
          </a:stretch>
        </p:blipFill>
        <p:spPr>
          <a:xfrm rot="1117880">
            <a:off x="7289702" y="2133435"/>
            <a:ext cx="748506" cy="748506"/>
          </a:xfrm>
          <a:prstGeom prst="rect">
            <a:avLst/>
          </a:prstGeom>
        </p:spPr>
      </p:pic>
    </p:spTree>
    <p:extLst>
      <p:ext uri="{BB962C8B-B14F-4D97-AF65-F5344CB8AC3E}">
        <p14:creationId xmlns:p14="http://schemas.microsoft.com/office/powerpoint/2010/main" val="105784246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934891" y="3744620"/>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Tree>
    <p:extLst>
      <p:ext uri="{BB962C8B-B14F-4D97-AF65-F5344CB8AC3E}">
        <p14:creationId xmlns:p14="http://schemas.microsoft.com/office/powerpoint/2010/main" val="6438994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7299" y="1617109"/>
            <a:ext cx="7055628" cy="3909054"/>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54">
            <a:hlinkClick r:id="rId3" action="ppaction://hlinksldjump"/>
          </p:cNvPr>
          <p:cNvSpPr>
            <a:spLocks/>
          </p:cNvSpPr>
          <p:nvPr/>
        </p:nvSpPr>
        <p:spPr bwMode="auto">
          <a:xfrm>
            <a:off x="6280134" y="772960"/>
            <a:ext cx="4156083" cy="2678286"/>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4" name="Freeform 58">
            <a:hlinkClick r:id="rId4" action="ppaction://hlinksldjump"/>
          </p:cNvPr>
          <p:cNvSpPr>
            <a:spLocks/>
          </p:cNvSpPr>
          <p:nvPr/>
        </p:nvSpPr>
        <p:spPr bwMode="auto">
          <a:xfrm>
            <a:off x="6303161" y="3402399"/>
            <a:ext cx="4156083" cy="3538537"/>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7" name="Freeform 60">
            <a:hlinkClick r:id="rId5" action="ppaction://hlinksldjump"/>
          </p:cNvPr>
          <p:cNvSpPr>
            <a:spLocks/>
          </p:cNvSpPr>
          <p:nvPr/>
        </p:nvSpPr>
        <p:spPr bwMode="auto">
          <a:xfrm>
            <a:off x="2168826" y="3402399"/>
            <a:ext cx="4106113"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8" name="Oval 62"/>
          <p:cNvSpPr>
            <a:spLocks noChangeArrowheads="1"/>
          </p:cNvSpPr>
          <p:nvPr/>
        </p:nvSpPr>
        <p:spPr bwMode="auto">
          <a:xfrm>
            <a:off x="5670462" y="4010342"/>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9" name="Oval 64"/>
          <p:cNvSpPr>
            <a:spLocks noChangeArrowheads="1"/>
          </p:cNvSpPr>
          <p:nvPr/>
        </p:nvSpPr>
        <p:spPr bwMode="auto">
          <a:xfrm>
            <a:off x="8144364" y="2886703"/>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2" name="Freeform 56">
            <a:hlinkClick r:id="rId6" action="ppaction://hlinksldjump"/>
          </p:cNvPr>
          <p:cNvSpPr>
            <a:spLocks/>
          </p:cNvSpPr>
          <p:nvPr/>
        </p:nvSpPr>
        <p:spPr bwMode="auto">
          <a:xfrm>
            <a:off x="2163631" y="772960"/>
            <a:ext cx="4106113" cy="2629439"/>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4" name="Oval 63"/>
          <p:cNvSpPr>
            <a:spLocks noChangeArrowheads="1"/>
          </p:cNvSpPr>
          <p:nvPr/>
        </p:nvSpPr>
        <p:spPr bwMode="auto">
          <a:xfrm>
            <a:off x="5815113" y="969568"/>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6" name="Rectangle 66">
            <a:hlinkClick r:id="rId6" action="ppaction://hlinksldjump"/>
          </p:cNvPr>
          <p:cNvSpPr>
            <a:spLocks noChangeArrowheads="1"/>
          </p:cNvSpPr>
          <p:nvPr/>
        </p:nvSpPr>
        <p:spPr bwMode="auto">
          <a:xfrm>
            <a:off x="3337426" y="1067352"/>
            <a:ext cx="1563687"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01</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40" name="Rectangle 66">
            <a:hlinkClick r:id="rId6" action="ppaction://hlinksldjump"/>
          </p:cNvPr>
          <p:cNvSpPr>
            <a:spLocks noChangeArrowheads="1"/>
          </p:cNvSpPr>
          <p:nvPr/>
        </p:nvSpPr>
        <p:spPr bwMode="auto">
          <a:xfrm>
            <a:off x="7659587" y="1256675"/>
            <a:ext cx="1801813" cy="1770063"/>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02</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0" name="Rectangle 66"/>
          <p:cNvSpPr>
            <a:spLocks noChangeArrowheads="1"/>
          </p:cNvSpPr>
          <p:nvPr/>
        </p:nvSpPr>
        <p:spPr bwMode="auto">
          <a:xfrm>
            <a:off x="3134070"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3" action="ppaction://hlinksldjump"/>
              </a:rPr>
              <a:t>03</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1" name="Rectangle 66"/>
          <p:cNvSpPr>
            <a:spLocks noChangeArrowheads="1"/>
          </p:cNvSpPr>
          <p:nvPr/>
        </p:nvSpPr>
        <p:spPr bwMode="auto">
          <a:xfrm>
            <a:off x="7854361"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04</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2" name="5-Point Star 51"/>
          <p:cNvSpPr/>
          <p:nvPr/>
        </p:nvSpPr>
        <p:spPr>
          <a:xfrm>
            <a:off x="5178207" y="3842761"/>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5-Point Star 52"/>
          <p:cNvSpPr/>
          <p:nvPr/>
        </p:nvSpPr>
        <p:spPr>
          <a:xfrm>
            <a:off x="9631267" y="772960"/>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5-Point Star 53"/>
          <p:cNvSpPr/>
          <p:nvPr/>
        </p:nvSpPr>
        <p:spPr>
          <a:xfrm>
            <a:off x="5399664" y="1749594"/>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5-Point Star 54"/>
          <p:cNvSpPr/>
          <p:nvPr/>
        </p:nvSpPr>
        <p:spPr>
          <a:xfrm>
            <a:off x="9807130" y="3833308"/>
            <a:ext cx="442913" cy="235191"/>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Oval 62"/>
          <p:cNvSpPr>
            <a:spLocks noChangeArrowheads="1"/>
          </p:cNvSpPr>
          <p:nvPr/>
        </p:nvSpPr>
        <p:spPr bwMode="auto">
          <a:xfrm>
            <a:off x="3380589" y="2791570"/>
            <a:ext cx="1198563" cy="1325562"/>
          </a:xfrm>
          <a:prstGeom prst="ellipse">
            <a:avLst/>
          </a:prstGeom>
          <a:solidFill>
            <a:srgbClr val="00B0F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57" name="Notched Right Arrow 56">
            <a:hlinkClick r:id="rId4" action="ppaction://hlinksldjump"/>
          </p:cNvPr>
          <p:cNvSpPr/>
          <p:nvPr/>
        </p:nvSpPr>
        <p:spPr>
          <a:xfrm>
            <a:off x="250982" y="6028041"/>
            <a:ext cx="1344845" cy="675843"/>
          </a:xfrm>
          <a:prstGeom prst="notchedRightArrow">
            <a:avLst/>
          </a:prstGeom>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iCiel Crocante" panose="02000000000000000000" pitchFamily="2" charset="0"/>
              <a:ea typeface="+mn-ea"/>
              <a:cs typeface="+mn-cs"/>
            </a:endParaRPr>
          </a:p>
        </p:txBody>
      </p:sp>
    </p:spTree>
    <p:extLst>
      <p:ext uri="{BB962C8B-B14F-4D97-AF65-F5344CB8AC3E}">
        <p14:creationId xmlns:p14="http://schemas.microsoft.com/office/powerpoint/2010/main" val="2765471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42" presetClass="exit" presetSubtype="0" fill="hold" grpId="0" nodeType="withEffect">
                                  <p:stCondLst>
                                    <p:cond delay="0"/>
                                  </p:stCondLst>
                                  <p:childTnLst>
                                    <p:animEffect transition="out" filter="fade">
                                      <p:cBhvr>
                                        <p:cTn id="9" dur="1000"/>
                                        <p:tgtEl>
                                          <p:spTgt spid="34"/>
                                        </p:tgtEl>
                                      </p:cBhvr>
                                    </p:animEffect>
                                    <p:anim calcmode="lin" valueType="num">
                                      <p:cBhvr>
                                        <p:cTn id="10" dur="1000"/>
                                        <p:tgtEl>
                                          <p:spTgt spid="34"/>
                                        </p:tgtEl>
                                        <p:attrNameLst>
                                          <p:attrName>ppt_x</p:attrName>
                                        </p:attrNameLst>
                                      </p:cBhvr>
                                      <p:tavLst>
                                        <p:tav tm="0">
                                          <p:val>
                                            <p:strVal val="ppt_x"/>
                                          </p:val>
                                        </p:tav>
                                        <p:tav tm="100000">
                                          <p:val>
                                            <p:strVal val="ppt_x"/>
                                          </p:val>
                                        </p:tav>
                                      </p:tavLst>
                                    </p:anim>
                                    <p:anim calcmode="lin" valueType="num">
                                      <p:cBhvr>
                                        <p:cTn id="11" dur="1000"/>
                                        <p:tgtEl>
                                          <p:spTgt spid="34"/>
                                        </p:tgtEl>
                                        <p:attrNameLst>
                                          <p:attrName>ppt_y</p:attrName>
                                        </p:attrNameLst>
                                      </p:cBhvr>
                                      <p:tavLst>
                                        <p:tav tm="0">
                                          <p:val>
                                            <p:strVal val="ppt_y"/>
                                          </p:val>
                                        </p:tav>
                                        <p:tav tm="100000">
                                          <p:val>
                                            <p:strVal val="ppt_y+.1"/>
                                          </p:val>
                                        </p:tav>
                                      </p:tavLst>
                                    </p:anim>
                                    <p:set>
                                      <p:cBhvr>
                                        <p:cTn id="12" dur="1" fill="hold">
                                          <p:stCondLst>
                                            <p:cond delay="999"/>
                                          </p:stCondLst>
                                        </p:cTn>
                                        <p:tgtEl>
                                          <p:spTgt spid="34"/>
                                        </p:tgtEl>
                                        <p:attrNameLst>
                                          <p:attrName>style.visibility</p:attrName>
                                        </p:attrNameLst>
                                      </p:cBhvr>
                                      <p:to>
                                        <p:strVal val="hidden"/>
                                      </p:to>
                                    </p:set>
                                  </p:childTnLst>
                                </p:cTn>
                              </p:par>
                              <p:par>
                                <p:cTn id="13" presetID="42" presetClass="exit" presetSubtype="0" fill="hold" grpId="0" nodeType="withEffect">
                                  <p:stCondLst>
                                    <p:cond delay="0"/>
                                  </p:stCondLst>
                                  <p:childTnLst>
                                    <p:animEffect transition="out" filter="fade">
                                      <p:cBhvr>
                                        <p:cTn id="14" dur="1000"/>
                                        <p:tgtEl>
                                          <p:spTgt spid="32"/>
                                        </p:tgtEl>
                                      </p:cBhvr>
                                    </p:animEffect>
                                    <p:anim calcmode="lin" valueType="num">
                                      <p:cBhvr>
                                        <p:cTn id="15" dur="1000"/>
                                        <p:tgtEl>
                                          <p:spTgt spid="32"/>
                                        </p:tgtEl>
                                        <p:attrNameLst>
                                          <p:attrName>ppt_x</p:attrName>
                                        </p:attrNameLst>
                                      </p:cBhvr>
                                      <p:tavLst>
                                        <p:tav tm="0">
                                          <p:val>
                                            <p:strVal val="ppt_x"/>
                                          </p:val>
                                        </p:tav>
                                        <p:tav tm="100000">
                                          <p:val>
                                            <p:strVal val="ppt_x"/>
                                          </p:val>
                                        </p:tav>
                                      </p:tavLst>
                                    </p:anim>
                                    <p:anim calcmode="lin" valueType="num">
                                      <p:cBhvr>
                                        <p:cTn id="16" dur="1000"/>
                                        <p:tgtEl>
                                          <p:spTgt spid="32"/>
                                        </p:tgtEl>
                                        <p:attrNameLst>
                                          <p:attrName>ppt_y</p:attrName>
                                        </p:attrNameLst>
                                      </p:cBhvr>
                                      <p:tavLst>
                                        <p:tav tm="0">
                                          <p:val>
                                            <p:strVal val="ppt_y"/>
                                          </p:val>
                                        </p:tav>
                                        <p:tav tm="100000">
                                          <p:val>
                                            <p:strVal val="ppt_y+.1"/>
                                          </p:val>
                                        </p:tav>
                                      </p:tavLst>
                                    </p:anim>
                                    <p:set>
                                      <p:cBhvr>
                                        <p:cTn id="17" dur="1" fill="hold">
                                          <p:stCondLst>
                                            <p:cond delay="999"/>
                                          </p:stCondLst>
                                        </p:cTn>
                                        <p:tgtEl>
                                          <p:spTgt spid="32"/>
                                        </p:tgtEl>
                                        <p:attrNameLst>
                                          <p:attrName>style.visibility</p:attrName>
                                        </p:attrNameLst>
                                      </p:cBhvr>
                                      <p:to>
                                        <p:strVal val="hidden"/>
                                      </p:to>
                                    </p:set>
                                  </p:childTnLst>
                                </p:cTn>
                              </p:par>
                              <p:par>
                                <p:cTn id="18" presetID="42" presetClass="exit" presetSubtype="0" fill="hold" grpId="0" nodeType="withEffect">
                                  <p:stCondLst>
                                    <p:cond delay="0"/>
                                  </p:stCondLst>
                                  <p:childTnLst>
                                    <p:animEffect transition="out" filter="fade">
                                      <p:cBhvr>
                                        <p:cTn id="19" dur="1000"/>
                                        <p:tgtEl>
                                          <p:spTgt spid="36"/>
                                        </p:tgtEl>
                                      </p:cBhvr>
                                    </p:animEffect>
                                    <p:anim calcmode="lin" valueType="num">
                                      <p:cBhvr>
                                        <p:cTn id="20" dur="1000"/>
                                        <p:tgtEl>
                                          <p:spTgt spid="36"/>
                                        </p:tgtEl>
                                        <p:attrNameLst>
                                          <p:attrName>ppt_x</p:attrName>
                                        </p:attrNameLst>
                                      </p:cBhvr>
                                      <p:tavLst>
                                        <p:tav tm="0">
                                          <p:val>
                                            <p:strVal val="ppt_x"/>
                                          </p:val>
                                        </p:tav>
                                        <p:tav tm="100000">
                                          <p:val>
                                            <p:strVal val="ppt_x"/>
                                          </p:val>
                                        </p:tav>
                                      </p:tavLst>
                                    </p:anim>
                                    <p:anim calcmode="lin" valueType="num">
                                      <p:cBhvr>
                                        <p:cTn id="21" dur="1000"/>
                                        <p:tgtEl>
                                          <p:spTgt spid="36"/>
                                        </p:tgtEl>
                                        <p:attrNameLst>
                                          <p:attrName>ppt_y</p:attrName>
                                        </p:attrNameLst>
                                      </p:cBhvr>
                                      <p:tavLst>
                                        <p:tav tm="0">
                                          <p:val>
                                            <p:strVal val="ppt_y"/>
                                          </p:val>
                                        </p:tav>
                                        <p:tav tm="100000">
                                          <p:val>
                                            <p:strVal val="ppt_y+.1"/>
                                          </p:val>
                                        </p:tav>
                                      </p:tavLst>
                                    </p:anim>
                                    <p:set>
                                      <p:cBhvr>
                                        <p:cTn id="22"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par>
                                <p:cTn id="29" presetID="6" presetClass="exit" presetSubtype="32" fill="hold" grpId="0" nodeType="withEffect">
                                  <p:stCondLst>
                                    <p:cond delay="0"/>
                                  </p:stCondLst>
                                  <p:childTnLst>
                                    <p:animEffect transition="out" filter="circle(out)">
                                      <p:cBhvr>
                                        <p:cTn id="30" dur="2000"/>
                                        <p:tgtEl>
                                          <p:spTgt spid="29"/>
                                        </p:tgtEl>
                                      </p:cBhvr>
                                    </p:animEffect>
                                    <p:set>
                                      <p:cBhvr>
                                        <p:cTn id="31" dur="1" fill="hold">
                                          <p:stCondLst>
                                            <p:cond delay="1999"/>
                                          </p:stCondLst>
                                        </p:cTn>
                                        <p:tgtEl>
                                          <p:spTgt spid="29"/>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2000"/>
                                        <p:tgtEl>
                                          <p:spTgt spid="40"/>
                                        </p:tgtEl>
                                      </p:cBhvr>
                                    </p:animEffect>
                                    <p:set>
                                      <p:cBhvr>
                                        <p:cTn id="34" dur="1" fill="hold">
                                          <p:stCondLst>
                                            <p:cond delay="1999"/>
                                          </p:stCondLst>
                                        </p:cTn>
                                        <p:tgtEl>
                                          <p:spTgt spid="40"/>
                                        </p:tgtEl>
                                        <p:attrNameLst>
                                          <p:attrName>style.visibility</p:attrName>
                                        </p:attrNameLst>
                                      </p:cBhvr>
                                      <p:to>
                                        <p:strVal val="hidden"/>
                                      </p:to>
                                    </p:set>
                                  </p:childTnLst>
                                </p:cTn>
                              </p:par>
                              <p:par>
                                <p:cTn id="35" presetID="6" presetClass="exit" presetSubtype="32" fill="hold" grpId="0" nodeType="withEffect">
                                  <p:stCondLst>
                                    <p:cond delay="0"/>
                                  </p:stCondLst>
                                  <p:childTnLst>
                                    <p:animEffect transition="out" filter="circle(out)">
                                      <p:cBhvr>
                                        <p:cTn id="36" dur="2000"/>
                                        <p:tgtEl>
                                          <p:spTgt spid="53"/>
                                        </p:tgtEl>
                                      </p:cBhvr>
                                    </p:animEffect>
                                    <p:set>
                                      <p:cBhvr>
                                        <p:cTn id="37"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2000"/>
                                        <p:tgtEl>
                                          <p:spTgt spid="27"/>
                                        </p:tgtEl>
                                      </p:cBhvr>
                                    </p:animEffect>
                                    <p:set>
                                      <p:cBhvr>
                                        <p:cTn id="43" dur="1" fill="hold">
                                          <p:stCondLst>
                                            <p:cond delay="1999"/>
                                          </p:stCondLst>
                                        </p:cTn>
                                        <p:tgtEl>
                                          <p:spTgt spid="27"/>
                                        </p:tgtEl>
                                        <p:attrNameLst>
                                          <p:attrName>style.visibility</p:attrName>
                                        </p:attrNameLst>
                                      </p:cBhvr>
                                      <p:to>
                                        <p:strVal val="hidden"/>
                                      </p:to>
                                    </p:set>
                                  </p:childTnLst>
                                </p:cTn>
                              </p:par>
                              <p:par>
                                <p:cTn id="44" presetID="21" presetClass="exit" presetSubtype="1" fill="hold" grpId="0" nodeType="withEffect">
                                  <p:stCondLst>
                                    <p:cond delay="0"/>
                                  </p:stCondLst>
                                  <p:childTnLst>
                                    <p:animEffect transition="out" filter="wheel(1)">
                                      <p:cBhvr>
                                        <p:cTn id="45" dur="2000"/>
                                        <p:tgtEl>
                                          <p:spTgt spid="56"/>
                                        </p:tgtEl>
                                      </p:cBhvr>
                                    </p:animEffect>
                                    <p:set>
                                      <p:cBhvr>
                                        <p:cTn id="46" dur="1" fill="hold">
                                          <p:stCondLst>
                                            <p:cond delay="1999"/>
                                          </p:stCondLst>
                                        </p:cTn>
                                        <p:tgtEl>
                                          <p:spTgt spid="56"/>
                                        </p:tgtEl>
                                        <p:attrNameLst>
                                          <p:attrName>style.visibility</p:attrName>
                                        </p:attrNameLst>
                                      </p:cBhvr>
                                      <p:to>
                                        <p:strVal val="hidden"/>
                                      </p:to>
                                    </p:set>
                                  </p:childTnLst>
                                </p:cTn>
                              </p:par>
                              <p:par>
                                <p:cTn id="47" presetID="21" presetClass="exit" presetSubtype="1" fill="hold" grpId="0" nodeType="withEffect">
                                  <p:stCondLst>
                                    <p:cond delay="0"/>
                                  </p:stCondLst>
                                  <p:childTnLst>
                                    <p:animEffect transition="out" filter="wheel(1)">
                                      <p:cBhvr>
                                        <p:cTn id="48" dur="2000"/>
                                        <p:tgtEl>
                                          <p:spTgt spid="52"/>
                                        </p:tgtEl>
                                      </p:cBhvr>
                                    </p:animEffect>
                                    <p:set>
                                      <p:cBhvr>
                                        <p:cTn id="49" dur="1" fill="hold">
                                          <p:stCondLst>
                                            <p:cond delay="1999"/>
                                          </p:stCondLst>
                                        </p:cTn>
                                        <p:tgtEl>
                                          <p:spTgt spid="52"/>
                                        </p:tgtEl>
                                        <p:attrNameLst>
                                          <p:attrName>style.visibility</p:attrName>
                                        </p:attrNameLst>
                                      </p:cBhvr>
                                      <p:to>
                                        <p:strVal val="hidden"/>
                                      </p:to>
                                    </p:set>
                                  </p:childTnLst>
                                </p:cTn>
                              </p:par>
                              <p:par>
                                <p:cTn id="50" presetID="21" presetClass="exit" presetSubtype="1" fill="hold" grpId="0" nodeType="withEffect">
                                  <p:stCondLst>
                                    <p:cond delay="0"/>
                                  </p:stCondLst>
                                  <p:childTnLst>
                                    <p:animEffect transition="out" filter="wheel(1)">
                                      <p:cBhvr>
                                        <p:cTn id="51" dur="2000"/>
                                        <p:tgtEl>
                                          <p:spTgt spid="50"/>
                                        </p:tgtEl>
                                      </p:cBhvr>
                                    </p:animEffect>
                                    <p:set>
                                      <p:cBhvr>
                                        <p:cTn id="52" dur="1" fill="hold">
                                          <p:stCondLst>
                                            <p:cond delay="1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1" presetClass="exit" presetSubtype="1" fill="hold" grpId="0" nodeType="clickEffect">
                                  <p:stCondLst>
                                    <p:cond delay="0"/>
                                  </p:stCondLst>
                                  <p:childTnLst>
                                    <p:animEffect transition="out" filter="wheel(1)">
                                      <p:cBhvr>
                                        <p:cTn id="57" dur="2000"/>
                                        <p:tgtEl>
                                          <p:spTgt spid="51"/>
                                        </p:tgtEl>
                                      </p:cBhvr>
                                    </p:animEffect>
                                    <p:set>
                                      <p:cBhvr>
                                        <p:cTn id="58" dur="1" fill="hold">
                                          <p:stCondLst>
                                            <p:cond delay="1999"/>
                                          </p:stCondLst>
                                        </p:cTn>
                                        <p:tgtEl>
                                          <p:spTgt spid="51"/>
                                        </p:tgtEl>
                                        <p:attrNameLst>
                                          <p:attrName>style.visibility</p:attrName>
                                        </p:attrNameLst>
                                      </p:cBhvr>
                                      <p:to>
                                        <p:strVal val="hidden"/>
                                      </p:to>
                                    </p:set>
                                  </p:childTnLst>
                                </p:cTn>
                              </p:par>
                              <p:par>
                                <p:cTn id="59" presetID="21" presetClass="exit" presetSubtype="1" fill="hold" grpId="0" nodeType="withEffect">
                                  <p:stCondLst>
                                    <p:cond delay="0"/>
                                  </p:stCondLst>
                                  <p:childTnLst>
                                    <p:animEffect transition="out" filter="wheel(1)">
                                      <p:cBhvr>
                                        <p:cTn id="60" dur="2000"/>
                                        <p:tgtEl>
                                          <p:spTgt spid="24"/>
                                        </p:tgtEl>
                                      </p:cBhvr>
                                    </p:animEffect>
                                    <p:set>
                                      <p:cBhvr>
                                        <p:cTn id="61" dur="1" fill="hold">
                                          <p:stCondLst>
                                            <p:cond delay="1999"/>
                                          </p:stCondLst>
                                        </p:cTn>
                                        <p:tgtEl>
                                          <p:spTgt spid="24"/>
                                        </p:tgtEl>
                                        <p:attrNameLst>
                                          <p:attrName>style.visibility</p:attrName>
                                        </p:attrNameLst>
                                      </p:cBhvr>
                                      <p:to>
                                        <p:strVal val="hidden"/>
                                      </p:to>
                                    </p:set>
                                  </p:childTnLst>
                                </p:cTn>
                              </p:par>
                              <p:par>
                                <p:cTn id="62" presetID="21" presetClass="exit" presetSubtype="1" fill="hold" grpId="0" nodeType="withEffect">
                                  <p:stCondLst>
                                    <p:cond delay="0"/>
                                  </p:stCondLst>
                                  <p:childTnLst>
                                    <p:animEffect transition="out" filter="wheel(1)">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21" presetClass="exit" presetSubtype="1" fill="hold" grpId="0" nodeType="withEffect">
                                  <p:stCondLst>
                                    <p:cond delay="0"/>
                                  </p:stCondLst>
                                  <p:childTnLst>
                                    <p:animEffect transition="out" filter="wheel(1)">
                                      <p:cBhvr>
                                        <p:cTn id="66" dur="2000"/>
                                        <p:tgtEl>
                                          <p:spTgt spid="55"/>
                                        </p:tgtEl>
                                      </p:cBhvr>
                                    </p:animEffect>
                                    <p:set>
                                      <p:cBhvr>
                                        <p:cTn id="6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3" grpId="0" animBg="1"/>
      <p:bldP spid="24" grpId="0" animBg="1"/>
      <p:bldP spid="27" grpId="0" animBg="1"/>
      <p:bldP spid="28" grpId="0" animBg="1"/>
      <p:bldP spid="29" grpId="0" animBg="1"/>
      <p:bldP spid="32" grpId="0" animBg="1"/>
      <p:bldP spid="34" grpId="0" animBg="1"/>
      <p:bldP spid="36" grpId="0"/>
      <p:bldP spid="40" grpId="0"/>
      <p:bldP spid="50" grpId="0"/>
      <p:bldP spid="51" grpId="0"/>
      <p:bldP spid="52" grpId="0" animBg="1"/>
      <p:bldP spid="53" grpId="0" animBg="1"/>
      <p:bldP spid="54" grpId="0" animBg="1"/>
      <p:bldP spid="55" grpId="0"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a. </a:t>
            </a:r>
            <a:r>
              <a:rPr lang="fr-FR" sz="2800" i="1">
                <a:latin typeface="Times New Roman" panose="02020603050405020304" pitchFamily="18" charset="0"/>
                <a:ea typeface="Calibri" panose="020F0502020204030204" pitchFamily="34" charset="0"/>
                <a:cs typeface="Times New Roman" panose="02020603050405020304" pitchFamily="18" charset="0"/>
              </a:rPr>
              <a:t>Nhiều bạn én thiếu niên ngủ nướng, say giấc ngay trên những mỏm đá thấp dọc lối đi.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561740"/>
            <a:ext cx="4789715" cy="3048066"/>
          </a:xfrm>
          <a:prstGeom prst="rect">
            <a:avLst/>
          </a:prstGeom>
        </p:spPr>
      </p:pic>
      <p:pic>
        <p:nvPicPr>
          <p:cNvPr id="8" name="Picture 7"/>
          <p:cNvPicPr>
            <a:picLocks noChangeAspect="1"/>
          </p:cNvPicPr>
          <p:nvPr/>
        </p:nvPicPr>
        <p:blipFill>
          <a:blip r:embed="rId3"/>
          <a:stretch>
            <a:fillRect/>
          </a:stretch>
        </p:blipFill>
        <p:spPr>
          <a:xfrm>
            <a:off x="7595884" y="516938"/>
            <a:ext cx="3833571" cy="3120527"/>
          </a:xfrm>
          <a:prstGeom prst="rect">
            <a:avLst/>
          </a:prstGeom>
        </p:spPr>
      </p:pic>
      <p:sp>
        <p:nvSpPr>
          <p:cNvPr id="9" name="Rounded Rectangular Callout 8"/>
          <p:cNvSpPr/>
          <p:nvPr/>
        </p:nvSpPr>
        <p:spPr>
          <a:xfrm>
            <a:off x="3058719" y="1358024"/>
            <a:ext cx="5956662" cy="2751195"/>
          </a:xfrm>
          <a:prstGeom prst="wedgeRoundRectCallout">
            <a:avLst>
              <a:gd name="adj1" fmla="val -60307"/>
              <a:gd name="adj2" fmla="val 819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Gọi chim én là “bạn”, cũng phân chia thành các độ tuổi và tính cách như con người: “thiếu niên”, “ngủ nướng”, “say giấc”.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ular Callout 9"/>
          <p:cNvSpPr/>
          <p:nvPr/>
        </p:nvSpPr>
        <p:spPr>
          <a:xfrm>
            <a:off x="2915026" y="1149255"/>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ular Callout 10"/>
          <p:cNvSpPr/>
          <p:nvPr/>
        </p:nvSpPr>
        <p:spPr>
          <a:xfrm>
            <a:off x="2915026" y="1224981"/>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9460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P spid="9" grpId="1" animBg="1"/>
      <p:bldP spid="10" grpId="0" animBg="1"/>
      <p:bldP spid="10" grpId="1"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315873"/>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a:t>
            </a:r>
            <a:r>
              <a:rPr lang="fr-FR" sz="2800" i="1">
                <a:latin typeface="Times New Roman" panose="02020603050405020304" pitchFamily="18" charset="0"/>
                <a:ea typeface="Calibri" panose="020F0502020204030204" pitchFamily="34" charset="0"/>
                <a:cs typeface="Times New Roman" panose="02020603050405020304" pitchFamily="18" charset="0"/>
              </a:rPr>
              <a:t>Chúng đậu thành từng vạt như đám hoa lá ai ngẫu hứng xếp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99463" y="3744620"/>
            <a:ext cx="6531428" cy="2031325"/>
          </a:xfrm>
          <a:prstGeom prst="rect">
            <a:avLst/>
          </a:prstGeom>
        </p:spPr>
        <p:txBody>
          <a:bodyPr wrap="square">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Vẻ đẹp của đàn bướm khi đậu trên mặt đất được ví với hoa lá được ai ngẫu hứng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
        <p:nvSpPr>
          <p:cNvPr id="5" name="Rounded Rectangular Callout 4"/>
          <p:cNvSpPr/>
          <p:nvPr/>
        </p:nvSpPr>
        <p:spPr>
          <a:xfrm>
            <a:off x="3938193" y="996925"/>
            <a:ext cx="6224710" cy="3222377"/>
          </a:xfrm>
          <a:prstGeom prst="wedgeRoundRectCallout">
            <a:avLst>
              <a:gd name="adj1" fmla="val -81691"/>
              <a:gd name="adj2" fmla="val -16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tăng sức gợi cho sự miêu tả, diễn đạt hình ảnh đàn bướm đậu thành từng vạt đẹp, rực rỡ như hoa lá và cho thấy cảm xúc của người viết trước vẻ đẹp.</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899587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c. </a:t>
            </a:r>
            <a:r>
              <a:rPr lang="fr-FR" sz="2800" i="1">
                <a:latin typeface="Times New Roman" panose="02020603050405020304" pitchFamily="18" charset="0"/>
                <a:ea typeface="Calibri" panose="020F0502020204030204" pitchFamily="34" charset="0"/>
                <a:cs typeface="Times New Roman" panose="02020603050405020304" pitchFamily="18" charset="0"/>
              </a:rPr>
              <a:t>Cửa thứ hai thông lên mặt đất như cái giếng trời khổng lồ đón khí trời và ánh sáng.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138057" y="3465880"/>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So sánh cửa thứ hai ở hang Én thông lên mặt đất cao, rộng, sáng như giếng trời khổng lồ.</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271701"/>
            <a:ext cx="4762500" cy="3162300"/>
          </a:xfrm>
          <a:prstGeom prst="rect">
            <a:avLst/>
          </a:prstGeom>
        </p:spPr>
      </p:pic>
      <p:pic>
        <p:nvPicPr>
          <p:cNvPr id="9" name="Picture 8"/>
          <p:cNvPicPr>
            <a:picLocks noChangeAspect="1"/>
          </p:cNvPicPr>
          <p:nvPr/>
        </p:nvPicPr>
        <p:blipFill>
          <a:blip r:embed="rId3"/>
          <a:stretch>
            <a:fillRect/>
          </a:stretch>
        </p:blipFill>
        <p:spPr>
          <a:xfrm>
            <a:off x="7198581" y="516938"/>
            <a:ext cx="4035476" cy="2688636"/>
          </a:xfrm>
          <a:prstGeom prst="rect">
            <a:avLst/>
          </a:prstGeom>
        </p:spPr>
      </p:pic>
      <p:sp>
        <p:nvSpPr>
          <p:cNvPr id="10" name="Rounded Rectangular Callout 9"/>
          <p:cNvSpPr/>
          <p:nvPr/>
        </p:nvSpPr>
        <p:spPr>
          <a:xfrm>
            <a:off x="5371011" y="147606"/>
            <a:ext cx="5630091" cy="2565494"/>
          </a:xfrm>
          <a:prstGeom prst="wedgeRoundRectCallout">
            <a:avLst>
              <a:gd name="adj1" fmla="val -61204"/>
              <a:gd name="adj2" fmla="val 945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a:solidFill>
                  <a:schemeClr val="tx1"/>
                </a:solidFill>
                <a:latin typeface="Times New Roman" panose="02020603050405020304" pitchFamily="18" charset="0"/>
                <a:ea typeface="Calibri" panose="020F0502020204030204" pitchFamily="34" charset="0"/>
              </a:rPr>
              <a:t>- Tác dụng: giúp cho đối tượng so sánh trở nên cụ thể hóa, dễ hình dung, tăng sức gợi hình gợi cảm cho sự diễn đạt, tạo cảm giác choáng ngợp trước không gian sáng rộng, và trong trẻo.</a:t>
            </a:r>
            <a:endParaRPr lang="en-US" sz="2800">
              <a:solidFill>
                <a:schemeClr val="tx1"/>
              </a:solidFill>
            </a:endParaRPr>
          </a:p>
        </p:txBody>
      </p:sp>
    </p:spTree>
    <p:extLst>
      <p:ext uri="{BB962C8B-B14F-4D97-AF65-F5344CB8AC3E}">
        <p14:creationId xmlns:p14="http://schemas.microsoft.com/office/powerpoint/2010/main" val="519555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790165" y="664029"/>
            <a:ext cx="7022496" cy="3167459"/>
            <a:chOff x="2393207" y="2195884"/>
            <a:chExt cx="2317326" cy="1813888"/>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2"/>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93207" y="3377723"/>
              <a:ext cx="2317326" cy="632049"/>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VẬN</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DỤNG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39196012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DB746C09-09B5-448F-AA25-65DF768EFA48}"/>
              </a:ext>
            </a:extLst>
          </p:cNvPr>
          <p:cNvSpPr txBox="1"/>
          <p:nvPr/>
        </p:nvSpPr>
        <p:spPr>
          <a:xfrm>
            <a:off x="2137546" y="159433"/>
            <a:ext cx="9222966" cy="2031325"/>
          </a:xfrm>
          <a:prstGeom prst="rect">
            <a:avLst/>
          </a:prstGeom>
          <a:noFill/>
        </p:spPr>
        <p:txBody>
          <a:bodyPr wrap="square" rtlCol="0">
            <a:spAutoFit/>
          </a:bodyPr>
          <a:lstStyle/>
          <a:p>
            <a:pPr algn="just">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đặt dấu hai chấm, dấu ngoặc kép thích hợp vào truyện cười dưới đây và giải thích lí do. (Điều chỉnh chữ viết hoa, nếu cần thiết)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4" name="Rounded Rectangle 3"/>
          <p:cNvSpPr/>
          <p:nvPr/>
        </p:nvSpPr>
        <p:spPr>
          <a:xfrm>
            <a:off x="1320753" y="2190758"/>
            <a:ext cx="10549889" cy="47215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người đi đường thấy Nicky đi cùng một chú chó, bèn hỏi chó của cháu có cắn người không? Nicky đáp chó nhà cháu không cắn ai bao giờ cả. Người khách liền đưa tay vuốt ve con chó nhưng bị nó đớp ngay một miếng. Bực mình, ông khách nói sao cháu bảo chó nhà cháu không cắn ai? Vâng, thì đúng như vậy. Nhưng đây đâu phải là con chó của nhà cháu.</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r">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(Truyện cười thế giới)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621443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4" name="Rounded Rectangle 3"/>
          <p:cNvSpPr/>
          <p:nvPr/>
        </p:nvSpPr>
        <p:spPr>
          <a:xfrm>
            <a:off x="1333816" y="979714"/>
            <a:ext cx="10549889" cy="54210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người đi đường thấy Nicky đi cùng một chú chó, bèn hỏi: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 của cháu có cắn người không”? Nicky đáp: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 nhà cháu không cắn ai bao giờ cả”. Người khách liền đưa tay vuốt ve con chó nhưng bị nó đớp ngay một miếng. Bực mình, ông khách nói: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 cháu bảo chó nhà cháu không cắn ai? - “Vâng, thì đúng như vậy. Nhưng đây đâu phải là con chó của nhà cháu”.</a:t>
            </a:r>
            <a:endPar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r">
              <a:lnSpc>
                <a:spcPct val="150000"/>
              </a:lnSpc>
              <a:spcAft>
                <a:spcPts val="8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29524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27862" y="339634"/>
            <a:ext cx="4990012" cy="914400"/>
          </a:xfrm>
          <a:prstGeom prst="roundRect">
            <a:avLst/>
          </a:prstGeom>
          <a:solidFill>
            <a:schemeClr val="accent4">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HƯỚNG DẪN TỰ HỌC</a:t>
            </a:r>
          </a:p>
        </p:txBody>
      </p:sp>
      <p:sp>
        <p:nvSpPr>
          <p:cNvPr id="3" name="Rounded Rectangle 2"/>
          <p:cNvSpPr/>
          <p:nvPr/>
        </p:nvSpPr>
        <p:spPr>
          <a:xfrm>
            <a:off x="979714" y="1854925"/>
            <a:ext cx="4990012" cy="914400"/>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Xem lại kiến thức tiếng Việt</a:t>
            </a:r>
          </a:p>
        </p:txBody>
      </p:sp>
      <p:sp>
        <p:nvSpPr>
          <p:cNvPr id="4" name="Rounded Rectangle 3"/>
          <p:cNvSpPr/>
          <p:nvPr/>
        </p:nvSpPr>
        <p:spPr>
          <a:xfrm>
            <a:off x="3853543" y="3161211"/>
            <a:ext cx="4990012" cy="914400"/>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Đặt câu văn có sử dụng dấu câu và nêu tác dụng của dấu câu đó.</a:t>
            </a:r>
          </a:p>
        </p:txBody>
      </p:sp>
      <p:sp>
        <p:nvSpPr>
          <p:cNvPr id="5" name="Rounded Rectangle 4"/>
          <p:cNvSpPr/>
          <p:nvPr/>
        </p:nvSpPr>
        <p:spPr>
          <a:xfrm>
            <a:off x="6648993" y="4794068"/>
            <a:ext cx="4990012" cy="914400"/>
          </a:xfrm>
          <a:prstGeom prst="round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Chuẩn bị: Cửu Long Giang ta ơi.</a:t>
            </a:r>
          </a:p>
        </p:txBody>
      </p:sp>
      <p:pic>
        <p:nvPicPr>
          <p:cNvPr id="6" name="Picture 5"/>
          <p:cNvPicPr>
            <a:picLocks noChangeAspect="1"/>
          </p:cNvPicPr>
          <p:nvPr/>
        </p:nvPicPr>
        <p:blipFill>
          <a:blip r:embed="rId2"/>
          <a:stretch>
            <a:fillRect/>
          </a:stretch>
        </p:blipFill>
        <p:spPr>
          <a:xfrm>
            <a:off x="2369780" y="-121157"/>
            <a:ext cx="1954138" cy="1835981"/>
          </a:xfrm>
          <a:prstGeom prst="rect">
            <a:avLst/>
          </a:prstGeom>
        </p:spPr>
      </p:pic>
      <p:pic>
        <p:nvPicPr>
          <p:cNvPr id="7" name="Picture 6"/>
          <p:cNvPicPr>
            <a:picLocks noChangeAspect="1"/>
          </p:cNvPicPr>
          <p:nvPr/>
        </p:nvPicPr>
        <p:blipFill>
          <a:blip r:embed="rId2"/>
          <a:stretch>
            <a:fillRect/>
          </a:stretch>
        </p:blipFill>
        <p:spPr>
          <a:xfrm>
            <a:off x="9326880" y="339634"/>
            <a:ext cx="2621507" cy="2462997"/>
          </a:xfrm>
          <a:prstGeom prst="rect">
            <a:avLst/>
          </a:prstGeom>
        </p:spPr>
      </p:pic>
    </p:spTree>
    <p:extLst>
      <p:ext uri="{BB962C8B-B14F-4D97-AF65-F5344CB8AC3E}">
        <p14:creationId xmlns:p14="http://schemas.microsoft.com/office/powerpoint/2010/main" val="83395664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2079733" y="568640"/>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7"/>
          <p:cNvSpPr>
            <a:spLocks noChangeArrowheads="1"/>
          </p:cNvSpPr>
          <p:nvPr/>
        </p:nvSpPr>
        <p:spPr bwMode="auto">
          <a:xfrm>
            <a:off x="3085342" y="2279348"/>
            <a:ext cx="7334250" cy="1731237"/>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54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lang="zh-CN" altLang="en-US" sz="54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Tree>
    <p:extLst>
      <p:ext uri="{BB962C8B-B14F-4D97-AF65-F5344CB8AC3E}">
        <p14:creationId xmlns:p14="http://schemas.microsoft.com/office/powerpoint/2010/main" val="36909918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265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992776" y="0"/>
            <a:ext cx="10872651" cy="2625634"/>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dirty="0">
                <a:solidFill>
                  <a:schemeClr val="tx1"/>
                </a:solidFill>
                <a:latin typeface="Times New Roman" panose="02020603050405020304" pitchFamily="18" charset="0"/>
                <a:cs typeface="Times New Roman" panose="02020603050405020304" pitchFamily="18" charset="0"/>
              </a:rPr>
              <a:t>Câu 1: Đoạn thơ sau viết theo thể thơ nào?</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Ngỡ từ quả thị bước ra</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Bé làm cô Tấm giúp bà xâu kim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Thổi cơm, nấu nước, bế em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Lục bát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18952271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40080" y="0"/>
            <a:ext cx="11303726" cy="2560320"/>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a:solidFill>
                  <a:schemeClr val="tx1"/>
                </a:solidFill>
                <a:latin typeface="Times New Roman" panose="02020603050405020304" pitchFamily="18" charset="0"/>
                <a:cs typeface="Times New Roman" panose="02020603050405020304" pitchFamily="18" charset="0"/>
              </a:rPr>
              <a:t>Câu 2: Đoạn thơ sau trích trong bài thơ nào, của ai?</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cười híp mí,</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má đỏ bồ quân:</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 “Thôi, chào đồng chí!</a:t>
            </a:r>
            <a:r>
              <a:rPr lang="en-US" sz="3200" b="1" i="1">
                <a:solidFill>
                  <a:schemeClr val="tx1"/>
                </a:solidFill>
                <a:latin typeface="Times New Roman" panose="02020603050405020304" pitchFamily="18" charset="0"/>
                <a:cs typeface="Times New Roman" panose="02020603050405020304" pitchFamily="18" charset="0"/>
              </a:rPr>
              <a:t>”</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đi xa dần...</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thơ Lượm, Tố Hữu</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4560261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0"/>
            <a:ext cx="11120846" cy="2612571"/>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đoạn trích </a:t>
            </a:r>
            <a:r>
              <a:rPr lang="de-DE" sz="3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Bức tranh của em gái tôi</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Tạ Duy Anh viết: “Chú Tiến Lê tặng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hẳn một hộp màu ngoại xịn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đây là ai?</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23806" y="4872445"/>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rPr>
              <a:t>Nhân vật bé Mèo- Kiều Phương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7222373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209005"/>
            <a:ext cx="11395166" cy="1933303"/>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trích “Bài học đường đời đầu tiên</a:t>
            </a:r>
            <a:r>
              <a:rPr lang="en-US" sz="3200" b="1" i="1" dirty="0">
                <a:solidFill>
                  <a:schemeClr val="tx1"/>
                </a:solidFill>
                <a:latin typeface="Times New Roman" panose="02020603050405020304" pitchFamily="18" charset="0"/>
                <a:cs typeface="Times New Roman" panose="02020603050405020304" pitchFamily="18" charset="0"/>
              </a:rPr>
              <a:t>”</a:t>
            </a: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trích trong tác phẩm nào?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Dế mèn phiêu lưu kí</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387777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2176205" y="-176204"/>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38"/>
          <p:cNvSpPr>
            <a:spLocks noChangeArrowheads="1"/>
          </p:cNvSpPr>
          <p:nvPr/>
        </p:nvSpPr>
        <p:spPr bwMode="auto">
          <a:xfrm>
            <a:off x="2786200" y="648717"/>
            <a:ext cx="6426390" cy="561686"/>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a:buNone/>
              <a:defRPr/>
            </a:pPr>
            <a:r>
              <a:rPr lang="en-US" altLang="zh-CN" b="1" u="sng" spc="150" smtClean="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Tiết 62: </a:t>
            </a:r>
            <a:endParaRPr lang="en-US" altLang="zh-CN" b="1" u="sng" spc="150"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7"/>
          <p:cNvSpPr>
            <a:spLocks noChangeArrowheads="1"/>
          </p:cNvSpPr>
          <p:nvPr/>
        </p:nvSpPr>
        <p:spPr bwMode="auto">
          <a:xfrm>
            <a:off x="2786200" y="1389513"/>
            <a:ext cx="8353654" cy="2439123"/>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4500" b="1" smtClean="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THỰC HÀNH TIẾNG VIỆT</a:t>
            </a:r>
          </a:p>
          <a:p>
            <a:pPr algn="ctr" defTabSz="914332">
              <a:spcBef>
                <a:spcPct val="0"/>
              </a:spcBef>
              <a:buNone/>
              <a:defRPr/>
            </a:pPr>
            <a:r>
              <a:rPr lang="da-DK" b="1"/>
              <a:t>Dấu câu</a:t>
            </a:r>
            <a:r>
              <a:rPr lang="da-DK" b="1" i="1"/>
              <a:t> (ngoặc kép, dấu phẩy, dấu gạch ngang) </a:t>
            </a:r>
            <a:r>
              <a:rPr lang="da-DK" b="1"/>
              <a:t>- BPTT</a:t>
            </a:r>
            <a:r>
              <a:rPr lang="da-DK" b="1" i="1"/>
              <a:t> (So sánh, Nhân hóa)</a:t>
            </a:r>
            <a:endParaRPr lang="en-US"/>
          </a:p>
          <a:p>
            <a:pPr algn="ctr" defTabSz="914332" fontAlgn="auto">
              <a:spcBef>
                <a:spcPct val="0"/>
              </a:spcBef>
              <a:spcAft>
                <a:spcPts val="0"/>
              </a:spcAft>
              <a:buFont typeface="Arial" pitchFamily="34" charset="0"/>
              <a:buNone/>
              <a:defRPr/>
            </a:pPr>
            <a:endParaRPr lang="zh-CN" altLang="en-US" sz="45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46" y="-163874"/>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7476" y="-307980"/>
            <a:ext cx="2617216" cy="2459234"/>
          </a:xfrm>
          <a:prstGeom prst="rect">
            <a:avLst/>
          </a:prstGeom>
        </p:spPr>
      </p:pic>
    </p:spTree>
    <p:extLst>
      <p:ext uri="{BB962C8B-B14F-4D97-AF65-F5344CB8AC3E}">
        <p14:creationId xmlns:p14="http://schemas.microsoft.com/office/powerpoint/2010/main" val="278939207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19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2650"/>
                            </p:stCondLst>
                            <p:childTnLst>
                              <p:par>
                                <p:cTn id="19" presetID="47"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08184" y="212264"/>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2995701" y="1135891"/>
            <a:ext cx="6847039"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3368358" y="1373377"/>
            <a:ext cx="635622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en-US" altLang="zh-CN" sz="45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500" b="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CÁC LOẠI </a:t>
            </a:r>
            <a:r>
              <a:rPr kumimoji="0" lang="en-US" altLang="zh-CN" sz="4500" b="1" i="0" u="none" strike="noStrike" kern="1200" cap="none" spc="0" normalizeH="0" baseline="0" noProof="0" smtClean="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DẤU</a:t>
            </a:r>
            <a:r>
              <a:rPr kumimoji="0" lang="en-US" altLang="zh-CN" sz="4500" b="1" i="0" u="none" strike="noStrike" kern="1200" cap="none" spc="0" normalizeH="0" noProof="0" smtClean="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endParaRPr kumimoji="0" lang="zh-CN" alt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3" name="TextBox 2"/>
          <p:cNvSpPr txBox="1"/>
          <p:nvPr/>
        </p:nvSpPr>
        <p:spPr>
          <a:xfrm>
            <a:off x="3191773" y="2677506"/>
            <a:ext cx="6763110" cy="2169825"/>
          </a:xfrm>
          <a:prstGeom prst="rect">
            <a:avLst/>
          </a:prstGeom>
          <a:noFill/>
        </p:spPr>
        <p:txBody>
          <a:bodyPr wrap="square" rtlCol="0">
            <a:spAutoFit/>
          </a:bodyPr>
          <a:lstStyle/>
          <a:p>
            <a:pPr marL="285750" indent="-285750">
              <a:buFontTx/>
              <a:buChar char="-"/>
            </a:pPr>
            <a:r>
              <a:rPr lang="en-US" sz="4500" b="1" smtClean="0">
                <a:solidFill>
                  <a:srgbClr val="FF0000"/>
                </a:solidFill>
                <a:latin typeface="Times New Roman" panose="02020603050405020304" pitchFamily="18" charset="0"/>
                <a:cs typeface="Times New Roman" panose="02020603050405020304" pitchFamily="18" charset="0"/>
              </a:rPr>
              <a:t>Dấu ngoặc kép</a:t>
            </a:r>
          </a:p>
          <a:p>
            <a:pPr marL="285750" indent="-285750">
              <a:buFontTx/>
              <a:buChar char="-"/>
            </a:pPr>
            <a:r>
              <a:rPr lang="en-US" sz="4500" b="1" smtClean="0">
                <a:solidFill>
                  <a:srgbClr val="FF0000"/>
                </a:solidFill>
                <a:latin typeface="Times New Roman" panose="02020603050405020304" pitchFamily="18" charset="0"/>
                <a:cs typeface="Times New Roman" panose="02020603050405020304" pitchFamily="18" charset="0"/>
              </a:rPr>
              <a:t>Dấu phẩy</a:t>
            </a:r>
          </a:p>
          <a:p>
            <a:pPr marL="285750" indent="-285750">
              <a:buFontTx/>
              <a:buChar char="-"/>
            </a:pPr>
            <a:r>
              <a:rPr lang="en-US" sz="4500" b="1" smtClean="0">
                <a:solidFill>
                  <a:srgbClr val="FF0000"/>
                </a:solidFill>
                <a:latin typeface="Times New Roman" panose="02020603050405020304" pitchFamily="18" charset="0"/>
                <a:cs typeface="Times New Roman" panose="02020603050405020304" pitchFamily="18" charset="0"/>
              </a:rPr>
              <a:t>Dấu gạch ngang</a:t>
            </a:r>
            <a:endParaRPr lang="en-US" sz="45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6930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ONLINEFOLDERID" val="0"/>
  <p:tag name="ISPRINGONLINEFOLDERPATH" val="內容清單"/>
  <p:tag name="ISPRINGCLOUDFOLDERID" val="0"/>
  <p:tag name="ISPRINGCLOUDFOLDERPATH" val="函式庫"/>
  <p:tag name="ISPRING_RESOURCE_PATHS_HASH_PRESENTER" val="92ce8be8760c5b547ad553c10b6b06bce2af94d"/>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stNxKWn+5mToEAADhDgAAHQAAAHVuaXZlcnNhbC9jb21tb25fbWVzc2FnZXMubG5nrVf/bts2EP6/QN+BEFBgA7a0HdCiGBIHtMTYQmTJleg42Q8IjMTYRCgxkyi32V99mj7YnmRHym7spoOkdIBtmLTvu9Pdd9+Rx6cfC4k2vKqFKk+c10evHMTLTOWiXJ04C3r28zsH1ZqVOZOq5CdOqRx0Onr+7FiyctWwFYfvz58hdFzwuoZlPTKrhzUS+YkzH6duNJvj8CoNokmUjv2JM3JVccfKexSolfqj+uGXt+8+vn7z9sfjl1vLPkDJDAfBIRSySG9e9QAKaRwFKaCRIA3JJXVG5nOYXbSggR8SZ7T9Msx6HpMLZ2Q+O+0WcUxCmiaB75HUT9IwojYXAaHEc0ZXqkFrtuFIK7QR/APSaw6V1KLiqJYitz9kCjbKhnc586IZ9sM0JgmNfZf6UeiMElVV9z9ZWNbotarAXY1yUbNryXPrEzhjf7+reA2umQZOIXjptYB/qoKJ8qjTdYyXfjhJaRQFSUpCb7fjjEiZI69ixs1AlBgnJAaAitW8eoJtallmzRGWchjC1J9MA3hTE8JUrNYS3npoHHMCNZjzsssKOEJiYFeSLKPYM0kDV4ihO1bXH1SVH/Bjv1BdwH7oRkBBl+6BU4OxA4YaC1COquKZ7gKbkSTBE5KOo0sgMvRdNMQiOod2Ox9icUUSaBGSdNmE+MKfYEN402I7/u/6K2OGzvIesSwDO5O+jVBNDTsmpdAFttPqYV4S8n4BVfNx8I0ubgEhsbZeK7HhEEKVd7MHNMUlnuHP+4X/W3qG/YB4KRDKi5YptWJnnDGQh1JpxKRU5gHAL8s3rMw4uuYZa4Dw9/C3XOT2b6bYNpK/GvE3YnorLS+2qhR65PLF0cDQDoTscYRFU0N4WvPiTne53gv/KVEYYv9nCH0efaD/pG3WsQ8dMBaqvwUBeTaCBIoq+1v54Rk4mrc9D6LglzcDfIbRFiBU6KkYF5CqgxAuIIUD7JdknPgUhu2SX9dCd84xW9m2QN8uagYHB8k1fyjsNb9R0BOSs007zkDWbKU7C7o3LQ+0h/o0gJBDAFy1IxEgpSgg/rwH5mJGdhloJePgSZaqkbltUSlurWxAbpuCP57DN5Uq7K5k9Y68rWqdfk8U7cPFrdP5gHmSEBy709TFoUvMEc40jexpBFw0MQU0SQM8NuZAyoLpbA1aeaOaMu8J1J7CPHKGAWyb0oSzKlv/8+lzT4yvIml30Xb310Eg0GFGiMgXsN9DpXn9ZxcIxeNDO7voY7U9te7seh5iqQ90+F9Oh6zV9EIVsHXU7RfYti0aphS70xkQMrH8U02VdY/efYQZjs9BVOz5yhnNWHULikSVkoNQbKoNAfUw7w8Xh0ZLUfIhtt+n6eaBqT9PsefZWxQ0nxTZbTu8cjgrZtvrlITrVF8wd4pDELyv8Hgu9EBAOyN28gKN3q4f2nzzeGR8WdX2Mnr8cu9u+i9QSwMEFAACAAgAbLTcSpneydrOAwAAMQ8AACcAAAB1bml2ZXJzYWwvZmxhc2hfcHVibGlzaGluZ19zZXR0aW5ncy54bWzVV19z2kYQf+dT3KiTxyA7tWuHEXg8thgzwUCQ3CbT6XgO3YKuPt2puhOEPPXT5IP1k3RPZ2MIOBXNuOMOD6DV7m///XaPC84+ZYLModBcybZ32DzwCMhEMS5nbe8m7r4+9Yg2VDIqlIS2J5VHzjqNIC8ngus0AmNQVROEkbqVm7aXGpO3fH+xWDS5zgv7VonSIL5uJirz8wI0SAOFnwu6xC+zzEF7nUaDkMCJrhUrBRDOMATJbXRUdAXVqec7tQlN7maFKiW7UEIVpJhN2t4Pp+f286DjoC55BtImpzsotGLTooxxGw8VEf8MJAU+SzHwkyOPLDgzadt7c2RRUNvfRqmwXQ7UolwoTEaae/gMDGXUUPfo/Bn4ZPSDwInYUtKMJzG+ITb/tncZ30b93mV4OxjGYXR7FV/3XQx7GMXhh3gPo7gX98N99OvCX30cheN+b/DuNh4O+3Fv9GiFFd0oSOBvVizAyqqySGBVsMCkZTaRlAsk21dl1GCQroIWM4hVl2MTp1Ro8MjvOczel1Rws0RWHyCr7wDyc51DYsa2bW3PFCV4j3AOEAPDXq4ocfx2RYmT043Ufef9Ma2dUQbUGJqkSB6UVaEF/rroQW2q5EZq9plMlGCrhCCbABvQDNZGIrrjsouahx6ZYhMEpnpecCo8wg2mnqyMdTnRhptqCLvrmgSxcNiBXEdbpUhSWuiNiq+qbomfdH4dKAP6N1cKJ3pK9RdVCkaWqiSC3wEximCbywx/pUDWh4lMC5VVUhx3Q7TgGNycwwLYWR1HH9FFVqIlbppcgHEe/ij5ZzKBqSoQF+gcdxLKuXb4zb2Ac6r1Iyh9iPGVG5He4DL88MomSNmcymRPcOQGZLl5DnyKuUuFLoRQWM01CKxMQksNVX8YZ5VanTRr+07pvGq6bWQFiu3mGI/DxBcJspjLEuoCJlQSJcWS0AQ3hbYUmnNVapQ4sjho/a8CdKaEyyrUGQ4bOisYFHXQDg7f/Hh0/NPJ6dtW0//rzy+vv2l0vz1Hglpvbn1ePLme61l9taT/wegbq3rLtquKzDKUbTndffzcr8ntRRL4dsHt3nfVWn6J6y4Kz8cXV2QcRjf9OGrVIcNAESxYkiKbpvbPSh2b4U2M7QjrqI7G4c+1wsC+1JqEMKoFN6yVx7s6WmN3DIzWjoBaIeAOn7kDA7e44BlHVv4vxvOpSfn+yf5PpvO7/o240X6m6QRaJCl29NlY8OK333OW9yVVzD2t7g8bF4bA33k1s28yLnmGdbSn++o+1zk+OsAryM5XjQaibV5zO42/AVBLAwQUAAIACABstNxKOio/TroCAABYCgAAIQAAAHVuaXZlcnNhbC9mbGFzaF9za2luX3NldHRpbmdzLnhtbJVW207jMBB95yuq7nvDXstKphKUroTUXRAg3p1kmlh17MielO3fr+04xG4bmu0IqZ45x3P1FKK3TCwuJhOSSS7VMyAyUWir6XQTll9P0wZRilkmBYLAmZCqony6+PTLfUjikOdYcgdqLGdDM+jdzN1nDMX7+D63MkTIZFVTsV/LQs5Smm0LJRuRnw2t3NegOBNbg7z8OV+uBh1wpvEeoYpiWl1ZGUepFWgNNqQfKytnWZymwDtPl+4zktO7+jj7A9qOaYaOdvPZyhCtpgXERb66sTKMF+b2uCtzKx8TEP6igX79YmUQyukeVHz53TcrgwxZN/X/zEitZGELGnM+buI7h0uam+dno7q0cpZgE7KOznbBl8fleheA/Nfw3RP7XJXkj7auBwvBNj3lsEDVAEm6U2vTpXx7aNC8j84eanrMo4n5kTYaFhvKtYf1yh74BG9M5CHKa3rIq+RNBcs24BAZG3rCcnnrlkWIfdcFMSrYeWWfSqDskX9MYY+QgbJHPnOWw4Pg++MIDk0tqevyLfX9DBrgyVEHjBkENcfch9KdOqt1tbaPVwexekWHqWQOC23jeWEV2NaRxOnamJKjoIigO1ZQZFL8trh077LRJDkw+Gk7PVsEGXI4NXIuRrOow3q588XZgpD2h6FPrj1P0Ozx6ylFpFlZmR8mPZ14nnkopjDT5DTDbkoDB3UvNjLgON9DpIqqLagXKflYN0Ii6LHXy/Z9DcFJEtSAJKerTPwlp8ovmioFtTJdY6C7KsfKFliyouTmD18ZvEF+wBiwtlQszX2Csve5DBR+CICqrOymtj20lqrhyDjsgHtroHApD+VGtJnSoYG7wTVsMBw5rxk1k35Z9LMSL5FAfwL/asKKLj6wjBh7pKl2mUUvv9vEwdXRcu4Wmp2+cJe5sx+m6GZjPy6hUdr/KP8BUEsDBBQAAgAIAGy03EqyfOT/owMAAEIOAAAmAAAAdW5pdmVyc2FsL2h0bWxfcHVibGlzaGluZ19zZXR0aW5ncy54bWzVV1Fz2jgQfudXaNzpY3HSSy8pY8hkEmfClAAFp9fOzU1GWAvWRZZcSYbSp/6a/rD+kq6shISS5Mxd27sbHsDr3W93v119NtHhh1yQOWjDlWwHu82dgIBMFeNy1g4uktNnBwExlkpGhZLQDqQKyGGnERXlRHCTjcFadDUEYaRpFbYdZNYWrTBcLBZNbgrt7ipRWsQ3zVTlYaHBgLSgw0LQJX7ZZQEm6DQahETedK5YKYBwhiVI7qqj4szmIgi914SmVzOtSsmOlVCa6NmkHTw5OHKfGx+PdMJzkK4300GjM9sWZYy7cqgY849AMuCzDOve3wvIgjObtYPnew4FvcNNlArbt0AdyrHCXqS9hs/BUkYt9Zc+n4UP1twYvIktJc15muAd4tpvByfJ5bjXPYkv+4MkHl+eJec9X8MWQUn8NtkiKOkmvXgb/7rwZ++G8ajX7b+6TAaDXtId3kYho2uEROE6YxEyq0qdwoqwyGZlPpGUC9y1b2g0YHFbBdUzSNQpxyFOqTAQkD8LmL0uqeB2iUu9g0t9BVAcmQJSO3JjawdWlxDcwnlALAxnuVqJFy9XK7F/sNZ66LPftnVvlRG1lqYZLg/aqtKi8K7pxm2q5Fpr7ppMlGCrhqbIssBejjSnIiDcYm/p6q51DNhTLpB/F7vbnEq70VyaUW3WOFzx6FY57fzeVxbMH745b3rI9TdVCkaWqiSCXwGxiuDgyhx/ZUDuHg8y1SqvrIIaS4zgDMicwwLYYZ1E7zBFXmIkSkchwPoM70v+kUxgqjTiAp2jyKCdG4/f3Aq4oMbcgtKbGp/6pe/2T+K3T12DlM2pTLcEx2lDXtgfgU+xd6kwhRAK2bwDgcyktDRQzYdxVrnVabN27ozOq6G7QVagOG6O9XhMvJHiFnJZQl3AlEqipFgSmuLZN26F5lyVBi1+WTy0+VsF+lDCZVXqDB8omEwz0HXQdnaf/7L34tf9g5etZvjl0+dnjwZd6+FQUJfNC+Lxg4JbL+ob2f2LoEfEdyP2VOncbSjbSHr/A+Va+DaFJAqd7NyvYJXQ/hwBG8dHo+MzMorHF71k3Koz3r4iSEGa4X5M3QtFnZjBRYIEx3Vch6P4Ta0ykOlaux2Pa8ENavXxqo7XyAv78I6o1yoBVXnmHwGoy4LnHPfsf3HgHtr9f35Wf8p5e/yNwZ/G73XegOo0wxn9sLn++wr1XQn7L3Hgr1bv4Wsv3lF471+cBtrX//d1Gl8BUEsDBBQAAgAIAGy03EqCE8d0lgEAACIGAAAfAAAAdW5pdmVyc2FsL2h0bWxfc2tpbl9zZXR0aW5ncy5qc42Uy27CMBBF93wFcrcVok9od6hQqRKLSmVXdWHCECIc27JNCkX8ezPmFTuTUs8mvjq684g821a7PCxh7ef21n/7+3t49xqg5swKrkNdNOg56syKbAaTLAeRSWARUiAy58LCSd+dEcqZSe863Xygr60YMkXQ+pSgIhoCtBRYEOA3Ba4p8Sds7tDYvqnKqKcr55TsJEo6kK4jlcm5Z9jVqz/VHiNYFWAuoHOeQGDa86eJPDs+9DCqXKJyzeVmrFLVmfJkmRq1krOm/IuNBlP+9OUe6D71XkaBncise3OQx4lHfYxmUhuwFg55H0cYJCz4FETFt+vPH2hgXG8ooovMZu5ID24wqrTmKdSm1B9ghJgsvWrT7GHUOQdrtyfubjECQvANmJrV8B4jAJVe6X/8QG1UihOpofWZn1Ch+CyT6SF1F4PksFi0bZreuVFf/pAFT0hFT2hBPb+8aXnEoCVAd9SCvDbKO6bsBCVKIoeiQE2ABb1IXLxI8P7ZZtw5nizycj+U67GcAzdLMBOlRFn+16VC41yt3S9QSwMEFAACAAgAbLTcS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Gy03EqewaynaAAAAGwAAAAcAAAAdW5pdmVyc2FsL2xvY2FsX3NldHRpbmdzLnhtbA3KuwrDMAxG4T1PIbT3tmWIk6HQMUvSBxDJTzHIUrGd0r59vZ0D3zB9k9IHuUS3wLfzlQm2+R7tFfi5Pk49U6liu6gbApszTWM3qG+iC2ptsNBb5Ye8IrWomCU1ucR2oLsfuYAvY/cHUEsDBBQAAgAIAHa4w0T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Gy03Eq5F+75pggAAJUiAAApAAAAdW5pdmVyc2FsL3NraW5fY3VzdG9taXphdGlvbl9zZXR0aW5ncy54bWytWs2O27oV3vcpCAcXaIEi/v+ZwnEhS/SMEFv2tTQzSYvCkC3OWBhJdCXayVx4cYG77abLvkC3fYC+TRdF+xY9pCRbkn+GShpnBhF5vu8cHp4fUk4/enEDdRsx6rs/2cylgUkYc4PnaPArhPor6tFwFpKIMDGQH0KB7ZMPlfuAucwjTgVFzA4cO3Q+VJ5sLyKVGJKCkAsTyy1jNHi/ogEjAXsf0NC3vQra2d4WqEbiT6X6NpDuSFgC9mSvSFFZ7U1ATsl58RX1N3bwOqbP9P3SXr08h3QbODKWrV83JPTc4OUgfNNVcfesrOdGTGfEP2MW7vGPBGoDexYR5431HDCevSSejAcKiKKaKx4oIHdu5LI3DdzYz+Scpy9JB8B8bmMa/HMFw8hXdpBuNvjnvLRnv5KwhEV0s92UDJVNSJ+5W0toSREetR1I54O4VuOf6xi+JK7pDR05D7U0/knl+tVMmRCVpFosJTHRoxs49IsePNEEmJYQlc9GgxqK3YJ6XaWn9eCpNWw1ULeFG7iHNNxWYe6mqd00VZjTGnW1Xy1QxLwhWUHZOM/ar+ZmTwF6EJGQ6YFDvg6aeensVH4FtyF4HuSiQafFP/tU6164qoVa9Xa3jfcNpdlsdpDa1upabd/t3nSVOsK1VrvW3A97PPBQvd2u33T29W6j3YSn0U0HWFr4poNa3Varoe0buAFopChDraHuu82bel0Bbbh3o+5Ho2G3VkP1er3Z0vbtTnM0rCGQbgKH0uxxBza15rDZ2StDpd5ropE6Go5ae6zhjtpGvQbu1Gr71nDYrNWOzj2uLuuu46j0clJ3vkF4dgvOzh6jLR9c/dU2DEHYIj4EOCMihk19MhvjhTq9n5s4jl6Q4+0wFTv0vdzoIR14Cxz8959//c8vf/n33/7Rr4rnXK5kG6pkOxy8iyMlWYcMUhTqErhsQxy8q4k/srBE19ugC81RxsxjdwRFojFekz7THwfv4s4oD0s7l8zKzrXJb8AdVb7tkQvdUkZrsWfKYQqdU8bGTOuU0nHSO6WUFDuoFOhMC5UysdhIB+/iFioFOnRSGVWJ2+JOWhBMHou1pO+DFtjcbHFJhgTlbAilbTJTjM+L8fR2uhjqt5WBGmcl4mn560an97Xe7vymX01wkkzmRBmP81xIkLVrclyGNZ+OF0CIxwsDf7IqA/67NHR6b411A1cGyT9KE8zm+KEy4L9loPfzOTashTnWNbzQzYUxtYRfxtjCWmXwmW7R2t4RxCjaueQLYmuCoDy7IUGR5zpigpdsN9gSCX3adKLoxmKOTWuuq5Y+NSoDk4bh628Fs71lawietR0hx43sJVzChFoIETHPywtoF/c6BH/Z2gVJ6ttu8F5G+1x51I3bhTWdjs0FNrR0pDLAgYO00OaayhPNFRPPgSO0oWt/G3whok8wIMXzSpPc6bd3Y/ixuCF37vPagx/2DdbMMGzJjAQSQAgcPIeoM83H6VzjPgSFyEYbO4q+0NDJBU126yS4dUOdQmiqVobf4jQpN2y8G6wgdMiKSfBNsGkqt3gxnH6CGIfcnJYETT9CSn4sCfqMTcghbErADOVBv1V4RvA0TBMkzcGVzePde0X2agU47s2dS7cRjHAPQ5qIbIxKKzLxj/ewj7oyPpPsMSf4Wezgs7sjYEXoSEUVFCAVazyufrzX/7AYKfoYawsING36uLBEfeT6bCgkAWXI9jzKlwGqbWdnByuClmRlbyEdXkHMcR0hxrdfGPPnrfsTsllShH5I6peh4U8/vC9vXa7qnRrpw1EZlMFZZcPe0p5ZwTcawgP+ohUyDihvghmn8lCHzBi6tBQIQ0XnpQuKsFcKqBsjUDeL6wIUDn6vKUVgTBMOg6LvoHkAz+UMeQCPlqN4xENTt6BpP5IlP8VKgMV2x7t2fqf5XcMjcK077PaSPFFIF4/Yu7ghQg0U2y+zy5mWmytRlm6NwXADOJ/jvgqsnuvzs7gc7f0Ep66Iy0puPY906zkihz33RZQW8PPWJ6f9/Cmkvhj17CiN67i4/f47DYmXOI/1zso1IhMrc/VuoSqGivn5kGeVJ4+DGOWWjS1zMVaGnAGC1bfZag2F9Ymf2uW54vOdhkcK8CXuNYkdrtb/+vnv8jQFe+JRlIz+riwPpCCvWvjA90eDMhL9SYLHUoZ5qHiQBCbH4xQqf1q2dAiT/8sB1I6bgU99/sJCSjUEYrKNimUp6t0EYtUUoUm34Uqqf2dJJsr8I5QfcXKrDCZ2+ALly6LUK0skPM9jk5W24Xhh2TLPDUhJ+Hf3A754S58tFE0TNznIUc9dvcRN0IHjaPLSBnlwpSvBp94pBtTIAiVxXFaeU7SYtBxBSYifjwVhd7bjHAaO12O4ftMty922AxZSb8bfU5y+mAMB/loFwnjAQn5BS5+yEtGafkn2biC+5upXs0NF0RnYMOMHs4QyP1aUnvPccbK8yUhR8IF6UJ3VeDkZ6vx4EaWqQ/EeL6vgMHZiORyak6mM6cfBorxBvrIT+cxgUd7kLWsKp/RTm4pTWWj6cmVoh9lxmb0DGRKIKpUqSx/zQtyEMX/LFmVWkgzkJX3qkIHovZbrkySf+VjW4uoFk/vB4RQx4Zjlq5ncSgoTx/itXg/gvvgm9nJ0i3VADmZ9LZ7PpUAicy4H4rfBRWfEo4i9bsiHCpz/7dWal/qoghKODxXuzuOXSedwm7Sg8XpWCumLei7KeSlcwKt4BhF/d30VQuNkvw7qV0/c1K9e26B+Qnt5/4KtvyQhhhBwSRqb+bGs9Dp9r/EgjoV52IXJLJ6tgTqAe0qKyQzkokocqtJUiR+y8/7WY65HdiQtVJmBjGuur74fQWpcj2yFjckTy8Z2MlI6BZJKdwzErHR+4iJMXIvylTM7UTLjmL2MxOrPlCq5bpRWaR7tWdF4IBe3Z5SB7CX/96vZNgsl6uSbsuIYQIHv4v88+R9QSwMEFAACAAgAbLTcSv4TaIA2CQAAHhcAABcAAAB1bml2ZXJzYWwvdW5pdmVyc2FsLnBuZ+2YfVTSWRrHr1NNb1M5k+VmqdVs2dSWu5Xly4BHE60pNVLTMYGKtXyJ1AxfQLTN2TJNnJ12s8h0lQINxQgVBYF2Kz1WxhgCJQqzaqIgOA4gKv5gwV7+33P2T/74nd/nvjz3ee7v3uf7nPO7djQibMUyt2UAgBWHDoYcA2ABAoDP6pd8buv5mrf2sO3llHksLBgwX20YszUWng0KDwKAVbZ87tQiW3tp+sHvMwFY+cT+OHWm1f4ZgLXsQyFB0Tlo7QCsbINk7RWkNTU4+Mbtl5uDQ24e/PHgBmdnZ9+gC6eXfnlp9ePbd9e9vDryaCdOV910dhbb8aRVgb+3hcNjPI+irx/7Nmqgm1+S2J4PzQ7Sq/K505OdnkrC1Pg6AB4TG9fTCXTuWXdrSI+3cG637gsAHu6XBMIUoT0vyr07VzgBMPXAfxTnws/Vn+m3xXpy4sFVnYSopi22DzEJowqTsiAQvsRmly05YKItts05VrQZgI2UbZ8BUHPNgQ50oAMd6EAHOtCBDnSgAx34/8c+PqYAMtqaG//xPy9wdw2iEc3n5sxNTz57cnWVt04pLJj812LP9MsUNoVHeUJ5kUx2Aq2V+G7/hi6Fq1Ff7i2YHrzXjMWdMBssYpbS1iV80azvQhoGn5WUrAqcS5875YfqTuwe2ysDoEI1o1fx5t6RGtw1/bRMtGQfMYEtyyS8nKlSD28jGEZ7phdcEFDEyUwn4IuC/p0rmjgzaxBHduptU8UC4lGRNhwT7etXnLCFm+tDFycsAOkUAlFSuHhVh4+s8ohKQJl6e4NATvut4aJXWI/hQAbp/ZzZ/q4mad+dsf5YMZwYJTJe1KmcEdlP7TFtaISn7m5gTyX5WyVNIsUG88wDbFFNwGlKKgDkqLT7fXpVUQvNLy7cPI7kl573t0Zd+zjKVnmvvXUk86HNKWO2bzJ5ZcSmYl3RfPDjXTe8hmZTRLRcu+FbMT2yM9dXWvAVoirvt65nsRiSUVqOyc+d7AnzhDSTXKteFGiVkfiRuBME6yEY2mzSGn0bPBvlpHYR3Dz+GicVRkqhV3/q9gEg9jBUkBSRybJ5ZRNWJKhSuWk+xXDL9FBJVYFl5rTbGhgfVeqZP/0fjPl4Tm+t9nkM1aMRMk8RKqRlMi1coZE1Wo2eEm73rCnZsE9FGXEDlxgolYbDEQ7v0nh3cYRFjZgRGZclbbpKjlK7qknXuXxdlDrO+CZRI2EcsXv2u5d/07/TKLCsMwc/qS5Z6FOAJxJZ1eQTJlk8ceCspqItSTaT19MQigxDQN+vjvdCFUjjCu+F4ti6EzeisQFIUgHUplBapYmr5bag+midHGV+wPk9ELQ1PHMFePxOzf69mKuOKy9dWYgvbXUXVcICcirQIqk/p2Oq+DjmD63jd8Njb49gfbSZB8vwUDuq0ETIcTPmLMKW4nGYv0RTVUMPWChxlbpf5DoQ74Lzwhq79yvbSfXLuR1ZPHlxjZvci9Snos17G+dNCNbLoum1LKbfjitSM6G0lblnx0m0IG9mykK+7abJaFGX63ykjD82p5Uuo+Ll2PDMR/aPEHYXo+SgCj3ZHjqSun3Hdf9lnEmZnijpv0tFrxdXJLyT1ow+yvlG7ppQqh0+V/WjFpIPTa1uGcg35wzoCoSYh9BgP3wMMmnfWOpVt+wH8TY8T97fRNYw9uOJvFActBxCn5W2psDexEZKgRrcURzPvp4ccVwMv1pPFeXyPlcyy7zF+jfyNNVDw5ziaTwhprE0OYK5udgi4FvMpHZCNVNeb+6tYsyuonL8ZPYL/5Jm7K1L6R3kSy/fx9KZ53qH+KH1RnTjao7ckEFjMSPN6mMFHnXUU+ab3I8bDb2bCp3D5+MT6bIOPo3ZSUeaGjvVzvUsdG58gz4Alu/+fre1qTnQywiNaA0kS6vSYA3LqzH1Yvh+nD1dzogJ6ujyUstPl9BfZ/3cW+tzmlSZRNoRp8SkPpMQ1tRiH1jGOa/CNYOfnEL9JAW+shzRQ6hMJP7tJEmeABPApbPKtvFJza2R4e2ctQhoWBYnZFG31mOSUM9hUu1sAw76oSn7SwRk8vjk2DSh9Jw/XvQ3fcz1nNSn6OzzC/7ZUf1XEsav7uhoySJ5WlLAs71ejOSqAymGXEMfkUeDZ8ESgmKoshmNqi5eNFHdFhDD30fza3vegECOBTORXhjuRplrrPCXlK+IPLdmLaEdL89ntSjo6FHS9dfWiEA0h+M9/dr7BzcSZoLt0djglE22K8MtEmSUDVHULnzmHY8dYjeW8lATNNXGIIulOyLwxL6ROHFFPY20sq5HxUKP1WV852LkPSaUJlDJzShvIWPbA1nHXq/YNsm27THXNAtlt56zsPQwPuAo45Apr1M3y17cuD9I1ynV29SdmixYEJ4IC+U7E6oEE4+wa5ELQTrPA57ny2SQY6jSDDE2sbjGOBDpvswnhcRDeZ4vG4gtSjFQDAnivPkYWJaXkLbHpwXZVIllGNO7I7sRY83EquwGlfnNO1QIkr+VNuM7LKUWvbVfrASdhBFrzZsb3ND8O+H2CBqmojx+WAa5H8abd2vy1ywlWQ0vLFFH9O/1g6nN6+XR1RYBSB/dHNR9aECBNowO1aetG5/hn9/YQtjZm3qaUnYgpMf9verxrlkxPeYkSoldpWGk2YsVJZ90eiXRVrBaBX3sZA9bahCnRnuoGR7kLR/F+NV8fZCiwz9IdUtbpnKf7OPKnbmTg8+a4RiD4PbISR8tO1ZUFeip+sWlZpQ8n5JDkrPf0fBSj3CV0GZN9YqsvK4q2I68GHbErh3JavYWcXxqGi0TYxP6bnxgWJO/X/FPuw4rbn6oYwN4qxWRjSJdOeM/EYPbo+W5qizWol2ZF1zu95pw3K7ni8BBjknk6s7O6tdT+JVyApmuh8u6kH+f2tSSrUV9WwfAmPqJyVYqPXhZ/RoK/9XYVkHcKc3wtu3GwnHo0TCu1i/PNXI7AOYT7Epu1pFAa1TFGgQAgLipGIBLSTVLACjaOo+mfLOWM+lkQz7Dg2syTwjLVtkK/zjK+DNfaJlNzXP+8HcXNQdL2GkbeR29WJKzHuFjqy9lGQfsdnWWsclIF8m0rWR5K9pz9+gWAvCrgKGo081YW1unPW/Gqn7Ff8G+bPMPDiEiQpjBJy//F1BLAwQUAAIACABstNxKbVEZO0oAAABqAAAAGwAAAHVuaXZlcnNhbC91bml2ZXJzYWwucG5nLnhtbLOxr8jNUShLLSrOzM+zVTLUM1Cyt+PlsikoSi3LTC1XqACKGekZQICSQiUqtzwzpSTDVsnC0BghlpGamZ5RYqtkZmgAF9QHGgkAUEsBAgAAFAACAAgAQ5RXRw3AMR7AAQAA2gMAAA8AAAAAAAAAAQAAAAAAAAAAAG5vbmUvcGxheWVyLnhtbFBLAQIAABQAAgAIAGy03Epaf7mZOgQAAOEOAAAdAAAAAAAAAAEAAAAAAO0BAAB1bml2ZXJzYWwvY29tbW9uX21lc3NhZ2VzLmxuZ1BLAQIAABQAAgAIAGy03EqZ3snazgMAADEPAAAnAAAAAAAAAAEAAAAAAGIGAAB1bml2ZXJzYWwvZmxhc2hfcHVibGlzaGluZ19zZXR0aW5ncy54bWxQSwECAAAUAAIACABstNxKOio/TroCAABYCgAAIQAAAAAAAAABAAAAAAB1CgAAdW5pdmVyc2FsL2ZsYXNoX3NraW5fc2V0dGluZ3MueG1sUEsBAgAAFAACAAgAbLTcSrJ85P+jAwAAQg4AACYAAAAAAAAAAQAAAAAAbg0AAHVuaXZlcnNhbC9odG1sX3B1Ymxpc2hpbmdfc2V0dGluZ3MueG1sUEsBAgAAFAACAAgAbLTcSoITx3SWAQAAIgYAAB8AAAAAAAAAAQAAAAAAVREAAHVuaXZlcnNhbC9odG1sX3NraW5fc2V0dGluZ3MuanNQSwECAAAUAAIACABstNxKGtrqO6oAAAAfAQAAGgAAAAAAAAABAAAAAAAoEwAAdW5pdmVyc2FsL2kxOG5fcHJlc2V0cy54bWxQSwECAAAUAAIACABstNxKnsGsp2gAAABsAAAAHAAAAAAAAAABAAAAAAAKFAAAdW5pdmVyc2FsL2xvY2FsX3NldHRpbmdzLnhtbFBLAQIAABQAAgAIAHa4w0TOggk37AIAAIgIAAAUAAAAAAAAAAEAAAAAAKwUAAB1bml2ZXJzYWwvcGxheWVyLnhtbFBLAQIAABQAAgAIAGy03Eq5F+75pggAAJUiAAApAAAAAAAAAAEAAAAAAMoXAAB1bml2ZXJzYWwvc2tpbl9jdXN0b21pemF0aW9uX3NldHRpbmdzLnhtbFBLAQIAABQAAgAIAGy03Er+E2iANgkAAB4XAAAXAAAAAAAAAAAAAAAAALcgAAB1bml2ZXJzYWwvdW5pdmVyc2FsLnBuZ1BLAQIAABQAAgAIAGy03EptURk7SgAAAGoAAAAbAAAAAAAAAAEAAAAAACIqAAB1bml2ZXJzYWwvdW5pdmVyc2FsLnBuZy54bWxQSwUGAAAAAAwADACGAwAApSoAAAAA"/>
  <p:tag name="ISPRING_SCORM_ENDPOINT" val="&lt;endpoint&gt;&lt;enable&gt;0&lt;/enable&gt;&lt;lrs&gt;http://&lt;/lrs&gt;&lt;auth&gt;0&lt;/auth&gt;&lt;login&gt;&lt;/login&gt;&lt;password&gt;&lt;/password&gt;&lt;key&gt;&lt;/key&gt;&lt;name&gt;&lt;/name&gt;&lt;email&gt;&lt;/email&gt;&lt;/endpoint&gt;&#10;"/>
  <p:tag name="ISPRING_PRESENTATION_TITLE" val="2018小学生自我介绍模板"/>
</p:tagLst>
</file>

<file path=ppt/tags/tag2.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2018小学生自我介绍模板</Template>
  <TotalTime>431</TotalTime>
  <Words>1840</Words>
  <Application>Microsoft Office PowerPoint</Application>
  <PresentationFormat>Widescreen</PresentationFormat>
  <Paragraphs>147</Paragraphs>
  <Slides>37</Slides>
  <Notes>9</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微软雅黑</vt:lpstr>
      <vt:lpstr>SimSun</vt:lpstr>
      <vt:lpstr>SimSun</vt:lpstr>
      <vt:lpstr>Arial</vt:lpstr>
      <vt:lpstr>Arial Black</vt:lpstr>
      <vt:lpstr>Calibri</vt:lpstr>
      <vt:lpstr>Comic Sans MS</vt:lpstr>
      <vt:lpstr>iCiel Crocante</vt:lpstr>
      <vt:lpstr>Myriad Pro</vt:lpstr>
      <vt:lpstr>Times New Roman</vt:lpstr>
      <vt:lpstr>Wingdings</vt:lpstr>
      <vt:lpstr>汉仪小麦体简</vt:lpstr>
      <vt:lpstr>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asus</cp:lastModifiedBy>
  <cp:revision>60</cp:revision>
  <dcterms:created xsi:type="dcterms:W3CDTF">2021-09-13T16:04:12Z</dcterms:created>
  <dcterms:modified xsi:type="dcterms:W3CDTF">2021-12-09T03:03:30Z</dcterms:modified>
</cp:coreProperties>
</file>