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mp3" ContentType="audio/mpe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4" r:id="rId1"/>
  </p:sldMasterIdLst>
  <p:sldIdLst>
    <p:sldId id="290" r:id="rId2"/>
    <p:sldId id="291" r:id="rId3"/>
    <p:sldId id="292" r:id="rId4"/>
    <p:sldId id="293" r:id="rId5"/>
    <p:sldId id="294" r:id="rId6"/>
    <p:sldId id="295" r:id="rId7"/>
    <p:sldId id="296" r:id="rId8"/>
    <p:sldId id="297" r:id="rId9"/>
    <p:sldId id="298" r:id="rId10"/>
    <p:sldId id="267" r:id="rId11"/>
    <p:sldId id="256" r:id="rId12"/>
    <p:sldId id="272" r:id="rId13"/>
    <p:sldId id="273" r:id="rId14"/>
    <p:sldId id="274" r:id="rId15"/>
    <p:sldId id="275" r:id="rId16"/>
    <p:sldId id="276" r:id="rId17"/>
    <p:sldId id="277" r:id="rId18"/>
    <p:sldId id="278" r:id="rId19"/>
    <p:sldId id="279" r:id="rId20"/>
    <p:sldId id="280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  <p:sldId id="309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313" r:id="rId39"/>
    <p:sldId id="315" r:id="rId40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5" d="100"/>
          <a:sy n="105" d="100"/>
        </p:scale>
        <p:origin x="82" y="149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13335" y="601724"/>
            <a:ext cx="6477805" cy="1906073"/>
          </a:xfrm>
        </p:spPr>
        <p:txBody>
          <a:bodyPr bIns="0" anchor="b">
            <a:normAutofit/>
          </a:bodyPr>
          <a:lstStyle>
            <a:lvl1pPr algn="l">
              <a:defRPr sz="495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13335" y="2648403"/>
            <a:ext cx="6477804" cy="733216"/>
          </a:xfrm>
        </p:spPr>
        <p:txBody>
          <a:bodyPr tIns="91440" bIns="91440">
            <a:normAutofit/>
          </a:bodyPr>
          <a:lstStyle>
            <a:lvl1pPr marL="0" indent="0" algn="l">
              <a:buNone/>
              <a:defRPr sz="1350" b="0" cap="all" baseline="0">
                <a:solidFill>
                  <a:schemeClr val="tx1"/>
                </a:solidFill>
              </a:defRPr>
            </a:lvl1pPr>
            <a:lvl2pPr marL="342900" indent="0" algn="ctr">
              <a:buNone/>
              <a:defRPr sz="135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812376" y="246981"/>
            <a:ext cx="3730436" cy="231901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78249" y="599230"/>
            <a:ext cx="608264" cy="377684"/>
          </a:xfrm>
        </p:spPr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813335" y="2646407"/>
            <a:ext cx="6477804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71408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26" name="Straight Connector 25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571628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79333" y="599230"/>
            <a:ext cx="1211807" cy="3494917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83504" y="599230"/>
            <a:ext cx="5871623" cy="3494917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7079333" y="599230"/>
            <a:ext cx="0" cy="3494917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697419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33" name="Straight Connector 32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26405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0679" y="1317097"/>
            <a:ext cx="6482366" cy="1415963"/>
          </a:xfrm>
        </p:spPr>
        <p:txBody>
          <a:bodyPr anchor="b">
            <a:normAutofit/>
          </a:bodyPr>
          <a:lstStyle>
            <a:lvl1pPr algn="l">
              <a:defRPr sz="27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0679" y="2854647"/>
            <a:ext cx="6472835" cy="759697"/>
          </a:xfrm>
        </p:spPr>
        <p:txBody>
          <a:bodyPr tIns="91440">
            <a:normAutofit/>
          </a:bodyPr>
          <a:lstStyle>
            <a:lvl1pPr marL="0" indent="0" algn="l">
              <a:buNone/>
              <a:defRPr sz="1350">
                <a:solidFill>
                  <a:schemeClr val="tx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090679" y="2853739"/>
            <a:ext cx="6472835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9255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6913" y="603667"/>
            <a:ext cx="7204226" cy="79447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5498" y="1508159"/>
            <a:ext cx="3483864" cy="2586446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10328" y="1513007"/>
            <a:ext cx="3483864" cy="2581140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00727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5394" y="603123"/>
            <a:ext cx="7205746" cy="79223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5393" y="1514662"/>
            <a:ext cx="3483864" cy="601457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5393" y="2118202"/>
            <a:ext cx="3483864" cy="1983343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9272" y="1517253"/>
            <a:ext cx="3483864" cy="601678"/>
          </a:xfrm>
        </p:spPr>
        <p:txBody>
          <a:bodyPr anchor="b">
            <a:normAutofit/>
          </a:bodyPr>
          <a:lstStyle>
            <a:lvl1pPr marL="0" indent="0">
              <a:lnSpc>
                <a:spcPct val="100000"/>
              </a:lnSpc>
              <a:buNone/>
              <a:defRPr sz="1650" b="0" cap="all" baseline="0">
                <a:solidFill>
                  <a:schemeClr val="accent1"/>
                </a:solidFill>
              </a:defRPr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9272" y="2116119"/>
            <a:ext cx="3483864" cy="197802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33509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25" name="Straight Connector 24"/>
          <p:cNvCxnSpPr/>
          <p:nvPr/>
        </p:nvCxnSpPr>
        <p:spPr>
          <a:xfrm>
            <a:off x="1090422" y="1385316"/>
            <a:ext cx="7205642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531769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50429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3504" y="599230"/>
            <a:ext cx="2454824" cy="1685338"/>
          </a:xfrm>
        </p:spPr>
        <p:txBody>
          <a:bodyPr anchor="b">
            <a:normAutofit/>
          </a:bodyPr>
          <a:lstStyle>
            <a:lvl1pPr algn="l">
              <a:defRPr sz="1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82785" y="599230"/>
            <a:ext cx="4509353" cy="3494120"/>
          </a:xfrm>
        </p:spPr>
        <p:txBody>
          <a:bodyPr anchor="ctr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3504" y="2404119"/>
            <a:ext cx="2456260" cy="1686136"/>
          </a:xfrm>
        </p:spPr>
        <p:txBody>
          <a:bodyPr/>
          <a:lstStyle>
            <a:lvl1pPr marL="0" indent="0" algn="l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17" name="Straight Connector 16"/>
          <p:cNvCxnSpPr/>
          <p:nvPr/>
        </p:nvCxnSpPr>
        <p:spPr>
          <a:xfrm>
            <a:off x="1086210" y="2404118"/>
            <a:ext cx="2452118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608195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5608041" y="361628"/>
            <a:ext cx="3055900" cy="3861826"/>
            <a:chOff x="7477387" y="482170"/>
            <a:chExt cx="4074533" cy="5149101"/>
          </a:xfrm>
        </p:grpSpPr>
        <p:sp>
          <p:nvSpPr>
            <p:cNvPr id="18" name="Rectangle 17"/>
            <p:cNvSpPr/>
            <p:nvPr/>
          </p:nvSpPr>
          <p:spPr bwMode="black">
            <a:xfrm>
              <a:off x="7477387" y="482170"/>
              <a:ext cx="4074533" cy="5149101"/>
            </a:xfrm>
            <a:prstGeom prst="rect">
              <a:avLst/>
            </a:prstGeom>
            <a:gradFill>
              <a:gsLst>
                <a:gs pos="0">
                  <a:srgbClr val="000001"/>
                </a:gs>
                <a:gs pos="100000">
                  <a:srgbClr val="191919"/>
                </a:gs>
              </a:gsLst>
            </a:gradFill>
            <a:ln w="76200" cmpd="sng">
              <a:noFill/>
              <a:miter lim="800000"/>
            </a:ln>
            <a:effectLst>
              <a:outerShdw blurRad="127000" dist="228600" dir="4740000" sx="98000" sy="98000" algn="tl" rotWithShape="0">
                <a:srgbClr val="000000">
                  <a:alpha val="34000"/>
                </a:srgbClr>
              </a:outerShdw>
            </a:effectLst>
            <a:scene3d>
              <a:camera prst="orthographicFront"/>
              <a:lightRig rig="threePt" dir="t"/>
            </a:scene3d>
            <a:sp3d>
              <a:bevelT w="152400" h="50800" prst="softRound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18"/>
            <p:cNvSpPr/>
            <p:nvPr/>
          </p:nvSpPr>
          <p:spPr bwMode="blackWhite">
            <a:xfrm>
              <a:off x="7790446" y="812506"/>
              <a:ext cx="3450289" cy="4466452"/>
            </a:xfrm>
            <a:prstGeom prst="rect">
              <a:avLst/>
            </a:prstGeom>
            <a:gradFill>
              <a:gsLst>
                <a:gs pos="0">
                  <a:srgbClr val="DADADA"/>
                </a:gs>
                <a:gs pos="100000">
                  <a:srgbClr val="FFFFFE"/>
                </a:gs>
              </a:gsLst>
              <a:lin ang="16200000" scaled="0"/>
            </a:gradFill>
            <a:ln w="50800" cmpd="sng">
              <a:solidFill>
                <a:srgbClr val="191919"/>
              </a:solidFill>
              <a:miter lim="800000"/>
            </a:ln>
            <a:effectLst>
              <a:innerShdw blurRad="63500" dist="88900" dir="14100000">
                <a:srgbClr val="000000">
                  <a:alpha val="30000"/>
                </a:srgbClr>
              </a:innerShdw>
            </a:effectLst>
            <a:scene3d>
              <a:camera prst="orthographicFront"/>
              <a:lightRig rig="threePt" dir="t"/>
            </a:scene3d>
            <a:sp3d>
              <a:bevelT prst="relaxedInset"/>
            </a:sp3d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405" y="847135"/>
            <a:ext cx="4149246" cy="1372938"/>
          </a:xfrm>
        </p:spPr>
        <p:txBody>
          <a:bodyPr anchor="b">
            <a:normAutofit/>
          </a:bodyPr>
          <a:lstStyle>
            <a:lvl1pPr>
              <a:defRPr sz="2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3292" y="841907"/>
            <a:ext cx="2093378" cy="2899745"/>
          </a:xfrm>
          <a:solidFill>
            <a:schemeClr val="bg1">
              <a:lumMod val="85000"/>
            </a:schemeClr>
          </a:solidFill>
          <a:ln w="9525" cap="sq">
            <a:noFill/>
            <a:miter lim="800000"/>
          </a:ln>
          <a:effectLst/>
        </p:spPr>
        <p:txBody>
          <a:bodyPr anchor="t"/>
          <a:lstStyle>
            <a:lvl1pPr marL="0" indent="0" algn="ctr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7747" y="2359494"/>
            <a:ext cx="4143303" cy="1502807"/>
          </a:xfrm>
        </p:spPr>
        <p:txBody>
          <a:bodyPr>
            <a:normAutofit/>
          </a:bodyPr>
          <a:lstStyle>
            <a:lvl1pPr marL="0" indent="0" algn="l">
              <a:buNone/>
              <a:defRPr sz="135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085537" y="4102393"/>
            <a:ext cx="4145513" cy="240092"/>
          </a:xfrm>
        </p:spPr>
        <p:txBody>
          <a:bodyPr/>
          <a:lstStyle>
            <a:lvl1pPr algn="l">
              <a:defRPr/>
            </a:lvl1pPr>
          </a:lstStyle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85537" y="238981"/>
            <a:ext cx="4155753" cy="240698"/>
          </a:xfr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31" name="Straight Connector 30"/>
          <p:cNvCxnSpPr/>
          <p:nvPr/>
        </p:nvCxnSpPr>
        <p:spPr>
          <a:xfrm>
            <a:off x="1085537" y="2357704"/>
            <a:ext cx="4145513" cy="0"/>
          </a:xfrm>
          <a:prstGeom prst="line">
            <a:avLst/>
          </a:prstGeom>
          <a:ln w="31750"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300696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1514607"/>
            <a:ext cx="9144000" cy="3079456"/>
          </a:xfrm>
          <a:prstGeom prst="rect">
            <a:avLst/>
          </a:prstGeom>
          <a:gradFill flip="none" rotWithShape="1">
            <a:gsLst>
              <a:gs pos="0">
                <a:schemeClr val="bg2">
                  <a:alpha val="0"/>
                </a:schemeClr>
              </a:gs>
              <a:gs pos="100000">
                <a:schemeClr val="bg2"/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38" b="-1538"/>
          <a:stretch/>
        </p:blipFill>
        <p:spPr bwMode="black">
          <a:xfrm>
            <a:off x="0" y="4594860"/>
            <a:ext cx="9144000" cy="557213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8685" y="603390"/>
            <a:ext cx="7202456" cy="78692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685" y="1511799"/>
            <a:ext cx="7202456" cy="25879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65604" y="247778"/>
            <a:ext cx="2625536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3BB504A-11D5-4594-99D7-C9A16AF1D067}" type="datetimeFigureOut">
              <a:rPr lang="en-US" smtClean="0"/>
              <a:t>12/4/2021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684" y="246981"/>
            <a:ext cx="4454127" cy="2319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75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60046" y="599230"/>
            <a:ext cx="608264" cy="377684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2100">
                <a:solidFill>
                  <a:schemeClr val="accent1"/>
                </a:solidFill>
              </a:defRPr>
            </a:lvl1pPr>
          </a:lstStyle>
          <a:p>
            <a:fld id="{E97553C6-A3D7-405C-ABD2-52B04B23E2E7}" type="slidenum">
              <a:rPr lang="en-US" smtClean="0"/>
              <a:t>‹#›</a:t>
            </a:fld>
            <a:endParaRPr lang="en-US"/>
          </a:p>
        </p:txBody>
      </p:sp>
      <p:cxnSp>
        <p:nvCxnSpPr>
          <p:cNvPr id="10" name="Straight Connector 9"/>
          <p:cNvCxnSpPr/>
          <p:nvPr/>
        </p:nvCxnSpPr>
        <p:spPr>
          <a:xfrm>
            <a:off x="0" y="4596310"/>
            <a:ext cx="9144000" cy="0"/>
          </a:xfrm>
          <a:prstGeom prst="line">
            <a:avLst/>
          </a:prstGeom>
          <a:ln w="12700">
            <a:solidFill>
              <a:srgbClr val="000001">
                <a:alpha val="2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70060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120000"/>
        </a:lnSpc>
        <a:spcBef>
          <a:spcPts val="75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5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3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05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120000"/>
        </a:lnSpc>
        <a:spcBef>
          <a:spcPts val="375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9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1.png"/><Relationship Id="rId12" Type="http://schemas.openxmlformats.org/officeDocument/2006/relationships/slide" Target="slide1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image" Target="../media/image23.png"/><Relationship Id="rId5" Type="http://schemas.openxmlformats.org/officeDocument/2006/relationships/image" Target="../media/image20.png"/><Relationship Id="rId10" Type="http://schemas.microsoft.com/office/2007/relationships/hdphoto" Target="../media/hdphoto3.wdp"/><Relationship Id="rId4" Type="http://schemas.openxmlformats.org/officeDocument/2006/relationships/image" Target="../media/image19.jpg"/><Relationship Id="rId9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slide" Target="slide15.xml"/><Relationship Id="rId18" Type="http://schemas.microsoft.com/office/2007/relationships/hdphoto" Target="../media/hdphoto8.wdp"/><Relationship Id="rId26" Type="http://schemas.openxmlformats.org/officeDocument/2006/relationships/image" Target="../media/image34.png"/><Relationship Id="rId3" Type="http://schemas.openxmlformats.org/officeDocument/2006/relationships/image" Target="../media/image26.png"/><Relationship Id="rId21" Type="http://schemas.openxmlformats.org/officeDocument/2006/relationships/slide" Target="slide17.xml"/><Relationship Id="rId7" Type="http://schemas.openxmlformats.org/officeDocument/2006/relationships/slide" Target="slide13.xml"/><Relationship Id="rId12" Type="http://schemas.microsoft.com/office/2007/relationships/hdphoto" Target="../media/hdphoto6.wdp"/><Relationship Id="rId17" Type="http://schemas.openxmlformats.org/officeDocument/2006/relationships/image" Target="../media/image31.png"/><Relationship Id="rId25" Type="http://schemas.openxmlformats.org/officeDocument/2006/relationships/image" Target="../media/image33.gif"/><Relationship Id="rId2" Type="http://schemas.openxmlformats.org/officeDocument/2006/relationships/image" Target="../media/image25.png"/><Relationship Id="rId16" Type="http://schemas.openxmlformats.org/officeDocument/2006/relationships/slide" Target="slide16.xml"/><Relationship Id="rId20" Type="http://schemas.microsoft.com/office/2007/relationships/hdphoto" Target="../media/hdphoto9.wdp"/><Relationship Id="rId29" Type="http://schemas.openxmlformats.org/officeDocument/2006/relationships/image" Target="../media/image36.gif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11" Type="http://schemas.openxmlformats.org/officeDocument/2006/relationships/image" Target="../media/image29.png"/><Relationship Id="rId24" Type="http://schemas.openxmlformats.org/officeDocument/2006/relationships/slide" Target="slide20.xml"/><Relationship Id="rId5" Type="http://schemas.openxmlformats.org/officeDocument/2006/relationships/image" Target="../media/image27.png"/><Relationship Id="rId15" Type="http://schemas.microsoft.com/office/2007/relationships/hdphoto" Target="../media/hdphoto7.wdp"/><Relationship Id="rId23" Type="http://schemas.openxmlformats.org/officeDocument/2006/relationships/slide" Target="slide19.xml"/><Relationship Id="rId28" Type="http://schemas.microsoft.com/office/2007/relationships/hdphoto" Target="../media/hdphoto10.wdp"/><Relationship Id="rId10" Type="http://schemas.openxmlformats.org/officeDocument/2006/relationships/slide" Target="slide14.xml"/><Relationship Id="rId19" Type="http://schemas.openxmlformats.org/officeDocument/2006/relationships/image" Target="../media/image32.png"/><Relationship Id="rId4" Type="http://schemas.openxmlformats.org/officeDocument/2006/relationships/slide" Target="slide12.xml"/><Relationship Id="rId9" Type="http://schemas.microsoft.com/office/2007/relationships/hdphoto" Target="../media/hdphoto5.wdp"/><Relationship Id="rId14" Type="http://schemas.openxmlformats.org/officeDocument/2006/relationships/image" Target="../media/image30.png"/><Relationship Id="rId22" Type="http://schemas.openxmlformats.org/officeDocument/2006/relationships/slide" Target="slide18.xml"/><Relationship Id="rId27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8.png"/><Relationship Id="rId7" Type="http://schemas.openxmlformats.org/officeDocument/2006/relationships/image" Target="../media/image3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slide" Target="slide11.xml"/><Relationship Id="rId5" Type="http://schemas.microsoft.com/office/2007/relationships/hdphoto" Target="../media/hdphoto1.wdp"/><Relationship Id="rId4" Type="http://schemas.openxmlformats.org/officeDocument/2006/relationships/image" Target="../media/image20.png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7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8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microsoft.com/office/2007/relationships/hdphoto" Target="../media/hdphoto11.wdp"/><Relationship Id="rId11" Type="http://schemas.openxmlformats.org/officeDocument/2006/relationships/image" Target="../media/image48.png"/><Relationship Id="rId5" Type="http://schemas.openxmlformats.org/officeDocument/2006/relationships/image" Target="../media/image45.png"/><Relationship Id="rId10" Type="http://schemas.openxmlformats.org/officeDocument/2006/relationships/image" Target="../media/image39.png"/><Relationship Id="rId4" Type="http://schemas.microsoft.com/office/2007/relationships/hdphoto" Target="../media/hdphoto1.wdp"/><Relationship Id="rId9" Type="http://schemas.openxmlformats.org/officeDocument/2006/relationships/slide" Target="slide11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49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480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0.png"/><Relationship Id="rId7" Type="http://schemas.microsoft.com/office/2007/relationships/hdphoto" Target="../media/hdphoto11.wdp"/><Relationship Id="rId12" Type="http://schemas.openxmlformats.org/officeDocument/2006/relationships/image" Target="../media/image5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png"/><Relationship Id="rId11" Type="http://schemas.openxmlformats.org/officeDocument/2006/relationships/image" Target="../media/image39.png"/><Relationship Id="rId5" Type="http://schemas.openxmlformats.org/officeDocument/2006/relationships/image" Target="../media/image50.png"/><Relationship Id="rId10" Type="http://schemas.openxmlformats.org/officeDocument/2006/relationships/slide" Target="slide11.xml"/><Relationship Id="rId4" Type="http://schemas.microsoft.com/office/2007/relationships/hdphoto" Target="../media/hdphoto1.wdp"/><Relationship Id="rId9" Type="http://schemas.microsoft.com/office/2007/relationships/hdphoto" Target="../media/hdphoto12.wdp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31.xml.rels><?xml version="1.0" encoding="UTF-8" standalone="yes"?>
<Relationships xmlns="http://schemas.openxmlformats.org/package/2006/relationships"><Relationship Id="rId8" Type="http://schemas.microsoft.com/office/2007/relationships/hdphoto" Target="../media/hdphoto13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8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7.png"/><Relationship Id="rId5" Type="http://schemas.openxmlformats.org/officeDocument/2006/relationships/image" Target="../media/image76.jpeg"/><Relationship Id="rId10" Type="http://schemas.openxmlformats.org/officeDocument/2006/relationships/image" Target="../media/image79.png"/><Relationship Id="rId4" Type="http://schemas.openxmlformats.org/officeDocument/2006/relationships/image" Target="../media/image75.png"/><Relationship Id="rId9" Type="http://schemas.openxmlformats.org/officeDocument/2006/relationships/slide" Target="slide11.xml"/></Relationships>
</file>

<file path=ppt/slides/_rels/slide32.xml.rels><?xml version="1.0" encoding="UTF-8" standalone="yes"?>
<Relationships xmlns="http://schemas.openxmlformats.org/package/2006/relationships"><Relationship Id="rId8" Type="http://schemas.microsoft.com/office/2007/relationships/hdphoto" Target="../media/hdphoto1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82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4.wdp"/><Relationship Id="rId11" Type="http://schemas.microsoft.com/office/2007/relationships/hdphoto" Target="../media/hdphoto16.wdp"/><Relationship Id="rId5" Type="http://schemas.openxmlformats.org/officeDocument/2006/relationships/image" Target="../media/image81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80.png"/><Relationship Id="rId9" Type="http://schemas.openxmlformats.org/officeDocument/2006/relationships/image" Target="../media/image77.png"/><Relationship Id="rId14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microsoft.com/office/2007/relationships/hdphoto" Target="../media/hdphoto17.wdp"/><Relationship Id="rId12" Type="http://schemas.microsoft.com/office/2007/relationships/hdphoto" Target="../media/hdphoto16.wdp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88.png"/><Relationship Id="rId11" Type="http://schemas.openxmlformats.org/officeDocument/2006/relationships/image" Target="../media/image83.jpeg"/><Relationship Id="rId5" Type="http://schemas.openxmlformats.org/officeDocument/2006/relationships/image" Target="../media/image84.png"/><Relationship Id="rId15" Type="http://schemas.openxmlformats.org/officeDocument/2006/relationships/image" Target="../media/image86.png"/><Relationship Id="rId10" Type="http://schemas.openxmlformats.org/officeDocument/2006/relationships/image" Target="../media/image77.png"/><Relationship Id="rId4" Type="http://schemas.openxmlformats.org/officeDocument/2006/relationships/image" Target="../media/image87.jpeg"/><Relationship Id="rId9" Type="http://schemas.microsoft.com/office/2007/relationships/hdphoto" Target="../media/hdphoto18.wdp"/><Relationship Id="rId1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13" Type="http://schemas.openxmlformats.org/officeDocument/2006/relationships/image" Target="../media/image77.png"/><Relationship Id="rId18" Type="http://schemas.openxmlformats.org/officeDocument/2006/relationships/image" Target="../media/image8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2.png"/><Relationship Id="rId12" Type="http://schemas.microsoft.com/office/2007/relationships/hdphoto" Target="../media/hdphoto22.wdp"/><Relationship Id="rId17" Type="http://schemas.openxmlformats.org/officeDocument/2006/relationships/image" Target="../media/image75.png"/><Relationship Id="rId2" Type="http://schemas.openxmlformats.org/officeDocument/2006/relationships/audio" Target="../media/media3.wav"/><Relationship Id="rId16" Type="http://schemas.openxmlformats.org/officeDocument/2006/relationships/image" Target="../media/image84.png"/><Relationship Id="rId1" Type="http://schemas.microsoft.com/office/2007/relationships/media" Target="../media/media3.wav"/><Relationship Id="rId6" Type="http://schemas.microsoft.com/office/2007/relationships/hdphoto" Target="../media/hdphoto19.wdp"/><Relationship Id="rId11" Type="http://schemas.openxmlformats.org/officeDocument/2006/relationships/image" Target="../media/image94.png"/><Relationship Id="rId5" Type="http://schemas.openxmlformats.org/officeDocument/2006/relationships/image" Target="../media/image91.png"/><Relationship Id="rId15" Type="http://schemas.microsoft.com/office/2007/relationships/hdphoto" Target="../media/hdphoto16.wdp"/><Relationship Id="rId10" Type="http://schemas.microsoft.com/office/2007/relationships/hdphoto" Target="../media/hdphoto21.wdp"/><Relationship Id="rId19" Type="http://schemas.openxmlformats.org/officeDocument/2006/relationships/image" Target="../media/image86.png"/><Relationship Id="rId4" Type="http://schemas.openxmlformats.org/officeDocument/2006/relationships/image" Target="../media/image90.jpeg"/><Relationship Id="rId9" Type="http://schemas.openxmlformats.org/officeDocument/2006/relationships/image" Target="../media/image93.png"/><Relationship Id="rId14" Type="http://schemas.openxmlformats.org/officeDocument/2006/relationships/image" Target="../media/image83.jpe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13" Type="http://schemas.openxmlformats.org/officeDocument/2006/relationships/image" Target="../media/image86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77.png"/><Relationship Id="rId12" Type="http://schemas.openxmlformats.org/officeDocument/2006/relationships/image" Target="../media/image85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3.wdp"/><Relationship Id="rId11" Type="http://schemas.openxmlformats.org/officeDocument/2006/relationships/image" Target="../media/image75.png"/><Relationship Id="rId5" Type="http://schemas.openxmlformats.org/officeDocument/2006/relationships/image" Target="../media/image96.png"/><Relationship Id="rId10" Type="http://schemas.openxmlformats.org/officeDocument/2006/relationships/image" Target="../media/image84.png"/><Relationship Id="rId4" Type="http://schemas.openxmlformats.org/officeDocument/2006/relationships/image" Target="../media/image95.jpeg"/><Relationship Id="rId9" Type="http://schemas.microsoft.com/office/2007/relationships/hdphoto" Target="../media/hdphoto16.wdp"/></Relationships>
</file>

<file path=ppt/slides/_rels/slide36.xml.rels><?xml version="1.0" encoding="UTF-8" standalone="yes"?>
<Relationships xmlns="http://schemas.openxmlformats.org/package/2006/relationships"><Relationship Id="rId8" Type="http://schemas.microsoft.com/office/2007/relationships/hdphoto" Target="../media/hdphoto25.wdp"/><Relationship Id="rId13" Type="http://schemas.openxmlformats.org/officeDocument/2006/relationships/image" Target="../media/image7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99.png"/><Relationship Id="rId12" Type="http://schemas.openxmlformats.org/officeDocument/2006/relationships/image" Target="../media/image84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24.wdp"/><Relationship Id="rId11" Type="http://schemas.microsoft.com/office/2007/relationships/hdphoto" Target="../media/hdphoto16.wdp"/><Relationship Id="rId5" Type="http://schemas.openxmlformats.org/officeDocument/2006/relationships/image" Target="../media/image98.png"/><Relationship Id="rId15" Type="http://schemas.openxmlformats.org/officeDocument/2006/relationships/image" Target="../media/image86.png"/><Relationship Id="rId10" Type="http://schemas.openxmlformats.org/officeDocument/2006/relationships/image" Target="../media/image83.jpeg"/><Relationship Id="rId4" Type="http://schemas.openxmlformats.org/officeDocument/2006/relationships/image" Target="../media/image97.jpeg"/><Relationship Id="rId9" Type="http://schemas.openxmlformats.org/officeDocument/2006/relationships/image" Target="../media/image100.png"/><Relationship Id="rId14" Type="http://schemas.openxmlformats.org/officeDocument/2006/relationships/image" Target="../media/image85.png"/></Relationships>
</file>

<file path=ppt/slides/_rels/slide37.xml.rels><?xml version="1.0" encoding="UTF-8" standalone="yes"?>
<Relationships xmlns="http://schemas.openxmlformats.org/package/2006/relationships"><Relationship Id="rId8" Type="http://schemas.microsoft.com/office/2007/relationships/hdphoto" Target="../media/hdphoto27.wdp"/><Relationship Id="rId13" Type="http://schemas.microsoft.com/office/2007/relationships/hdphoto" Target="../media/hdphoto16.wdp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02.png"/><Relationship Id="rId12" Type="http://schemas.openxmlformats.org/officeDocument/2006/relationships/image" Target="../media/image83.jpeg"/><Relationship Id="rId17" Type="http://schemas.openxmlformats.org/officeDocument/2006/relationships/image" Target="../media/image86.png"/><Relationship Id="rId2" Type="http://schemas.openxmlformats.org/officeDocument/2006/relationships/audio" Target="../media/media3.wav"/><Relationship Id="rId16" Type="http://schemas.openxmlformats.org/officeDocument/2006/relationships/image" Target="../media/image85.png"/><Relationship Id="rId1" Type="http://schemas.microsoft.com/office/2007/relationships/media" Target="../media/media3.wav"/><Relationship Id="rId6" Type="http://schemas.microsoft.com/office/2007/relationships/hdphoto" Target="../media/hdphoto26.wdp"/><Relationship Id="rId11" Type="http://schemas.openxmlformats.org/officeDocument/2006/relationships/image" Target="../media/image100.png"/><Relationship Id="rId5" Type="http://schemas.openxmlformats.org/officeDocument/2006/relationships/image" Target="../media/image101.png"/><Relationship Id="rId15" Type="http://schemas.openxmlformats.org/officeDocument/2006/relationships/image" Target="../media/image75.png"/><Relationship Id="rId10" Type="http://schemas.microsoft.com/office/2007/relationships/hdphoto" Target="../media/hdphoto28.wdp"/><Relationship Id="rId4" Type="http://schemas.openxmlformats.org/officeDocument/2006/relationships/image" Target="../media/image80.png"/><Relationship Id="rId9" Type="http://schemas.openxmlformats.org/officeDocument/2006/relationships/image" Target="../media/image103.png"/><Relationship Id="rId14" Type="http://schemas.openxmlformats.org/officeDocument/2006/relationships/image" Target="../media/image84.png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1428750"/>
            <a:ext cx="802178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300" dirty="0">
                <a:solidFill>
                  <a:srgbClr val="FF0000"/>
                </a:solidFill>
                <a:latin typeface="+mj-lt"/>
              </a:rPr>
              <a:t>CHƯƠNG 2 – BÀI 4. PHÉP NHÂN VÀ PHÉP CHIA HAI SỐ NGUYÊN</a:t>
            </a:r>
          </a:p>
        </p:txBody>
      </p:sp>
    </p:spTree>
    <p:extLst>
      <p:ext uri="{BB962C8B-B14F-4D97-AF65-F5344CB8AC3E}">
        <p14:creationId xmlns:p14="http://schemas.microsoft.com/office/powerpoint/2010/main" val="301991401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Tai nguyen thiet ke tro choi\Khi con qua song\river-landscape-clipart-1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7150"/>
            <a:ext cx="9144000" cy="5257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C:\Users\ADMIN\Desktop\453552345 (3)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2741" y="-383191"/>
            <a:ext cx="4343397" cy="2076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971800" y="644664"/>
            <a:ext cx="49387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AI NHANH HƠN</a:t>
            </a:r>
          </a:p>
        </p:txBody>
      </p:sp>
      <p:pic>
        <p:nvPicPr>
          <p:cNvPr id="14" name="Picture 2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16762" y1="11429" x2="65714" y2="92286"/>
                        <a14:foregroundMark x1="81143" y1="8286" x2="33143" y2="26714"/>
                        <a14:foregroundMark x1="74667" y1="3429" x2="50286" y2="32286"/>
                        <a14:foregroundMark x1="84571" y1="4000" x2="85333" y2="9571"/>
                        <a14:foregroundMark x1="46095" y1="39571" x2="19238" y2="70143"/>
                        <a14:foregroundMark x1="46095" y1="71429" x2="39619" y2="90429"/>
                        <a14:foregroundMark x1="56000" y1="21857" x2="64952" y2="53000"/>
                        <a14:foregroundMark x1="22476" y1="16857" x2="13524" y2="21143"/>
                        <a14:foregroundMark x1="46857" y1="75714" x2="40381" y2="95857"/>
                        <a14:foregroundMark x1="60000" y1="63429" x2="66476" y2="84857"/>
                        <a14:foregroundMark x1="36381" y1="72000" x2="37905" y2="84286"/>
                        <a14:foregroundMark x1="68952" y1="67143" x2="71429" y2="84286"/>
                        <a14:foregroundMark x1="59238" y1="53000" x2="75429" y2="56714"/>
                        <a14:foregroundMark x1="87810" y1="45714" x2="80381" y2="59143"/>
                        <a14:foregroundMark x1="82857" y1="16857" x2="62476" y2="18714"/>
                        <a14:foregroundMark x1="11048" y1="11429" x2="7810" y2="21143"/>
                        <a14:foregroundMark x1="68190" y1="91000" x2="68190" y2="94714"/>
                        <a14:foregroundMark x1="42286" y1="13429" x2="39048" y2="28571"/>
                        <a14:foregroundMark x1="62476" y1="15143" x2="62476" y2="35429"/>
                        <a14:foregroundMark x1="56381" y1="27714" x2="52571" y2="45286"/>
                        <a14:foregroundMark x1="53143" y1="13429" x2="49905" y2="38714"/>
                        <a14:foregroundMark x1="36381" y1="13000" x2="35238" y2="19143"/>
                        <a14:foregroundMark x1="52571" y1="12286" x2="56952" y2="15143"/>
                        <a14:backgroundMark x1="31048" y1="63714" x2="29333" y2="68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1538" y="2254247"/>
            <a:ext cx="2124078" cy="283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ADMIN\Desktop\512821722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41684" y1="5882" x2="42505" y2="12745"/>
                        <a14:foregroundMark x1="55236" y1="3922" x2="55647" y2="12745"/>
                        <a14:foregroundMark x1="45380" y1="1634" x2="45380" y2="12418"/>
                        <a14:foregroundMark x1="35113" y1="92647" x2="36756" y2="95425"/>
                        <a14:foregroundMark x1="65914" y1="92320" x2="62218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2462509"/>
            <a:ext cx="2319337" cy="2623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Donkey Kong Theme song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405939" y="4148590"/>
            <a:ext cx="609600" cy="609600"/>
          </a:xfrm>
          <a:prstGeom prst="rect">
            <a:avLst/>
          </a:prstGeom>
        </p:spPr>
      </p:pic>
      <p:pic>
        <p:nvPicPr>
          <p:cNvPr id="11" name="Picture 10" descr="C:\Users\ADMIN\Desktop\Tai nguyen thiet ke tro choi\Angry birds epic birds\1505573783630 (2).png">
            <a:hlinkClick r:id="rId12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8342" y="1587121"/>
            <a:ext cx="1152193" cy="700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770357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0">
                <p:cTn id="5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C:\Users\ADMIN\Desktop\canh22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290"/>
            <a:ext cx="9124950" cy="5109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3" descr="C:\Users\ADMIN\Desktop\11.png">
            <a:hlinkClick r:id="rId4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697" y="315971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" descr="C:\Users\ADMIN\Desktop\2.png">
            <a:hlinkClick r:id="rId7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707" y="2468202"/>
            <a:ext cx="1061293" cy="7959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0" name="Picture 5" descr="C:\Users\ADMIN\Desktop\3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8300" y="2217420"/>
            <a:ext cx="990600" cy="742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6" descr="C:\Users\ADMIN\Desktop\4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068152"/>
            <a:ext cx="1066800" cy="800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Picture 7" descr="C:\Users\ADMIN\Desktop\5.png">
            <a:hlinkClick r:id="rId16" action="ppaction://hlinksldjump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1645177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8" name="Picture 2" descr="C:\Users\ADMIN\Desktop\512821722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44969" y1="5882" x2="42300" y2="10131"/>
                        <a14:foregroundMark x1="52772" y1="5065" x2="54825" y2="12908"/>
                        <a14:foregroundMark x1="57084" y1="3758" x2="56057" y2="9967"/>
                        <a14:foregroundMark x1="34021" y1="91667" x2="37629" y2="94118"/>
                        <a14:foregroundMark x1="64433" y1="92157" x2="62371" y2="946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104" y="3775606"/>
            <a:ext cx="822126" cy="7748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1.png">
            <a:hlinkClick r:id="rId21" action="ppaction://hlinksldjump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589" b="100000" l="9589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5240" y="4120251"/>
            <a:ext cx="1147235" cy="860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hlinkClick r:id="rId22" action="ppaction://hlinksldjump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726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4016628"/>
            <a:ext cx="1175593" cy="881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5" descr="C:\Users\ADMIN\Desktop\3.png">
            <a:hlinkClick r:id="rId23" action="ppaction://hlinksldjump"/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2055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0184" y="3582182"/>
            <a:ext cx="1158522" cy="868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C:\Users\ADMIN\Desktop\4.png">
            <a:hlinkClick r:id="rId24" action="ppaction://hlinksldjump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0" b="96575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2513782"/>
            <a:ext cx="1164735" cy="873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7" descr="C:\Users\ADMIN\Desktop\5.png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4288" y="1785455"/>
            <a:ext cx="1127934" cy="845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0413" y="-97820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" descr="Kết quả hình ảnh cho FIREWORK GIF"/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457" y="-11455"/>
            <a:ext cx="2939313" cy="2566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6822542" y="-400050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4846" flipH="1">
            <a:off x="6033663" y="-578479"/>
            <a:ext cx="1673636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" descr="Hình ảnh có liên quan"/>
          <p:cNvPicPr>
            <a:picLocks noChangeAspect="1" noChangeArrowheads="1"/>
          </p:cNvPicPr>
          <p:nvPr/>
        </p:nvPicPr>
        <p:blipFill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0" b="100000" l="0" r="100000">
                        <a14:foregroundMark x1="16952" y1="13286" x2="66476" y2="90571"/>
                        <a14:foregroundMark x1="80000" y1="8429" x2="37524" y2="91714"/>
                        <a14:foregroundMark x1="33905" y1="15857" x2="41714" y2="42429"/>
                        <a14:foregroundMark x1="63619" y1="11714" x2="57905" y2="40286"/>
                        <a14:foregroundMark x1="60190" y1="10571" x2="48762" y2="30714"/>
                        <a14:foregroundMark x1="46667" y1="17000" x2="54476" y2="45000"/>
                        <a14:foregroundMark x1="14857" y1="12143" x2="32571" y2="21143"/>
                        <a14:foregroundMark x1="15619" y1="11143" x2="3619" y2="17429"/>
                        <a14:foregroundMark x1="6476" y1="16429" x2="14095" y2="26000"/>
                        <a14:foregroundMark x1="80571" y1="6429" x2="61524" y2="8429"/>
                        <a14:foregroundMark x1="82667" y1="4714" x2="82095" y2="16429"/>
                        <a14:foregroundMark x1="42476" y1="39714" x2="19048" y2="69429"/>
                        <a14:foregroundMark x1="51429" y1="42714" x2="52952" y2="43286"/>
                        <a14:backgroundMark x1="55810" y1="3143" x2="67238" y2="15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588" y="4056390"/>
            <a:ext cx="693215" cy="92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55512">
            <a:off x="7714422" y="-567966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 descr="Kết quả hình ảnh cho bamboo cartoon png"/>
          <p:cNvPicPr>
            <a:picLocks noChangeAspect="1" noChangeArrowheads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192">
            <a:off x="8350011" y="-275764"/>
            <a:ext cx="1549878" cy="2345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Rectangle 28"/>
          <p:cNvSpPr/>
          <p:nvPr/>
        </p:nvSpPr>
        <p:spPr>
          <a:xfrm>
            <a:off x="1904999" y="1733550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1905000" y="1667923"/>
            <a:ext cx="6029215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7200" b="1" cap="none" spc="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CHÚC MỪNG</a:t>
            </a:r>
            <a:endParaRPr lang="en-US" sz="7200" b="1" cap="none" spc="0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1150" y="2010600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ình ảnh có liên quan"/>
          <p:cNvPicPr>
            <a:picLocks noChangeAspect="1" noChangeArrowheads="1" noCrop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2965" y="2034648"/>
            <a:ext cx="4762500" cy="4200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8931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302 -0.06513 L -0.03316 -0.11883 C -0.03715 -0.12963 -0.03576 -0.14043 -0.03108 -0.14908 C -0.02413 -0.15864 -0.01441 -0.16235 -0.00226 -0.1605 L 0.05191 -0.15679 " pathEditMode="relative" rAng="-3854564" ptsTypes="FffFF">
                                      <p:cBhvr>
                                        <p:cTn id="2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93" y="-60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56 -0.1571 L 0.04774 -0.29599 " pathEditMode="relative" rAng="0" ptsTypes="AA">
                                      <p:cBhvr>
                                        <p:cTn id="25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" y="-6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774 -0.29599 L 0.17274 -0.35525 " pathEditMode="relative" rAng="0" ptsTypes="AA">
                                      <p:cBhvr>
                                        <p:cTn id="2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274 -0.35524 L 0.29774 -0.38487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250" y="-1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9774 -0.38488 L 0.41441 -0.44414 " pathEditMode="relative" rAng="0" ptsTypes="AA">
                                      <p:cBhvr>
                                        <p:cTn id="37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833" y="-29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1441 -0.42932 L 0.33108 -0.54784 " pathEditMode="relative" rAng="0" ptsTypes="AA">
                                      <p:cBhvr>
                                        <p:cTn id="4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67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38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941 -0.65155 L 0.33507 -0.55278 L 0.33108 -0.65155 L 0.32691 -0.55278 L 0.32274 -0.65155 L 0.31875 -0.55278 L 0.31441 -0.65155 L 0.31042 -0.55278 L 0.30608 -0.65155 L 0.30174 -0.55278 L 0.29774 -0.65155 L 0.29358 -0.55278 L 0.28958 -0.65155 L 0.28542 -0.55278 L 0.28108 -0.65155 L 0.27708 -0.55278 L 0.27274 -0.65155 " pathEditMode="relative" rAng="0" ptsTypes="FFFFFFFFFFFFFFFFF">
                                      <p:cBhvr>
                                        <p:cTn id="43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4938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7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823 -0.01544 L 0.04705 -0.16359 C 0.05313 -0.1963 0.06476 -0.21667 0.07847 -0.22068 C 0.09427 -0.22531 0.10834 -0.21297 0.11962 -0.1855 L 0.17518 -0.06266 " pathEditMode="relative" rAng="-577008" ptsTypes="FffFF">
                                      <p:cBhvr>
                                        <p:cTn id="6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979" y="-114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7517 -0.06265 L 0.32587 -0.08889 " pathEditMode="relative" rAng="0" ptsTypes="AA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35" y="-13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2587 -0.08889 L 0.47587 -0.20741 " pathEditMode="relative" rAng="0" ptsTypes="AA">
                                      <p:cBhvr>
                                        <p:cTn id="6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500" y="-5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7587 -0.20741 L 0.4842 -0.40803 " pathEditMode="relative" rAng="0" ptsTypes="AA">
                                      <p:cBhvr>
                                        <p:cTn id="7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7" y="-100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46754 -0.40802 L 0.4092 -0.55617 " pathEditMode="relative" rAng="0" ptsTypes="AA">
                                      <p:cBhvr>
                                        <p:cTn id="76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17" y="-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4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342 -0.6213 L 0.34497 -0.6213 C 0.35 -0.6213 0.35573 -0.63612 0.36094 -0.63859 C 0.36459 -0.63859 0.3717 -0.6247 0.37483 -0.6247 C 0.37934 -0.6247 0.38368 -0.62902 0.39202 -0.62902 L 0.39775 -0.79321 L 0.40417 -0.59476 L 0.41181 -0.6213 L 0.41806 -0.62902 L 0.43351 -0.62254 C 0.44045 -0.62562 0.44618 -0.63951 0.45313 -0.64476 C 0.45573 -0.64599 0.46146 -0.64692 0.46528 -0.64476 C 0.4691 -0.6426 0.4724 -0.62778 0.47361 -0.62655 C 0.47552 -0.62254 0.47986 -0.62655 0.48247 -0.6247 L 0.48629 -0.6213 L 0.4934 -0.6213 " pathEditMode="relative" rAng="0" ptsTypes="FfffFFFFFffffFFF">
                                      <p:cBhvr>
                                        <p:cTn id="7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951" y="-7284"/>
                                    </p:animMotion>
                                  </p:childTnLst>
                                </p:cTn>
                              </p:par>
                              <p:par>
                                <p:cTn id="8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29" grpId="0"/>
      <p:bldP spid="29" grpId="1"/>
      <p:bldP spid="30" grpId="0"/>
      <p:bldP spid="30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91969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95600" y="3680460"/>
            <a:ext cx="1295400" cy="7200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347845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12085" y="879243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0" y="3351954"/>
            <a:ext cx="1219200" cy="743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28216" y="74295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46434" y="3486150"/>
            <a:ext cx="1477966" cy="492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48961" y="80266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-120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8001" y="3581632"/>
            <a:ext cx="1992654" cy="514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cau hoi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45514" y="1908810"/>
            <a:ext cx="9818114" cy="3543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84273" y="8885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1200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" name="Picture 2" descr="C:\Users\ADMIN\Desktop\Tai nguyen thiet ke tro choi\Bảng gỗ\Picture1 (2).pn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69690" y="3489960"/>
            <a:ext cx="1407109" cy="60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5126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3488" y="-453679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208434" y="844420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2416329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028950" y="3409950"/>
            <a:ext cx="1847850" cy="533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173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7357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161339" y="741668"/>
            <a:ext cx="3124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2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639</a:t>
            </a:r>
            <a:endParaRPr lang="en-US" sz="3200" dirty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12086" y="3543934"/>
            <a:ext cx="1512314" cy="551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-525301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2800" dirty="0" smtClean="0">
                    <a:solidFill>
                      <a:srgbClr val="C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. 2 =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280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10</m:t>
                        </m:r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2800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2800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2800" dirty="0">
                    <a:solidFill>
                      <a:srgbClr val="FF0000"/>
                    </a:solidFill>
                  </a:rPr>
                  <a:t> </a:t>
                </a:r>
                <a:r>
                  <a:rPr lang="vi-VN" sz="2800" dirty="0" smtClean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2800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03519" y="772798"/>
                <a:ext cx="3124200" cy="523220"/>
              </a:xfrm>
              <a:prstGeom prst="rect">
                <a:avLst/>
              </a:prstGeom>
              <a:blipFill>
                <a:blip r:embed="rId5"/>
                <a:stretch>
                  <a:fillRect t="-12791" b="-31395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/>
              <p:cNvSpPr txBox="1"/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C0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C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C0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C00000"/>
                    </a:solidFill>
                  </a:rPr>
                  <a:t> . Hỏi sau 5 phút nữa nhiệt trong kho giảm đi bao nhiêu độ?</a:t>
                </a:r>
                <a:endParaRPr 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TextBox 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477328"/>
              </a:xfrm>
              <a:prstGeom prst="rect">
                <a:avLst/>
              </a:prstGeom>
              <a:blipFill>
                <a:blip r:embed="rId12"/>
                <a:stretch>
                  <a:fillRect l="-1115" t="-2058" r="-991" b="-535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373582" y="287734"/>
            <a:ext cx="227214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700" dirty="0">
                <a:solidFill>
                  <a:srgbClr val="FF0000"/>
                </a:solidFill>
              </a:rPr>
              <a:t>KHỞI ĐỘNG</a:t>
            </a:r>
            <a:endParaRPr lang="en-US" sz="2700" dirty="0">
              <a:solidFill>
                <a:srgbClr val="FF0000"/>
              </a:solidFill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2292926" y="2708334"/>
            <a:ext cx="3013364" cy="1821873"/>
            <a:chOff x="3075709" y="5080000"/>
            <a:chExt cx="2733964" cy="1265382"/>
          </a:xfrm>
        </p:grpSpPr>
        <p:sp>
          <p:nvSpPr>
            <p:cNvPr id="8" name="Cloud Callout 7"/>
            <p:cNvSpPr/>
            <p:nvPr/>
          </p:nvSpPr>
          <p:spPr>
            <a:xfrm>
              <a:off x="3075709" y="5080000"/>
              <a:ext cx="2733964" cy="1265382"/>
            </a:xfrm>
            <a:prstGeom prst="cloudCallou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3716777" y="5493934"/>
              <a:ext cx="1764484" cy="288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rgbClr val="FFFF00"/>
                  </a:solidFill>
                </a:rPr>
                <a:t>(-10) . 5??? </a:t>
              </a:r>
              <a:endParaRPr lang="en-US" sz="2100" dirty="0">
                <a:solidFill>
                  <a:srgbClr val="FFFF00"/>
                </a:solidFill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0764" y="1011313"/>
            <a:ext cx="2064327" cy="1212273"/>
            <a:chOff x="950850" y="3420885"/>
            <a:chExt cx="1764146" cy="748146"/>
          </a:xfrm>
        </p:grpSpPr>
        <p:sp>
          <p:nvSpPr>
            <p:cNvPr id="6" name="Oval 5"/>
            <p:cNvSpPr/>
            <p:nvPr/>
          </p:nvSpPr>
          <p:spPr>
            <a:xfrm>
              <a:off x="950850" y="3420885"/>
              <a:ext cx="1764146" cy="748146"/>
            </a:xfrm>
            <a:prstGeom prst="ellipse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2" name="TextBox 1"/>
            <p:cNvSpPr txBox="1"/>
            <p:nvPr/>
          </p:nvSpPr>
          <p:spPr>
            <a:xfrm>
              <a:off x="1094013" y="3716621"/>
              <a:ext cx="1477819" cy="2564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sz="2100" dirty="0">
                  <a:solidFill>
                    <a:schemeClr val="bg1"/>
                  </a:solidFill>
                </a:rPr>
                <a:t>Tính: 10.5</a:t>
              </a:r>
              <a:endParaRPr lang="en-US" sz="2100" dirty="0">
                <a:solidFill>
                  <a:schemeClr val="bg1"/>
                </a:solidFill>
              </a:endParaRPr>
            </a:p>
          </p:txBody>
        </p:sp>
      </p:grpSp>
      <p:sp>
        <p:nvSpPr>
          <p:cNvPr id="12" name="Rectangle 11"/>
          <p:cNvSpPr/>
          <p:nvPr/>
        </p:nvSpPr>
        <p:spPr>
          <a:xfrm>
            <a:off x="5181600" y="1364602"/>
            <a:ext cx="1704109" cy="644237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100" dirty="0"/>
              <a:t>10. 5 = 50</a:t>
            </a:r>
            <a:endParaRPr lang="en-US" sz="2100" dirty="0"/>
          </a:p>
        </p:txBody>
      </p:sp>
      <p:sp>
        <p:nvSpPr>
          <p:cNvPr id="11" name="Right Arrow 10"/>
          <p:cNvSpPr/>
          <p:nvPr/>
        </p:nvSpPr>
        <p:spPr>
          <a:xfrm>
            <a:off x="3373582" y="1617449"/>
            <a:ext cx="1420091" cy="26547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7239998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2" grpId="0" animBg="1"/>
      <p:bldP spid="11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Tai nguyen thiet ke tro choi\Khi con qua song\cartoon_natural_landscape_vector_27857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145"/>
            <a:ext cx="9144000" cy="512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C:\Users\ADMIN\Desktop\453552345 (3)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636" l="0" r="100000">
                        <a14:foregroundMark x1="48087" y1="3274" x2="50000" y2="34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-452440"/>
            <a:ext cx="3613657" cy="2533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/>
              <p:cNvSpPr txBox="1"/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vi-VN" sz="3200" dirty="0" smtClean="0">
                    <a:solidFill>
                      <a:srgbClr val="FFFF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5 + (-10) = -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sz="3200" i="1" smtClean="0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sz="3200" i="1">
                            <a:solidFill>
                              <a:srgbClr val="FFFF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sz="3200" i="1">
                        <a:solidFill>
                          <a:srgbClr val="FFFF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sz="3200" dirty="0">
                    <a:solidFill>
                      <a:srgbClr val="FFFF00"/>
                    </a:solidFill>
                  </a:rPr>
                  <a:t> </a:t>
                </a:r>
                <a:endParaRPr lang="en-US" sz="3200" dirty="0">
                  <a:solidFill>
                    <a:srgbClr val="FFFF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1" name="TextBox 1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216528" y="915500"/>
                <a:ext cx="3260472" cy="584775"/>
              </a:xfrm>
              <a:prstGeom prst="rect">
                <a:avLst/>
              </a:prstGeom>
              <a:blipFill>
                <a:blip r:embed="rId5"/>
                <a:stretch>
                  <a:fillRect l="-3551" t="-13542" b="-3333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2337075"/>
            <a:ext cx="6507147" cy="3449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Kết quả hình ảnh cho panda cartoon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37358" y1="7000" x2="65094" y2="82857"/>
                        <a14:foregroundMark x1="91321" y1="12000" x2="33396" y2="31857"/>
                        <a14:foregroundMark x1="50943" y1="13857" x2="68679" y2="42429"/>
                        <a14:foregroundMark x1="70566" y1="10143" x2="75094" y2="38286"/>
                        <a14:foregroundMark x1="70566" y1="15857" x2="37925" y2="9000"/>
                        <a14:foregroundMark x1="43019" y1="19571" x2="34340" y2="32571"/>
                        <a14:foregroundMark x1="30943" y1="28429" x2="36981" y2="35571"/>
                        <a14:foregroundMark x1="50000" y1="57714" x2="51509" y2="76429"/>
                        <a14:foregroundMark x1="43962" y1="57000" x2="43962" y2="79429"/>
                        <a14:foregroundMark x1="43019" y1="53857" x2="39434" y2="66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2048510"/>
            <a:ext cx="2524125" cy="3333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\Desktop\Tai nguyen thiet ke tro choi\Bảng gỗ\Picture1 (2).pn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3581" y="16836"/>
            <a:ext cx="1708019" cy="726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 smtClean="0">
                    <a:solidFill>
                      <a:srgbClr val="FF0000"/>
                    </a:solidFill>
                  </a:rPr>
                  <a:t>Một kho lạnh đang ở nhiệt độ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5</m:t>
                        </m:r>
                        <m:r>
                          <a:rPr lang="vi-VN" b="0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, một công nhân cần đặt chế độ làm cho nhiệt độ của kho trug bình cứ mỗi phút giảm đi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vi-VN" i="1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 </m:t>
                        </m:r>
                      </m:e>
                      <m:sup>
                        <m:r>
                          <a:rPr lang="vi-VN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p>
                    </m:sSup>
                    <m:r>
                      <m:rPr>
                        <m:sty m:val="p"/>
                      </m:rPr>
                      <a:rPr lang="vi-VN" i="1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 smtClean="0">
                    <a:solidFill>
                      <a:srgbClr val="FF0000"/>
                    </a:solidFill>
                  </a:rPr>
                  <a:t> . Hỏi sau 5 phút nữa nhiệt trong kho là bao nhiêu độ?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27655" y="3165432"/>
                <a:ext cx="4920745" cy="1200329"/>
              </a:xfrm>
              <a:prstGeom prst="rect">
                <a:avLst/>
              </a:prstGeom>
              <a:blipFill>
                <a:blip r:embed="rId12"/>
                <a:stretch>
                  <a:fillRect l="-1115" t="-2538" r="-991" b="-710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5627022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9327" y="703210"/>
            <a:ext cx="56665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3. Tính chất của phép nhân các số nguyên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039090" y="1354835"/>
            <a:ext cx="3442856" cy="1724891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các tính chất của phép nhân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33712" y="1567226"/>
            <a:ext cx="41632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giao hoán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kết hợp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nhân với số 1</a:t>
            </a:r>
          </a:p>
          <a:p>
            <a:pPr marL="214313" indent="-214313" algn="just">
              <a:buFontTx/>
              <a:buChar char="-"/>
            </a:pPr>
            <a:r>
              <a:rPr lang="vi-VN" dirty="0">
                <a:solidFill>
                  <a:srgbClr val="FF3300"/>
                </a:solidFill>
              </a:rPr>
              <a:t>Tính chất phân phối của phép nhân đối với phép cộng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885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30185" y="438150"/>
            <a:ext cx="27176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a) Tính chất giao hoán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5" name="Group 24"/>
          <p:cNvGrpSpPr/>
          <p:nvPr/>
        </p:nvGrpSpPr>
        <p:grpSpPr>
          <a:xfrm>
            <a:off x="533400" y="952450"/>
            <a:ext cx="7623235" cy="2106532"/>
            <a:chOff x="744479" y="2105021"/>
            <a:chExt cx="10164313" cy="2808709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744479" y="2105021"/>
              <a:ext cx="638175" cy="742950"/>
            </a:xfrm>
            <a:prstGeom prst="rect">
              <a:avLst/>
            </a:prstGeom>
          </p:spPr>
        </p:pic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48048" y="2109288"/>
              <a:ext cx="9260744" cy="2804442"/>
            </a:xfrm>
            <a:prstGeom prst="rect">
              <a:avLst/>
            </a:prstGeom>
          </p:spPr>
        </p:pic>
      </p:grpSp>
      <p:sp>
        <p:nvSpPr>
          <p:cNvPr id="8" name="Rectangle 7"/>
          <p:cNvSpPr/>
          <p:nvPr/>
        </p:nvSpPr>
        <p:spPr>
          <a:xfrm>
            <a:off x="3571865" y="1652571"/>
            <a:ext cx="523458" cy="291247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14691" y="1658185"/>
            <a:ext cx="503588" cy="285636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12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528448" y="1991361"/>
            <a:ext cx="489830" cy="2682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571864" y="2332470"/>
            <a:ext cx="523458" cy="3194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28448" y="2651910"/>
            <a:ext cx="518527" cy="328663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571864" y="1991360"/>
            <a:ext cx="523458" cy="268268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6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21569" y="2337070"/>
            <a:ext cx="503588" cy="292214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-8</a:t>
            </a:r>
            <a:endParaRPr lang="en-US" dirty="0">
              <a:solidFill>
                <a:srgbClr val="B80808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990600" y="980945"/>
            <a:ext cx="79532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hai số nguyên có tính chất giao hoán: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0000"/>
                </a:solidFill>
              </a:rPr>
              <a:t>a.b = b.a 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68781" y="2913198"/>
            <a:ext cx="25005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51406" y="3282530"/>
            <a:ext cx="383589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a.1=1.a = a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a.0=0.a =0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vi-VN" dirty="0"/>
              <a:t>Cho hai số nguyên x, y :</a:t>
            </a:r>
          </a:p>
          <a:p>
            <a:r>
              <a:rPr lang="vi-VN" dirty="0"/>
              <a:t>Nếu x.y= 0 thì x = 0 hoặc y =0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3571864" y="2687211"/>
            <a:ext cx="523458" cy="293362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B80808"/>
                </a:solidFill>
              </a:rPr>
              <a:t>-18</a:t>
            </a:r>
            <a:endParaRPr lang="en-US" dirty="0">
              <a:solidFill>
                <a:srgbClr val="B80808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86887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 animBg="1"/>
      <p:bldP spid="8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19" grpId="0"/>
      <p:bldP spid="20" grpId="0"/>
      <p:bldP spid="21" grpId="0"/>
      <p:bldP spid="23" grpId="0" animBg="1"/>
      <p:bldP spid="23" grpId="1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81000" y="59460"/>
            <a:ext cx="28581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b) Tính chất kết hợp 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1" name="Group 20"/>
          <p:cNvGrpSpPr/>
          <p:nvPr/>
        </p:nvGrpSpPr>
        <p:grpSpPr>
          <a:xfrm>
            <a:off x="228600" y="632656"/>
            <a:ext cx="7360507" cy="2501270"/>
            <a:chOff x="942340" y="2170893"/>
            <a:chExt cx="9814009" cy="3335027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942340" y="2170893"/>
              <a:ext cx="685800" cy="781050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44395" y="2217845"/>
              <a:ext cx="8811954" cy="3288075"/>
            </a:xfrm>
            <a:prstGeom prst="rect">
              <a:avLst/>
            </a:prstGeom>
          </p:spPr>
        </p:pic>
      </p:grpSp>
      <p:sp>
        <p:nvSpPr>
          <p:cNvPr id="8" name="Oval 7"/>
          <p:cNvSpPr/>
          <p:nvPr/>
        </p:nvSpPr>
        <p:spPr>
          <a:xfrm>
            <a:off x="5638800" y="1469862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284624" y="231967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284624" y="2709175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-54</a:t>
            </a:r>
            <a:endParaRPr lang="en-US" dirty="0"/>
          </a:p>
        </p:txBody>
      </p:sp>
      <p:sp>
        <p:nvSpPr>
          <p:cNvPr id="11" name="Oval 10"/>
          <p:cNvSpPr/>
          <p:nvPr/>
        </p:nvSpPr>
        <p:spPr>
          <a:xfrm>
            <a:off x="5626532" y="1913515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4253193" y="1494064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24</a:t>
            </a:r>
            <a:endParaRPr lang="en-US" dirty="0"/>
          </a:p>
        </p:txBody>
      </p:sp>
      <p:sp>
        <p:nvSpPr>
          <p:cNvPr id="13" name="Oval 12"/>
          <p:cNvSpPr/>
          <p:nvPr/>
        </p:nvSpPr>
        <p:spPr>
          <a:xfrm>
            <a:off x="4253192" y="1917808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30</a:t>
            </a:r>
            <a:endParaRPr lang="en-US" dirty="0"/>
          </a:p>
        </p:txBody>
      </p:sp>
      <p:sp>
        <p:nvSpPr>
          <p:cNvPr id="14" name="Oval 13"/>
          <p:cNvSpPr/>
          <p:nvPr/>
        </p:nvSpPr>
        <p:spPr>
          <a:xfrm>
            <a:off x="5638800" y="231967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-56</a:t>
            </a:r>
            <a:endParaRPr lang="en-US" dirty="0"/>
          </a:p>
        </p:txBody>
      </p:sp>
      <p:sp>
        <p:nvSpPr>
          <p:cNvPr id="15" name="Oval 14"/>
          <p:cNvSpPr/>
          <p:nvPr/>
        </p:nvSpPr>
        <p:spPr>
          <a:xfrm>
            <a:off x="5660571" y="2751237"/>
            <a:ext cx="904379" cy="32558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vi-VN" dirty="0"/>
              <a:t>-54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63841" y="3175734"/>
            <a:ext cx="515063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kết hợp: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(a.b).c = a .(b.c)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50004" y="3734723"/>
            <a:ext cx="83736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</a:t>
            </a:r>
            <a:r>
              <a:rPr lang="vi-VN" dirty="0"/>
              <a:t> Áp dụng tính chất kết hợp của phép nhân, ta có thể viết tích của nhiều số nguyên:</a:t>
            </a:r>
          </a:p>
          <a:p>
            <a:r>
              <a:rPr lang="vi-VN" dirty="0">
                <a:solidFill>
                  <a:srgbClr val="FF3300"/>
                </a:solidFill>
              </a:rPr>
              <a:t>	a.b.c = a.(b.c) = (a.b).c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29292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420" y="203007"/>
            <a:ext cx="2333004" cy="428625"/>
          </a:xfrm>
          <a:prstGeom prst="rect">
            <a:avLst/>
          </a:prstGeom>
        </p:spPr>
      </p:pic>
      <p:sp>
        <p:nvSpPr>
          <p:cNvPr id="7" name="Flowchart: Punched Tape 6"/>
          <p:cNvSpPr/>
          <p:nvPr/>
        </p:nvSpPr>
        <p:spPr>
          <a:xfrm>
            <a:off x="457200" y="1925206"/>
            <a:ext cx="975498" cy="5195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</a:t>
            </a:r>
            <a:endParaRPr lang="en-US" sz="135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692414"/>
            <a:ext cx="6121212" cy="1319749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3420" y="2423268"/>
            <a:ext cx="91440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 algn="just">
              <a:buAutoNum type="alphaLcParenR"/>
            </a:pPr>
            <a:r>
              <a:rPr lang="vi-VN" dirty="0"/>
              <a:t>- P là tích của 8 số nguyên khác 0 trong đó có đúng 4 số dương =&gt; 4 số còn lại là số âm, mà tích của 4 số âm là một số dương.Vậy</a:t>
            </a:r>
            <a:r>
              <a:rPr lang="vi-VN" dirty="0">
                <a:solidFill>
                  <a:srgbClr val="FF0000"/>
                </a:solidFill>
              </a:rPr>
              <a:t> P là số dương</a:t>
            </a:r>
            <a:r>
              <a:rPr lang="vi-VN" dirty="0"/>
              <a:t>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Q là tích của 6 số nguyên khác 0 trong đó có duy nhất 1 số dương =&gt; 5 số còn lại là số âm, mà tích của 5 số âm là một số âm.Vậy </a:t>
            </a:r>
            <a:r>
              <a:rPr lang="vi-VN" dirty="0">
                <a:solidFill>
                  <a:srgbClr val="FF0000"/>
                </a:solidFill>
              </a:rPr>
              <a:t>Q là một số âm</a:t>
            </a:r>
            <a:r>
              <a:rPr lang="vi-VN" dirty="0"/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30763" y="3623597"/>
            <a:ext cx="584211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b) Tích của một số lẻ các số nguyên âm có dấu âm.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32657" y="4066452"/>
            <a:ext cx="657258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/>
              <a:t>c) Tích của một số chẵn các số nguyên âm có dấu dương.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5707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/>
      <p:bldP spid="1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285750"/>
            <a:ext cx="62276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c) Tính chất phân phối của phép nhân đối với phép cộng.</a:t>
            </a:r>
            <a:endParaRPr lang="en-US" dirty="0">
              <a:solidFill>
                <a:srgbClr val="FF3300"/>
              </a:solidFill>
            </a:endParaRPr>
          </a:p>
        </p:txBody>
      </p:sp>
      <p:grpSp>
        <p:nvGrpSpPr>
          <p:cNvPr id="20" name="Group 19"/>
          <p:cNvGrpSpPr/>
          <p:nvPr/>
        </p:nvGrpSpPr>
        <p:grpSpPr>
          <a:xfrm>
            <a:off x="439057" y="729067"/>
            <a:ext cx="7671950" cy="1998717"/>
            <a:chOff x="816686" y="1916188"/>
            <a:chExt cx="8271446" cy="2419350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16686" y="1965755"/>
              <a:ext cx="695325" cy="65722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734832" y="1916188"/>
              <a:ext cx="7353300" cy="2419350"/>
            </a:xfrm>
            <a:prstGeom prst="rect">
              <a:avLst/>
            </a:prstGeom>
          </p:spPr>
        </p:pic>
      </p:grpSp>
      <p:sp>
        <p:nvSpPr>
          <p:cNvPr id="7" name="Rounded Rectangle 6"/>
          <p:cNvSpPr/>
          <p:nvPr/>
        </p:nvSpPr>
        <p:spPr>
          <a:xfrm>
            <a:off x="6400800" y="1404986"/>
            <a:ext cx="708534" cy="289629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8" name="Rounded Rectangle 7"/>
          <p:cNvSpPr/>
          <p:nvPr/>
        </p:nvSpPr>
        <p:spPr>
          <a:xfrm>
            <a:off x="6400800" y="2370534"/>
            <a:ext cx="708534" cy="30314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9" name="Rounded Rectangle 8"/>
          <p:cNvSpPr/>
          <p:nvPr/>
        </p:nvSpPr>
        <p:spPr>
          <a:xfrm>
            <a:off x="6400800" y="2052701"/>
            <a:ext cx="708534" cy="29587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0" name="Rounded Rectangle 9"/>
          <p:cNvSpPr/>
          <p:nvPr/>
        </p:nvSpPr>
        <p:spPr>
          <a:xfrm>
            <a:off x="5034547" y="1718733"/>
            <a:ext cx="674981" cy="3008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1" name="Rounded Rectangle 10"/>
          <p:cNvSpPr/>
          <p:nvPr/>
        </p:nvSpPr>
        <p:spPr>
          <a:xfrm>
            <a:off x="5029200" y="1399966"/>
            <a:ext cx="680328" cy="28843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20</a:t>
            </a:r>
            <a:endParaRPr lang="en-US" dirty="0"/>
          </a:p>
        </p:txBody>
      </p:sp>
      <p:sp>
        <p:nvSpPr>
          <p:cNvPr id="13" name="Rounded Rectangle 12"/>
          <p:cNvSpPr/>
          <p:nvPr/>
        </p:nvSpPr>
        <p:spPr>
          <a:xfrm>
            <a:off x="6400800" y="1702361"/>
            <a:ext cx="708534" cy="29727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-4</a:t>
            </a:r>
            <a:endParaRPr lang="en-US" dirty="0"/>
          </a:p>
        </p:txBody>
      </p:sp>
      <p:sp>
        <p:nvSpPr>
          <p:cNvPr id="14" name="Rounded Rectangle 13"/>
          <p:cNvSpPr/>
          <p:nvPr/>
        </p:nvSpPr>
        <p:spPr>
          <a:xfrm>
            <a:off x="5029200" y="2052733"/>
            <a:ext cx="707432" cy="28250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-36</a:t>
            </a:r>
            <a:endParaRPr lang="en-US" dirty="0"/>
          </a:p>
        </p:txBody>
      </p:sp>
      <p:sp>
        <p:nvSpPr>
          <p:cNvPr id="15" name="Rounded Rectangle 14"/>
          <p:cNvSpPr/>
          <p:nvPr/>
        </p:nvSpPr>
        <p:spPr>
          <a:xfrm>
            <a:off x="5029200" y="2361480"/>
            <a:ext cx="708983" cy="32266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/>
              <a:t>24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57200" y="3142343"/>
            <a:ext cx="73769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cộng: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a.(b+c) =a.b + a.c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57200" y="3887580"/>
            <a:ext cx="73330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Phép nhân các số nguyên có tính chất phân phối đối với phép trừ:</a:t>
            </a:r>
          </a:p>
          <a:p>
            <a:r>
              <a:rPr lang="vi-VN" dirty="0"/>
              <a:t>	</a:t>
            </a:r>
            <a:r>
              <a:rPr lang="vi-VN" dirty="0">
                <a:solidFill>
                  <a:srgbClr val="FF3300"/>
                </a:solidFill>
              </a:rPr>
              <a:t>a.(b - c) =a.b - a.c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75461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33350"/>
            <a:ext cx="2422355" cy="53578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2596" y="685819"/>
            <a:ext cx="3539906" cy="607219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3410331" y="1574489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685800" y="2526978"/>
            <a:ext cx="78193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(-2).29 +(-2).(-99) + (-2).(-30) = (-2).[ 29  + (-99) +  (30) = (-2) .(-100) </a:t>
            </a:r>
            <a:r>
              <a:rPr lang="vi-VN" dirty="0" smtClean="0">
                <a:solidFill>
                  <a:srgbClr val="FF0000"/>
                </a:solidFill>
              </a:rPr>
              <a:t>]= </a:t>
            </a:r>
            <a:r>
              <a:rPr lang="vi-VN" dirty="0">
                <a:solidFill>
                  <a:srgbClr val="FF0000"/>
                </a:solidFill>
              </a:rPr>
              <a:t>200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55954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62547" y="304285"/>
            <a:ext cx="748166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4. Quan hệ chia hết và phép chia trong tập hợp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533400" y="819150"/>
            <a:ext cx="7782575" cy="1586375"/>
            <a:chOff x="1071522" y="2228255"/>
            <a:chExt cx="8553450" cy="1762125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071522" y="2228255"/>
              <a:ext cx="590550" cy="714375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662072" y="2228255"/>
              <a:ext cx="7962900" cy="1762125"/>
            </a:xfrm>
            <a:prstGeom prst="rect">
              <a:avLst/>
            </a:prstGeom>
          </p:spPr>
        </p:pic>
      </p:grpSp>
      <p:sp>
        <p:nvSpPr>
          <p:cNvPr id="8" name="Flowchart: Punched Tape 7"/>
          <p:cNvSpPr/>
          <p:nvPr/>
        </p:nvSpPr>
        <p:spPr>
          <a:xfrm>
            <a:off x="3342269" y="2514338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9" name="TextBox 8"/>
          <p:cNvSpPr txBox="1"/>
          <p:nvPr/>
        </p:nvSpPr>
        <p:spPr>
          <a:xfrm>
            <a:off x="1143000" y="3409950"/>
            <a:ext cx="533808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Trung bình mỗi phút tàu lặn được:</a:t>
            </a:r>
          </a:p>
          <a:p>
            <a:r>
              <a:rPr lang="vi-VN" dirty="0">
                <a:solidFill>
                  <a:srgbClr val="FF3300"/>
                </a:solidFill>
              </a:rPr>
              <a:t>(-12) : 3 = 4 (m)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962866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animBg="1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3740" y="1089365"/>
            <a:ext cx="1947672" cy="1664494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TextBox 5"/>
              <p:cNvSpPr txBox="1"/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∈ </m:t>
                    </m:r>
                    <m:r>
                      <a:rPr lang="vi-VN">
                        <a:latin typeface="Cambria Math" panose="02040503050406030204" pitchFamily="18" charset="0"/>
                      </a:rPr>
                      <m:t>ℤ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vi-VN" dirty="0"/>
                  <a:t>và b </a:t>
                </a:r>
                <a14:m>
                  <m:oMath xmlns:m="http://schemas.openxmlformats.org/officeDocument/2006/math">
                    <m:r>
                      <a:rPr lang="vi-VN">
                        <a:latin typeface="Cambria Math" panose="02040503050406030204" pitchFamily="18" charset="0"/>
                      </a:rPr>
                      <m:t>≠ </m:t>
                    </m:r>
                  </m:oMath>
                </a14:m>
                <a:r>
                  <a:rPr lang="vi-VN" dirty="0"/>
                  <a:t>0. Nếu có số nguyên q sao cho a=bq thì: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Ta nói a chia hết cho b, kí hiệu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</m:t>
                    </m:r>
                  </m:oMath>
                </a14:m>
                <a:r>
                  <a:rPr lang="vi-VN" dirty="0"/>
                  <a:t> b.</a:t>
                </a:r>
              </a:p>
              <a:p>
                <a:pPr marL="214313" indent="-214313" algn="just">
                  <a:buFontTx/>
                  <a:buChar char="-"/>
                </a:pPr>
                <a:r>
                  <a:rPr lang="vi-VN" dirty="0"/>
                  <a:t>Trong phép chia hết, dấu của thương hai số nguyên cũng giống như dấu của tích.</a:t>
                </a:r>
              </a:p>
              <a:p>
                <a:pPr algn="just"/>
                <a:r>
                  <a:rPr lang="vi-VN" dirty="0"/>
                  <a:t>Ta gọi q là thương của phép chia a cho b, kí hiệu là a : b = q.</a:t>
                </a:r>
                <a:endParaRPr lang="en-US" dirty="0"/>
              </a:p>
            </p:txBody>
          </p:sp>
        </mc:Choice>
        <mc:Fallback xmlns="">
          <p:sp>
            <p:nvSpPr>
              <p:cNvPr id="6" name="TextBox 5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6962" y="1039276"/>
                <a:ext cx="6378470" cy="1754326"/>
              </a:xfrm>
              <a:prstGeom prst="rect">
                <a:avLst/>
              </a:prstGeom>
              <a:blipFill>
                <a:blip r:embed="rId3"/>
                <a:stretch>
                  <a:fillRect l="-764" t="-1736" r="-764" b="-451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46103" y="3138541"/>
            <a:ext cx="2139653" cy="4143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74911" y="3131815"/>
            <a:ext cx="5350067" cy="804743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784417" y="3810202"/>
            <a:ext cx="811898" cy="419512"/>
            <a:chOff x="3401660" y="5666010"/>
            <a:chExt cx="1082530" cy="559349"/>
          </a:xfrm>
          <a:solidFill>
            <a:srgbClr val="FFFF00"/>
          </a:solidFill>
        </p:grpSpPr>
        <p:sp>
          <p:nvSpPr>
            <p:cNvPr id="15" name="Rounded Rectangular Callout 14"/>
            <p:cNvSpPr/>
            <p:nvPr/>
          </p:nvSpPr>
          <p:spPr>
            <a:xfrm rot="10800000">
              <a:off x="3428965" y="5666010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3401660" y="5732917"/>
              <a:ext cx="1082530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-1010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6" name="Group 25"/>
          <p:cNvGrpSpPr/>
          <p:nvPr/>
        </p:nvGrpSpPr>
        <p:grpSpPr>
          <a:xfrm>
            <a:off x="4071299" y="3817051"/>
            <a:ext cx="790934" cy="423096"/>
            <a:chOff x="5172364" y="5871416"/>
            <a:chExt cx="1054578" cy="564127"/>
          </a:xfrm>
          <a:solidFill>
            <a:srgbClr val="FFFF00"/>
          </a:solidFill>
        </p:grpSpPr>
        <p:sp>
          <p:nvSpPr>
            <p:cNvPr id="16" name="Rounded Rectangular Callout 15"/>
            <p:cNvSpPr/>
            <p:nvPr/>
          </p:nvSpPr>
          <p:spPr>
            <a:xfrm rot="10800000">
              <a:off x="5172364" y="5871416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303303" y="5943101"/>
              <a:ext cx="923639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-8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5" name="Group 24"/>
          <p:cNvGrpSpPr/>
          <p:nvPr/>
        </p:nvGrpSpPr>
        <p:grpSpPr>
          <a:xfrm>
            <a:off x="5451115" y="3803319"/>
            <a:ext cx="961580" cy="482647"/>
            <a:chOff x="7092020" y="5785238"/>
            <a:chExt cx="1282106" cy="643528"/>
          </a:xfrm>
          <a:solidFill>
            <a:srgbClr val="FFFF00"/>
          </a:solidFill>
        </p:grpSpPr>
        <p:sp>
          <p:nvSpPr>
            <p:cNvPr id="17" name="Rounded Rectangular Callout 16"/>
            <p:cNvSpPr/>
            <p:nvPr/>
          </p:nvSpPr>
          <p:spPr>
            <a:xfrm rot="10800000">
              <a:off x="7092020" y="578523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7385835" y="5936324"/>
              <a:ext cx="988291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2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4" name="Group 23"/>
          <p:cNvGrpSpPr/>
          <p:nvPr/>
        </p:nvGrpSpPr>
        <p:grpSpPr>
          <a:xfrm>
            <a:off x="6772473" y="3783559"/>
            <a:ext cx="727198" cy="424864"/>
            <a:chOff x="8883452" y="5686658"/>
            <a:chExt cx="969597" cy="566485"/>
          </a:xfrm>
          <a:solidFill>
            <a:srgbClr val="FFFF00"/>
          </a:solidFill>
        </p:grpSpPr>
        <p:sp>
          <p:nvSpPr>
            <p:cNvPr id="14" name="Rounded Rectangular Callout 13"/>
            <p:cNvSpPr/>
            <p:nvPr/>
          </p:nvSpPr>
          <p:spPr>
            <a:xfrm rot="10800000">
              <a:off x="8883452" y="5686658"/>
              <a:ext cx="923637" cy="554182"/>
            </a:xfrm>
            <a:prstGeom prst="wedgeRoundRectCallou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>
                <a:solidFill>
                  <a:srgbClr val="FF0000"/>
                </a:solidFill>
              </a:endParaRP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966357" y="5760701"/>
              <a:ext cx="886692" cy="4924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>
                  <a:solidFill>
                    <a:srgbClr val="FF0000"/>
                  </a:solidFill>
                </a:rPr>
                <a:t>-707</a:t>
              </a:r>
              <a:endParaRPr lang="en-US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4504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33350"/>
            <a:ext cx="2818223" cy="50006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7141" y="742950"/>
            <a:ext cx="7424859" cy="1772030"/>
          </a:xfrm>
          <a:prstGeom prst="rect">
            <a:avLst/>
          </a:prstGeom>
        </p:spPr>
      </p:pic>
      <p:sp>
        <p:nvSpPr>
          <p:cNvPr id="6" name="Flowchart: Punched Tape 5"/>
          <p:cNvSpPr/>
          <p:nvPr/>
        </p:nvSpPr>
        <p:spPr>
          <a:xfrm>
            <a:off x="2895600" y="2645381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7" name="TextBox 6"/>
          <p:cNvSpPr txBox="1"/>
          <p:nvPr/>
        </p:nvSpPr>
        <p:spPr>
          <a:xfrm>
            <a:off x="957141" y="3468591"/>
            <a:ext cx="630548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0000"/>
                </a:solidFill>
              </a:rPr>
              <a:t>Trung bình trong một phút máy cấp đông thay đổi:</a:t>
            </a:r>
          </a:p>
          <a:p>
            <a:r>
              <a:rPr lang="vi-VN" dirty="0">
                <a:solidFill>
                  <a:srgbClr val="FF0000"/>
                </a:solidFill>
              </a:rPr>
              <a:t>(-12) : 6 = -2 (độ C)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76576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" y="209550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400" dirty="0">
                <a:solidFill>
                  <a:srgbClr val="FF0000"/>
                </a:solidFill>
              </a:rPr>
              <a:t>BÀI 4. PHÉP NHÂN VÀ PHÉP CHIA HAI SỐ NGUYÊN</a:t>
            </a:r>
            <a:endParaRPr lang="en-US" sz="2400" dirty="0">
              <a:solidFill>
                <a:srgbClr val="FF0000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112520"/>
              </p:ext>
            </p:extLst>
          </p:nvPr>
        </p:nvGraphicFramePr>
        <p:xfrm>
          <a:off x="3086100" y="1927789"/>
          <a:ext cx="685800" cy="14882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4" name="Equation" r:id="rId4" imgW="914400" imgH="198720" progId="Equation.DSMT4">
                  <p:embed/>
                </p:oleObj>
              </mc:Choice>
              <mc:Fallback>
                <p:oleObj name="Equation" r:id="rId4" imgW="914400" imgH="198720" progId="Equation.DSMT4">
                  <p:embed/>
                  <p:pic>
                    <p:nvPicPr>
                      <p:cNvPr id="6" name="Object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86100" y="1927789"/>
                        <a:ext cx="685800" cy="14882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2156" y="1501581"/>
            <a:ext cx="553857" cy="5538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914400" y="895408"/>
            <a:ext cx="4543426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1. Nhân hai số nguyên khác dấu.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47801" y="1615867"/>
            <a:ext cx="59436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a) Hoàn thành phép tính sau: (-4).3 = (-4) + (-4) + (-4) =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501485" y="2088006"/>
            <a:ext cx="6248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b) Theo cách trên hãy tính: (-5).2        (-6).3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232073" y="1615866"/>
            <a:ext cx="92825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-12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524000" y="2688422"/>
            <a:ext cx="2692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(-5).2 = (-5) + (-5) = -10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572001" y="2668126"/>
            <a:ext cx="34012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(-6).3 =  (-6) +(-6) + (-6) = -18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447801" y="3303368"/>
            <a:ext cx="68025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/>
              <a:t>c) Em có nhận xét gì về dấu của tích hai số nguyên khác dấu?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1676400" y="3918314"/>
            <a:ext cx="67753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Dấu của tích hai số nguyên khác dấu đều mang dấu âm.</a:t>
            </a:r>
            <a:endParaRPr lang="en-US" dirty="0">
              <a:solidFill>
                <a:srgbClr val="FF33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2916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5" grpId="0"/>
      <p:bldP spid="7" grpId="0"/>
      <p:bldP spid="11" grpId="0"/>
      <p:bldP spid="14" grpId="0"/>
      <p:bldP spid="16" grpId="0"/>
      <p:bldP spid="18" grpId="0"/>
      <p:bldP spid="1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04800" y="334660"/>
            <a:ext cx="513657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chemeClr val="accent6">
                    <a:lumMod val="50000"/>
                  </a:schemeClr>
                </a:solidFill>
              </a:rPr>
              <a:t>5. Bội và ước của một số nguyên.</a:t>
            </a:r>
            <a:endParaRPr lang="en-US" sz="2100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5" name="Cloud Callout 4"/>
          <p:cNvSpPr/>
          <p:nvPr/>
        </p:nvSpPr>
        <p:spPr>
          <a:xfrm>
            <a:off x="1124058" y="990580"/>
            <a:ext cx="3228109" cy="1177637"/>
          </a:xfrm>
          <a:prstGeom prst="cloudCallout">
            <a:avLst/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Nhắc lại khái niệm bội và ước trong tập số tự nhiên?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6" name="Rounded Rectangle 5"/>
          <p:cNvSpPr/>
          <p:nvPr/>
        </p:nvSpPr>
        <p:spPr>
          <a:xfrm>
            <a:off x="5098473" y="1071067"/>
            <a:ext cx="3595255" cy="928254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Nếu số tự nhiên a chia hết cho số tự nhiên b thì ta nói a là bội của b còn b là ước của </a:t>
            </a:r>
            <a:r>
              <a:rPr lang="vi-VN" sz="1350" dirty="0">
                <a:solidFill>
                  <a:srgbClr val="FFFF00"/>
                </a:solidFill>
              </a:rPr>
              <a:t>a.</a:t>
            </a:r>
            <a:endParaRPr lang="en-US" sz="1350" dirty="0">
              <a:solidFill>
                <a:srgbClr val="FFFF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/>
              <p:cNvSpPr txBox="1"/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Cho a, b </a:t>
                </a:r>
                <a14:m>
                  <m:oMath xmlns:m="http://schemas.openxmlformats.org/officeDocument/2006/math">
                    <m:r>
                      <a:rPr lang="en-US">
                        <a:latin typeface="Cambria Math" panose="02040503050406030204" pitchFamily="18" charset="0"/>
                      </a:rPr>
                      <m:t>∈</m:t>
                    </m:r>
                    <m:r>
                      <a:rPr lang="vi-VN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 . Nếu a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</m:oMath>
                </a14:m>
                <a:r>
                  <a:rPr lang="vi-VN" dirty="0"/>
                  <a:t> thì ta nói a là bội của b và b là ước của a.</a:t>
                </a:r>
                <a:endParaRPr lang="en-US" dirty="0"/>
              </a:p>
            </p:txBody>
          </p:sp>
        </mc:Choice>
        <mc:Fallback xmlns="">
          <p:sp>
            <p:nvSpPr>
              <p:cNvPr id="7" name="TextBox 6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59269" y="1333300"/>
                <a:ext cx="7898931" cy="369332"/>
              </a:xfrm>
              <a:prstGeom prst="rect">
                <a:avLst/>
              </a:prstGeom>
              <a:blipFill>
                <a:blip r:embed="rId2"/>
                <a:stretch>
                  <a:fillRect l="-694" t="-10000" b="-266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/>
                  <a:t>Ví dụ: 15 </a:t>
                </a:r>
                <a14:m>
                  <m:oMath xmlns:m="http://schemas.openxmlformats.org/officeDocument/2006/math"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⋮(−3</m:t>
                    </m:r>
                  </m:oMath>
                </a14:m>
                <a:r>
                  <a:rPr lang="vi-VN" dirty="0"/>
                  <a:t>) thì: 15 là bội của (-3) và (-3) là ước của 15.</a:t>
                </a:r>
                <a:endParaRPr lang="en-US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1891922"/>
                <a:ext cx="7533519" cy="369332"/>
              </a:xfrm>
              <a:prstGeom prst="rect">
                <a:avLst/>
              </a:prstGeom>
              <a:blipFill>
                <a:blip r:embed="rId3"/>
                <a:stretch>
                  <a:fillRect l="-728" t="-8197" b="-24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4894" y="2439039"/>
            <a:ext cx="2670611" cy="62168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8959" y="2431280"/>
            <a:ext cx="4079227" cy="657940"/>
          </a:xfrm>
          <a:prstGeom prst="rect">
            <a:avLst/>
          </a:prstGeom>
        </p:spPr>
      </p:pic>
      <p:sp>
        <p:nvSpPr>
          <p:cNvPr id="11" name="Flowchart: Punched Tape 10"/>
          <p:cNvSpPr/>
          <p:nvPr/>
        </p:nvSpPr>
        <p:spPr>
          <a:xfrm>
            <a:off x="3569648" y="3105440"/>
            <a:ext cx="1122218" cy="671945"/>
          </a:xfrm>
          <a:prstGeom prst="flowChartPunched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1350" dirty="0"/>
              <a:t>Giải </a:t>
            </a:r>
            <a:endParaRPr lang="en-US" sz="1350" dirty="0"/>
          </a:p>
        </p:txBody>
      </p:sp>
      <p:sp>
        <p:nvSpPr>
          <p:cNvPr id="12" name="TextBox 11"/>
          <p:cNvSpPr txBox="1"/>
          <p:nvPr/>
        </p:nvSpPr>
        <p:spPr>
          <a:xfrm>
            <a:off x="5124493" y="3198552"/>
            <a:ext cx="33597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-10 là một bội của 2.</a:t>
            </a:r>
          </a:p>
          <a:p>
            <a:pPr marL="257175" indent="-257175">
              <a:buAutoNum type="alphaLcParenR"/>
            </a:pPr>
            <a:r>
              <a:rPr lang="vi-VN" dirty="0">
                <a:solidFill>
                  <a:srgbClr val="C00000"/>
                </a:solidFill>
              </a:rPr>
              <a:t>Ư(5) = {-5; -1; 1; 5}</a:t>
            </a:r>
            <a:endParaRPr lang="en-US" dirty="0">
              <a:solidFill>
                <a:srgbClr val="C0000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/>
              <p:cNvSpPr txBox="1"/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0000"/>
                    </a:solidFill>
                  </a:rPr>
                  <a:t>Chú ý:</a:t>
                </a:r>
              </a:p>
              <a:p>
                <a14:m>
                  <m:oMath xmlns:m="http://schemas.openxmlformats.org/officeDocument/2006/math">
                    <m:d>
                      <m:dPr>
                        <m:begChr m:val=""/>
                        <m:endChr m:val="}"/>
                        <m:ctrlPr>
                          <a:rPr lang="en-US" i="1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m>
                          <m:mPr>
                            <m:mcs>
                              <m:mc>
                                <m:mcPr>
                                  <m:count m:val="1"/>
                                  <m:mcJc m:val="center"/>
                                </m:mcPr>
                              </m:mc>
                            </m:mcs>
                            <m:ctrlPr>
                              <a:rPr lang="en-US" i="1">
                                <a:solidFill>
                                  <a:srgbClr val="FF0000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mPr>
                          <m:mr>
                            <m:e>
                              <m:r>
                                <m:rPr>
                                  <m:sty m:val="p"/>
                                  <m:brk m:alnAt="7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a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  <m:mr>
                            <m:e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c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 ∈ Ư(</m:t>
                              </m:r>
                              <m:r>
                                <m:rPr>
                                  <m:sty m:val="p"/>
                                </m:rP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b</m:t>
                              </m:r>
                              <m:r>
                                <a:rPr lang="vi-VN" i="1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  <m:t>)</m:t>
                              </m:r>
                            </m:e>
                          </m:mr>
                        </m:m>
                      </m:e>
                    </m:d>
                    <m:r>
                      <a:rPr lang="en-US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⇒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c</m:t>
                    </m:r>
                    <m: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Ư</m:t>
                    </m:r>
                    <m:r>
                      <m:rPr>
                        <m:sty m:val="p"/>
                      </m:rPr>
                      <a:rPr lang="vi-VN" i="1" dirty="0">
                        <a:solidFill>
                          <a:srgbClr val="FF00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</m:t>
                    </m:r>
                  </m:oMath>
                </a14:m>
                <a:r>
                  <a:rPr lang="vi-VN" dirty="0">
                    <a:solidFill>
                      <a:srgbClr val="FF0000"/>
                    </a:solidFill>
                  </a:rPr>
                  <a:t>(a,b)</a:t>
                </a:r>
                <a:endParaRPr lang="en-US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3" name="TextBox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1264" y="3638550"/>
                <a:ext cx="3567614" cy="904415"/>
              </a:xfrm>
              <a:prstGeom prst="rect">
                <a:avLst/>
              </a:prstGeom>
              <a:blipFill>
                <a:blip r:embed="rId6"/>
                <a:stretch>
                  <a:fillRect l="-1538" t="-405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Right Arrow 1"/>
          <p:cNvSpPr/>
          <p:nvPr/>
        </p:nvSpPr>
        <p:spPr>
          <a:xfrm>
            <a:off x="4352167" y="1382995"/>
            <a:ext cx="746306" cy="445805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12119432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6" grpId="0" animBg="1"/>
      <p:bldP spid="6" grpId="1" animBg="1"/>
      <p:bldP spid="7" grpId="0"/>
      <p:bldP spid="8" grpId="0"/>
      <p:bldP spid="11" grpId="0" animBg="1"/>
      <p:bldP spid="12" grpId="0"/>
      <p:bldP spid="13" grpId="0"/>
      <p:bldP spid="2" grpId="0" animBg="1"/>
      <p:bldP spid="2" grpId="1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Zen Garden In-Game - Laura Shigihara - NhacCuaTui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677400" y="4533900"/>
            <a:ext cx="609600" cy="609600"/>
          </a:xfrm>
          <a:prstGeom prst="rect">
            <a:avLst/>
          </a:prstGeom>
        </p:spPr>
      </p:pic>
      <p:pic>
        <p:nvPicPr>
          <p:cNvPr id="1026" name="Picture 2" descr="C:\Users\ADMIN\Desktop\Giai cuu dai duong 2\Photography-Background-shark-Underwater-backdrop-coral-photography-Backdrops-Cartoon-bubble-Children-Fish-photo-Coral-Stud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857499"/>
            <a:ext cx="91440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Tai nguyen thiet ke tro choi\Bảng gỗ\49f1b87228eb6bdb68e300357ebeb9ca (2)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86711" y1="13242" x2="90864" y2="83105"/>
                        <a14:foregroundMark x1="88870" y1="10959" x2="38040" y2="9132"/>
                        <a14:foregroundMark x1="50831" y1="6849" x2="79402" y2="4110"/>
                        <a14:foregroundMark x1="33887" y1="10959" x2="16944" y2="19178"/>
                        <a14:foregroundMark x1="15947" y1="34247" x2="11462" y2="55708"/>
                        <a14:foregroundMark x1="7973" y1="75342" x2="5150" y2="85845"/>
                        <a14:foregroundMark x1="15449" y1="31050" x2="18439" y2="30137"/>
                        <a14:foregroundMark x1="6478" y1="91781" x2="68771" y2="83105"/>
                        <a14:foregroundMark x1="67774" y1="89041" x2="94684" y2="94521"/>
                        <a14:foregroundMark x1="69767" y1="87671" x2="89867" y2="88584"/>
                        <a14:foregroundMark x1="98671" y1="44749" x2="87375" y2="54338"/>
                        <a14:foregroundMark x1="13953" y1="30137" x2="19767" y2="31050"/>
                        <a14:backgroundMark x1="88206" y1="19178" x2="85216" y2="18265"/>
                        <a14:backgroundMark x1="91362" y1="60274" x2="87375" y2="5890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70188"/>
            <a:ext cx="5410200" cy="19681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977725" y="257711"/>
            <a:ext cx="3212738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</a:t>
            </a:r>
          </a:p>
          <a:p>
            <a:pPr algn="ctr"/>
            <a:r>
              <a:rPr lang="en-US" sz="4000" b="1" dirty="0" smtClean="0">
                <a:solidFill>
                  <a:srgbClr val="CC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ĐẠI DƯƠNG</a:t>
            </a:r>
            <a:endParaRPr lang="en-US" sz="4000" b="1" dirty="0">
              <a:solidFill>
                <a:srgbClr val="CC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11" descr="C:\Users\ADMIN\Desktop\Tai nguyen thiet ke tro choi\Angry birds epic birds\1505573783630 (2).png">
            <a:hlinkClick r:id="rId9" action="ppaction://hlinksldjump"/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0" y="4500336"/>
            <a:ext cx="1069648" cy="5856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81308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3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80">
                <p:cTn id="2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1" name="Picture 7" descr="C:\Users\ADMIN\Desktop\Giai cuu dai duong 2\700_FO65125975_f041b01242bb3572e28f8de75888685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2000" y1="12801" x2="30000" y2="36549"/>
                        <a14:foregroundMark x1="3714" y1="26902" x2="8286" y2="40631"/>
                        <a14:foregroundMark x1="17921" y1="15625" x2="31900" y2="17857"/>
                        <a14:foregroundMark x1="17921" y1="12054" x2="20789" y2="2589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3544963"/>
            <a:ext cx="1159877" cy="931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C:\Users\ADMIN\Desktop\Giai cuu dai duong 2\700_FO63651544_20d8d8a83358c7cd2f7a9ac1d4852302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29714" y1="9076" x2="26714" y2="21656"/>
                        <a14:foregroundMark x1="19000" y1="9873" x2="34143" y2="168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323641" flipH="1">
            <a:off x="2510092" y="2901656"/>
            <a:ext cx="2106689" cy="1795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924050"/>
            <a:ext cx="5819775" cy="8915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6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" name="TextBox 3"/>
          <p:cNvSpPr txBox="1"/>
          <p:nvPr/>
        </p:nvSpPr>
        <p:spPr>
          <a:xfrm>
            <a:off x="26670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Ước của -3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5" name="Rounded Rectangle 4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4169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-6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4707523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0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7010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3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7909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47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8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49" name="Rounded Rectangle 48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50" name="Rounded Rectangle 49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51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2" name="Group 5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5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5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6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6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7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7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7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7" name="Explosion 2 7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7495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5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2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4.93827E-7 L -0.13403 0.02438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701" y="12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5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  <p:bldP spid="77" grpId="0" animBg="1"/>
      <p:bldP spid="77" grpId="1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657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47" y="14287"/>
            <a:ext cx="9149047" cy="5129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2a.jpg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432" b="98651" l="571" r="9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886" flipH="1">
            <a:off x="21285" y="1847142"/>
            <a:ext cx="5301759" cy="3451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ADMIN\Desktop\Giai cuu dai duong 2\2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5275" y="2847976"/>
            <a:ext cx="2482850" cy="17310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201" y="-2686050"/>
            <a:ext cx="6248401" cy="1013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0" name="TextBox 19"/>
          <p:cNvSpPr txBox="1"/>
          <p:nvPr/>
        </p:nvSpPr>
        <p:spPr>
          <a:xfrm>
            <a:off x="27432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Bội của -8 là:</a:t>
            </a:r>
            <a:endParaRPr lang="en-US" sz="2800" dirty="0">
              <a:solidFill>
                <a:srgbClr val="0033CC"/>
              </a:solidFill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152400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  17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2" name="Rounded Rectangle 21"/>
          <p:cNvSpPr/>
          <p:nvPr/>
        </p:nvSpPr>
        <p:spPr>
          <a:xfrm>
            <a:off x="6934200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 -2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3" name="Rounded Rectangle 22"/>
          <p:cNvSpPr/>
          <p:nvPr/>
        </p:nvSpPr>
        <p:spPr>
          <a:xfrm>
            <a:off x="46482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  -24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4" name="Rounded Rectangle 23"/>
          <p:cNvSpPr/>
          <p:nvPr/>
        </p:nvSpPr>
        <p:spPr>
          <a:xfrm>
            <a:off x="2362200" y="2255157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000" dirty="0">
                <a:solidFill>
                  <a:srgbClr val="0033CC"/>
                </a:solidFill>
              </a:rPr>
              <a:t> </a:t>
            </a:r>
            <a:r>
              <a:rPr lang="vi-VN" sz="2000" dirty="0" smtClean="0">
                <a:solidFill>
                  <a:srgbClr val="0033CC"/>
                </a:solidFill>
              </a:rPr>
              <a:t>   4</a:t>
            </a:r>
            <a:endParaRPr lang="en-US" sz="2000" dirty="0">
              <a:solidFill>
                <a:srgbClr val="0033CC"/>
              </a:solidFill>
            </a:endParaRPr>
          </a:p>
        </p:txBody>
      </p:sp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5" name="Rounded Rectangle 24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6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8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4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0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1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2" name="Explosion 2 51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976196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2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2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58025E-6 L -0.19028 0.07439 " pathEditMode="relative" rAng="0" ptsTypes="AA">
                                      <p:cBhvr>
                                        <p:cTn id="66" dur="3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514" y="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10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0" grpId="0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52" grpId="0" animBg="1"/>
      <p:bldP spid="52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Giai cuu dai duong 2\underwater-vector-backgroun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563880"/>
            <a:ext cx="9144000" cy="6107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3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92222" l="0" r="100000">
                        <a14:backgroundMark x1="17714" y1="32963" x2="18714" y2="71389"/>
                        <a14:backgroundMark x1="91000" y1="21296" x2="87000" y2="80463"/>
                        <a14:backgroundMark x1="9714" y1="8333" x2="2714" y2="77870"/>
                        <a14:backgroundMark x1="29714" y1="34352" x2="22714" y2="81759"/>
                        <a14:backgroundMark x1="6714" y1="84352" x2="44857" y2="70093"/>
                        <a14:backgroundMark x1="14714" y1="3704" x2="31714" y2="8333"/>
                        <a14:backgroundMark x1="87000" y1="5648" x2="98000" y2="1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5213" y="3052592"/>
            <a:ext cx="1268787" cy="19575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8" name="Rounded Rectangle 27"/>
          <p:cNvSpPr/>
          <p:nvPr/>
        </p:nvSpPr>
        <p:spPr>
          <a:xfrm>
            <a:off x="130987" y="2255157"/>
            <a:ext cx="19812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 -420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2" name="Picture 3" descr="C:\Users\ADMIN\Desktop\Giai cuu dai duong 2\3c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98333">
                        <a14:foregroundMark x1="62593" y1="12023" x2="73148" y2="84946"/>
                        <a14:foregroundMark x1="49815" y1="18084" x2="43519" y2="28152"/>
                        <a14:foregroundMark x1="41481" y1="16422" x2="49815" y2="26491"/>
                        <a14:foregroundMark x1="63519" y1="12023" x2="76296" y2="2150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2209800" y="3257550"/>
            <a:ext cx="720044" cy="1371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Rounded Rectangle 32"/>
          <p:cNvSpPr/>
          <p:nvPr/>
        </p:nvSpPr>
        <p:spPr>
          <a:xfrm>
            <a:off x="2286000" y="2266950"/>
            <a:ext cx="2074277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  410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35" name="Picture 4" descr="C:\Users\ADMIN\Desktop\Giai cuu dai duong 2\3.jpg"/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8702" y1="20433" x2="43750" y2="2427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3620" y="2766219"/>
            <a:ext cx="1939131" cy="1939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dai duong 2\3a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>
                        <a14:foregroundMark x1="29510" y1="11426" x2="31189" y2="1806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82593" y="3553320"/>
            <a:ext cx="1123633" cy="1609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657600" y="-2152650"/>
            <a:ext cx="64008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Rounded Rectangle 37"/>
          <p:cNvSpPr/>
          <p:nvPr/>
        </p:nvSpPr>
        <p:spPr>
          <a:xfrm>
            <a:off x="6912787" y="2255157"/>
            <a:ext cx="21550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     125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4572000" y="2266950"/>
            <a:ext cx="2057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420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40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7387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41" name="TextBox 40"/>
          <p:cNvSpPr txBox="1"/>
          <p:nvPr/>
        </p:nvSpPr>
        <p:spPr>
          <a:xfrm>
            <a:off x="2721787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5.(-3).4.(-7)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42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4019550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6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7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8" name="Rounded Rectangle 17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0" name="Picture 3" descr="C:\Users\ADMIN\Desktop\Picture2.pn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2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3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4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5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6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5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6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7" name="Explosion 2 56"/>
          <p:cNvSpPr/>
          <p:nvPr/>
        </p:nvSpPr>
        <p:spPr>
          <a:xfrm>
            <a:off x="1190171" y="2369210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55406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3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4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5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8" dur="4744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9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90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1" dur="2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33333E-6 L 0.18559 0.04444 " pathEditMode="relative" rAng="0" ptsTypes="AA">
                                      <p:cBhvr>
                                        <p:cTn id="94" dur="3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71" y="2222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07239 0.00834 " pathEditMode="relative" rAng="0" ptsTypes="AA">
                                      <p:cBhvr>
                                        <p:cTn id="96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28" y="401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2.59259E-6 L -0.10261 0.13981 " pathEditMode="relative" rAng="0" ptsTypes="AA">
                                      <p:cBhvr>
                                        <p:cTn id="98" dur="3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139" y="697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4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audio>
              <p:cMediaNode vol="80000">
                <p:cTn id="10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  <p:seq concurrent="1" nextAc="seek">
              <p:cTn id="10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9" fill="hold">
                      <p:stCondLst>
                        <p:cond delay="0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12" dur="1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28" grpId="0" animBg="1"/>
      <p:bldP spid="28" grpId="1" animBg="1"/>
      <p:bldP spid="33" grpId="0" animBg="1"/>
      <p:bldP spid="33" grpId="1" animBg="1"/>
      <p:bldP spid="38" grpId="0" animBg="1"/>
      <p:bldP spid="38" grpId="1" animBg="1"/>
      <p:bldP spid="39" grpId="0" animBg="1"/>
      <p:bldP spid="39" grpId="1" animBg="1"/>
      <p:bldP spid="41" grpId="0"/>
      <p:bldP spid="57" grpId="0" animBg="1"/>
      <p:bldP spid="57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Giai cuu dai duong 2\4742a38d613d97be6200f1154f11a25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450"/>
            <a:ext cx="9143999" cy="624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ADMIN\Desktop\Giai cuu dai duong 2\4c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/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2424651"/>
            <a:ext cx="6055949" cy="27378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6" descr="C:\Users\ADMIN\Desktop\Giai cuu dai duong 2\Luoi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000250"/>
            <a:ext cx="8915400" cy="807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233670" y="2705443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 smtClean="0">
                <a:solidFill>
                  <a:srgbClr val="0033CC"/>
                </a:solidFill>
              </a:rPr>
              <a:t>{1;5}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233670" y="3952961"/>
            <a:ext cx="237446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 smtClean="0">
                <a:solidFill>
                  <a:srgbClr val="0033CC"/>
                </a:solidFill>
              </a:rPr>
              <a:t> {-1;-5; 1}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181600" y="3893610"/>
            <a:ext cx="3200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{-5; -2; -1; 1; 2; 5}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231576" y="2661180"/>
            <a:ext cx="3068926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{-5; -1; 1; 5}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590800" y="819150"/>
            <a:ext cx="4191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ƯC(5 , 10) là: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4893" y="39147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3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5" name="Rounded Rectangle 14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7" name="Picture 3" descr="C:\Users\ADMIN\Desktop\Picture2.png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8" name="Group 1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1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74141" y="2496287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400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4744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1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2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05556E-6 4.32099E-6 L -1.05607 -0.02994 " pathEditMode="relative" rAng="0" ptsTypes="AA">
                                      <p:cBhvr>
                                        <p:cTn id="76" dur="9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795" y="-15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8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86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7" fill="hold">
                      <p:stCondLst>
                        <p:cond delay="0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0" dur="1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50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1" grpId="0" animBg="1"/>
      <p:bldP spid="51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\Desktop\Giai cuu dai duong 2\cartoon__underwater_background_by_slaterdies-d71ppab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ADMIN\Desktop\Giai cuu dai duong 2\5a.jpe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29828" y1="27216" x2="41202" y2="43711"/>
                        <a14:foregroundMark x1="54506" y1="15052" x2="48283" y2="43711"/>
                        <a14:foregroundMark x1="39914" y1="28247" x2="37983" y2="420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65678">
            <a:off x="5276850" y="2657654"/>
            <a:ext cx="2413802" cy="2512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ADMIN\Desktop\Giai cuu dai duong 2\5.jpg"/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4169" flipH="1">
            <a:off x="499414" y="2118281"/>
            <a:ext cx="3444803" cy="3217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192376" flipH="1">
            <a:off x="4711983" y="1132137"/>
            <a:ext cx="4151392" cy="518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Rounded Rectangle 16"/>
          <p:cNvSpPr/>
          <p:nvPr/>
        </p:nvSpPr>
        <p:spPr>
          <a:xfrm>
            <a:off x="4882887" y="2568498"/>
            <a:ext cx="244132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C.</a:t>
            </a:r>
            <a:r>
              <a:rPr lang="vi-VN" sz="2400" dirty="0" smtClean="0">
                <a:solidFill>
                  <a:srgbClr val="0033CC"/>
                </a:solidFill>
              </a:rPr>
              <a:t> 10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307989" y="3848320"/>
            <a:ext cx="2435211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</a:t>
            </a:r>
            <a:r>
              <a:rPr lang="vi-VN" sz="2400" dirty="0" smtClean="0">
                <a:solidFill>
                  <a:srgbClr val="0033CC"/>
                </a:solidFill>
              </a:rPr>
              <a:t> 30 triệu đồng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4882887" y="3765396"/>
            <a:ext cx="25085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D</a:t>
            </a:r>
            <a:r>
              <a:rPr lang="en-US" sz="2400" dirty="0" smtClean="0">
                <a:solidFill>
                  <a:srgbClr val="0033CC"/>
                </a:solidFill>
              </a:rPr>
              <a:t>.</a:t>
            </a:r>
            <a:r>
              <a:rPr lang="vi-VN" sz="2400" dirty="0" smtClean="0">
                <a:solidFill>
                  <a:srgbClr val="0033CC"/>
                </a:solidFill>
              </a:rPr>
              <a:t> 15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381000" y="2568498"/>
            <a:ext cx="243840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A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 smtClean="0">
                <a:solidFill>
                  <a:srgbClr val="0033CC"/>
                </a:solidFill>
              </a:rPr>
              <a:t>20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1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2100" y="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22" name="TextBox 21"/>
          <p:cNvSpPr txBox="1"/>
          <p:nvPr/>
        </p:nvSpPr>
        <p:spPr>
          <a:xfrm>
            <a:off x="1812473" y="108245"/>
            <a:ext cx="57303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 smtClean="0">
                <a:solidFill>
                  <a:srgbClr val="0033CC"/>
                </a:solidFill>
              </a:rPr>
              <a:t>Sau một quý kinh doanh bác Ba lãi được 60 triệu đồng. Tính trung bình số tiền lãi trong mỗi tháng bác Ba nhận được?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28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8600" y="3837562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4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5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6" name="Rounded Rectangle 15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Rounded Rectangle 22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4" name="Picture 3" descr="C:\Users\ADMIN\Desktop\Picture2.pn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Group 24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6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7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3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5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39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0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1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0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1" name="Explosion 2 50"/>
          <p:cNvSpPr/>
          <p:nvPr/>
        </p:nvSpPr>
        <p:spPr>
          <a:xfrm>
            <a:off x="2354882" y="2651422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87878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2" fill="hold">
                      <p:stCondLst>
                        <p:cond delay="0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5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7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4744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8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3000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2999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82" dur="5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8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1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audio>
              <p:cMediaNode vol="8000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96" dur="15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15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 animBg="1"/>
      <p:bldP spid="17" grpId="1" animBg="1"/>
      <p:bldP spid="18" grpId="0" animBg="1"/>
      <p:bldP spid="18" grpId="1" animBg="1"/>
      <p:bldP spid="19" grpId="0" animBg="1"/>
      <p:bldP spid="19" grpId="1" animBg="1"/>
      <p:bldP spid="20" grpId="0" animBg="1"/>
      <p:bldP spid="20" grpId="1" animBg="1"/>
      <p:bldP spid="22" grpId="0"/>
      <p:bldP spid="51" grpId="0" animBg="1"/>
      <p:bldP spid="51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 descr="C:\Users\ADMIN\Desktop\Giai cuu dai duong 2\Picture1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Giai cuu dai duong 2\6a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43500" y1="32647" x2="44000" y2="37647"/>
                        <a14:foregroundMark x1="61125" y1="35882" x2="57375" y2="463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3622780"/>
            <a:ext cx="1600200" cy="13605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ADMIN\Desktop\Giai cuu dai duong 2\6b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42444" y1="51821" x2="23556" y2="57423"/>
                        <a14:foregroundMark x1="21333" y1="63305" x2="10000" y2="71989"/>
                        <a14:foregroundMark x1="10667" y1="71989" x2="7111" y2="84594"/>
                        <a14:foregroundMark x1="22889" y1="65546" x2="17111" y2="77311"/>
                        <a14:foregroundMark x1="59556" y1="68347" x2="64444" y2="78151"/>
                        <a14:foregroundMark x1="15982" y1="78448" x2="17580" y2="89655"/>
                        <a14:foregroundMark x1="26712" y1="70402" x2="22603" y2="82184"/>
                        <a14:foregroundMark x1="64384" y1="70115" x2="71005" y2="75862"/>
                        <a14:foregroundMark x1="73744" y1="71839" x2="78767" y2="75000"/>
                      </a14:backgroundRemoval>
                    </a14:imgEffect>
                    <a14:imgEffect>
                      <a14:saturation sat="4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39604">
            <a:off x="2090158" y="3513144"/>
            <a:ext cx="1824246" cy="14472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C:\Users\ADMIN\Desktop\Giai cuu dai duong 2\6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9006" l="0" r="98923">
                        <a14:foregroundMark x1="33231" y1="37575" x2="37692" y2="48907"/>
                        <a14:foregroundMark x1="62462" y1="35785" x2="56769" y2="5328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4801" y="3656606"/>
            <a:ext cx="1676400" cy="1297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5" descr="C:\Users\ADMIN\Desktop\Giai cuu dai duong 2\luoi 2.pn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49716" flipH="1">
            <a:off x="3932595" y="2395472"/>
            <a:ext cx="4151392" cy="3987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Rounded Rectangle 23"/>
          <p:cNvSpPr/>
          <p:nvPr/>
        </p:nvSpPr>
        <p:spPr>
          <a:xfrm>
            <a:off x="130986" y="2255157"/>
            <a:ext cx="2231213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A.</a:t>
            </a:r>
            <a:r>
              <a:rPr lang="vi-VN" sz="2400" dirty="0">
                <a:solidFill>
                  <a:srgbClr val="0033CC"/>
                </a:solidFill>
              </a:rPr>
              <a:t> 3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5" name="Rounded Rectangle 24"/>
          <p:cNvSpPr/>
          <p:nvPr/>
        </p:nvSpPr>
        <p:spPr>
          <a:xfrm>
            <a:off x="84448" y="3781865"/>
            <a:ext cx="2201552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B.</a:t>
            </a:r>
            <a:r>
              <a:rPr lang="vi-VN" sz="2400" dirty="0">
                <a:solidFill>
                  <a:srgbClr val="0033CC"/>
                </a:solidFill>
              </a:rPr>
              <a:t> 1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5585572" y="3814642"/>
            <a:ext cx="2339228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rgbClr val="0033CC"/>
                </a:solidFill>
              </a:rPr>
              <a:t>D.</a:t>
            </a:r>
            <a:r>
              <a:rPr lang="vi-VN" sz="2400" dirty="0">
                <a:solidFill>
                  <a:srgbClr val="0033CC"/>
                </a:solidFill>
              </a:rPr>
              <a:t> 6 triệu đồng </a:t>
            </a:r>
            <a:endParaRPr lang="en-US" sz="2400" dirty="0">
              <a:solidFill>
                <a:srgbClr val="0033CC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5628020" y="2347772"/>
            <a:ext cx="2220580" cy="685800"/>
          </a:xfrm>
          <a:prstGeom prst="roundRect">
            <a:avLst/>
          </a:prstGeom>
          <a:solidFill>
            <a:srgbClr val="99FF66"/>
          </a:solidFill>
          <a:ln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33CC"/>
                </a:solidFill>
              </a:rPr>
              <a:t>C</a:t>
            </a:r>
            <a:r>
              <a:rPr lang="en-US" sz="2400" dirty="0" smtClean="0">
                <a:solidFill>
                  <a:srgbClr val="0033CC"/>
                </a:solidFill>
              </a:rPr>
              <a:t>. </a:t>
            </a:r>
            <a:r>
              <a:rPr lang="vi-VN" sz="2400" dirty="0">
                <a:solidFill>
                  <a:srgbClr val="0033CC"/>
                </a:solidFill>
              </a:rPr>
              <a:t>4 triệu đồng</a:t>
            </a:r>
            <a:endParaRPr lang="en-US" sz="2400" dirty="0">
              <a:solidFill>
                <a:srgbClr val="0033CC"/>
              </a:solidFill>
            </a:endParaRPr>
          </a:p>
        </p:txBody>
      </p:sp>
      <p:pic>
        <p:nvPicPr>
          <p:cNvPr id="29" name="Picture 11" descr="C:\Users\ADMIN\Desktop\Giai cuu dai duong 2\seashell-border-382756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57150"/>
            <a:ext cx="6019800" cy="20574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sp>
        <p:nvSpPr>
          <p:cNvPr id="30" name="TextBox 29"/>
          <p:cNvSpPr txBox="1"/>
          <p:nvPr/>
        </p:nvSpPr>
        <p:spPr>
          <a:xfrm>
            <a:off x="2096830" y="248209"/>
            <a:ext cx="525326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0033CC"/>
                </a:solidFill>
              </a:rPr>
              <a:t>Sau một quý kinh doanh chú Tư lỗ được 12 triệu đồng. Tính trung bình số tiền lỗ trong mỗi tháng của chú Tư?</a:t>
            </a:r>
            <a:endParaRPr lang="en-US" sz="2800" dirty="0">
              <a:solidFill>
                <a:srgbClr val="0033CC"/>
              </a:solidFill>
            </a:endParaRPr>
          </a:p>
        </p:txBody>
      </p:sp>
      <p:pic>
        <p:nvPicPr>
          <p:cNvPr id="31" name="Picture 2" descr="C:\Users\ADMIN\Desktop\Phan Thi Do Uyen\Giai cuu dai duong\Picture2.png">
            <a:hlinkClick r:id="" action="ppaction://hlinkshowjump?jump=nextslide"/>
          </p:cNvPr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2493" y="3800475"/>
            <a:ext cx="1361507" cy="1343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j0214098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906000" y="2893786"/>
            <a:ext cx="609600" cy="609600"/>
          </a:xfrm>
          <a:prstGeom prst="rect">
            <a:avLst/>
          </a:prstGeom>
        </p:spPr>
      </p:pic>
      <p:pic>
        <p:nvPicPr>
          <p:cNvPr id="15" name="Picture 2" descr="C:\Users\ADMIN\Desktop\Doremon cau ca ( trac nghiem )\Picture1 (2).pn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62" y="552542"/>
            <a:ext cx="786438" cy="876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6" name="times up"/>
          <p:cNvGrpSpPr/>
          <p:nvPr/>
        </p:nvGrpSpPr>
        <p:grpSpPr>
          <a:xfrm>
            <a:off x="588044" y="133350"/>
            <a:ext cx="757084" cy="375064"/>
            <a:chOff x="2989747" y="438150"/>
            <a:chExt cx="1572029" cy="683752"/>
          </a:xfrm>
        </p:grpSpPr>
        <p:sp>
          <p:nvSpPr>
            <p:cNvPr id="17" name="Rounded Rectangle 16"/>
            <p:cNvSpPr/>
            <p:nvPr/>
          </p:nvSpPr>
          <p:spPr>
            <a:xfrm>
              <a:off x="2989747" y="540553"/>
              <a:ext cx="1572029" cy="581349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28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2989747" y="438150"/>
              <a:ext cx="1572029" cy="581349"/>
            </a:xfrm>
            <a:prstGeom prst="round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Bắt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GB" sz="1100" dirty="0" err="1" smtClean="0">
                  <a:latin typeface="Arial" panose="020B0604020202020204" pitchFamily="34" charset="0"/>
                  <a:cs typeface="Arial" panose="020B0604020202020204" pitchFamily="34" charset="0"/>
                </a:rPr>
                <a:t>đầu</a:t>
              </a:r>
              <a:r>
                <a:rPr lang="en-GB" sz="11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  <a:endParaRPr lang="en-GB" sz="11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19" name="Picture 3" descr="C:\Users\ADMIN\Desktop\Picture2.pn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82" y="720479"/>
            <a:ext cx="638980" cy="638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3247" y="708850"/>
            <a:ext cx="90244" cy="76328"/>
            <a:chOff x="2455863" y="2411803"/>
            <a:chExt cx="566738" cy="566738"/>
          </a:xfrm>
        </p:grpSpPr>
        <p:sp>
          <p:nvSpPr>
            <p:cNvPr id="2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28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2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3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934593" y="1261149"/>
            <a:ext cx="90244" cy="76328"/>
            <a:chOff x="2455863" y="2411803"/>
            <a:chExt cx="566738" cy="566738"/>
          </a:xfrm>
        </p:grpSpPr>
        <p:sp>
          <p:nvSpPr>
            <p:cNvPr id="35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6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7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8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39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1231628" y="1001869"/>
            <a:ext cx="90244" cy="76328"/>
            <a:chOff x="2455863" y="2411803"/>
            <a:chExt cx="566738" cy="566738"/>
          </a:xfrm>
        </p:grpSpPr>
        <p:sp>
          <p:nvSpPr>
            <p:cNvPr id="41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2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3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4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5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A3772A17-BB74-4A75-BA55-D622FE4D0639}"/>
              </a:ext>
            </a:extLst>
          </p:cNvPr>
          <p:cNvGrpSpPr/>
          <p:nvPr/>
        </p:nvGrpSpPr>
        <p:grpSpPr>
          <a:xfrm>
            <a:off x="661894" y="1026807"/>
            <a:ext cx="90244" cy="76328"/>
            <a:chOff x="2455863" y="2411803"/>
            <a:chExt cx="566738" cy="566738"/>
          </a:xfrm>
        </p:grpSpPr>
        <p:sp>
          <p:nvSpPr>
            <p:cNvPr id="47" name="Oval 32"/>
            <p:cNvSpPr>
              <a:spLocks noChangeArrowheads="1"/>
            </p:cNvSpPr>
            <p:nvPr/>
          </p:nvSpPr>
          <p:spPr bwMode="auto">
            <a:xfrm>
              <a:off x="2455863" y="2411803"/>
              <a:ext cx="566738" cy="566738"/>
            </a:xfrm>
            <a:prstGeom prst="ellipse">
              <a:avLst/>
            </a:prstGeom>
            <a:solidFill>
              <a:srgbClr val="F2A01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8" name="Oval 33"/>
            <p:cNvSpPr>
              <a:spLocks noChangeArrowheads="1"/>
            </p:cNvSpPr>
            <p:nvPr/>
          </p:nvSpPr>
          <p:spPr bwMode="auto">
            <a:xfrm>
              <a:off x="2511425" y="2465778"/>
              <a:ext cx="455613" cy="457200"/>
            </a:xfrm>
            <a:prstGeom prst="ellipse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49" name="Freeform 34"/>
            <p:cNvSpPr>
              <a:spLocks noEditPoints="1"/>
            </p:cNvSpPr>
            <p:nvPr/>
          </p:nvSpPr>
          <p:spPr bwMode="auto">
            <a:xfrm>
              <a:off x="2511425" y="2621353"/>
              <a:ext cx="9525" cy="111125"/>
            </a:xfrm>
            <a:custGeom>
              <a:avLst/>
              <a:gdLst>
                <a:gd name="T0" fmla="*/ 0 w 4"/>
                <a:gd name="T1" fmla="*/ 43 h 45"/>
                <a:gd name="T2" fmla="*/ 0 w 4"/>
                <a:gd name="T3" fmla="*/ 42 h 45"/>
                <a:gd name="T4" fmla="*/ 0 w 4"/>
                <a:gd name="T5" fmla="*/ 41 h 45"/>
                <a:gd name="T6" fmla="*/ 0 w 4"/>
                <a:gd name="T7" fmla="*/ 40 h 45"/>
                <a:gd name="T8" fmla="*/ 0 w 4"/>
                <a:gd name="T9" fmla="*/ 40 h 45"/>
                <a:gd name="T10" fmla="*/ 0 w 4"/>
                <a:gd name="T11" fmla="*/ 39 h 45"/>
                <a:gd name="T12" fmla="*/ 0 w 4"/>
                <a:gd name="T13" fmla="*/ 38 h 45"/>
                <a:gd name="T14" fmla="*/ 0 w 4"/>
                <a:gd name="T15" fmla="*/ 38 h 45"/>
                <a:gd name="T16" fmla="*/ 0 w 4"/>
                <a:gd name="T17" fmla="*/ 37 h 45"/>
                <a:gd name="T18" fmla="*/ 0 w 4"/>
                <a:gd name="T19" fmla="*/ 36 h 45"/>
                <a:gd name="T20" fmla="*/ 0 w 4"/>
                <a:gd name="T21" fmla="*/ 36 h 45"/>
                <a:gd name="T22" fmla="*/ 0 w 4"/>
                <a:gd name="T23" fmla="*/ 35 h 45"/>
                <a:gd name="T24" fmla="*/ 0 w 4"/>
                <a:gd name="T25" fmla="*/ 34 h 45"/>
                <a:gd name="T26" fmla="*/ 0 w 4"/>
                <a:gd name="T27" fmla="*/ 34 h 45"/>
                <a:gd name="T28" fmla="*/ 0 w 4"/>
                <a:gd name="T29" fmla="*/ 33 h 45"/>
                <a:gd name="T30" fmla="*/ 0 w 4"/>
                <a:gd name="T31" fmla="*/ 32 h 45"/>
                <a:gd name="T32" fmla="*/ 0 w 4"/>
                <a:gd name="T33" fmla="*/ 31 h 45"/>
                <a:gd name="T34" fmla="*/ 0 w 4"/>
                <a:gd name="T35" fmla="*/ 31 h 45"/>
                <a:gd name="T36" fmla="*/ 0 w 4"/>
                <a:gd name="T37" fmla="*/ 30 h 45"/>
                <a:gd name="T38" fmla="*/ 0 w 4"/>
                <a:gd name="T39" fmla="*/ 29 h 45"/>
                <a:gd name="T40" fmla="*/ 0 w 4"/>
                <a:gd name="T41" fmla="*/ 29 h 45"/>
                <a:gd name="T42" fmla="*/ 0 w 4"/>
                <a:gd name="T43" fmla="*/ 28 h 45"/>
                <a:gd name="T44" fmla="*/ 0 w 4"/>
                <a:gd name="T45" fmla="*/ 27 h 45"/>
                <a:gd name="T46" fmla="*/ 0 w 4"/>
                <a:gd name="T47" fmla="*/ 26 h 45"/>
                <a:gd name="T48" fmla="*/ 0 w 4"/>
                <a:gd name="T49" fmla="*/ 26 h 45"/>
                <a:gd name="T50" fmla="*/ 0 w 4"/>
                <a:gd name="T51" fmla="*/ 25 h 45"/>
                <a:gd name="T52" fmla="*/ 0 w 4"/>
                <a:gd name="T53" fmla="*/ 24 h 45"/>
                <a:gd name="T54" fmla="*/ 0 w 4"/>
                <a:gd name="T55" fmla="*/ 23 h 45"/>
                <a:gd name="T56" fmla="*/ 0 w 4"/>
                <a:gd name="T57" fmla="*/ 22 h 45"/>
                <a:gd name="T58" fmla="*/ 0 w 4"/>
                <a:gd name="T59" fmla="*/ 22 h 45"/>
                <a:gd name="T60" fmla="*/ 0 w 4"/>
                <a:gd name="T61" fmla="*/ 21 h 45"/>
                <a:gd name="T62" fmla="*/ 0 w 4"/>
                <a:gd name="T63" fmla="*/ 20 h 45"/>
                <a:gd name="T64" fmla="*/ 0 w 4"/>
                <a:gd name="T65" fmla="*/ 19 h 45"/>
                <a:gd name="T66" fmla="*/ 0 w 4"/>
                <a:gd name="T67" fmla="*/ 18 h 45"/>
                <a:gd name="T68" fmla="*/ 0 w 4"/>
                <a:gd name="T69" fmla="*/ 18 h 45"/>
                <a:gd name="T70" fmla="*/ 0 w 4"/>
                <a:gd name="T71" fmla="*/ 17 h 45"/>
                <a:gd name="T72" fmla="*/ 1 w 4"/>
                <a:gd name="T73" fmla="*/ 16 h 45"/>
                <a:gd name="T74" fmla="*/ 1 w 4"/>
                <a:gd name="T75" fmla="*/ 15 h 45"/>
                <a:gd name="T76" fmla="*/ 1 w 4"/>
                <a:gd name="T77" fmla="*/ 15 h 45"/>
                <a:gd name="T78" fmla="*/ 1 w 4"/>
                <a:gd name="T79" fmla="*/ 13 h 45"/>
                <a:gd name="T80" fmla="*/ 1 w 4"/>
                <a:gd name="T81" fmla="*/ 12 h 45"/>
                <a:gd name="T82" fmla="*/ 1 w 4"/>
                <a:gd name="T83" fmla="*/ 12 h 45"/>
                <a:gd name="T84" fmla="*/ 1 w 4"/>
                <a:gd name="T85" fmla="*/ 11 h 45"/>
                <a:gd name="T86" fmla="*/ 2 w 4"/>
                <a:gd name="T87" fmla="*/ 10 h 45"/>
                <a:gd name="T88" fmla="*/ 2 w 4"/>
                <a:gd name="T89" fmla="*/ 10 h 45"/>
                <a:gd name="T90" fmla="*/ 2 w 4"/>
                <a:gd name="T91" fmla="*/ 9 h 45"/>
                <a:gd name="T92" fmla="*/ 2 w 4"/>
                <a:gd name="T93" fmla="*/ 8 h 45"/>
                <a:gd name="T94" fmla="*/ 2 w 4"/>
                <a:gd name="T95" fmla="*/ 8 h 45"/>
                <a:gd name="T96" fmla="*/ 2 w 4"/>
                <a:gd name="T97" fmla="*/ 7 h 45"/>
                <a:gd name="T98" fmla="*/ 3 w 4"/>
                <a:gd name="T99" fmla="*/ 6 h 45"/>
                <a:gd name="T100" fmla="*/ 3 w 4"/>
                <a:gd name="T101" fmla="*/ 6 h 45"/>
                <a:gd name="T102" fmla="*/ 3 w 4"/>
                <a:gd name="T103" fmla="*/ 5 h 45"/>
                <a:gd name="T104" fmla="*/ 3 w 4"/>
                <a:gd name="T105" fmla="*/ 4 h 45"/>
                <a:gd name="T106" fmla="*/ 3 w 4"/>
                <a:gd name="T107" fmla="*/ 4 h 45"/>
                <a:gd name="T108" fmla="*/ 3 w 4"/>
                <a:gd name="T109" fmla="*/ 3 h 45"/>
                <a:gd name="T110" fmla="*/ 4 w 4"/>
                <a:gd name="T111" fmla="*/ 2 h 45"/>
                <a:gd name="T112" fmla="*/ 4 w 4"/>
                <a:gd name="T113" fmla="*/ 1 h 45"/>
                <a:gd name="T114" fmla="*/ 4 w 4"/>
                <a:gd name="T115" fmla="*/ 0 h 4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4" h="45">
                  <a:moveTo>
                    <a:pt x="1" y="45"/>
                  </a:moveTo>
                  <a:cubicBezTo>
                    <a:pt x="1" y="45"/>
                    <a:pt x="1" y="45"/>
                    <a:pt x="1" y="45"/>
                  </a:cubicBezTo>
                  <a:cubicBezTo>
                    <a:pt x="1" y="45"/>
                    <a:pt x="1" y="45"/>
                    <a:pt x="1" y="45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3"/>
                  </a:moveTo>
                  <a:cubicBezTo>
                    <a:pt x="0" y="43"/>
                    <a:pt x="0" y="43"/>
                    <a:pt x="0" y="43"/>
                  </a:cubicBezTo>
                  <a:cubicBezTo>
                    <a:pt x="0" y="43"/>
                    <a:pt x="0" y="43"/>
                    <a:pt x="0" y="43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2"/>
                  </a:moveTo>
                  <a:cubicBezTo>
                    <a:pt x="0" y="42"/>
                    <a:pt x="0" y="42"/>
                    <a:pt x="0" y="42"/>
                  </a:cubicBezTo>
                  <a:cubicBezTo>
                    <a:pt x="0" y="42"/>
                    <a:pt x="0" y="42"/>
                    <a:pt x="0" y="42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1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0" y="41"/>
                    <a:pt x="0" y="41"/>
                    <a:pt x="0" y="41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40"/>
                  </a:moveTo>
                  <a:cubicBezTo>
                    <a:pt x="0" y="40"/>
                    <a:pt x="0" y="40"/>
                    <a:pt x="0" y="40"/>
                  </a:cubicBezTo>
                  <a:cubicBezTo>
                    <a:pt x="0" y="40"/>
                    <a:pt x="0" y="40"/>
                    <a:pt x="0" y="40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9"/>
                  </a:moveTo>
                  <a:cubicBezTo>
                    <a:pt x="0" y="39"/>
                    <a:pt x="0" y="39"/>
                    <a:pt x="0" y="39"/>
                  </a:cubicBezTo>
                  <a:cubicBezTo>
                    <a:pt x="0" y="39"/>
                    <a:pt x="0" y="39"/>
                    <a:pt x="0" y="39"/>
                  </a:cubicBezTo>
                  <a:moveTo>
                    <a:pt x="0" y="38"/>
                  </a:moveTo>
                  <a:cubicBezTo>
                    <a:pt x="0" y="38"/>
                    <a:pt x="0" y="39"/>
                    <a:pt x="0" y="39"/>
                  </a:cubicBezTo>
                  <a:cubicBezTo>
                    <a:pt x="0" y="39"/>
                    <a:pt x="0" y="39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8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8"/>
                  </a:cubicBezTo>
                  <a:moveTo>
                    <a:pt x="0" y="37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0" y="38"/>
                    <a:pt x="0" y="38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7"/>
                  </a:move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6"/>
                  </a:moveTo>
                  <a:cubicBezTo>
                    <a:pt x="0" y="36"/>
                    <a:pt x="0" y="36"/>
                    <a:pt x="0" y="36"/>
                  </a:cubicBezTo>
                  <a:cubicBezTo>
                    <a:pt x="0" y="36"/>
                    <a:pt x="0" y="36"/>
                    <a:pt x="0" y="36"/>
                  </a:cubicBezTo>
                  <a:moveTo>
                    <a:pt x="0" y="35"/>
                  </a:moveTo>
                  <a:cubicBezTo>
                    <a:pt x="0" y="35"/>
                    <a:pt x="0" y="36"/>
                    <a:pt x="0" y="36"/>
                  </a:cubicBezTo>
                  <a:cubicBezTo>
                    <a:pt x="0" y="36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5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4"/>
                  </a:moveTo>
                  <a:cubicBezTo>
                    <a:pt x="0" y="34"/>
                    <a:pt x="0" y="34"/>
                    <a:pt x="0" y="34"/>
                  </a:cubicBezTo>
                  <a:cubicBezTo>
                    <a:pt x="0" y="34"/>
                    <a:pt x="0" y="34"/>
                    <a:pt x="0" y="34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4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3"/>
                  </a:move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moveTo>
                    <a:pt x="0" y="32"/>
                  </a:moveTo>
                  <a:cubicBezTo>
                    <a:pt x="0" y="32"/>
                    <a:pt x="0" y="33"/>
                    <a:pt x="0" y="33"/>
                  </a:cubicBezTo>
                  <a:cubicBezTo>
                    <a:pt x="0" y="33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2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0" y="31"/>
                    <a:pt x="0" y="31"/>
                    <a:pt x="0" y="31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1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30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cubicBezTo>
                    <a:pt x="0" y="30"/>
                    <a:pt x="0" y="30"/>
                    <a:pt x="0" y="30"/>
                  </a:cubicBezTo>
                  <a:moveTo>
                    <a:pt x="0" y="29"/>
                  </a:moveTo>
                  <a:cubicBezTo>
                    <a:pt x="0" y="29"/>
                    <a:pt x="0" y="30"/>
                    <a:pt x="0" y="30"/>
                  </a:cubicBezTo>
                  <a:cubicBezTo>
                    <a:pt x="0" y="30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9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moveTo>
                    <a:pt x="0" y="28"/>
                  </a:move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8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8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7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7"/>
                  </a:cubicBezTo>
                  <a:moveTo>
                    <a:pt x="0" y="26"/>
                  </a:moveTo>
                  <a:cubicBezTo>
                    <a:pt x="0" y="27"/>
                    <a:pt x="0" y="27"/>
                    <a:pt x="0" y="27"/>
                  </a:cubicBezTo>
                  <a:cubicBezTo>
                    <a:pt x="0" y="27"/>
                    <a:pt x="0" y="27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6"/>
                  </a:moveTo>
                  <a:cubicBezTo>
                    <a:pt x="0" y="26"/>
                    <a:pt x="0" y="26"/>
                    <a:pt x="0" y="26"/>
                  </a:cubicBezTo>
                  <a:cubicBezTo>
                    <a:pt x="0" y="26"/>
                    <a:pt x="0" y="26"/>
                    <a:pt x="0" y="26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5"/>
                  </a:moveTo>
                  <a:cubicBezTo>
                    <a:pt x="0" y="25"/>
                    <a:pt x="0" y="25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5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4"/>
                  </a:move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3"/>
                  </a:move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2"/>
                  </a:moveTo>
                  <a:cubicBezTo>
                    <a:pt x="0" y="22"/>
                    <a:pt x="0" y="22"/>
                    <a:pt x="0" y="22"/>
                  </a:cubicBezTo>
                  <a:cubicBezTo>
                    <a:pt x="0" y="22"/>
                    <a:pt x="0" y="22"/>
                    <a:pt x="0" y="22"/>
                  </a:cubicBezTo>
                  <a:moveTo>
                    <a:pt x="0" y="21"/>
                  </a:moveTo>
                  <a:cubicBezTo>
                    <a:pt x="0" y="21"/>
                    <a:pt x="0" y="22"/>
                    <a:pt x="0" y="22"/>
                  </a:cubicBezTo>
                  <a:cubicBezTo>
                    <a:pt x="0" y="22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1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1"/>
                  </a:cubicBezTo>
                  <a:moveTo>
                    <a:pt x="0" y="20"/>
                  </a:moveTo>
                  <a:cubicBezTo>
                    <a:pt x="0" y="21"/>
                    <a:pt x="0" y="21"/>
                    <a:pt x="0" y="21"/>
                  </a:cubicBezTo>
                  <a:cubicBezTo>
                    <a:pt x="0" y="21"/>
                    <a:pt x="0" y="21"/>
                    <a:pt x="0" y="20"/>
                  </a:cubicBezTo>
                  <a:moveTo>
                    <a:pt x="0" y="20"/>
                  </a:moveTo>
                  <a:cubicBezTo>
                    <a:pt x="0" y="20"/>
                    <a:pt x="0" y="20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moveTo>
                    <a:pt x="0" y="19"/>
                  </a:moveTo>
                  <a:cubicBezTo>
                    <a:pt x="0" y="19"/>
                    <a:pt x="0" y="20"/>
                    <a:pt x="0" y="20"/>
                  </a:cubicBezTo>
                  <a:cubicBezTo>
                    <a:pt x="0" y="20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9"/>
                  </a:move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0" y="19"/>
                    <a:pt x="0" y="19"/>
                  </a:cubicBezTo>
                  <a:moveTo>
                    <a:pt x="0" y="18"/>
                  </a:moveTo>
                  <a:cubicBezTo>
                    <a:pt x="0" y="18"/>
                    <a:pt x="0" y="19"/>
                    <a:pt x="0" y="19"/>
                  </a:cubicBezTo>
                  <a:cubicBezTo>
                    <a:pt x="0" y="19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8"/>
                  </a:move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8"/>
                    <a:pt x="0" y="18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8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0" y="17"/>
                  </a:moveTo>
                  <a:cubicBezTo>
                    <a:pt x="0" y="17"/>
                    <a:pt x="0" y="17"/>
                    <a:pt x="0" y="17"/>
                  </a:cubicBezTo>
                  <a:cubicBezTo>
                    <a:pt x="0" y="17"/>
                    <a:pt x="0" y="17"/>
                    <a:pt x="0" y="17"/>
                  </a:cubicBezTo>
                  <a:moveTo>
                    <a:pt x="1" y="16"/>
                  </a:moveTo>
                  <a:cubicBezTo>
                    <a:pt x="1" y="16"/>
                    <a:pt x="0" y="16"/>
                    <a:pt x="0" y="17"/>
                  </a:cubicBezTo>
                  <a:cubicBezTo>
                    <a:pt x="0" y="16"/>
                    <a:pt x="1" y="16"/>
                    <a:pt x="1" y="16"/>
                  </a:cubicBezTo>
                  <a:moveTo>
                    <a:pt x="1" y="16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moveTo>
                    <a:pt x="1" y="15"/>
                  </a:move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5"/>
                  </a:move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moveTo>
                    <a:pt x="1" y="14"/>
                  </a:move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4"/>
                    <a:pt x="1" y="14"/>
                  </a:cubicBezTo>
                  <a:moveTo>
                    <a:pt x="1" y="14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moveTo>
                    <a:pt x="1" y="13"/>
                  </a:move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3"/>
                  </a:cubicBezTo>
                  <a:moveTo>
                    <a:pt x="1" y="13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moveTo>
                    <a:pt x="1" y="12"/>
                  </a:moveTo>
                  <a:cubicBezTo>
                    <a:pt x="1" y="13"/>
                    <a:pt x="1" y="13"/>
                    <a:pt x="1" y="13"/>
                  </a:cubicBezTo>
                  <a:cubicBezTo>
                    <a:pt x="1" y="13"/>
                    <a:pt x="1" y="13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2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2"/>
                  </a:cubicBezTo>
                  <a:moveTo>
                    <a:pt x="1" y="11"/>
                  </a:moveTo>
                  <a:cubicBezTo>
                    <a:pt x="1" y="12"/>
                    <a:pt x="1" y="12"/>
                    <a:pt x="1" y="12"/>
                  </a:cubicBezTo>
                  <a:cubicBezTo>
                    <a:pt x="1" y="12"/>
                    <a:pt x="1" y="12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1" y="11"/>
                  </a:move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moveTo>
                    <a:pt x="2" y="11"/>
                  </a:moveTo>
                  <a:cubicBezTo>
                    <a:pt x="2" y="11"/>
                    <a:pt x="1" y="11"/>
                    <a:pt x="1" y="11"/>
                  </a:cubicBezTo>
                  <a:cubicBezTo>
                    <a:pt x="1" y="11"/>
                    <a:pt x="2" y="11"/>
                    <a:pt x="2" y="11"/>
                  </a:cubicBezTo>
                  <a:moveTo>
                    <a:pt x="2" y="10"/>
                  </a:moveTo>
                  <a:cubicBezTo>
                    <a:pt x="2" y="10"/>
                    <a:pt x="2" y="11"/>
                    <a:pt x="2" y="11"/>
                  </a:cubicBezTo>
                  <a:cubicBezTo>
                    <a:pt x="2" y="11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10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moveTo>
                    <a:pt x="2" y="9"/>
                  </a:move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9"/>
                  </a:move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moveTo>
                    <a:pt x="2" y="8"/>
                  </a:moveTo>
                  <a:cubicBezTo>
                    <a:pt x="2" y="8"/>
                    <a:pt x="2" y="9"/>
                    <a:pt x="2" y="9"/>
                  </a:cubicBezTo>
                  <a:cubicBezTo>
                    <a:pt x="2" y="9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2" y="7"/>
                  </a:move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moveTo>
                    <a:pt x="3" y="6"/>
                  </a:moveTo>
                  <a:cubicBezTo>
                    <a:pt x="3" y="6"/>
                    <a:pt x="2" y="7"/>
                    <a:pt x="2" y="7"/>
                  </a:cubicBezTo>
                  <a:cubicBezTo>
                    <a:pt x="2" y="7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6"/>
                  </a:move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moveTo>
                    <a:pt x="3" y="4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3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3"/>
                  </a:move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moveTo>
                    <a:pt x="4" y="0"/>
                  </a:move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</a:path>
              </a:pathLst>
            </a:custGeom>
            <a:solidFill>
              <a:srgbClr val="E56A05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0" name="Freeform 35"/>
            <p:cNvSpPr>
              <a:spLocks/>
            </p:cNvSpPr>
            <p:nvPr/>
          </p:nvSpPr>
          <p:spPr bwMode="auto">
            <a:xfrm>
              <a:off x="2511425" y="2494353"/>
              <a:ext cx="190500" cy="425450"/>
            </a:xfrm>
            <a:custGeom>
              <a:avLst/>
              <a:gdLst>
                <a:gd name="T0" fmla="*/ 4 w 78"/>
                <a:gd name="T1" fmla="*/ 53 h 174"/>
                <a:gd name="T2" fmla="*/ 4 w 78"/>
                <a:gd name="T3" fmla="*/ 54 h 174"/>
                <a:gd name="T4" fmla="*/ 3 w 78"/>
                <a:gd name="T5" fmla="*/ 55 h 174"/>
                <a:gd name="T6" fmla="*/ 3 w 78"/>
                <a:gd name="T7" fmla="*/ 56 h 174"/>
                <a:gd name="T8" fmla="*/ 3 w 78"/>
                <a:gd name="T9" fmla="*/ 56 h 174"/>
                <a:gd name="T10" fmla="*/ 3 w 78"/>
                <a:gd name="T11" fmla="*/ 57 h 174"/>
                <a:gd name="T12" fmla="*/ 3 w 78"/>
                <a:gd name="T13" fmla="*/ 58 h 174"/>
                <a:gd name="T14" fmla="*/ 3 w 78"/>
                <a:gd name="T15" fmla="*/ 58 h 174"/>
                <a:gd name="T16" fmla="*/ 2 w 78"/>
                <a:gd name="T17" fmla="*/ 59 h 174"/>
                <a:gd name="T18" fmla="*/ 2 w 78"/>
                <a:gd name="T19" fmla="*/ 60 h 174"/>
                <a:gd name="T20" fmla="*/ 2 w 78"/>
                <a:gd name="T21" fmla="*/ 61 h 174"/>
                <a:gd name="T22" fmla="*/ 2 w 78"/>
                <a:gd name="T23" fmla="*/ 61 h 174"/>
                <a:gd name="T24" fmla="*/ 2 w 78"/>
                <a:gd name="T25" fmla="*/ 62 h 174"/>
                <a:gd name="T26" fmla="*/ 2 w 78"/>
                <a:gd name="T27" fmla="*/ 63 h 174"/>
                <a:gd name="T28" fmla="*/ 1 w 78"/>
                <a:gd name="T29" fmla="*/ 63 h 174"/>
                <a:gd name="T30" fmla="*/ 1 w 78"/>
                <a:gd name="T31" fmla="*/ 64 h 174"/>
                <a:gd name="T32" fmla="*/ 1 w 78"/>
                <a:gd name="T33" fmla="*/ 65 h 174"/>
                <a:gd name="T34" fmla="*/ 1 w 78"/>
                <a:gd name="T35" fmla="*/ 66 h 174"/>
                <a:gd name="T36" fmla="*/ 1 w 78"/>
                <a:gd name="T37" fmla="*/ 67 h 174"/>
                <a:gd name="T38" fmla="*/ 1 w 78"/>
                <a:gd name="T39" fmla="*/ 68 h 174"/>
                <a:gd name="T40" fmla="*/ 0 w 78"/>
                <a:gd name="T41" fmla="*/ 69 h 174"/>
                <a:gd name="T42" fmla="*/ 0 w 78"/>
                <a:gd name="T43" fmla="*/ 70 h 174"/>
                <a:gd name="T44" fmla="*/ 0 w 78"/>
                <a:gd name="T45" fmla="*/ 71 h 174"/>
                <a:gd name="T46" fmla="*/ 0 w 78"/>
                <a:gd name="T47" fmla="*/ 71 h 174"/>
                <a:gd name="T48" fmla="*/ 0 w 78"/>
                <a:gd name="T49" fmla="*/ 73 h 174"/>
                <a:gd name="T50" fmla="*/ 0 w 78"/>
                <a:gd name="T51" fmla="*/ 73 h 174"/>
                <a:gd name="T52" fmla="*/ 0 w 78"/>
                <a:gd name="T53" fmla="*/ 74 h 174"/>
                <a:gd name="T54" fmla="*/ 0 w 78"/>
                <a:gd name="T55" fmla="*/ 75 h 174"/>
                <a:gd name="T56" fmla="*/ 0 w 78"/>
                <a:gd name="T57" fmla="*/ 76 h 174"/>
                <a:gd name="T58" fmla="*/ 0 w 78"/>
                <a:gd name="T59" fmla="*/ 77 h 174"/>
                <a:gd name="T60" fmla="*/ 0 w 78"/>
                <a:gd name="T61" fmla="*/ 77 h 174"/>
                <a:gd name="T62" fmla="*/ 0 w 78"/>
                <a:gd name="T63" fmla="*/ 78 h 174"/>
                <a:gd name="T64" fmla="*/ 0 w 78"/>
                <a:gd name="T65" fmla="*/ 79 h 174"/>
                <a:gd name="T66" fmla="*/ 0 w 78"/>
                <a:gd name="T67" fmla="*/ 80 h 174"/>
                <a:gd name="T68" fmla="*/ 0 w 78"/>
                <a:gd name="T69" fmla="*/ 81 h 174"/>
                <a:gd name="T70" fmla="*/ 0 w 78"/>
                <a:gd name="T71" fmla="*/ 81 h 174"/>
                <a:gd name="T72" fmla="*/ 0 w 78"/>
                <a:gd name="T73" fmla="*/ 82 h 174"/>
                <a:gd name="T74" fmla="*/ 0 w 78"/>
                <a:gd name="T75" fmla="*/ 83 h 174"/>
                <a:gd name="T76" fmla="*/ 0 w 78"/>
                <a:gd name="T77" fmla="*/ 84 h 174"/>
                <a:gd name="T78" fmla="*/ 0 w 78"/>
                <a:gd name="T79" fmla="*/ 84 h 174"/>
                <a:gd name="T80" fmla="*/ 0 w 78"/>
                <a:gd name="T81" fmla="*/ 85 h 174"/>
                <a:gd name="T82" fmla="*/ 0 w 78"/>
                <a:gd name="T83" fmla="*/ 86 h 174"/>
                <a:gd name="T84" fmla="*/ 0 w 78"/>
                <a:gd name="T85" fmla="*/ 87 h 174"/>
                <a:gd name="T86" fmla="*/ 0 w 78"/>
                <a:gd name="T87" fmla="*/ 87 h 174"/>
                <a:gd name="T88" fmla="*/ 0 w 78"/>
                <a:gd name="T89" fmla="*/ 88 h 174"/>
                <a:gd name="T90" fmla="*/ 0 w 78"/>
                <a:gd name="T91" fmla="*/ 89 h 174"/>
                <a:gd name="T92" fmla="*/ 0 w 78"/>
                <a:gd name="T93" fmla="*/ 90 h 174"/>
                <a:gd name="T94" fmla="*/ 0 w 78"/>
                <a:gd name="T95" fmla="*/ 90 h 174"/>
                <a:gd name="T96" fmla="*/ 0 w 78"/>
                <a:gd name="T97" fmla="*/ 91 h 174"/>
                <a:gd name="T98" fmla="*/ 0 w 78"/>
                <a:gd name="T99" fmla="*/ 92 h 174"/>
                <a:gd name="T100" fmla="*/ 0 w 78"/>
                <a:gd name="T101" fmla="*/ 92 h 174"/>
                <a:gd name="T102" fmla="*/ 0 w 78"/>
                <a:gd name="T103" fmla="*/ 94 h 174"/>
                <a:gd name="T104" fmla="*/ 0 w 78"/>
                <a:gd name="T105" fmla="*/ 94 h 174"/>
                <a:gd name="T106" fmla="*/ 1 w 78"/>
                <a:gd name="T107" fmla="*/ 97 h 174"/>
                <a:gd name="T108" fmla="*/ 15 w 78"/>
                <a:gd name="T109" fmla="*/ 78 h 1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78" h="174">
                  <a:moveTo>
                    <a:pt x="48" y="0"/>
                  </a:moveTo>
                  <a:cubicBezTo>
                    <a:pt x="28" y="11"/>
                    <a:pt x="12" y="30"/>
                    <a:pt x="4" y="52"/>
                  </a:cubicBezTo>
                  <a:cubicBezTo>
                    <a:pt x="4" y="52"/>
                    <a:pt x="4" y="52"/>
                    <a:pt x="4" y="52"/>
                  </a:cubicBezTo>
                  <a:cubicBezTo>
                    <a:pt x="4" y="52"/>
                    <a:pt x="4" y="52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3"/>
                    <a:pt x="4" y="53"/>
                  </a:cubicBezTo>
                  <a:cubicBezTo>
                    <a:pt x="4" y="53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4"/>
                  </a:cubicBezTo>
                  <a:cubicBezTo>
                    <a:pt x="4" y="54"/>
                    <a:pt x="4" y="54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4" y="55"/>
                  </a:cubicBezTo>
                  <a:cubicBezTo>
                    <a:pt x="4" y="55"/>
                    <a:pt x="4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5"/>
                  </a:cubicBezTo>
                  <a:cubicBezTo>
                    <a:pt x="3" y="55"/>
                    <a:pt x="3" y="55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6"/>
                    <a:pt x="3" y="56"/>
                    <a:pt x="3" y="56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7"/>
                    <a:pt x="3" y="57"/>
                    <a:pt x="3" y="57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3" y="58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59"/>
                  </a:cubicBezTo>
                  <a:cubicBezTo>
                    <a:pt x="2" y="59"/>
                    <a:pt x="2" y="59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0"/>
                    <a:pt x="2" y="60"/>
                  </a:cubicBezTo>
                  <a:cubicBezTo>
                    <a:pt x="2" y="60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1"/>
                    <a:pt x="2" y="61"/>
                    <a:pt x="2" y="61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2"/>
                    <a:pt x="2" y="62"/>
                  </a:cubicBezTo>
                  <a:cubicBezTo>
                    <a:pt x="2" y="62"/>
                    <a:pt x="2" y="63"/>
                    <a:pt x="2" y="63"/>
                  </a:cubicBezTo>
                  <a:cubicBezTo>
                    <a:pt x="2" y="63"/>
                    <a:pt x="2" y="63"/>
                    <a:pt x="2" y="63"/>
                  </a:cubicBezTo>
                  <a:cubicBezTo>
                    <a:pt x="2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3"/>
                    <a:pt x="1" y="63"/>
                    <a:pt x="1" y="63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4"/>
                    <a:pt x="1" y="64"/>
                    <a:pt x="1" y="64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5"/>
                    <a:pt x="1" y="65"/>
                    <a:pt x="1" y="65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6"/>
                    <a:pt x="1" y="66"/>
                  </a:cubicBezTo>
                  <a:cubicBezTo>
                    <a:pt x="1" y="66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7"/>
                    <a:pt x="1" y="67"/>
                    <a:pt x="1" y="67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1" y="68"/>
                    <a:pt x="1" y="68"/>
                  </a:cubicBezTo>
                  <a:cubicBezTo>
                    <a:pt x="1" y="68"/>
                    <a:pt x="0" y="68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69"/>
                  </a:cubicBezTo>
                  <a:cubicBezTo>
                    <a:pt x="0" y="69"/>
                    <a:pt x="0" y="69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0"/>
                    <a:pt x="0" y="70"/>
                  </a:cubicBezTo>
                  <a:cubicBezTo>
                    <a:pt x="0" y="70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0" y="71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2"/>
                    <a:pt x="0" y="72"/>
                    <a:pt x="0" y="72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0" y="73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4"/>
                    <a:pt x="0" y="74"/>
                  </a:cubicBezTo>
                  <a:cubicBezTo>
                    <a:pt x="0" y="74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5"/>
                  </a:cubicBezTo>
                  <a:cubicBezTo>
                    <a:pt x="0" y="75"/>
                    <a:pt x="0" y="75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0" y="76"/>
                    <a:pt x="0" y="76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0" y="77"/>
                    <a:pt x="0" y="77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8"/>
                    <a:pt x="0" y="78"/>
                    <a:pt x="0" y="78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79"/>
                  </a:cubicBezTo>
                  <a:cubicBezTo>
                    <a:pt x="0" y="79"/>
                    <a:pt x="0" y="79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0"/>
                    <a:pt x="0" y="80"/>
                    <a:pt x="0" y="80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1"/>
                    <a:pt x="0" y="81"/>
                  </a:cubicBezTo>
                  <a:cubicBezTo>
                    <a:pt x="0" y="81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2"/>
                  </a:cubicBezTo>
                  <a:cubicBezTo>
                    <a:pt x="0" y="82"/>
                    <a:pt x="0" y="82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3"/>
                  </a:cubicBezTo>
                  <a:cubicBezTo>
                    <a:pt x="0" y="83"/>
                    <a:pt x="0" y="83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4"/>
                    <a:pt x="0" y="84"/>
                  </a:cubicBezTo>
                  <a:cubicBezTo>
                    <a:pt x="0" y="84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5"/>
                  </a:cubicBezTo>
                  <a:cubicBezTo>
                    <a:pt x="0" y="85"/>
                    <a:pt x="0" y="85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6"/>
                  </a:cubicBezTo>
                  <a:cubicBezTo>
                    <a:pt x="0" y="86"/>
                    <a:pt x="0" y="86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7"/>
                    <a:pt x="0" y="87"/>
                  </a:cubicBezTo>
                  <a:cubicBezTo>
                    <a:pt x="0" y="87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8"/>
                    <a:pt x="0" y="88"/>
                    <a:pt x="0" y="88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89"/>
                    <a:pt x="0" y="89"/>
                    <a:pt x="0" y="89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0"/>
                    <a:pt x="0" y="90"/>
                    <a:pt x="0" y="90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1"/>
                    <a:pt x="0" y="91"/>
                  </a:cubicBezTo>
                  <a:cubicBezTo>
                    <a:pt x="0" y="91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2"/>
                    <a:pt x="0" y="92"/>
                    <a:pt x="0" y="92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4"/>
                  </a:cubicBezTo>
                  <a:cubicBezTo>
                    <a:pt x="0" y="94"/>
                    <a:pt x="0" y="94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5"/>
                    <a:pt x="0" y="95"/>
                    <a:pt x="0" y="95"/>
                  </a:cubicBezTo>
                  <a:cubicBezTo>
                    <a:pt x="0" y="96"/>
                    <a:pt x="1" y="96"/>
                    <a:pt x="1" y="97"/>
                  </a:cubicBezTo>
                  <a:cubicBezTo>
                    <a:pt x="1" y="97"/>
                    <a:pt x="1" y="97"/>
                    <a:pt x="1" y="97"/>
                  </a:cubicBezTo>
                  <a:cubicBezTo>
                    <a:pt x="7" y="136"/>
                    <a:pt x="38" y="168"/>
                    <a:pt x="78" y="174"/>
                  </a:cubicBezTo>
                  <a:cubicBezTo>
                    <a:pt x="66" y="169"/>
                    <a:pt x="55" y="162"/>
                    <a:pt x="46" y="152"/>
                  </a:cubicBezTo>
                  <a:cubicBezTo>
                    <a:pt x="33" y="139"/>
                    <a:pt x="24" y="124"/>
                    <a:pt x="19" y="106"/>
                  </a:cubicBezTo>
                  <a:cubicBezTo>
                    <a:pt x="18" y="97"/>
                    <a:pt x="16" y="87"/>
                    <a:pt x="15" y="78"/>
                  </a:cubicBezTo>
                  <a:cubicBezTo>
                    <a:pt x="15" y="77"/>
                    <a:pt x="15" y="77"/>
                    <a:pt x="15" y="77"/>
                  </a:cubicBezTo>
                  <a:cubicBezTo>
                    <a:pt x="15" y="58"/>
                    <a:pt x="20" y="40"/>
                    <a:pt x="30" y="23"/>
                  </a:cubicBezTo>
                  <a:cubicBezTo>
                    <a:pt x="35" y="16"/>
                    <a:pt x="41" y="9"/>
                    <a:pt x="46" y="2"/>
                  </a:cubicBezTo>
                  <a:cubicBezTo>
                    <a:pt x="47" y="1"/>
                    <a:pt x="48" y="1"/>
                    <a:pt x="48" y="0"/>
                  </a:cubicBezTo>
                </a:path>
              </a:pathLst>
            </a:custGeom>
            <a:solidFill>
              <a:srgbClr val="FFB54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  <p:sp>
          <p:nvSpPr>
            <p:cNvPr id="51" name="Rectangle 36"/>
            <p:cNvSpPr>
              <a:spLocks noChangeArrowheads="1"/>
            </p:cNvSpPr>
            <p:nvPr/>
          </p:nvSpPr>
          <p:spPr bwMode="auto">
            <a:xfrm>
              <a:off x="2605088" y="2592778"/>
              <a:ext cx="268288" cy="153988"/>
            </a:xfrm>
            <a:prstGeom prst="rect">
              <a:avLst/>
            </a:prstGeom>
            <a:solidFill>
              <a:srgbClr val="FFD57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52" name="Oval 107"/>
          <p:cNvSpPr>
            <a:spLocks noChangeArrowheads="1"/>
          </p:cNvSpPr>
          <p:nvPr/>
        </p:nvSpPr>
        <p:spPr bwMode="auto">
          <a:xfrm>
            <a:off x="944484" y="998991"/>
            <a:ext cx="67794" cy="57440"/>
          </a:xfrm>
          <a:prstGeom prst="ellipse">
            <a:avLst/>
          </a:prstGeom>
          <a:solidFill>
            <a:srgbClr val="5D5C5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53" name="Explosion 2 52"/>
          <p:cNvSpPr/>
          <p:nvPr/>
        </p:nvSpPr>
        <p:spPr>
          <a:xfrm>
            <a:off x="2630682" y="2570348"/>
            <a:ext cx="2362200" cy="1555530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>
                <a:solidFill>
                  <a:srgbClr val="0000FF"/>
                </a:solidFill>
              </a:rPr>
              <a:t>HẾT GIỜ</a:t>
            </a:r>
            <a:endParaRPr lang="en-US" sz="2400" dirty="0">
              <a:solidFill>
                <a:srgbClr val="00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0326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7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2" dur="474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3" presetID="2" presetClass="exit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4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20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50942E-6 L 0.05782 0.0068 " pathEditMode="relative" rAng="0" ptsTypes="AA">
                                      <p:cBhvr>
                                        <p:cTn id="88" dur="5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2" y="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42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4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10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audio>
              <p:cMediaNode vol="80000">
                <p:cTn id="9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2" dur="1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150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30" grpId="0"/>
      <p:bldP spid="53" grpId="0" animBg="1"/>
      <p:bldP spid="53" grpId="1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187037" y="277091"/>
            <a:ext cx="4516582" cy="685800"/>
            <a:chOff x="221672" y="1948873"/>
            <a:chExt cx="6460426" cy="1828800"/>
          </a:xfrm>
          <a:solidFill>
            <a:srgbClr val="FFC000"/>
          </a:solidFill>
        </p:grpSpPr>
        <p:sp>
          <p:nvSpPr>
            <p:cNvPr id="5" name="Rounded Rectangle 4"/>
            <p:cNvSpPr/>
            <p:nvPr/>
          </p:nvSpPr>
          <p:spPr>
            <a:xfrm>
              <a:off x="221672" y="1948873"/>
              <a:ext cx="6262254" cy="1828800"/>
            </a:xfrm>
            <a:prstGeom prst="roundRect">
              <a:avLst/>
            </a:prstGeom>
            <a:grp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221672" y="2401609"/>
              <a:ext cx="6460426" cy="98488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vi-VN" dirty="0"/>
                <a:t>Sau bài này, các em làm được những gì?</a:t>
              </a:r>
              <a:endParaRPr lang="en-US" dirty="0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929625" y="1236542"/>
            <a:ext cx="7632484" cy="3730313"/>
            <a:chOff x="929625" y="1236542"/>
            <a:chExt cx="7632484" cy="3730313"/>
          </a:xfrm>
        </p:grpSpPr>
        <p:sp>
          <p:nvSpPr>
            <p:cNvPr id="7" name="Vertical Scroll 6"/>
            <p:cNvSpPr/>
            <p:nvPr/>
          </p:nvSpPr>
          <p:spPr>
            <a:xfrm>
              <a:off x="929625" y="1236542"/>
              <a:ext cx="7632484" cy="3730313"/>
            </a:xfrm>
            <a:prstGeom prst="verticalScroll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661138" y="1648692"/>
              <a:ext cx="6314571" cy="3006436"/>
            </a:xfrm>
            <a:prstGeom prst="rect">
              <a:avLst/>
            </a:prstGeom>
          </p:spPr>
        </p:pic>
      </p:grpSp>
      <p:sp>
        <p:nvSpPr>
          <p:cNvPr id="9" name="Down Arrow 8"/>
          <p:cNvSpPr/>
          <p:nvPr/>
        </p:nvSpPr>
        <p:spPr>
          <a:xfrm>
            <a:off x="3380509" y="962892"/>
            <a:ext cx="547255" cy="290945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</p:spTree>
    <p:extLst>
      <p:ext uri="{BB962C8B-B14F-4D97-AF65-F5344CB8AC3E}">
        <p14:creationId xmlns:p14="http://schemas.microsoft.com/office/powerpoint/2010/main" val="23997420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81000" y="133350"/>
            <a:ext cx="86868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dirty="0">
                <a:solidFill>
                  <a:srgbClr val="FF3300"/>
                </a:solidFill>
              </a:rPr>
              <a:t>Dặn dò:</a:t>
            </a:r>
          </a:p>
          <a:p>
            <a:r>
              <a:rPr lang="vi-VN" dirty="0" smtClean="0"/>
              <a:t>- Ôn </a:t>
            </a:r>
            <a:r>
              <a:rPr lang="vi-VN" dirty="0"/>
              <a:t>các kiến thức đã học</a:t>
            </a:r>
          </a:p>
          <a:p>
            <a:r>
              <a:rPr lang="vi-VN" dirty="0" smtClean="0"/>
              <a:t>- Làm </a:t>
            </a:r>
            <a:r>
              <a:rPr lang="vi-VN" dirty="0"/>
              <a:t>bài tập ... SBT </a:t>
            </a:r>
            <a:r>
              <a:rPr lang="vi-VN" dirty="0" smtClean="0"/>
              <a:t>...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Đọc và xem trước bài “Hoạt động thực hành và trải nghiệm: Vui học cùng số nguyên”</a:t>
            </a:r>
          </a:p>
          <a:p>
            <a:pPr marL="342900" indent="-342900">
              <a:buFontTx/>
              <a:buChar char="-"/>
            </a:pPr>
            <a:r>
              <a:rPr lang="vi-VN" dirty="0" smtClean="0"/>
              <a:t>Chuẩn bị trước các dụng cụ, nguyên liệu cho bài sau:</a:t>
            </a:r>
          </a:p>
          <a:p>
            <a:r>
              <a:rPr lang="vi-VN" dirty="0" smtClean="0"/>
              <a:t>+ nhóm 4 người: 100g đậu đỏ, 100g đậu đen, khay đựng.</a:t>
            </a:r>
          </a:p>
          <a:p>
            <a:r>
              <a:rPr lang="vi-VN" dirty="0" smtClean="0"/>
              <a:t>+ mỗi tổ: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Chuẩn bị:  4 tờ giấy A1 vx sẵn cành cây nằm ngang chiếm tỉ lệ 1/3 tờ giấy A1 và tô màu theo sở thích.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Kéo, bút dạ.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Cắt sẵn 7 tấm bìa giấy kích thước 8x8, mỗi tấm bìa ghi sẵn một số từ -3 -&gt; 3.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vi-VN" dirty="0" smtClean="0"/>
              <a:t>Các tấm bìa nhỏ kích thước 5x5, mỗi tấm bìa vẽ các con sóc màu khác nhau và ghi tên 1 thành viên của nhóm ở dưới: Ví dụ: Mai – sóc trắng...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1269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0600" y="514350"/>
            <a:ext cx="41216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khác dấu:</a:t>
            </a:r>
            <a:endParaRPr lang="en-US" dirty="0">
              <a:solidFill>
                <a:srgbClr val="FF33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62000" y="943895"/>
            <a:ext cx="6546273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lnSpc>
                <a:spcPct val="150000"/>
              </a:lnSpc>
              <a:buFontTx/>
              <a:buChar char="-"/>
            </a:pPr>
            <a:r>
              <a:rPr lang="vi-VN" dirty="0"/>
              <a:t>Tích của hai số nguyên khác dấu luôn là một số nguyên âm.</a:t>
            </a:r>
          </a:p>
          <a:p>
            <a:pPr marL="214313" indent="-214313" algn="just">
              <a:lnSpc>
                <a:spcPct val="150000"/>
              </a:lnSpc>
              <a:buFontTx/>
              <a:buChar char="-"/>
            </a:pPr>
            <a:r>
              <a:rPr lang="vi-VN" dirty="0"/>
              <a:t>Khi nhân hai số nguyên khác dấu, ta nhân số dương với số đối của số âm rồi thêm dấu (-) trước kết quả.</a:t>
            </a:r>
            <a:endParaRPr lang="en-US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9" name="TextBox 8"/>
              <p:cNvSpPr txBox="1"/>
              <p:nvPr/>
            </p:nvSpPr>
            <p:spPr>
              <a:xfrm>
                <a:off x="1019629" y="3028950"/>
                <a:ext cx="3663132" cy="92333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3300"/>
                    </a:solidFill>
                  </a:rPr>
                  <a:t>chú</a:t>
                </a:r>
                <a14:m>
                  <m:oMath xmlns:m="http://schemas.openxmlformats.org/officeDocument/2006/math">
                    <m:r>
                      <a:rPr lang="vi-VN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a:rPr lang="vi-VN" i="1">
                        <a:solidFill>
                          <a:srgbClr val="FF3300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ý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: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Cho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a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, </m:t>
                    </m:r>
                    <m:r>
                      <m:rPr>
                        <m:sty m:val="p"/>
                      </m:rP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b</m:t>
                    </m:r>
                    <m:r>
                      <a:rPr lang="vi-VN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∈ </m:t>
                    </m:r>
                    <m:r>
                      <a:rPr lang="vi-VN" dirty="0">
                        <a:latin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vi-VN" dirty="0"/>
                  <a:t>, ta có:</a:t>
                </a:r>
              </a:p>
              <a:p>
                <a:r>
                  <a:rPr lang="vi-VN" dirty="0"/>
                  <a:t>(+a) . (-b) = -a.b</a:t>
                </a:r>
              </a:p>
              <a:p>
                <a:r>
                  <a:rPr lang="vi-VN" dirty="0"/>
                  <a:t>(-a) . (+b) = -a.b</a:t>
                </a:r>
              </a:p>
            </p:txBody>
          </p:sp>
        </mc:Choice>
        <mc:Fallback>
          <p:sp>
            <p:nvSpPr>
              <p:cNvPr id="9" name="TextBox 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9629" y="3028950"/>
                <a:ext cx="3663132" cy="923330"/>
              </a:xfrm>
              <a:prstGeom prst="rect">
                <a:avLst/>
              </a:prstGeom>
              <a:blipFill>
                <a:blip r:embed="rId3"/>
                <a:stretch>
                  <a:fillRect l="-1331" t="-3974" b="-9934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629400" y="2261859"/>
            <a:ext cx="1732986" cy="1165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361165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176076"/>
            <a:ext cx="2767677" cy="532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58948" y="842934"/>
            <a:ext cx="5592892" cy="912825"/>
          </a:xfrm>
          <a:prstGeom prst="rect">
            <a:avLst/>
          </a:prstGeom>
        </p:spPr>
      </p:pic>
      <p:sp>
        <p:nvSpPr>
          <p:cNvPr id="8" name="Wave 7"/>
          <p:cNvSpPr/>
          <p:nvPr/>
        </p:nvSpPr>
        <p:spPr>
          <a:xfrm>
            <a:off x="3352799" y="1859449"/>
            <a:ext cx="1288751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giải</a:t>
            </a:r>
            <a:endParaRPr lang="en-US" sz="2000" dirty="0"/>
          </a:p>
        </p:txBody>
      </p:sp>
      <p:sp>
        <p:nvSpPr>
          <p:cNvPr id="9" name="TextBox 8"/>
          <p:cNvSpPr txBox="1"/>
          <p:nvPr/>
        </p:nvSpPr>
        <p:spPr>
          <a:xfrm>
            <a:off x="754414" y="2461495"/>
            <a:ext cx="32479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a) (-5) . 4 = - (5.4) = -20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768928" y="3100593"/>
            <a:ext cx="29648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b) 6 . (-7) = - (6.7) = -42</a:t>
            </a:r>
          </a:p>
        </p:txBody>
      </p:sp>
      <p:sp>
        <p:nvSpPr>
          <p:cNvPr id="11" name="Rectangle 10"/>
          <p:cNvSpPr/>
          <p:nvPr/>
        </p:nvSpPr>
        <p:spPr>
          <a:xfrm>
            <a:off x="4419600" y="2404927"/>
            <a:ext cx="375829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c) (-14) . 20 = -(14.20) = -280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419600" y="3100593"/>
            <a:ext cx="359807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d) 51.(-24) = -(51.24) = -1224</a:t>
            </a:r>
            <a:endParaRPr lang="en-US" sz="2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7139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0" grpId="0"/>
      <p:bldP spid="1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489" y="438150"/>
            <a:ext cx="2851249" cy="48722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19200" y="1114738"/>
            <a:ext cx="7247719" cy="1660556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08636" y="3644458"/>
            <a:ext cx="855436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000" dirty="0">
                <a:solidFill>
                  <a:srgbClr val="FF0000"/>
                </a:solidFill>
              </a:rPr>
              <a:t>Số tiền chị Mai nhận được là:</a:t>
            </a:r>
          </a:p>
          <a:p>
            <a:r>
              <a:rPr lang="vi-VN" sz="2000" dirty="0">
                <a:solidFill>
                  <a:srgbClr val="FF0000"/>
                </a:solidFill>
              </a:rPr>
              <a:t>20 . (+50 000) + 4. (-40 000) = 1 000 000 + (-160 000) = 840 000(đồng)</a:t>
            </a:r>
            <a:endParaRPr lang="en-US" sz="2000" dirty="0">
              <a:solidFill>
                <a:srgbClr val="FF0000"/>
              </a:solidFill>
            </a:endParaRPr>
          </a:p>
        </p:txBody>
      </p:sp>
      <p:sp>
        <p:nvSpPr>
          <p:cNvPr id="13" name="Wave 12"/>
          <p:cNvSpPr/>
          <p:nvPr/>
        </p:nvSpPr>
        <p:spPr>
          <a:xfrm>
            <a:off x="3709479" y="2938351"/>
            <a:ext cx="1365856" cy="540329"/>
          </a:xfrm>
          <a:prstGeom prst="wave">
            <a:avLst>
              <a:gd name="adj1" fmla="val 12500"/>
              <a:gd name="adj2" fmla="val 2116"/>
            </a:avLst>
          </a:prstGeom>
          <a:solidFill>
            <a:schemeClr val="accent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dirty="0"/>
              <a:t>giải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146249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2580" y="1180871"/>
            <a:ext cx="3771879" cy="12248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9762" y="1134282"/>
            <a:ext cx="464344" cy="528638"/>
          </a:xfrm>
          <a:prstGeom prst="rect">
            <a:avLst/>
          </a:prstGeom>
        </p:spPr>
      </p:pic>
      <p:sp>
        <p:nvSpPr>
          <p:cNvPr id="9" name="Oval Callout 8"/>
          <p:cNvSpPr/>
          <p:nvPr/>
        </p:nvSpPr>
        <p:spPr>
          <a:xfrm>
            <a:off x="3718701" y="1279984"/>
            <a:ext cx="931718" cy="349301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12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0" name="Oval Callout 9"/>
          <p:cNvSpPr/>
          <p:nvPr/>
        </p:nvSpPr>
        <p:spPr>
          <a:xfrm>
            <a:off x="3720595" y="1613645"/>
            <a:ext cx="927930" cy="459486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11" name="Cloud Callout 10"/>
          <p:cNvSpPr/>
          <p:nvPr/>
        </p:nvSpPr>
        <p:spPr>
          <a:xfrm>
            <a:off x="4572000" y="461665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nguyên dương 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62580" y="2368090"/>
            <a:ext cx="7371918" cy="2204722"/>
          </a:xfrm>
          <a:prstGeom prst="rect">
            <a:avLst/>
          </a:prstGeom>
        </p:spPr>
      </p:pic>
      <p:sp>
        <p:nvSpPr>
          <p:cNvPr id="23" name="Wave 22"/>
          <p:cNvSpPr/>
          <p:nvPr/>
        </p:nvSpPr>
        <p:spPr>
          <a:xfrm>
            <a:off x="3726943" y="3601937"/>
            <a:ext cx="4701979" cy="942944"/>
          </a:xfrm>
          <a:prstGeom prst="wave">
            <a:avLst>
              <a:gd name="adj1" fmla="val 12500"/>
              <a:gd name="adj2" fmla="val 1811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14313" indent="-214313" algn="ctr">
              <a:buFontTx/>
              <a:buChar char="-"/>
            </a:pPr>
            <a:r>
              <a:rPr lang="vi-VN" dirty="0">
                <a:solidFill>
                  <a:srgbClr val="FFC000"/>
                </a:solidFill>
              </a:rPr>
              <a:t>Dấu của các thừa số đều là dấu âm.</a:t>
            </a:r>
          </a:p>
          <a:p>
            <a:pPr algn="ctr"/>
            <a:r>
              <a:rPr lang="vi-VN" dirty="0">
                <a:solidFill>
                  <a:srgbClr val="FFC000"/>
                </a:solidFill>
              </a:rPr>
              <a:t>- Dấu của các tích </a:t>
            </a:r>
            <a:r>
              <a:rPr lang="vi-VN" dirty="0" smtClean="0">
                <a:solidFill>
                  <a:srgbClr val="FFC000"/>
                </a:solidFill>
              </a:rPr>
              <a:t>đều </a:t>
            </a:r>
            <a:r>
              <a:rPr lang="vi-VN" dirty="0">
                <a:solidFill>
                  <a:srgbClr val="FFC000"/>
                </a:solidFill>
              </a:rPr>
              <a:t>mang dấu dương</a:t>
            </a:r>
            <a:endParaRPr lang="en-US" dirty="0">
              <a:solidFill>
                <a:srgbClr val="FFC000"/>
              </a:solidFill>
            </a:endParaRPr>
          </a:p>
        </p:txBody>
      </p:sp>
      <p:sp>
        <p:nvSpPr>
          <p:cNvPr id="18" name="Oval Callout 17"/>
          <p:cNvSpPr/>
          <p:nvPr/>
        </p:nvSpPr>
        <p:spPr>
          <a:xfrm>
            <a:off x="2593236" y="4136457"/>
            <a:ext cx="927930" cy="327599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10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-319234" y="1608056"/>
            <a:ext cx="2083018" cy="2942444"/>
            <a:chOff x="-599814" y="1734595"/>
            <a:chExt cx="2350845" cy="2511522"/>
          </a:xfrm>
        </p:grpSpPr>
        <p:sp>
          <p:nvSpPr>
            <p:cNvPr id="15" name="Left Brace 14"/>
            <p:cNvSpPr/>
            <p:nvPr/>
          </p:nvSpPr>
          <p:spPr>
            <a:xfrm>
              <a:off x="1519509" y="3772046"/>
              <a:ext cx="231522" cy="372341"/>
            </a:xfrm>
            <a:prstGeom prst="leftBrac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 sz="1350"/>
            </a:p>
          </p:txBody>
        </p:sp>
        <p:grpSp>
          <p:nvGrpSpPr>
            <p:cNvPr id="3" name="Group 2"/>
            <p:cNvGrpSpPr/>
            <p:nvPr/>
          </p:nvGrpSpPr>
          <p:grpSpPr>
            <a:xfrm>
              <a:off x="-599814" y="1734595"/>
              <a:ext cx="2335034" cy="2511522"/>
              <a:chOff x="5144910" y="3718627"/>
              <a:chExt cx="3113379" cy="3348696"/>
            </a:xfrm>
          </p:grpSpPr>
          <p:sp>
            <p:nvSpPr>
              <p:cNvPr id="2" name="Cloud Callout 1"/>
              <p:cNvSpPr/>
              <p:nvPr/>
            </p:nvSpPr>
            <p:spPr>
              <a:xfrm rot="18022975">
                <a:off x="5027252" y="3836285"/>
                <a:ext cx="3348696" cy="3113379"/>
              </a:xfrm>
              <a:prstGeom prst="cloudCallou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50"/>
              </a:p>
            </p:txBody>
          </p:sp>
          <p:sp>
            <p:nvSpPr>
              <p:cNvPr id="19" name="TextBox 18"/>
              <p:cNvSpPr txBox="1"/>
              <p:nvPr/>
            </p:nvSpPr>
            <p:spPr>
              <a:xfrm>
                <a:off x="5823340" y="4112984"/>
                <a:ext cx="2257739" cy="27084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vi-VN" dirty="0">
                    <a:solidFill>
                      <a:srgbClr val="FFFF00"/>
                    </a:solidFill>
                  </a:rPr>
                  <a:t>Nhận xét dấu của các thừa số trong hai phép tính trên và dấu tích của chúng?</a:t>
                </a:r>
                <a:endParaRPr lang="en-US" dirty="0">
                  <a:solidFill>
                    <a:srgbClr val="FFFF00"/>
                  </a:solidFill>
                </a:endParaRPr>
              </a:p>
              <a:p>
                <a:endParaRPr lang="en-US" dirty="0">
                  <a:solidFill>
                    <a:srgbClr val="FFFF00"/>
                  </a:solidFill>
                </a:endParaRPr>
              </a:p>
            </p:txBody>
          </p:sp>
        </p:grpSp>
      </p:grpSp>
      <p:sp>
        <p:nvSpPr>
          <p:cNvPr id="21" name="Oval Callout 20"/>
          <p:cNvSpPr/>
          <p:nvPr/>
        </p:nvSpPr>
        <p:spPr>
          <a:xfrm>
            <a:off x="2593236" y="3728378"/>
            <a:ext cx="927930" cy="354072"/>
          </a:xfrm>
          <a:prstGeom prst="wedgeEllipseCallou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50" dirty="0">
                <a:ln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5</a:t>
            </a:r>
            <a:endParaRPr lang="en-US" sz="1350" dirty="0">
              <a:ln>
                <a:solidFill>
                  <a:srgbClr val="FF0000"/>
                </a:solidFill>
              </a:ln>
              <a:solidFill>
                <a:srgbClr val="FF0000"/>
              </a:solidFill>
            </a:endParaRPr>
          </a:p>
        </p:txBody>
      </p:sp>
      <p:sp>
        <p:nvSpPr>
          <p:cNvPr id="7" name="Oval Callout 6"/>
          <p:cNvSpPr/>
          <p:nvPr/>
        </p:nvSpPr>
        <p:spPr>
          <a:xfrm>
            <a:off x="7000914" y="491632"/>
            <a:ext cx="2209800" cy="987758"/>
          </a:xfrm>
          <a:prstGeom prst="wedgeEllipseCallou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 smtClean="0">
                <a:solidFill>
                  <a:srgbClr val="FFFF00"/>
                </a:solidFill>
              </a:rPr>
              <a:t>Nhân như hai số tự nhiên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22" name="Cloud Callout 21"/>
          <p:cNvSpPr/>
          <p:nvPr/>
        </p:nvSpPr>
        <p:spPr>
          <a:xfrm>
            <a:off x="2802530" y="2417339"/>
            <a:ext cx="4187537" cy="1669216"/>
          </a:xfrm>
          <a:prstGeom prst="cloudCallou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dirty="0">
                <a:solidFill>
                  <a:srgbClr val="FFFF00"/>
                </a:solidFill>
              </a:rPr>
              <a:t>Nhân hai số </a:t>
            </a:r>
            <a:r>
              <a:rPr lang="vi-VN">
                <a:solidFill>
                  <a:srgbClr val="FFFF00"/>
                </a:solidFill>
              </a:rPr>
              <a:t>nguyên </a:t>
            </a:r>
            <a:r>
              <a:rPr lang="vi-VN" smtClean="0">
                <a:solidFill>
                  <a:srgbClr val="FFFF00"/>
                </a:solidFill>
              </a:rPr>
              <a:t>âm </a:t>
            </a:r>
            <a:r>
              <a:rPr lang="vi-VN" dirty="0">
                <a:solidFill>
                  <a:srgbClr val="FFFF00"/>
                </a:solidFill>
              </a:rPr>
              <a:t>ta thực hiện như thế nào?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77178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23" grpId="0" animBg="1"/>
      <p:bldP spid="23" grpId="1" animBg="1"/>
      <p:bldP spid="18" grpId="0" animBg="1"/>
      <p:bldP spid="21" grpId="0" animBg="1"/>
      <p:bldP spid="7" grpId="0" animBg="1"/>
      <p:bldP spid="22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498764" y="1042733"/>
            <a:ext cx="614449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Quy tắc nhân hai số nguyên cùng dấu: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dương, ta nhân chúng như nhân hai số tự nhiên.</a:t>
            </a:r>
          </a:p>
          <a:p>
            <a:pPr marL="214313" indent="-214313" algn="just">
              <a:buFontTx/>
              <a:buChar char="-"/>
            </a:pPr>
            <a:r>
              <a:rPr lang="vi-VN" dirty="0"/>
              <a:t>Khi nhân hai số nguyên cùng âm, ta nhân hai số đối của chúng.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98765" y="2670854"/>
            <a:ext cx="15517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dirty="0">
                <a:solidFill>
                  <a:srgbClr val="FF3300"/>
                </a:solidFill>
              </a:rPr>
              <a:t>Chú ý: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1409584"/>
            <a:ext cx="2060898" cy="126127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601392" y="3115812"/>
            <a:ext cx="70538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214313" indent="-214313">
              <a:buFontTx/>
              <a:buChar char="-"/>
            </a:pPr>
            <a:r>
              <a:rPr lang="vi-VN" dirty="0"/>
              <a:t>Cho hai số nguyên dương a và b, ta có:  (-a).(-b) = (+a).(+b) =a.b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594135" y="3637958"/>
            <a:ext cx="68586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dirty="0"/>
              <a:t>- Tích của hai số nguyên cùng dấu luôn là một số nguyên dương.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228600" y="536098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88024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8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9894" y="724338"/>
            <a:ext cx="2604979" cy="61905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9400" y="1468573"/>
            <a:ext cx="4099646" cy="14027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71055" y="3015783"/>
            <a:ext cx="2493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a = (-2).(-3) = 2.3 =6</a:t>
            </a:r>
          </a:p>
        </p:txBody>
      </p:sp>
      <p:sp>
        <p:nvSpPr>
          <p:cNvPr id="7" name="Rectangle 6"/>
          <p:cNvSpPr/>
          <p:nvPr/>
        </p:nvSpPr>
        <p:spPr>
          <a:xfrm>
            <a:off x="4382855" y="3768107"/>
            <a:ext cx="386303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d = (-10).(-20) = 10.20 =200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382855" y="3015783"/>
            <a:ext cx="29989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c = (+3).(+2) = 3.2 =6</a:t>
            </a:r>
          </a:p>
        </p:txBody>
      </p:sp>
      <p:sp>
        <p:nvSpPr>
          <p:cNvPr id="9" name="Rectangle 8"/>
          <p:cNvSpPr/>
          <p:nvPr/>
        </p:nvSpPr>
        <p:spPr>
          <a:xfrm>
            <a:off x="471055" y="3764179"/>
            <a:ext cx="328284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dirty="0">
                <a:solidFill>
                  <a:srgbClr val="FF0000"/>
                </a:solidFill>
              </a:rPr>
              <a:t>b = (-15).(-6) =15.6 =90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55029" y="239304"/>
            <a:ext cx="5056909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100" dirty="0">
                <a:solidFill>
                  <a:srgbClr val="7030A0"/>
                </a:solidFill>
              </a:rPr>
              <a:t>2. Quy tắc nhân hai số nguyên cùng dấu</a:t>
            </a:r>
            <a:endParaRPr lang="en-US" sz="2100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991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</p:bldLst>
  </p:timing>
</p:sld>
</file>

<file path=ppt/theme/theme1.xml><?xml version="1.0" encoding="utf-8"?>
<a:theme xmlns:a="http://schemas.openxmlformats.org/drawingml/2006/main" name="Gallery">
  <a:themeElements>
    <a:clrScheme name="Gallery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Gallery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allery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Gallery</Template>
  <TotalTime>578</TotalTime>
  <Words>1636</Words>
  <Application>Microsoft Office PowerPoint</Application>
  <PresentationFormat>On-screen Show (16:9)</PresentationFormat>
  <Paragraphs>200</Paragraphs>
  <Slides>39</Slides>
  <Notes>0</Notes>
  <HiddenSlides>0</HiddenSlides>
  <MMClips>8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5" baseType="lpstr">
      <vt:lpstr>Arial</vt:lpstr>
      <vt:lpstr>Cambria Math</vt:lpstr>
      <vt:lpstr>Gill Sans MT</vt:lpstr>
      <vt:lpstr>Times New Roman</vt:lpstr>
      <vt:lpstr>Gallery</vt:lpstr>
      <vt:lpstr>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55</cp:revision>
  <dcterms:created xsi:type="dcterms:W3CDTF">2017-12-31T23:29:53Z</dcterms:created>
  <dcterms:modified xsi:type="dcterms:W3CDTF">2021-12-05T06:17:32Z</dcterms:modified>
</cp:coreProperties>
</file>