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5"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BA5E7C-F0D1-4D74-8011-5B9E3BB3EC84}"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BA5E7C-F0D1-4D74-8011-5B9E3BB3EC84}"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BA5E7C-F0D1-4D74-8011-5B9E3BB3EC84}"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BA5E7C-F0D1-4D74-8011-5B9E3BB3EC84}"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BA5E7C-F0D1-4D74-8011-5B9E3BB3EC84}"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BA5E7C-F0D1-4D74-8011-5B9E3BB3EC84}"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BA5E7C-F0D1-4D74-8011-5B9E3BB3EC84}"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BA5E7C-F0D1-4D74-8011-5B9E3BB3EC84}"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A5E7C-F0D1-4D74-8011-5B9E3BB3EC84}"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BA5E7C-F0D1-4D74-8011-5B9E3BB3EC84}"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BA5E7C-F0D1-4D74-8011-5B9E3BB3EC84}"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DD094-864B-44EB-AC83-0F4714CFF0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A5E7C-F0D1-4D74-8011-5B9E3BB3EC84}" type="datetimeFigureOut">
              <a:rPr lang="en-US" smtClean="0"/>
              <a:pPr/>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DD094-864B-44EB-AC83-0F4714CFF0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72760"/>
            <a:ext cx="8077200" cy="1046440"/>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BÀI 27: NGUYÊN SINH VẬT (tt)</a:t>
            </a:r>
            <a:endParaRPr lang="en-US" sz="3600">
              <a:solidFill>
                <a:srgbClr val="FF0000"/>
              </a:solidFill>
              <a:latin typeface="Times New Roman" pitchFamily="18" charset="0"/>
              <a:cs typeface="Times New Roman" pitchFamily="18" charset="0"/>
            </a:endParaRPr>
          </a:p>
          <a:p>
            <a:endParaRPr lang="en-US" sz="2600">
              <a:latin typeface="Times New Roman" pitchFamily="18" charset="0"/>
              <a:cs typeface="Times New Roman" pitchFamily="18" charset="0"/>
            </a:endParaRPr>
          </a:p>
        </p:txBody>
      </p:sp>
      <p:sp>
        <p:nvSpPr>
          <p:cNvPr id="5" name="TextBox 4"/>
          <p:cNvSpPr txBox="1"/>
          <p:nvPr/>
        </p:nvSpPr>
        <p:spPr>
          <a:xfrm>
            <a:off x="304800" y="1295400"/>
            <a:ext cx="6858000" cy="492443"/>
          </a:xfrm>
          <a:prstGeom prst="rect">
            <a:avLst/>
          </a:prstGeom>
          <a:noFill/>
        </p:spPr>
        <p:txBody>
          <a:bodyPr wrap="square" rtlCol="0">
            <a:spAutoFit/>
          </a:bodyPr>
          <a:lstStyle/>
          <a:p>
            <a:r>
              <a:rPr lang="en-US" sz="2600">
                <a:solidFill>
                  <a:srgbClr val="FF0000"/>
                </a:solidFill>
                <a:latin typeface="Times New Roman" pitchFamily="18" charset="0"/>
                <a:cs typeface="Times New Roman" pitchFamily="18" charset="0"/>
              </a:rPr>
              <a:t>2. BỆNH DO NGUYÊN SINH VẬT GÂY NÊN</a:t>
            </a:r>
          </a:p>
        </p:txBody>
      </p:sp>
      <p:pic>
        <p:nvPicPr>
          <p:cNvPr id="6" name="Picture 5" descr="Screenshot_2021-08-09-23-12-08.png"/>
          <p:cNvPicPr>
            <a:picLocks noChangeAspect="1"/>
          </p:cNvPicPr>
          <p:nvPr/>
        </p:nvPicPr>
        <p:blipFill>
          <a:blip r:embed="rId2"/>
          <a:srcRect t="24444" r="4568" b="52223"/>
          <a:stretch>
            <a:fillRect/>
          </a:stretch>
        </p:blipFill>
        <p:spPr>
          <a:xfrm>
            <a:off x="457200" y="1981200"/>
            <a:ext cx="4419600" cy="3200400"/>
          </a:xfrm>
          <a:prstGeom prst="rect">
            <a:avLst/>
          </a:prstGeom>
        </p:spPr>
      </p:pic>
      <p:pic>
        <p:nvPicPr>
          <p:cNvPr id="7" name="Picture 6" descr="Screenshot_2021-08-09-23-12-08.png"/>
          <p:cNvPicPr>
            <a:picLocks noChangeAspect="1"/>
          </p:cNvPicPr>
          <p:nvPr/>
        </p:nvPicPr>
        <p:blipFill>
          <a:blip r:embed="rId2"/>
          <a:srcRect t="56667" r="617" b="25555"/>
          <a:stretch>
            <a:fillRect/>
          </a:stretch>
        </p:blipFill>
        <p:spPr>
          <a:xfrm>
            <a:off x="5029200" y="2057400"/>
            <a:ext cx="3886200" cy="2743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371601"/>
          <a:ext cx="9144000" cy="5486399"/>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198915">
                  <a:extLst>
                    <a:ext uri="{9D8B030D-6E8A-4147-A177-3AD203B41FA5}">
                      <a16:colId xmlns:a16="http://schemas.microsoft.com/office/drawing/2014/main" val="20001"/>
                    </a:ext>
                  </a:extLst>
                </a:gridCol>
                <a:gridCol w="2677885">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78417">
                <a:tc>
                  <a:txBody>
                    <a:bodyPr/>
                    <a:lstStyle/>
                    <a:p>
                      <a:pPr algn="ctr">
                        <a:lnSpc>
                          <a:spcPct val="107000"/>
                        </a:lnSpc>
                        <a:spcAft>
                          <a:spcPts val="0"/>
                        </a:spcAft>
                      </a:pPr>
                      <a:r>
                        <a:rPr lang="en-US" sz="2600" b="1">
                          <a:solidFill>
                            <a:schemeClr val="tx1"/>
                          </a:solidFill>
                          <a:latin typeface="Times New Roman"/>
                          <a:ea typeface="Calibri"/>
                          <a:cs typeface="Times New Roman"/>
                        </a:rPr>
                        <a:t>Tên bệnh</a:t>
                      </a:r>
                      <a:endParaRPr lang="en-US" sz="2600">
                        <a:solidFill>
                          <a:schemeClr val="tx1"/>
                        </a:solidFill>
                        <a:latin typeface="Times New Roman"/>
                        <a:ea typeface="Calibri"/>
                        <a:cs typeface="Times New Roman"/>
                      </a:endParaRPr>
                    </a:p>
                  </a:txBody>
                  <a:tcPr marL="68580" marR="68580" marT="0" marB="0" anchor="ctr"/>
                </a:tc>
                <a:tc>
                  <a:txBody>
                    <a:bodyPr/>
                    <a:lstStyle/>
                    <a:p>
                      <a:pPr algn="ctr">
                        <a:lnSpc>
                          <a:spcPct val="107000"/>
                        </a:lnSpc>
                        <a:spcAft>
                          <a:spcPts val="0"/>
                        </a:spcAft>
                      </a:pPr>
                      <a:r>
                        <a:rPr lang="en-US" sz="2600" b="1">
                          <a:solidFill>
                            <a:schemeClr val="tx1"/>
                          </a:solidFill>
                          <a:latin typeface="Times New Roman"/>
                          <a:ea typeface="Calibri"/>
                          <a:cs typeface="Times New Roman"/>
                        </a:rPr>
                        <a:t>Nguyên nhân</a:t>
                      </a:r>
                      <a:endParaRPr lang="en-US" sz="2600">
                        <a:solidFill>
                          <a:schemeClr val="tx1"/>
                        </a:solidFill>
                        <a:latin typeface="Times New Roman"/>
                        <a:ea typeface="Calibri"/>
                        <a:cs typeface="Times New Roman"/>
                      </a:endParaRPr>
                    </a:p>
                  </a:txBody>
                  <a:tcPr marL="68580" marR="68580" marT="0" marB="0" anchor="ctr"/>
                </a:tc>
                <a:tc>
                  <a:txBody>
                    <a:bodyPr/>
                    <a:lstStyle/>
                    <a:p>
                      <a:pPr algn="ctr">
                        <a:lnSpc>
                          <a:spcPct val="107000"/>
                        </a:lnSpc>
                        <a:spcAft>
                          <a:spcPts val="0"/>
                        </a:spcAft>
                      </a:pPr>
                      <a:r>
                        <a:rPr lang="en-US" sz="2600" b="1">
                          <a:solidFill>
                            <a:schemeClr val="tx1"/>
                          </a:solidFill>
                          <a:latin typeface="Times New Roman"/>
                          <a:ea typeface="Calibri"/>
                          <a:cs typeface="Times New Roman"/>
                        </a:rPr>
                        <a:t>Biểu hiện</a:t>
                      </a:r>
                      <a:endParaRPr lang="en-US" sz="2600">
                        <a:solidFill>
                          <a:schemeClr val="tx1"/>
                        </a:solidFill>
                        <a:latin typeface="Times New Roman"/>
                        <a:ea typeface="Calibri"/>
                        <a:cs typeface="Times New Roman"/>
                      </a:endParaRPr>
                    </a:p>
                  </a:txBody>
                  <a:tcPr marL="68580" marR="68580" marT="0" marB="0" anchor="ctr"/>
                </a:tc>
                <a:tc>
                  <a:txBody>
                    <a:bodyPr/>
                    <a:lstStyle/>
                    <a:p>
                      <a:pPr algn="ctr">
                        <a:lnSpc>
                          <a:spcPct val="107000"/>
                        </a:lnSpc>
                        <a:spcAft>
                          <a:spcPts val="0"/>
                        </a:spcAft>
                      </a:pPr>
                      <a:r>
                        <a:rPr lang="en-US" sz="2600" b="1">
                          <a:solidFill>
                            <a:schemeClr val="tx1"/>
                          </a:solidFill>
                          <a:latin typeface="Times New Roman"/>
                          <a:ea typeface="Calibri"/>
                          <a:cs typeface="Times New Roman"/>
                        </a:rPr>
                        <a:t>Biện pháp phòng bệnh</a:t>
                      </a:r>
                      <a:endParaRPr lang="en-US" sz="2600">
                        <a:solidFill>
                          <a:schemeClr val="tx1"/>
                        </a:solidFill>
                        <a:latin typeface="Times New Roman"/>
                        <a:ea typeface="Calibri"/>
                        <a:cs typeface="Times New Roman"/>
                      </a:endParaRPr>
                    </a:p>
                  </a:txBody>
                  <a:tcPr marL="68580" marR="68580" marT="0" marB="0" anchor="ctr"/>
                </a:tc>
                <a:extLst>
                  <a:ext uri="{0D108BD9-81ED-4DB2-BD59-A6C34878D82A}">
                    <a16:rowId xmlns:a16="http://schemas.microsoft.com/office/drawing/2014/main" val="10000"/>
                  </a:ext>
                </a:extLst>
              </a:tr>
              <a:tr h="1953991">
                <a:tc>
                  <a:txBody>
                    <a:bodyPr/>
                    <a:lstStyle/>
                    <a:p>
                      <a:pPr>
                        <a:lnSpc>
                          <a:spcPct val="107000"/>
                        </a:lnSpc>
                        <a:spcAft>
                          <a:spcPts val="0"/>
                        </a:spcAft>
                      </a:pPr>
                      <a:r>
                        <a:rPr lang="en-US" sz="2600" b="1">
                          <a:solidFill>
                            <a:schemeClr val="tx1"/>
                          </a:solidFill>
                          <a:latin typeface="Times New Roman"/>
                          <a:ea typeface="Calibri"/>
                          <a:cs typeface="Times New Roman"/>
                        </a:rPr>
                        <a:t>Bệnh sốt rét</a:t>
                      </a:r>
                    </a:p>
                  </a:txBody>
                  <a:tcPr marL="68580" marR="68580" marT="0" marB="0" anchor="ctr"/>
                </a:tc>
                <a:tc>
                  <a:txBody>
                    <a:bodyPr/>
                    <a:lstStyle/>
                    <a:p>
                      <a:pPr>
                        <a:lnSpc>
                          <a:spcPct val="107000"/>
                        </a:lnSpc>
                        <a:spcAft>
                          <a:spcPts val="0"/>
                        </a:spcAft>
                      </a:pPr>
                      <a:endParaRPr lang="en-US" sz="2600">
                        <a:latin typeface="Times New Roman"/>
                        <a:ea typeface="Calibri"/>
                        <a:cs typeface="Times New Roman"/>
                      </a:endParaRPr>
                    </a:p>
                  </a:txBody>
                  <a:tcPr marL="68580" marR="68580" marT="0" marB="0"/>
                </a:tc>
                <a:tc>
                  <a:txBody>
                    <a:bodyPr/>
                    <a:lstStyle/>
                    <a:p>
                      <a:pPr>
                        <a:lnSpc>
                          <a:spcPct val="107000"/>
                        </a:lnSpc>
                        <a:spcAft>
                          <a:spcPts val="0"/>
                        </a:spcAft>
                      </a:pPr>
                      <a:endParaRPr lang="en-US" sz="2600">
                        <a:latin typeface="Times New Roman"/>
                        <a:ea typeface="Calibri"/>
                        <a:cs typeface="Times New Roman"/>
                      </a:endParaRPr>
                    </a:p>
                  </a:txBody>
                  <a:tcPr marL="68580" marR="68580" marT="0" marB="0"/>
                </a:tc>
                <a:tc>
                  <a:txBody>
                    <a:bodyPr/>
                    <a:lstStyle/>
                    <a:p>
                      <a:pPr>
                        <a:lnSpc>
                          <a:spcPct val="107000"/>
                        </a:lnSpc>
                        <a:spcAft>
                          <a:spcPts val="0"/>
                        </a:spcAft>
                      </a:pPr>
                      <a:endParaRPr lang="en-US" sz="2600">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1953991">
                <a:tc>
                  <a:txBody>
                    <a:bodyPr/>
                    <a:lstStyle/>
                    <a:p>
                      <a:pPr>
                        <a:lnSpc>
                          <a:spcPct val="107000"/>
                        </a:lnSpc>
                        <a:spcAft>
                          <a:spcPts val="0"/>
                        </a:spcAft>
                      </a:pPr>
                      <a:r>
                        <a:rPr lang="en-US" sz="2600" b="1">
                          <a:solidFill>
                            <a:schemeClr val="tx1"/>
                          </a:solidFill>
                          <a:latin typeface="Times New Roman"/>
                          <a:ea typeface="Calibri"/>
                          <a:cs typeface="Times New Roman"/>
                        </a:rPr>
                        <a:t>Bệnh kiết lị</a:t>
                      </a:r>
                    </a:p>
                  </a:txBody>
                  <a:tcPr marL="68580" marR="68580" marT="0" marB="0" anchor="ctr"/>
                </a:tc>
                <a:tc>
                  <a:txBody>
                    <a:bodyPr/>
                    <a:lstStyle/>
                    <a:p>
                      <a:pPr>
                        <a:lnSpc>
                          <a:spcPct val="107000"/>
                        </a:lnSpc>
                        <a:spcAft>
                          <a:spcPts val="0"/>
                        </a:spcAft>
                      </a:pPr>
                      <a:endParaRPr lang="en-US" sz="2600">
                        <a:latin typeface="Times New Roman"/>
                        <a:ea typeface="Calibri"/>
                        <a:cs typeface="Times New Roman"/>
                      </a:endParaRPr>
                    </a:p>
                  </a:txBody>
                  <a:tcPr marL="68580" marR="68580" marT="0" marB="0"/>
                </a:tc>
                <a:tc>
                  <a:txBody>
                    <a:bodyPr/>
                    <a:lstStyle/>
                    <a:p>
                      <a:pPr>
                        <a:lnSpc>
                          <a:spcPct val="107000"/>
                        </a:lnSpc>
                        <a:spcAft>
                          <a:spcPts val="0"/>
                        </a:spcAft>
                      </a:pPr>
                      <a:endParaRPr lang="en-US" sz="2600">
                        <a:latin typeface="Times New Roman"/>
                        <a:ea typeface="Calibri"/>
                        <a:cs typeface="Times New Roman"/>
                      </a:endParaRPr>
                    </a:p>
                  </a:txBody>
                  <a:tcPr marL="68580" marR="68580" marT="0" marB="0"/>
                </a:tc>
                <a:tc>
                  <a:txBody>
                    <a:bodyPr/>
                    <a:lstStyle/>
                    <a:p>
                      <a:pPr>
                        <a:lnSpc>
                          <a:spcPct val="107000"/>
                        </a:lnSpc>
                        <a:spcAft>
                          <a:spcPts val="0"/>
                        </a:spcAft>
                      </a:pPr>
                      <a:endParaRPr lang="en-US" sz="2600">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3" name="TextBox 2"/>
          <p:cNvSpPr txBox="1"/>
          <p:nvPr/>
        </p:nvSpPr>
        <p:spPr>
          <a:xfrm>
            <a:off x="762000" y="228600"/>
            <a:ext cx="7924800" cy="892552"/>
          </a:xfrm>
          <a:prstGeom prst="rect">
            <a:avLst/>
          </a:prstGeom>
          <a:noFill/>
        </p:spPr>
        <p:txBody>
          <a:bodyPr wrap="square" rtlCol="0">
            <a:spAutoFit/>
          </a:bodyPr>
          <a:lstStyle/>
          <a:p>
            <a:pPr algn="ctr"/>
            <a:r>
              <a:rPr lang="en-US" sz="2600" b="1">
                <a:solidFill>
                  <a:srgbClr val="FF0000"/>
                </a:solidFill>
                <a:latin typeface="Times New Roman" pitchFamily="18" charset="0"/>
                <a:cs typeface="Times New Roman" pitchFamily="18" charset="0"/>
              </a:rPr>
              <a:t>PHT “TÌM HiỂU VỀ MỘT SỐ BỆNH</a:t>
            </a:r>
          </a:p>
          <a:p>
            <a:pPr algn="ctr"/>
            <a:r>
              <a:rPr lang="en-US" sz="2600" b="1">
                <a:solidFill>
                  <a:srgbClr val="FF0000"/>
                </a:solidFill>
                <a:latin typeface="Times New Roman" pitchFamily="18" charset="0"/>
                <a:cs typeface="Times New Roman" pitchFamily="18" charset="0"/>
              </a:rPr>
              <a:t>DO NGUYÊN SINH VẬT GÂY 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990600"/>
          <a:ext cx="9144000" cy="58674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1173480">
                <a:tc>
                  <a:txBody>
                    <a:bodyPr/>
                    <a:lstStyle/>
                    <a:p>
                      <a:pPr algn="ctr">
                        <a:lnSpc>
                          <a:spcPct val="107000"/>
                        </a:lnSpc>
                        <a:spcAft>
                          <a:spcPts val="0"/>
                        </a:spcAft>
                      </a:pPr>
                      <a:r>
                        <a:rPr lang="en-US" sz="2600" b="1">
                          <a:solidFill>
                            <a:schemeClr val="tx1"/>
                          </a:solidFill>
                          <a:latin typeface="Times New Roman"/>
                          <a:ea typeface="Calibri"/>
                          <a:cs typeface="Times New Roman"/>
                        </a:rPr>
                        <a:t>Tên bệnh</a:t>
                      </a:r>
                      <a:endParaRPr lang="en-US" sz="2600">
                        <a:solidFill>
                          <a:schemeClr val="tx1"/>
                        </a:solidFill>
                        <a:latin typeface="Times New Roman"/>
                        <a:ea typeface="Calibri"/>
                        <a:cs typeface="Times New Roman"/>
                      </a:endParaRPr>
                    </a:p>
                  </a:txBody>
                  <a:tcPr marL="68580" marR="68580" marT="0" marB="0" anchor="ctr"/>
                </a:tc>
                <a:tc>
                  <a:txBody>
                    <a:bodyPr/>
                    <a:lstStyle/>
                    <a:p>
                      <a:pPr algn="ctr">
                        <a:lnSpc>
                          <a:spcPct val="107000"/>
                        </a:lnSpc>
                        <a:spcAft>
                          <a:spcPts val="0"/>
                        </a:spcAft>
                      </a:pPr>
                      <a:r>
                        <a:rPr lang="en-US" sz="2600" b="1">
                          <a:solidFill>
                            <a:schemeClr val="tx1"/>
                          </a:solidFill>
                          <a:latin typeface="Times New Roman"/>
                          <a:ea typeface="Calibri"/>
                          <a:cs typeface="Times New Roman"/>
                        </a:rPr>
                        <a:t>Nguyên nhân</a:t>
                      </a:r>
                      <a:endParaRPr lang="en-US" sz="2600">
                        <a:solidFill>
                          <a:schemeClr val="tx1"/>
                        </a:solidFill>
                        <a:latin typeface="Times New Roman"/>
                        <a:ea typeface="Calibri"/>
                        <a:cs typeface="Times New Roman"/>
                      </a:endParaRPr>
                    </a:p>
                  </a:txBody>
                  <a:tcPr marL="68580" marR="68580" marT="0" marB="0" anchor="ctr"/>
                </a:tc>
                <a:tc>
                  <a:txBody>
                    <a:bodyPr/>
                    <a:lstStyle/>
                    <a:p>
                      <a:pPr algn="ctr">
                        <a:lnSpc>
                          <a:spcPct val="107000"/>
                        </a:lnSpc>
                        <a:spcAft>
                          <a:spcPts val="0"/>
                        </a:spcAft>
                      </a:pPr>
                      <a:r>
                        <a:rPr lang="en-US" sz="2600" b="1">
                          <a:solidFill>
                            <a:schemeClr val="tx1"/>
                          </a:solidFill>
                          <a:latin typeface="Times New Roman"/>
                          <a:ea typeface="Calibri"/>
                          <a:cs typeface="Times New Roman"/>
                        </a:rPr>
                        <a:t>Biểu hiện</a:t>
                      </a:r>
                      <a:endParaRPr lang="en-US" sz="2600">
                        <a:solidFill>
                          <a:schemeClr val="tx1"/>
                        </a:solidFill>
                        <a:latin typeface="Times New Roman"/>
                        <a:ea typeface="Calibri"/>
                        <a:cs typeface="Times New Roman"/>
                      </a:endParaRPr>
                    </a:p>
                  </a:txBody>
                  <a:tcPr marL="68580" marR="68580" marT="0" marB="0" anchor="ctr"/>
                </a:tc>
                <a:tc>
                  <a:txBody>
                    <a:bodyPr/>
                    <a:lstStyle/>
                    <a:p>
                      <a:pPr algn="ctr">
                        <a:lnSpc>
                          <a:spcPct val="107000"/>
                        </a:lnSpc>
                        <a:spcAft>
                          <a:spcPts val="0"/>
                        </a:spcAft>
                      </a:pPr>
                      <a:r>
                        <a:rPr lang="en-US" sz="2600" b="1">
                          <a:solidFill>
                            <a:schemeClr val="tx1"/>
                          </a:solidFill>
                          <a:latin typeface="Times New Roman"/>
                          <a:ea typeface="Calibri"/>
                          <a:cs typeface="Times New Roman"/>
                        </a:rPr>
                        <a:t>Biện pháp phòng bệnh</a:t>
                      </a:r>
                      <a:endParaRPr lang="en-US" sz="2600">
                        <a:solidFill>
                          <a:schemeClr val="tx1"/>
                        </a:solidFill>
                        <a:latin typeface="Times New Roman"/>
                        <a:ea typeface="Calibri"/>
                        <a:cs typeface="Times New Roman"/>
                      </a:endParaRPr>
                    </a:p>
                  </a:txBody>
                  <a:tcPr marL="68580" marR="68580" marT="0" marB="0" anchor="ctr"/>
                </a:tc>
                <a:extLst>
                  <a:ext uri="{0D108BD9-81ED-4DB2-BD59-A6C34878D82A}">
                    <a16:rowId xmlns:a16="http://schemas.microsoft.com/office/drawing/2014/main" val="10000"/>
                  </a:ext>
                </a:extLst>
              </a:tr>
              <a:tr h="2346960">
                <a:tc>
                  <a:txBody>
                    <a:bodyPr/>
                    <a:lstStyle/>
                    <a:p>
                      <a:pPr>
                        <a:lnSpc>
                          <a:spcPct val="107000"/>
                        </a:lnSpc>
                        <a:spcAft>
                          <a:spcPts val="0"/>
                        </a:spcAft>
                      </a:pPr>
                      <a:r>
                        <a:rPr lang="en-US" sz="2600" b="1">
                          <a:solidFill>
                            <a:schemeClr val="tx1"/>
                          </a:solidFill>
                          <a:latin typeface="Times New Roman"/>
                          <a:ea typeface="Calibri"/>
                          <a:cs typeface="Times New Roman"/>
                        </a:rPr>
                        <a:t>Bệnh sốt rét</a:t>
                      </a:r>
                    </a:p>
                  </a:txBody>
                  <a:tcPr marL="68580" marR="68580" marT="0" marB="0" anchor="ctr"/>
                </a:tc>
                <a:tc>
                  <a:txBody>
                    <a:bodyPr/>
                    <a:lstStyle/>
                    <a:p>
                      <a:pPr>
                        <a:lnSpc>
                          <a:spcPct val="107000"/>
                        </a:lnSpc>
                        <a:spcAft>
                          <a:spcPts val="0"/>
                        </a:spcAft>
                      </a:pPr>
                      <a:endParaRPr lang="en-US" sz="2600">
                        <a:solidFill>
                          <a:srgbClr val="0070C0"/>
                        </a:solidFill>
                        <a:latin typeface="Times New Roman"/>
                        <a:ea typeface="Calibri"/>
                        <a:cs typeface="Times New Roman"/>
                      </a:endParaRPr>
                    </a:p>
                  </a:txBody>
                  <a:tcPr marL="68580" marR="68580" marT="0" marB="0"/>
                </a:tc>
                <a:tc>
                  <a:txBody>
                    <a:bodyPr/>
                    <a:lstStyle/>
                    <a:p>
                      <a:pPr>
                        <a:lnSpc>
                          <a:spcPct val="107000"/>
                        </a:lnSpc>
                        <a:spcAft>
                          <a:spcPts val="0"/>
                        </a:spcAft>
                      </a:pPr>
                      <a:endParaRPr lang="en-US" sz="2600">
                        <a:solidFill>
                          <a:srgbClr val="0070C0"/>
                        </a:solidFill>
                        <a:latin typeface="Times New Roman"/>
                        <a:ea typeface="Calibri"/>
                        <a:cs typeface="Times New Roman"/>
                      </a:endParaRPr>
                    </a:p>
                  </a:txBody>
                  <a:tcPr marL="68580" marR="68580" marT="0" marB="0"/>
                </a:tc>
                <a:tc>
                  <a:txBody>
                    <a:bodyPr/>
                    <a:lstStyle/>
                    <a:p>
                      <a:pPr>
                        <a:lnSpc>
                          <a:spcPct val="107000"/>
                        </a:lnSpc>
                        <a:spcAft>
                          <a:spcPts val="0"/>
                        </a:spcAft>
                      </a:pPr>
                      <a:endParaRPr lang="en-US" sz="2600">
                        <a:solidFill>
                          <a:srgbClr val="0070C0"/>
                        </a:solidFill>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2346960">
                <a:tc>
                  <a:txBody>
                    <a:bodyPr/>
                    <a:lstStyle/>
                    <a:p>
                      <a:pPr>
                        <a:lnSpc>
                          <a:spcPct val="107000"/>
                        </a:lnSpc>
                        <a:spcAft>
                          <a:spcPts val="0"/>
                        </a:spcAft>
                      </a:pPr>
                      <a:r>
                        <a:rPr lang="en-US" sz="2600" b="1">
                          <a:solidFill>
                            <a:schemeClr val="tx1"/>
                          </a:solidFill>
                          <a:latin typeface="Times New Roman"/>
                          <a:ea typeface="Calibri"/>
                          <a:cs typeface="Times New Roman"/>
                        </a:rPr>
                        <a:t>Bệnh kiết lị</a:t>
                      </a:r>
                    </a:p>
                  </a:txBody>
                  <a:tcPr marL="68580" marR="68580" marT="0" marB="0" anchor="ctr"/>
                </a:tc>
                <a:tc>
                  <a:txBody>
                    <a:bodyPr/>
                    <a:lstStyle/>
                    <a:p>
                      <a:pPr>
                        <a:lnSpc>
                          <a:spcPct val="107000"/>
                        </a:lnSpc>
                        <a:spcAft>
                          <a:spcPts val="0"/>
                        </a:spcAft>
                      </a:pPr>
                      <a:endParaRPr lang="en-US" sz="2600">
                        <a:solidFill>
                          <a:srgbClr val="0070C0"/>
                        </a:solidFill>
                        <a:latin typeface="Times New Roman"/>
                        <a:ea typeface="Calibri"/>
                        <a:cs typeface="Times New Roman"/>
                      </a:endParaRPr>
                    </a:p>
                  </a:txBody>
                  <a:tcPr marL="68580" marR="68580" marT="0" marB="0"/>
                </a:tc>
                <a:tc>
                  <a:txBody>
                    <a:bodyPr/>
                    <a:lstStyle/>
                    <a:p>
                      <a:pPr>
                        <a:lnSpc>
                          <a:spcPct val="107000"/>
                        </a:lnSpc>
                        <a:spcAft>
                          <a:spcPts val="0"/>
                        </a:spcAft>
                      </a:pPr>
                      <a:endParaRPr lang="en-US" sz="2600">
                        <a:solidFill>
                          <a:srgbClr val="0070C0"/>
                        </a:solidFill>
                        <a:latin typeface="Times New Roman"/>
                        <a:ea typeface="Calibri"/>
                        <a:cs typeface="Times New Roman"/>
                      </a:endParaRPr>
                    </a:p>
                  </a:txBody>
                  <a:tcPr marL="68580" marR="68580" marT="0" marB="0"/>
                </a:tc>
                <a:tc>
                  <a:txBody>
                    <a:bodyPr/>
                    <a:lstStyle/>
                    <a:p>
                      <a:pPr>
                        <a:lnSpc>
                          <a:spcPct val="107000"/>
                        </a:lnSpc>
                        <a:spcAft>
                          <a:spcPts val="0"/>
                        </a:spcAft>
                      </a:pPr>
                      <a:endParaRPr lang="en-US" sz="2600">
                        <a:solidFill>
                          <a:srgbClr val="0070C0"/>
                        </a:solidFill>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3" name="TextBox 2"/>
          <p:cNvSpPr txBox="1"/>
          <p:nvPr/>
        </p:nvSpPr>
        <p:spPr>
          <a:xfrm>
            <a:off x="762000" y="76200"/>
            <a:ext cx="7924800" cy="892552"/>
          </a:xfrm>
          <a:prstGeom prst="rect">
            <a:avLst/>
          </a:prstGeom>
          <a:noFill/>
        </p:spPr>
        <p:txBody>
          <a:bodyPr wrap="square" rtlCol="0">
            <a:spAutoFit/>
          </a:bodyPr>
          <a:lstStyle/>
          <a:p>
            <a:pPr algn="ctr"/>
            <a:r>
              <a:rPr lang="en-US" sz="2600" b="1">
                <a:solidFill>
                  <a:srgbClr val="FF0000"/>
                </a:solidFill>
                <a:latin typeface="Times New Roman" pitchFamily="18" charset="0"/>
                <a:cs typeface="Times New Roman" pitchFamily="18" charset="0"/>
              </a:rPr>
              <a:t>PHT “TÌM HIỂU VỀ MỘT SỐ BỆNH</a:t>
            </a:r>
          </a:p>
          <a:p>
            <a:pPr algn="ctr"/>
            <a:r>
              <a:rPr lang="en-US" sz="2600" b="1">
                <a:solidFill>
                  <a:srgbClr val="FF0000"/>
                </a:solidFill>
                <a:latin typeface="Times New Roman" pitchFamily="18" charset="0"/>
                <a:cs typeface="Times New Roman" pitchFamily="18" charset="0"/>
              </a:rPr>
              <a:t>DO NGUYÊN SINH VẬT GÂY RA”</a:t>
            </a:r>
          </a:p>
        </p:txBody>
      </p:sp>
      <p:sp>
        <p:nvSpPr>
          <p:cNvPr id="6" name="TextBox 5"/>
          <p:cNvSpPr txBox="1"/>
          <p:nvPr/>
        </p:nvSpPr>
        <p:spPr>
          <a:xfrm>
            <a:off x="2209800" y="3200400"/>
            <a:ext cx="2057400" cy="892552"/>
          </a:xfrm>
          <a:prstGeom prst="rect">
            <a:avLst/>
          </a:prstGeom>
          <a:noFill/>
        </p:spPr>
        <p:txBody>
          <a:bodyPr wrap="square" rtlCol="0">
            <a:spAutoFit/>
          </a:bodyPr>
          <a:lstStyle/>
          <a:p>
            <a:r>
              <a:rPr lang="en-US" sz="2600">
                <a:solidFill>
                  <a:srgbClr val="002060"/>
                </a:solidFill>
                <a:latin typeface="Times New Roman"/>
                <a:ea typeface="Calibri"/>
                <a:cs typeface="Times New Roman"/>
              </a:rPr>
              <a:t>Trùng sốt rét</a:t>
            </a:r>
          </a:p>
          <a:p>
            <a:endParaRPr lang="en-US" sz="2600"/>
          </a:p>
        </p:txBody>
      </p:sp>
      <p:sp>
        <p:nvSpPr>
          <p:cNvPr id="7" name="TextBox 6"/>
          <p:cNvSpPr txBox="1"/>
          <p:nvPr/>
        </p:nvSpPr>
        <p:spPr>
          <a:xfrm>
            <a:off x="4419600" y="2590800"/>
            <a:ext cx="2057400" cy="1692771"/>
          </a:xfrm>
          <a:prstGeom prst="rect">
            <a:avLst/>
          </a:prstGeom>
          <a:noFill/>
        </p:spPr>
        <p:txBody>
          <a:bodyPr wrap="square" rtlCol="0">
            <a:spAutoFit/>
          </a:bodyPr>
          <a:lstStyle/>
          <a:p>
            <a:r>
              <a:rPr lang="en-US" sz="2600">
                <a:solidFill>
                  <a:srgbClr val="002060"/>
                </a:solidFill>
                <a:latin typeface="Times New Roman"/>
                <a:ea typeface="Calibri"/>
                <a:cs typeface="Times New Roman"/>
              </a:rPr>
              <a:t>Sốt cao, rét run, mệt mỏi, nôn mửa.</a:t>
            </a:r>
          </a:p>
          <a:p>
            <a:endParaRPr lang="en-US" sz="2600"/>
          </a:p>
        </p:txBody>
      </p:sp>
      <p:sp>
        <p:nvSpPr>
          <p:cNvPr id="8" name="TextBox 7"/>
          <p:cNvSpPr txBox="1"/>
          <p:nvPr/>
        </p:nvSpPr>
        <p:spPr>
          <a:xfrm>
            <a:off x="6629400" y="2514600"/>
            <a:ext cx="2286000" cy="1692771"/>
          </a:xfrm>
          <a:prstGeom prst="rect">
            <a:avLst/>
          </a:prstGeom>
          <a:noFill/>
        </p:spPr>
        <p:txBody>
          <a:bodyPr wrap="square" rtlCol="0">
            <a:spAutoFit/>
          </a:bodyPr>
          <a:lstStyle/>
          <a:p>
            <a:r>
              <a:rPr lang="en-US" sz="2600">
                <a:solidFill>
                  <a:srgbClr val="002060"/>
                </a:solidFill>
                <a:latin typeface="Times New Roman"/>
                <a:ea typeface="Calibri"/>
                <a:cs typeface="Times New Roman"/>
              </a:rPr>
              <a:t>Ăn uống hợp vệ sinh, ăn chín uống sôi,…</a:t>
            </a:r>
          </a:p>
          <a:p>
            <a:endParaRPr lang="en-US" sz="2600"/>
          </a:p>
        </p:txBody>
      </p:sp>
      <p:sp>
        <p:nvSpPr>
          <p:cNvPr id="9" name="TextBox 8"/>
          <p:cNvSpPr txBox="1"/>
          <p:nvPr/>
        </p:nvSpPr>
        <p:spPr>
          <a:xfrm>
            <a:off x="2209800" y="5334000"/>
            <a:ext cx="1981200" cy="491609"/>
          </a:xfrm>
          <a:prstGeom prst="rect">
            <a:avLst/>
          </a:prstGeom>
          <a:noFill/>
        </p:spPr>
        <p:txBody>
          <a:bodyPr wrap="square" rtlCol="0">
            <a:spAutoFit/>
          </a:bodyPr>
          <a:lstStyle/>
          <a:p>
            <a:pPr>
              <a:lnSpc>
                <a:spcPct val="107000"/>
              </a:lnSpc>
              <a:spcAft>
                <a:spcPts val="0"/>
              </a:spcAft>
            </a:pPr>
            <a:r>
              <a:rPr lang="en-US" sz="2600">
                <a:solidFill>
                  <a:srgbClr val="002060"/>
                </a:solidFill>
                <a:latin typeface="Times New Roman"/>
                <a:ea typeface="Calibri"/>
                <a:cs typeface="Times New Roman"/>
              </a:rPr>
              <a:t>Trùng kiết lị</a:t>
            </a:r>
          </a:p>
        </p:txBody>
      </p:sp>
      <p:sp>
        <p:nvSpPr>
          <p:cNvPr id="10" name="TextBox 9"/>
          <p:cNvSpPr txBox="1"/>
          <p:nvPr/>
        </p:nvSpPr>
        <p:spPr>
          <a:xfrm>
            <a:off x="4495800" y="4724400"/>
            <a:ext cx="2133600" cy="1804853"/>
          </a:xfrm>
          <a:prstGeom prst="rect">
            <a:avLst/>
          </a:prstGeom>
          <a:noFill/>
        </p:spPr>
        <p:txBody>
          <a:bodyPr wrap="square" rtlCol="0">
            <a:spAutoFit/>
          </a:bodyPr>
          <a:lstStyle/>
          <a:p>
            <a:pPr>
              <a:lnSpc>
                <a:spcPct val="107000"/>
              </a:lnSpc>
              <a:spcAft>
                <a:spcPts val="0"/>
              </a:spcAft>
            </a:pPr>
            <a:r>
              <a:rPr lang="en-US" sz="2600">
                <a:solidFill>
                  <a:srgbClr val="002060"/>
                </a:solidFill>
                <a:latin typeface="Times New Roman"/>
                <a:ea typeface="Calibri"/>
                <a:cs typeface="Times New Roman"/>
              </a:rPr>
              <a:t>Đau bụng, tiêu chảy, phân lẫn máu, có thể sốt.</a:t>
            </a:r>
          </a:p>
        </p:txBody>
      </p:sp>
      <p:sp>
        <p:nvSpPr>
          <p:cNvPr id="11" name="TextBox 10"/>
          <p:cNvSpPr txBox="1"/>
          <p:nvPr/>
        </p:nvSpPr>
        <p:spPr>
          <a:xfrm>
            <a:off x="6553200" y="4724400"/>
            <a:ext cx="2819400" cy="1292662"/>
          </a:xfrm>
          <a:prstGeom prst="rect">
            <a:avLst/>
          </a:prstGeom>
          <a:noFill/>
        </p:spPr>
        <p:txBody>
          <a:bodyPr wrap="square" rtlCol="0">
            <a:spAutoFit/>
          </a:bodyPr>
          <a:lstStyle/>
          <a:p>
            <a:r>
              <a:rPr lang="en-US" sz="2600">
                <a:solidFill>
                  <a:srgbClr val="002060"/>
                </a:solidFill>
                <a:latin typeface="Times New Roman"/>
                <a:ea typeface="Calibri"/>
                <a:cs typeface="Times New Roman"/>
              </a:rPr>
              <a:t>Diệt muỗi, vệ sinh môi trường,…</a:t>
            </a:r>
          </a:p>
          <a:p>
            <a:endParaRPr 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1371600"/>
            <a:ext cx="3429000" cy="1692771"/>
          </a:xfrm>
          <a:prstGeom prst="rect">
            <a:avLst/>
          </a:prstGeom>
          <a:noFill/>
        </p:spPr>
        <p:txBody>
          <a:bodyPr wrap="square" rtlCol="0">
            <a:spAutoFit/>
          </a:bodyPr>
          <a:lstStyle/>
          <a:p>
            <a:r>
              <a:rPr lang="en-US" sz="2600">
                <a:solidFill>
                  <a:srgbClr val="FF0000"/>
                </a:solidFill>
                <a:latin typeface="Times New Roman" pitchFamily="18" charset="0"/>
                <a:cs typeface="Times New Roman" pitchFamily="18" charset="0"/>
              </a:rPr>
              <a:t>Còn những cách nào khác để phòng tránh các bệnh do nguyên sinh vật gây ra?</a:t>
            </a:r>
          </a:p>
        </p:txBody>
      </p:sp>
      <p:pic>
        <p:nvPicPr>
          <p:cNvPr id="3" name="Picture 2" descr="Screenshot_2021-08-09-23-37-39.png"/>
          <p:cNvPicPr>
            <a:picLocks noChangeAspect="1"/>
          </p:cNvPicPr>
          <p:nvPr/>
        </p:nvPicPr>
        <p:blipFill>
          <a:blip r:embed="rId2"/>
          <a:srcRect r="2593" b="15556"/>
          <a:stretch>
            <a:fillRect/>
          </a:stretch>
        </p:blipFill>
        <p:spPr>
          <a:xfrm>
            <a:off x="0" y="304800"/>
            <a:ext cx="4876800" cy="6553200"/>
          </a:xfrm>
          <a:prstGeom prst="rect">
            <a:avLst/>
          </a:prstGeom>
        </p:spPr>
      </p:pic>
      <p:sp>
        <p:nvSpPr>
          <p:cNvPr id="4" name="Rectangle 3"/>
          <p:cNvSpPr/>
          <p:nvPr/>
        </p:nvSpPr>
        <p:spPr>
          <a:xfrm>
            <a:off x="762000" y="2286000"/>
            <a:ext cx="396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4495800"/>
            <a:ext cx="464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53200"/>
            <a:ext cx="487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6858000" cy="492443"/>
          </a:xfrm>
          <a:prstGeom prst="rect">
            <a:avLst/>
          </a:prstGeom>
          <a:noFill/>
        </p:spPr>
        <p:txBody>
          <a:bodyPr wrap="square" rtlCol="0">
            <a:spAutoFit/>
          </a:bodyPr>
          <a:lstStyle/>
          <a:p>
            <a:r>
              <a:rPr lang="en-US" sz="2600" b="1">
                <a:solidFill>
                  <a:srgbClr val="FF0000"/>
                </a:solidFill>
                <a:latin typeface="Times New Roman" pitchFamily="18" charset="0"/>
                <a:cs typeface="Times New Roman" pitchFamily="18" charset="0"/>
              </a:rPr>
              <a:t>2. BỆNH DO NGUYÊN SINH VẬT GÂY NÊN</a:t>
            </a:r>
          </a:p>
        </p:txBody>
      </p:sp>
      <p:sp>
        <p:nvSpPr>
          <p:cNvPr id="1025" name="Rectangle 1"/>
          <p:cNvSpPr>
            <a:spLocks noChangeArrowheads="1"/>
          </p:cNvSpPr>
          <p:nvPr/>
        </p:nvSpPr>
        <p:spPr bwMode="auto">
          <a:xfrm>
            <a:off x="609600" y="2057400"/>
            <a:ext cx="83058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2060"/>
                </a:solidFill>
                <a:effectLst/>
                <a:latin typeface="Times New Roman" pitchFamily="18" charset="0"/>
                <a:ea typeface="Calibri" pitchFamily="34" charset="0"/>
                <a:cs typeface="Times New Roman" pitchFamily="18" charset="0"/>
              </a:rPr>
              <a:t>- Một số biện pháp phòng chống các bệnh do nguyên sinh vật gây nên:</a:t>
            </a:r>
            <a:endParaRPr kumimoji="0" lang="en-US" sz="2600" b="0" i="0" u="none" strike="noStrike" cap="none" normalizeH="0" baseline="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a:ln>
                  <a:noFill/>
                </a:ln>
                <a:solidFill>
                  <a:srgbClr val="002060"/>
                </a:solidFill>
                <a:effectLst/>
                <a:latin typeface="Times New Roman" pitchFamily="18" charset="0"/>
                <a:ea typeface="Calibri" pitchFamily="34" charset="0"/>
                <a:cs typeface="Times New Roman" pitchFamily="18" charset="0"/>
              </a:rPr>
              <a:t>+ Tiêu diệt côn trùng trung gian gây bệnh: muỗi, bọ gậy,...</a:t>
            </a:r>
            <a:endParaRPr kumimoji="0" lang="en-US" sz="2600" b="0" i="0" u="none" strike="noStrike" cap="none" normalizeH="0" baseline="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a:ln>
                  <a:noFill/>
                </a:ln>
                <a:solidFill>
                  <a:srgbClr val="002060"/>
                </a:solidFill>
                <a:effectLst/>
                <a:latin typeface="Times New Roman" pitchFamily="18" charset="0"/>
                <a:ea typeface="Calibri" pitchFamily="34" charset="0"/>
                <a:cs typeface="Times New Roman" pitchFamily="18" charset="0"/>
              </a:rPr>
              <a:t>+ Vệ sinh an toàn thực phẩm: ăn chín, uống sôi; rửa tay sạch sẽ trước khi ăn và sau khi đi vệ sinh; bảo quản thức ăn đúng cách.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a:ln>
                  <a:noFill/>
                </a:ln>
                <a:solidFill>
                  <a:srgbClr val="002060"/>
                </a:solidFill>
                <a:effectLst/>
                <a:latin typeface="Times New Roman" pitchFamily="18" charset="0"/>
                <a:ea typeface="Calibri" pitchFamily="34" charset="0"/>
                <a:cs typeface="Times New Roman" pitchFamily="18" charset="0"/>
              </a:rPr>
              <a:t>+ Vệ sinh môi trường xung quanh sạch sẽ, tuyên truyền nâng cao ý thức cộng đồng về bảo vệ môi trương và an toàn thực phẩm.</a:t>
            </a:r>
            <a:r>
              <a:rPr kumimoji="0" lang="en-US" sz="2600" b="0" i="0" u="none" strike="noStrike" cap="none" normalizeH="0" baseline="0">
                <a:ln>
                  <a:noFill/>
                </a:ln>
                <a:solidFill>
                  <a:srgbClr val="002060"/>
                </a:solidFill>
                <a:effectLst/>
                <a:latin typeface="Arial" pitchFamily="34" charset="0"/>
                <a:cs typeface="Arial" pitchFamily="34" charset="0"/>
              </a:rPr>
              <a:t> </a:t>
            </a:r>
          </a:p>
        </p:txBody>
      </p:sp>
      <p:sp>
        <p:nvSpPr>
          <p:cNvPr id="1026" name="Rectangle 2"/>
          <p:cNvSpPr>
            <a:spLocks noChangeArrowheads="1"/>
          </p:cNvSpPr>
          <p:nvPr/>
        </p:nvSpPr>
        <p:spPr bwMode="auto">
          <a:xfrm>
            <a:off x="609600" y="1371600"/>
            <a:ext cx="85344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2060"/>
                </a:solidFill>
                <a:effectLst/>
                <a:latin typeface="Times New Roman" pitchFamily="18" charset="0"/>
                <a:ea typeface="Calibri" pitchFamily="34" charset="0"/>
                <a:cs typeface="Times New Roman" pitchFamily="18" charset="0"/>
              </a:rPr>
              <a:t>- Nguyên sinh vật là nguyên nhân gây ra một số bệnh ở người</a:t>
            </a:r>
            <a:endParaRPr kumimoji="0" lang="en-US" sz="2600" b="0" i="0" u="none" strike="noStrike" cap="none" normalizeH="0" baseline="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648200" y="609600"/>
            <a:ext cx="3124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40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Luyện tập</a:t>
            </a:r>
            <a:endParaRPr kumimoji="0" lang="vi-VN" sz="4000" b="0" i="0" u="none" strike="noStrike" cap="none" normalizeH="0" baseline="0">
              <a:ln>
                <a:noFill/>
              </a:ln>
              <a:solidFill>
                <a:srgbClr val="FF0000"/>
              </a:solidFill>
              <a:effectLst/>
              <a:latin typeface="Arial" pitchFamily="34" charset="0"/>
              <a:cs typeface="Arial" pitchFamily="34" charset="0"/>
            </a:endParaRPr>
          </a:p>
        </p:txBody>
      </p:sp>
      <p:sp>
        <p:nvSpPr>
          <p:cNvPr id="18434" name="Rectangle 2"/>
          <p:cNvSpPr>
            <a:spLocks noChangeArrowheads="1"/>
          </p:cNvSpPr>
          <p:nvPr/>
        </p:nvSpPr>
        <p:spPr bwMode="auto">
          <a:xfrm>
            <a:off x="2971800" y="1600200"/>
            <a:ext cx="57912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6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1. Quan sát cấu tạo của một số đại diện nguyên sinh vật trong hình 27.2, em hãy cho biết những nguyên sinh vật nào có khả năng quang hợp? Giải thích.</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sz="2600" b="1" i="0" u="none" strike="noStrike" cap="none" normalizeH="0" baseline="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6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2. Diệt ruồi, muỗi có phải là biện pháp duy nhất phòng chống bệnh sốt rét không? Vì sao?</a:t>
            </a:r>
            <a:r>
              <a:rPr kumimoji="0" lang="en-US" sz="2600" b="1" i="0" u="none" strike="noStrike" cap="none" normalizeH="0" baseline="0">
                <a:ln>
                  <a:noFill/>
                </a:ln>
                <a:solidFill>
                  <a:srgbClr val="0070C0"/>
                </a:solidFill>
                <a:effectLst/>
                <a:latin typeface="Times New Roman" pitchFamily="18" charset="0"/>
                <a:cs typeface="Times New Roman"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276600" y="1447800"/>
            <a:ext cx="2553904" cy="769441"/>
          </a:xfrm>
          <a:prstGeom prst="rect">
            <a:avLst/>
          </a:prstGeom>
        </p:spPr>
        <p:txBody>
          <a:bodyPr wrap="none">
            <a:spAutoFit/>
          </a:bodyPr>
          <a:lstStyle/>
          <a:p>
            <a:r>
              <a:rPr lang="vi-VN" sz="4400" b="1">
                <a:solidFill>
                  <a:srgbClr val="FF0000"/>
                </a:solidFill>
                <a:latin typeface="+mj-lt"/>
              </a:rPr>
              <a:t>Vận dụng</a:t>
            </a:r>
            <a:endParaRPr lang="en-US" sz="4400">
              <a:solidFill>
                <a:srgbClr val="FF0000"/>
              </a:solidFill>
              <a:latin typeface="+mj-lt"/>
            </a:endParaRPr>
          </a:p>
        </p:txBody>
      </p:sp>
      <p:sp>
        <p:nvSpPr>
          <p:cNvPr id="3" name="Rectangle 2"/>
          <p:cNvSpPr/>
          <p:nvPr/>
        </p:nvSpPr>
        <p:spPr>
          <a:xfrm>
            <a:off x="1219200" y="2438400"/>
            <a:ext cx="7239000" cy="1569660"/>
          </a:xfrm>
          <a:prstGeom prst="rect">
            <a:avLst/>
          </a:prstGeom>
        </p:spPr>
        <p:txBody>
          <a:bodyPr wrap="square">
            <a:spAutoFit/>
          </a:bodyPr>
          <a:lstStyle/>
          <a:p>
            <a:r>
              <a:rPr lang="en-US" sz="3200" b="1">
                <a:solidFill>
                  <a:srgbClr val="0070C0"/>
                </a:solidFill>
                <a:latin typeface="Times New Roman" pitchFamily="18" charset="0"/>
                <a:cs typeface="Times New Roman" pitchFamily="18" charset="0"/>
              </a:rPr>
              <a:t>Tại sao chúng ta cần nấu chín thức ăn, đun sôi nước uống, rửa sạch các loại thực phẩm trước khi sử dụng?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355</Words>
  <Application>Microsoft Office PowerPoint</Application>
  <PresentationFormat>On-screen Show (4:3)</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Le Nhung</cp:lastModifiedBy>
  <cp:revision>10</cp:revision>
  <dcterms:created xsi:type="dcterms:W3CDTF">2021-07-30T02:05:05Z</dcterms:created>
  <dcterms:modified xsi:type="dcterms:W3CDTF">2023-02-08T10:17:40Z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2023-02-08T10:17:40Z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8d9039fd-9862-4bfc-a9ba-22349e291217</vt:lpwstr>
  </property>
  <property fmtid="{D5CDD505-2E9C-101B-9397-08002B2CF9AE}" pid="7" name="MSIP_Label_defa4170-0d19-0005-0004-bc88714345d2_ActionId">
    <vt:lpwstr>988fd6d7-b998-48c6-8301-763dba61c2ec</vt:lpwstr>
  </property>
  <property fmtid="{D5CDD505-2E9C-101B-9397-08002B2CF9AE}" pid="8" name="MSIP_Label_defa4170-0d19-0005-0004-bc88714345d2_ContentBits">
    <vt:lpwstr>0</vt:lpwstr>
  </property>
</Properties>
</file>