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56" r:id="rId2"/>
    <p:sldId id="261" r:id="rId3"/>
    <p:sldId id="281" r:id="rId4"/>
    <p:sldId id="556" r:id="rId5"/>
    <p:sldId id="282" r:id="rId6"/>
    <p:sldId id="567" r:id="rId7"/>
    <p:sldId id="259" r:id="rId8"/>
    <p:sldId id="568" r:id="rId9"/>
    <p:sldId id="569" r:id="rId10"/>
    <p:sldId id="570" r:id="rId11"/>
    <p:sldId id="258" r:id="rId12"/>
    <p:sldId id="288" r:id="rId13"/>
    <p:sldId id="571" r:id="rId14"/>
    <p:sldId id="572" r:id="rId15"/>
    <p:sldId id="573" r:id="rId16"/>
    <p:sldId id="575" r:id="rId17"/>
    <p:sldId id="577" r:id="rId18"/>
    <p:sldId id="576" r:id="rId19"/>
    <p:sldId id="580" r:id="rId20"/>
    <p:sldId id="374" r:id="rId21"/>
    <p:sldId id="555" r:id="rId22"/>
    <p:sldId id="557" r:id="rId23"/>
    <p:sldId id="415" r:id="rId24"/>
    <p:sldId id="578" r:id="rId25"/>
    <p:sldId id="579" r:id="rId26"/>
    <p:sldId id="260" r:id="rId27"/>
    <p:sldId id="263" r:id="rId28"/>
    <p:sldId id="558" r:id="rId29"/>
    <p:sldId id="559" r:id="rId30"/>
    <p:sldId id="560" r:id="rId31"/>
    <p:sldId id="561" r:id="rId32"/>
    <p:sldId id="562" r:id="rId33"/>
    <p:sldId id="563" r:id="rId34"/>
    <p:sldId id="564" r:id="rId35"/>
    <p:sldId id="565" r:id="rId36"/>
    <p:sldId id="566" r:id="rId37"/>
    <p:sldId id="581" r:id="rId38"/>
    <p:sldId id="268" r:id="rId39"/>
  </p:sldIdLst>
  <p:sldSz cx="18288000" cy="10287000"/>
  <p:notesSz cx="6858000" cy="9144000"/>
  <p:embeddedFontLst>
    <p:embeddedFont>
      <p:font typeface="Calibri" panose="020F0502020204030204" pitchFamily="34" charset="0"/>
      <p:regular r:id="rId41"/>
      <p:bold r:id="rId42"/>
      <p:italic r:id="rId43"/>
      <p:boldItalic r:id="rId44"/>
    </p:embeddedFont>
    <p:embeddedFont>
      <p:font typeface="#9Slide03 Arima Madurai Black" panose="020B0604020202020204" charset="0"/>
      <p:bold r:id="rId45"/>
    </p:embeddedFont>
    <p:embeddedFont>
      <p:font typeface="SimSun" panose="02010600030101010101" pitchFamily="2" charset="-122"/>
      <p:regular r:id="rId46"/>
    </p:embeddedFont>
    <p:embeddedFont>
      <p:font typeface="#9Slide07 IcielBaliho Script" panose="020B0604020202020204" charset="0"/>
      <p:regular r:id="rId47"/>
    </p:embeddedFont>
    <p:embeddedFont>
      <p:font typeface="#9Slide07 Cadena" panose="020B0604020202020204" charset="0"/>
      <p:bold r:id="rId48"/>
    </p:embeddedFont>
    <p:embeddedFont>
      <p:font typeface="SimSun" panose="02010600030101010101" pitchFamily="2" charset="-122"/>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45C"/>
    <a:srgbClr val="E2EDF1"/>
    <a:srgbClr val="6BD4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p:cViewPr varScale="1">
        <p:scale>
          <a:sx n="57" d="100"/>
          <a:sy n="57" d="100"/>
        </p:scale>
        <p:origin x="5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76E07-4557-47B0-8ED3-5D8A3A570CEF}" type="datetimeFigureOut">
              <a:rPr lang="en-US" smtClean="0"/>
              <a:t>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206DC9-E2FC-4B1E-AE20-ED6E6E24AC82}" type="slidenum">
              <a:rPr lang="en-US" smtClean="0"/>
              <a:t>‹#›</a:t>
            </a:fld>
            <a:endParaRPr lang="en-US"/>
          </a:p>
        </p:txBody>
      </p:sp>
    </p:spTree>
    <p:extLst>
      <p:ext uri="{BB962C8B-B14F-4D97-AF65-F5344CB8AC3E}">
        <p14:creationId xmlns:p14="http://schemas.microsoft.com/office/powerpoint/2010/main" val="26322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be81104e2b_0_247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be81104e2b_0_24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693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457"/>
        <p:cNvGrpSpPr/>
        <p:nvPr/>
      </p:nvGrpSpPr>
      <p:grpSpPr>
        <a:xfrm>
          <a:off x="0" y="0"/>
          <a:ext cx="0" cy="0"/>
          <a:chOff x="0" y="0"/>
          <a:chExt cx="0" cy="0"/>
        </a:xfrm>
      </p:grpSpPr>
      <p:sp>
        <p:nvSpPr>
          <p:cNvPr id="458" name="Google Shape;458;p29"/>
          <p:cNvSpPr txBox="1">
            <a:spLocks noGrp="1"/>
          </p:cNvSpPr>
          <p:nvPr>
            <p:ph type="subTitle" idx="1"/>
          </p:nvPr>
        </p:nvSpPr>
        <p:spPr>
          <a:xfrm>
            <a:off x="3888900" y="3091751"/>
            <a:ext cx="10510200" cy="497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01E4B"/>
              </a:buClr>
              <a:buSzPts val="1800"/>
              <a:buFont typeface="Century Gothic"/>
              <a:buChar char="●"/>
              <a:defRPr sz="3200"/>
            </a:lvl1pPr>
            <a:lvl2pPr lvl="1" algn="ctr" rtl="0">
              <a:lnSpc>
                <a:spcPct val="100000"/>
              </a:lnSpc>
              <a:spcBef>
                <a:spcPts val="3200"/>
              </a:spcBef>
              <a:spcAft>
                <a:spcPts val="0"/>
              </a:spcAft>
              <a:buClr>
                <a:srgbClr val="301E4B"/>
              </a:buClr>
              <a:buSzPts val="1400"/>
              <a:buFont typeface="Century Gothic"/>
              <a:buChar char="○"/>
              <a:defRPr/>
            </a:lvl2pPr>
            <a:lvl3pPr lvl="2" algn="ctr" rtl="0">
              <a:lnSpc>
                <a:spcPct val="100000"/>
              </a:lnSpc>
              <a:spcBef>
                <a:spcPts val="3200"/>
              </a:spcBef>
              <a:spcAft>
                <a:spcPts val="0"/>
              </a:spcAft>
              <a:buClr>
                <a:srgbClr val="301E4B"/>
              </a:buClr>
              <a:buSzPts val="1400"/>
              <a:buFont typeface="Century Gothic"/>
              <a:buChar char="■"/>
              <a:defRPr/>
            </a:lvl3pPr>
            <a:lvl4pPr lvl="3" algn="ctr" rtl="0">
              <a:lnSpc>
                <a:spcPct val="100000"/>
              </a:lnSpc>
              <a:spcBef>
                <a:spcPts val="3200"/>
              </a:spcBef>
              <a:spcAft>
                <a:spcPts val="0"/>
              </a:spcAft>
              <a:buClr>
                <a:srgbClr val="301E4B"/>
              </a:buClr>
              <a:buSzPts val="1400"/>
              <a:buFont typeface="Century Gothic"/>
              <a:buChar char="●"/>
              <a:defRPr/>
            </a:lvl4pPr>
            <a:lvl5pPr lvl="4" algn="ctr" rtl="0">
              <a:lnSpc>
                <a:spcPct val="100000"/>
              </a:lnSpc>
              <a:spcBef>
                <a:spcPts val="3200"/>
              </a:spcBef>
              <a:spcAft>
                <a:spcPts val="0"/>
              </a:spcAft>
              <a:buClr>
                <a:srgbClr val="301E4B"/>
              </a:buClr>
              <a:buSzPts val="1400"/>
              <a:buFont typeface="Century Gothic"/>
              <a:buChar char="○"/>
              <a:defRPr/>
            </a:lvl5pPr>
            <a:lvl6pPr lvl="5" algn="ctr" rtl="0">
              <a:lnSpc>
                <a:spcPct val="100000"/>
              </a:lnSpc>
              <a:spcBef>
                <a:spcPts val="3200"/>
              </a:spcBef>
              <a:spcAft>
                <a:spcPts val="0"/>
              </a:spcAft>
              <a:buClr>
                <a:srgbClr val="301E4B"/>
              </a:buClr>
              <a:buSzPts val="1400"/>
              <a:buFont typeface="Century Gothic"/>
              <a:buChar char="■"/>
              <a:defRPr/>
            </a:lvl6pPr>
            <a:lvl7pPr lvl="6" algn="ctr" rtl="0">
              <a:lnSpc>
                <a:spcPct val="100000"/>
              </a:lnSpc>
              <a:spcBef>
                <a:spcPts val="3200"/>
              </a:spcBef>
              <a:spcAft>
                <a:spcPts val="0"/>
              </a:spcAft>
              <a:buClr>
                <a:srgbClr val="301E4B"/>
              </a:buClr>
              <a:buSzPts val="1400"/>
              <a:buFont typeface="Century Gothic"/>
              <a:buChar char="●"/>
              <a:defRPr/>
            </a:lvl7pPr>
            <a:lvl8pPr lvl="7" algn="ctr" rtl="0">
              <a:lnSpc>
                <a:spcPct val="100000"/>
              </a:lnSpc>
              <a:spcBef>
                <a:spcPts val="3200"/>
              </a:spcBef>
              <a:spcAft>
                <a:spcPts val="0"/>
              </a:spcAft>
              <a:buClr>
                <a:srgbClr val="301E4B"/>
              </a:buClr>
              <a:buSzPts val="1400"/>
              <a:buFont typeface="Century Gothic"/>
              <a:buChar char="○"/>
              <a:defRPr/>
            </a:lvl8pPr>
            <a:lvl9pPr lvl="8" algn="ctr" rtl="0">
              <a:lnSpc>
                <a:spcPct val="100000"/>
              </a:lnSpc>
              <a:spcBef>
                <a:spcPts val="3200"/>
              </a:spcBef>
              <a:spcAft>
                <a:spcPts val="3200"/>
              </a:spcAft>
              <a:buClr>
                <a:srgbClr val="301E4B"/>
              </a:buClr>
              <a:buSzPts val="1400"/>
              <a:buFont typeface="Century Gothic"/>
              <a:buChar char="■"/>
              <a:defRPr/>
            </a:lvl9pPr>
          </a:lstStyle>
          <a:p>
            <a:endParaRPr/>
          </a:p>
        </p:txBody>
      </p:sp>
      <p:sp>
        <p:nvSpPr>
          <p:cNvPr id="459" name="Google Shape;459;p29"/>
          <p:cNvSpPr txBox="1">
            <a:spLocks noGrp="1"/>
          </p:cNvSpPr>
          <p:nvPr>
            <p:ph type="title"/>
          </p:nvPr>
        </p:nvSpPr>
        <p:spPr>
          <a:xfrm>
            <a:off x="1440000" y="890051"/>
            <a:ext cx="15408000" cy="11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29"/>
          <p:cNvSpPr/>
          <p:nvPr/>
        </p:nvSpPr>
        <p:spPr>
          <a:xfrm>
            <a:off x="1582033" y="3270754"/>
            <a:ext cx="1266634" cy="1254050"/>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61" name="Google Shape;461;p29"/>
          <p:cNvSpPr/>
          <p:nvPr/>
        </p:nvSpPr>
        <p:spPr>
          <a:xfrm>
            <a:off x="14619853" y="4524803"/>
            <a:ext cx="460390" cy="444738"/>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462" name="Google Shape;462;p29"/>
          <p:cNvGrpSpPr/>
          <p:nvPr/>
        </p:nvGrpSpPr>
        <p:grpSpPr>
          <a:xfrm>
            <a:off x="1440021" y="6801965"/>
            <a:ext cx="1741182" cy="1796288"/>
            <a:chOff x="5285884" y="-1380494"/>
            <a:chExt cx="870591" cy="898144"/>
          </a:xfrm>
        </p:grpSpPr>
        <p:sp>
          <p:nvSpPr>
            <p:cNvPr id="463" name="Google Shape;463;p29"/>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4" name="Google Shape;464;p29"/>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5" name="Google Shape;465;p29"/>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6" name="Google Shape;466;p29"/>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7" name="Google Shape;467;p29"/>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8" name="Google Shape;468;p29"/>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9" name="Google Shape;469;p29"/>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0" name="Google Shape;470;p29"/>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1" name="Google Shape;471;p29"/>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2" name="Google Shape;472;p29"/>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157744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9Slide03 Arima Madurai Black" panose="00000A00000000000000" pitchFamily="2" charset="0"/>
              </a:defRPr>
            </a:lvl1pPr>
          </a:lstStyle>
          <a:p>
            <a:fld id="{1D8BD707-D9CF-40AE-B4C6-C98DA3205C09}" type="datetimeFigureOut">
              <a:rPr lang="en-US" smtClean="0"/>
              <a:pPr/>
              <a:t>1/30/2023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9Slide03 Arima Madurai Black" panose="00000A00000000000000" pitchFamily="2"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9Slide03 Arima Madurai Black" panose="00000A00000000000000" pitchFamily="2"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9Slide03 Arima Madurai Black" panose="00000A00000000000000"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9Slide03 Arima Madurai Black" panose="00000A00000000000000"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9Slide03 Arima Madurai Black" panose="00000A00000000000000"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9Slide03 Arima Madurai Black" panose="00000A00000000000000"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9Slide03 Arima Madurai Black" panose="00000A00000000000000"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9Slide03 Arima Madurai Black" panose="00000A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sv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10" Type="http://schemas.openxmlformats.org/officeDocument/2006/relationships/image" Target="../media/image22.jpeg"/><Relationship Id="rId4" Type="http://schemas.openxmlformats.org/officeDocument/2006/relationships/image" Target="../media/image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4.png"/><Relationship Id="rId7"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4.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5.png"/><Relationship Id="rId7"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4.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5.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sv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sv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36.png"/><Relationship Id="rId9" Type="http://schemas.openxmlformats.org/officeDocument/2006/relationships/image" Target="../media/image38.gif"/></Relationships>
</file>

<file path=ppt/slides/_rels/slide2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sv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38.gif"/></Relationships>
</file>

<file path=ppt/slides/_rels/slide2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sv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36.png"/><Relationship Id="rId9" Type="http://schemas.openxmlformats.org/officeDocument/2006/relationships/image" Target="../media/image38.gif"/></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openxmlformats.org/officeDocument/2006/relationships/image" Target="../media/image9.sv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7.svg"/><Relationship Id="rId10" Type="http://schemas.openxmlformats.org/officeDocument/2006/relationships/image" Target="../media/image9.jpeg"/><Relationship Id="rId4" Type="http://schemas.openxmlformats.org/officeDocument/2006/relationships/image" Target="../media/image7.pn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sv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8.gif"/></Relationships>
</file>

<file path=ppt/slides/_rels/slide3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sv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38.gif"/></Relationships>
</file>

<file path=ppt/slides/_rels/slide3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sv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38.gif"/></Relationships>
</file>

<file path=ppt/slides/_rels/slide3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sv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10" Type="http://schemas.openxmlformats.org/officeDocument/2006/relationships/image" Target="../media/image43.jpeg"/><Relationship Id="rId4" Type="http://schemas.openxmlformats.org/officeDocument/2006/relationships/image" Target="../media/image36.png"/><Relationship Id="rId9" Type="http://schemas.openxmlformats.org/officeDocument/2006/relationships/image" Target="../media/image38.gif"/></Relationships>
</file>

<file path=ppt/slides/_rels/slide3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sv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36.png"/><Relationship Id="rId9" Type="http://schemas.openxmlformats.org/officeDocument/2006/relationships/image" Target="../media/image38.gif"/></Relationships>
</file>

<file path=ppt/slides/_rels/slide3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sv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5.jpeg"/><Relationship Id="rId5" Type="http://schemas.openxmlformats.org/officeDocument/2006/relationships/image" Target="../media/image9.svg"/><Relationship Id="rId10" Type="http://schemas.openxmlformats.org/officeDocument/2006/relationships/image" Target="../media/image44.jpeg"/><Relationship Id="rId4" Type="http://schemas.openxmlformats.org/officeDocument/2006/relationships/image" Target="../media/image36.png"/><Relationship Id="rId9" Type="http://schemas.openxmlformats.org/officeDocument/2006/relationships/image" Target="../media/image38.gif"/></Relationships>
</file>

<file path=ppt/slides/_rels/slide3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sv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10" Type="http://schemas.openxmlformats.org/officeDocument/2006/relationships/image" Target="../media/image46.png"/><Relationship Id="rId4" Type="http://schemas.openxmlformats.org/officeDocument/2006/relationships/image" Target="../media/image36.png"/><Relationship Id="rId9" Type="http://schemas.openxmlformats.org/officeDocument/2006/relationships/image" Target="../media/image38.gif"/></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8.sv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sv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sv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sv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261929">
            <a:off x="9529097" y="-3897920"/>
            <a:ext cx="12406564" cy="12856543"/>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503445">
            <a:off x="16271422" y="-688600"/>
            <a:ext cx="2293248" cy="2376423"/>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907459">
            <a:off x="-469322" y="7673063"/>
            <a:ext cx="2393626" cy="2480441"/>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512446">
            <a:off x="-2204441" y="2866721"/>
            <a:ext cx="10179983" cy="10549205"/>
          </a:xfrm>
          <a:prstGeom prst="rect">
            <a:avLst/>
          </a:prstGeom>
        </p:spPr>
      </p:pic>
      <p:grpSp>
        <p:nvGrpSpPr>
          <p:cNvPr id="6" name="Group 6"/>
          <p:cNvGrpSpPr/>
          <p:nvPr/>
        </p:nvGrpSpPr>
        <p:grpSpPr>
          <a:xfrm>
            <a:off x="2032962"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8" name="Group 8"/>
          <p:cNvGrpSpPr/>
          <p:nvPr/>
        </p:nvGrpSpPr>
        <p:grpSpPr>
          <a:xfrm>
            <a:off x="17259300" y="2331504"/>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1" name="TextBox 11"/>
          <p:cNvSpPr txBox="1"/>
          <p:nvPr/>
        </p:nvSpPr>
        <p:spPr>
          <a:xfrm>
            <a:off x="1285675" y="2684036"/>
            <a:ext cx="15716650" cy="2877711"/>
          </a:xfrm>
          <a:prstGeom prst="rect">
            <a:avLst/>
          </a:prstGeom>
        </p:spPr>
        <p:txBody>
          <a:bodyPr lIns="0" tIns="0" rIns="0" bIns="0" rtlCol="0" anchor="t">
            <a:spAutoFit/>
          </a:bodyPr>
          <a:lstStyle/>
          <a:p>
            <a:pPr algn="ctr">
              <a:lnSpc>
                <a:spcPts val="12000"/>
              </a:lnSpc>
            </a:pPr>
            <a:r>
              <a:rPr lang="en-US" sz="12000" spc="1200" dirty="0">
                <a:solidFill>
                  <a:srgbClr val="6BD4CD"/>
                </a:solidFill>
                <a:latin typeface="#9Slide07 Cadena" panose="02000503000000020004" pitchFamily="2" charset="0"/>
              </a:rPr>
              <a:t>BÀI 21:</a:t>
            </a:r>
          </a:p>
          <a:p>
            <a:pPr algn="ctr">
              <a:lnSpc>
                <a:spcPts val="12000"/>
              </a:lnSpc>
            </a:pPr>
            <a:r>
              <a:rPr lang="en-US" sz="6600" b="1" dirty="0">
                <a:solidFill>
                  <a:schemeClr val="bg1"/>
                </a:solidFill>
                <a:latin typeface="#9Slide07 Cadena" panose="02000503000000020004" pitchFamily="2" charset="0"/>
              </a:rPr>
              <a:t>NAM CHÂM ĐIỆN</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BC0AFE1-8419-06F8-70D6-A09AC0E7228E}"/>
              </a:ext>
            </a:extLst>
          </p:cNvPr>
          <p:cNvSpPr/>
          <p:nvPr/>
        </p:nvSpPr>
        <p:spPr>
          <a:xfrm>
            <a:off x="1295400" y="2910544"/>
            <a:ext cx="15697200" cy="5247643"/>
          </a:xfrm>
          <a:prstGeom prst="roundRect">
            <a:avLst>
              <a:gd name="adj" fmla="val 12582"/>
            </a:avLst>
          </a:prstGeom>
          <a:no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314351">
            <a:off x="-3282748" y="-4123602"/>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47659">
            <a:off x="15530597" y="6360374"/>
            <a:ext cx="6599197" cy="6838546"/>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284995">
            <a:off x="-870493" y="-880590"/>
            <a:ext cx="1936387" cy="2006618"/>
          </a:xfrm>
          <a:prstGeom prst="rect">
            <a:avLst/>
          </a:prstGeom>
        </p:spPr>
      </p:pic>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V="1">
            <a:off x="15472923" y="-1892833"/>
            <a:ext cx="5630153" cy="5834356"/>
          </a:xfrm>
          <a:prstGeom prst="rect">
            <a:avLst/>
          </a:prstGeom>
        </p:spPr>
      </p:pic>
      <p:grpSp>
        <p:nvGrpSpPr>
          <p:cNvPr id="6" name="Group 6"/>
          <p:cNvGrpSpPr/>
          <p:nvPr/>
        </p:nvGrpSpPr>
        <p:grpSpPr>
          <a:xfrm flipV="1">
            <a:off x="15985836" y="-583931"/>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909499" flipV="1">
            <a:off x="17346275" y="-61380"/>
            <a:ext cx="2410762" cy="2498199"/>
          </a:xfrm>
          <a:prstGeom prst="rect">
            <a:avLst/>
          </a:prstGeom>
        </p:spPr>
      </p:pic>
      <p:sp>
        <p:nvSpPr>
          <p:cNvPr id="53" name="Text Box 198">
            <a:extLst>
              <a:ext uri="{FF2B5EF4-FFF2-40B4-BE49-F238E27FC236}">
                <a16:creationId xmlns:a16="http://schemas.microsoft.com/office/drawing/2014/main" id="{1D793B1C-0854-2A12-86D9-9DE26523B023}"/>
              </a:ext>
            </a:extLst>
          </p:cNvPr>
          <p:cNvSpPr txBox="1"/>
          <p:nvPr/>
        </p:nvSpPr>
        <p:spPr>
          <a:xfrm>
            <a:off x="1314450" y="1701364"/>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pic>
        <p:nvPicPr>
          <p:cNvPr id="1026" name="Picture 2">
            <a:extLst>
              <a:ext uri="{FF2B5EF4-FFF2-40B4-BE49-F238E27FC236}">
                <a16:creationId xmlns:a16="http://schemas.microsoft.com/office/drawing/2014/main" id="{EF6B2EFF-507B-64B0-5A28-C6AE3FA1E7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1232" y="8910097"/>
            <a:ext cx="2444254" cy="2444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18CA1E-1A4B-F8E1-1130-1D605AAB3E7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2222" y="2360552"/>
            <a:ext cx="1853047" cy="1853047"/>
          </a:xfrm>
          <a:prstGeom prst="rect">
            <a:avLst/>
          </a:prstGeom>
          <a:noFill/>
          <a:extLst>
            <a:ext uri="{909E8E84-426E-40DD-AFC4-6F175D3DCCD1}">
              <a14:hiddenFill xmlns:a14="http://schemas.microsoft.com/office/drawing/2010/main">
                <a:solidFill>
                  <a:srgbClr val="FFFFFF"/>
                </a:solidFill>
              </a14:hiddenFill>
            </a:ext>
          </a:extLst>
        </p:spPr>
      </p:pic>
      <p:sp>
        <p:nvSpPr>
          <p:cNvPr id="58" name="Hộp Văn bản 20">
            <a:extLst>
              <a:ext uri="{FF2B5EF4-FFF2-40B4-BE49-F238E27FC236}">
                <a16:creationId xmlns:a16="http://schemas.microsoft.com/office/drawing/2014/main" id="{116DA162-66BB-A476-B99C-74A2D2C87120}"/>
              </a:ext>
            </a:extLst>
          </p:cNvPr>
          <p:cNvSpPr txBox="1"/>
          <p:nvPr/>
        </p:nvSpPr>
        <p:spPr>
          <a:xfrm>
            <a:off x="20074377" y="3543610"/>
            <a:ext cx="14362818" cy="830997"/>
          </a:xfrm>
          <a:prstGeom prst="rect">
            <a:avLst/>
          </a:prstGeom>
          <a:noFill/>
          <a:ln w="9525">
            <a:noFill/>
          </a:ln>
        </p:spPr>
        <p:txBody>
          <a:bodyPr wrap="square">
            <a:spAutoFit/>
          </a:bodyPr>
          <a:lstStyle/>
          <a:p>
            <a:pPr algn="ctr" eaLnBrk="0" hangingPunct="0"/>
            <a:r>
              <a:rPr lang="en-US" sz="4800" dirty="0" err="1">
                <a:latin typeface="#9Slide07 IcielBaliho Script" pitchFamily="2" charset="0"/>
              </a:rPr>
              <a:t>Vì</a:t>
            </a:r>
            <a:r>
              <a:rPr lang="en-US" sz="4800" dirty="0">
                <a:latin typeface="#9Slide07 IcielBaliho Script" pitchFamily="2" charset="0"/>
              </a:rPr>
              <a:t> </a:t>
            </a:r>
            <a:r>
              <a:rPr lang="en-US" sz="4800" dirty="0" err="1">
                <a:latin typeface="#9Slide07 IcielBaliho Script" pitchFamily="2" charset="0"/>
              </a:rPr>
              <a:t>sao</a:t>
            </a:r>
            <a:r>
              <a:rPr lang="en-US" sz="4800" dirty="0">
                <a:latin typeface="#9Slide07 IcielBaliho Script" pitchFamily="2" charset="0"/>
              </a:rPr>
              <a:t> </a:t>
            </a:r>
            <a:r>
              <a:rPr lang="en-US" sz="4800" dirty="0" err="1">
                <a:latin typeface="#9Slide07 IcielBaliho Script" pitchFamily="2" charset="0"/>
              </a:rPr>
              <a:t>khi</a:t>
            </a:r>
            <a:r>
              <a:rPr lang="en-US" sz="4800" dirty="0">
                <a:latin typeface="#9Slide07 IcielBaliho Script" pitchFamily="2" charset="0"/>
              </a:rPr>
              <a:t> </a:t>
            </a:r>
            <a:r>
              <a:rPr lang="en-US" sz="4800" dirty="0" err="1">
                <a:latin typeface="#9Slide07 IcielBaliho Script" pitchFamily="2" charset="0"/>
              </a:rPr>
              <a:t>ngắt</a:t>
            </a:r>
            <a:r>
              <a:rPr lang="en-US" sz="4800" dirty="0">
                <a:latin typeface="#9Slide07 IcielBaliho Script" pitchFamily="2" charset="0"/>
              </a:rPr>
              <a:t> </a:t>
            </a:r>
            <a:r>
              <a:rPr lang="en-US" sz="4800" dirty="0" err="1">
                <a:latin typeface="#9Slide07 IcielBaliho Script" pitchFamily="2" charset="0"/>
              </a:rPr>
              <a:t>dòng</a:t>
            </a:r>
            <a:r>
              <a:rPr lang="en-US" sz="4800" dirty="0">
                <a:latin typeface="#9Slide07 IcielBaliho Script" pitchFamily="2" charset="0"/>
              </a:rPr>
              <a:t> </a:t>
            </a:r>
            <a:r>
              <a:rPr lang="en-US" sz="4800" dirty="0" err="1">
                <a:latin typeface="#9Slide07 IcielBaliho Script" pitchFamily="2" charset="0"/>
              </a:rPr>
              <a:t>điện</a:t>
            </a:r>
            <a:r>
              <a:rPr lang="en-US" sz="4800" dirty="0">
                <a:latin typeface="#9Slide07 IcielBaliho Script" pitchFamily="2" charset="0"/>
              </a:rPr>
              <a:t>, </a:t>
            </a:r>
            <a:r>
              <a:rPr lang="en-US" sz="4800" dirty="0" err="1">
                <a:latin typeface="#9Slide07 IcielBaliho Script" pitchFamily="2" charset="0"/>
              </a:rPr>
              <a:t>đinh</a:t>
            </a:r>
            <a:r>
              <a:rPr lang="en-US" sz="4800" dirty="0">
                <a:latin typeface="#9Slide07 IcielBaliho Script" pitchFamily="2" charset="0"/>
              </a:rPr>
              <a:t> </a:t>
            </a:r>
            <a:r>
              <a:rPr lang="en-US" sz="4800" dirty="0" err="1">
                <a:latin typeface="#9Slide07 IcielBaliho Script" pitchFamily="2" charset="0"/>
              </a:rPr>
              <a:t>vít</a:t>
            </a:r>
            <a:r>
              <a:rPr lang="en-US" sz="4800" dirty="0">
                <a:latin typeface="#9Slide07 IcielBaliho Script" pitchFamily="2" charset="0"/>
              </a:rPr>
              <a:t> </a:t>
            </a:r>
            <a:r>
              <a:rPr lang="en-US" sz="4800" dirty="0" err="1">
                <a:latin typeface="#9Slide07 IcielBaliho Script" pitchFamily="2" charset="0"/>
              </a:rPr>
              <a:t>không</a:t>
            </a:r>
            <a:r>
              <a:rPr lang="en-US" sz="4800" dirty="0">
                <a:latin typeface="#9Slide07 IcielBaliho Script" pitchFamily="2" charset="0"/>
              </a:rPr>
              <a:t> </a:t>
            </a:r>
            <a:r>
              <a:rPr lang="en-US" sz="4800" dirty="0" err="1">
                <a:latin typeface="#9Slide07 IcielBaliho Script" pitchFamily="2" charset="0"/>
              </a:rPr>
              <a:t>còn</a:t>
            </a:r>
            <a:r>
              <a:rPr lang="en-US" sz="4800" dirty="0">
                <a:latin typeface="#9Slide07 IcielBaliho Script" pitchFamily="2" charset="0"/>
              </a:rPr>
              <a:t> </a:t>
            </a:r>
            <a:r>
              <a:rPr lang="en-US" sz="4800" dirty="0" err="1">
                <a:latin typeface="#9Slide07 IcielBaliho Script" pitchFamily="2" charset="0"/>
              </a:rPr>
              <a:t>hút</a:t>
            </a:r>
            <a:r>
              <a:rPr lang="en-US" sz="4800" dirty="0">
                <a:latin typeface="#9Slide07 IcielBaliho Script" pitchFamily="2" charset="0"/>
              </a:rPr>
              <a:t> </a:t>
            </a:r>
            <a:r>
              <a:rPr lang="en-US" sz="4800" dirty="0" err="1">
                <a:latin typeface="#9Slide07 IcielBaliho Script" pitchFamily="2" charset="0"/>
              </a:rPr>
              <a:t>kẹp</a:t>
            </a:r>
            <a:r>
              <a:rPr lang="en-US" sz="4800" dirty="0">
                <a:latin typeface="#9Slide07 IcielBaliho Script" pitchFamily="2" charset="0"/>
              </a:rPr>
              <a:t> </a:t>
            </a:r>
            <a:r>
              <a:rPr lang="en-US" sz="4800" dirty="0" err="1">
                <a:latin typeface="#9Slide07 IcielBaliho Script" pitchFamily="2" charset="0"/>
              </a:rPr>
              <a:t>giấy</a:t>
            </a:r>
            <a:r>
              <a:rPr lang="en-US" sz="4800" dirty="0">
                <a:latin typeface="#9Slide07 IcielBaliho Script" pitchFamily="2" charset="0"/>
              </a:rPr>
              <a:t> </a:t>
            </a:r>
            <a:r>
              <a:rPr lang="en-US" sz="4800" dirty="0" err="1">
                <a:latin typeface="#9Slide07 IcielBaliho Script" pitchFamily="2" charset="0"/>
              </a:rPr>
              <a:t>nữa</a:t>
            </a:r>
            <a:r>
              <a:rPr lang="en-US" sz="4800" dirty="0">
                <a:latin typeface="#9Slide07 IcielBaliho Script" pitchFamily="2" charset="0"/>
              </a:rPr>
              <a:t>?</a:t>
            </a:r>
            <a:endParaRPr lang="en-US" altLang="zh-CN" sz="4800" dirty="0">
              <a:latin typeface="#9Slide07 IcielBaliho Script" pitchFamily="2" charset="0"/>
            </a:endParaRPr>
          </a:p>
        </p:txBody>
      </p:sp>
      <p:sp>
        <p:nvSpPr>
          <p:cNvPr id="84" name="Hộp Văn bản 20">
            <a:extLst>
              <a:ext uri="{FF2B5EF4-FFF2-40B4-BE49-F238E27FC236}">
                <a16:creationId xmlns:a16="http://schemas.microsoft.com/office/drawing/2014/main" id="{CB6B02EA-2007-9DCB-BAD7-FC63A6FC6C5C}"/>
              </a:ext>
            </a:extLst>
          </p:cNvPr>
          <p:cNvSpPr txBox="1"/>
          <p:nvPr/>
        </p:nvSpPr>
        <p:spPr>
          <a:xfrm>
            <a:off x="2951455" y="11748302"/>
            <a:ext cx="12385090" cy="1754326"/>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Khi ngắt dòng điện, đinh vít không còn hút các kẹp giấy vì nó đã mất đi từ tính, không có khả năng hút được các vật làm từ sắt, thép,... nữa.</a:t>
            </a:r>
          </a:p>
        </p:txBody>
      </p:sp>
      <p:pic>
        <p:nvPicPr>
          <p:cNvPr id="2050" name="Picture 2">
            <a:extLst>
              <a:ext uri="{FF2B5EF4-FFF2-40B4-BE49-F238E27FC236}">
                <a16:creationId xmlns:a16="http://schemas.microsoft.com/office/drawing/2014/main" id="{11DE1A08-3158-DE4D-97DB-7BAC8550C8E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0665" y="3616270"/>
            <a:ext cx="948846" cy="948846"/>
          </a:xfrm>
          <a:prstGeom prst="rect">
            <a:avLst/>
          </a:prstGeom>
          <a:noFill/>
          <a:extLst>
            <a:ext uri="{909E8E84-426E-40DD-AFC4-6F175D3DCCD1}">
              <a14:hiddenFill xmlns:a14="http://schemas.microsoft.com/office/drawing/2010/main">
                <a:solidFill>
                  <a:srgbClr val="FFFFFF"/>
                </a:solidFill>
              </a14:hiddenFill>
            </a:ext>
          </a:extLst>
        </p:spPr>
      </p:pic>
      <p:sp>
        <p:nvSpPr>
          <p:cNvPr id="24" name="Hộp Văn bản 20">
            <a:extLst>
              <a:ext uri="{FF2B5EF4-FFF2-40B4-BE49-F238E27FC236}">
                <a16:creationId xmlns:a16="http://schemas.microsoft.com/office/drawing/2014/main" id="{66BFBA67-3B3B-9141-11CA-ADFC223ABB7C}"/>
              </a:ext>
            </a:extLst>
          </p:cNvPr>
          <p:cNvSpPr txBox="1"/>
          <p:nvPr/>
        </p:nvSpPr>
        <p:spPr>
          <a:xfrm>
            <a:off x="3060584" y="3216167"/>
            <a:ext cx="13229999"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Nam châm điện gồm một ống dây dẫn có dòng điện chạy qua và bên trong ống dây có lõi sắt</a:t>
            </a:r>
          </a:p>
        </p:txBody>
      </p:sp>
      <p:grpSp>
        <p:nvGrpSpPr>
          <p:cNvPr id="25" name="Group 3">
            <a:extLst>
              <a:ext uri="{FF2B5EF4-FFF2-40B4-BE49-F238E27FC236}">
                <a16:creationId xmlns:a16="http://schemas.microsoft.com/office/drawing/2014/main" id="{4FFAADC4-8A69-88BF-341A-B3A7EE677DA2}"/>
              </a:ext>
            </a:extLst>
          </p:cNvPr>
          <p:cNvGrpSpPr/>
          <p:nvPr/>
        </p:nvGrpSpPr>
        <p:grpSpPr>
          <a:xfrm>
            <a:off x="12947471" y="4590161"/>
            <a:ext cx="3407461" cy="3333552"/>
            <a:chOff x="3600" y="1286"/>
            <a:chExt cx="1536" cy="1422"/>
          </a:xfrm>
        </p:grpSpPr>
        <p:grpSp>
          <p:nvGrpSpPr>
            <p:cNvPr id="26" name="Group 4">
              <a:extLst>
                <a:ext uri="{FF2B5EF4-FFF2-40B4-BE49-F238E27FC236}">
                  <a16:creationId xmlns:a16="http://schemas.microsoft.com/office/drawing/2014/main" id="{ABF8B598-931D-CCC1-7E80-38002DBEF4B3}"/>
                </a:ext>
              </a:extLst>
            </p:cNvPr>
            <p:cNvGrpSpPr/>
            <p:nvPr/>
          </p:nvGrpSpPr>
          <p:grpSpPr>
            <a:xfrm>
              <a:off x="3600" y="1286"/>
              <a:ext cx="1085" cy="1422"/>
              <a:chOff x="3516" y="1008"/>
              <a:chExt cx="1559" cy="2208"/>
            </a:xfrm>
          </p:grpSpPr>
          <p:sp>
            <p:nvSpPr>
              <p:cNvPr id="34" name="Rectangle 5">
                <a:extLst>
                  <a:ext uri="{FF2B5EF4-FFF2-40B4-BE49-F238E27FC236}">
                    <a16:creationId xmlns:a16="http://schemas.microsoft.com/office/drawing/2014/main" id="{36D9B46F-C55B-ACCB-9A68-14FC4F2D1159}"/>
                  </a:ext>
                </a:extLst>
              </p:cNvPr>
              <p:cNvSpPr/>
              <p:nvPr/>
            </p:nvSpPr>
            <p:spPr>
              <a:xfrm>
                <a:off x="3936" y="1008"/>
                <a:ext cx="720" cy="2208"/>
              </a:xfrm>
              <a:prstGeom prst="rect">
                <a:avLst/>
              </a:prstGeom>
              <a:solidFill>
                <a:srgbClr val="996633"/>
              </a:solidFill>
              <a:ln w="9525" cap="flat" cmpd="sng">
                <a:solidFill>
                  <a:schemeClr val="tx1"/>
                </a:solidFill>
                <a:prstDash val="solid"/>
                <a:miter/>
                <a:headEnd type="none" w="med" len="med"/>
                <a:tailEnd type="none" w="med" len="med"/>
              </a:ln>
            </p:spPr>
            <p:txBody>
              <a:bodyPr wrap="none" anchor="ctr"/>
              <a:lstStyle/>
              <a:p>
                <a:pPr algn="ctr"/>
                <a:endParaRPr lang="en-US" altLang="en-US" dirty="0">
                  <a:latin typeface="#9Slide03 Arima Madurai Black" panose="00000A00000000000000" pitchFamily="2" charset="0"/>
                </a:endParaRPr>
              </a:p>
            </p:txBody>
          </p:sp>
          <p:pic>
            <p:nvPicPr>
              <p:cNvPr id="35" name="Picture 6" descr="namchamdien">
                <a:extLst>
                  <a:ext uri="{FF2B5EF4-FFF2-40B4-BE49-F238E27FC236}">
                    <a16:creationId xmlns:a16="http://schemas.microsoft.com/office/drawing/2014/main" id="{781CD78B-767D-3C82-C282-F7F56E4F394F}"/>
                  </a:ext>
                </a:extLst>
              </p:cNvPr>
              <p:cNvPicPr>
                <a:picLocks noChangeAspect="1"/>
              </p:cNvPicPr>
              <p:nvPr/>
            </p:nvPicPr>
            <p:blipFill>
              <a:blip r:embed="rId10"/>
              <a:srcRect l="28586" t="24228" r="28584" b="23531"/>
              <a:stretch>
                <a:fillRect/>
              </a:stretch>
            </p:blipFill>
            <p:spPr>
              <a:xfrm>
                <a:off x="3516" y="1170"/>
                <a:ext cx="1559" cy="1872"/>
              </a:xfrm>
              <a:prstGeom prst="rect">
                <a:avLst/>
              </a:prstGeom>
              <a:noFill/>
              <a:ln w="9525">
                <a:noFill/>
              </a:ln>
            </p:spPr>
          </p:pic>
        </p:grpSp>
        <p:sp>
          <p:nvSpPr>
            <p:cNvPr id="27" name="Line 19">
              <a:extLst>
                <a:ext uri="{FF2B5EF4-FFF2-40B4-BE49-F238E27FC236}">
                  <a16:creationId xmlns:a16="http://schemas.microsoft.com/office/drawing/2014/main" id="{28F2C5E8-1D11-3196-9728-016CB9827B50}"/>
                </a:ext>
              </a:extLst>
            </p:cNvPr>
            <p:cNvSpPr/>
            <p:nvPr/>
          </p:nvSpPr>
          <p:spPr>
            <a:xfrm>
              <a:off x="4101" y="1533"/>
              <a:ext cx="1002" cy="0"/>
            </a:xfrm>
            <a:prstGeom prst="line">
              <a:avLst/>
            </a:prstGeom>
            <a:ln w="38100" cap="flat" cmpd="sng">
              <a:solidFill>
                <a:srgbClr val="FFCC00"/>
              </a:solidFill>
              <a:prstDash val="solid"/>
              <a:headEnd type="none" w="med" len="med"/>
              <a:tailEnd type="none" w="med" len="med"/>
            </a:ln>
          </p:spPr>
        </p:sp>
        <p:sp>
          <p:nvSpPr>
            <p:cNvPr id="28" name="Line 20">
              <a:extLst>
                <a:ext uri="{FF2B5EF4-FFF2-40B4-BE49-F238E27FC236}">
                  <a16:creationId xmlns:a16="http://schemas.microsoft.com/office/drawing/2014/main" id="{D92AC163-DFE9-9EE0-2882-E6E698CF4939}"/>
                </a:ext>
              </a:extLst>
            </p:cNvPr>
            <p:cNvSpPr/>
            <p:nvPr/>
          </p:nvSpPr>
          <p:spPr>
            <a:xfrm>
              <a:off x="4134" y="2061"/>
              <a:ext cx="1002" cy="0"/>
            </a:xfrm>
            <a:prstGeom prst="line">
              <a:avLst/>
            </a:prstGeom>
            <a:ln w="38100" cap="flat" cmpd="sng">
              <a:solidFill>
                <a:srgbClr val="FFCC00"/>
              </a:solidFill>
              <a:prstDash val="solid"/>
              <a:headEnd type="none" w="med" len="med"/>
              <a:tailEnd type="none" w="med" len="med"/>
            </a:ln>
          </p:spPr>
        </p:sp>
        <p:sp>
          <p:nvSpPr>
            <p:cNvPr id="29" name="Line 21">
              <a:extLst>
                <a:ext uri="{FF2B5EF4-FFF2-40B4-BE49-F238E27FC236}">
                  <a16:creationId xmlns:a16="http://schemas.microsoft.com/office/drawing/2014/main" id="{AC171BD0-F382-1C06-9CB9-05DB54A6A782}"/>
                </a:ext>
              </a:extLst>
            </p:cNvPr>
            <p:cNvSpPr/>
            <p:nvPr/>
          </p:nvSpPr>
          <p:spPr>
            <a:xfrm flipH="1">
              <a:off x="4034" y="1533"/>
              <a:ext cx="67" cy="93"/>
            </a:xfrm>
            <a:prstGeom prst="line">
              <a:avLst/>
            </a:prstGeom>
            <a:ln w="38100" cap="flat" cmpd="sng">
              <a:solidFill>
                <a:srgbClr val="FFCC00"/>
              </a:solidFill>
              <a:prstDash val="solid"/>
              <a:headEnd type="none" w="med" len="med"/>
              <a:tailEnd type="none" w="med" len="med"/>
            </a:ln>
          </p:spPr>
        </p:sp>
        <p:sp>
          <p:nvSpPr>
            <p:cNvPr id="30" name="Line 22">
              <a:extLst>
                <a:ext uri="{FF2B5EF4-FFF2-40B4-BE49-F238E27FC236}">
                  <a16:creationId xmlns:a16="http://schemas.microsoft.com/office/drawing/2014/main" id="{778FBDF3-007A-6D86-9409-A6002BCB6835}"/>
                </a:ext>
              </a:extLst>
            </p:cNvPr>
            <p:cNvSpPr/>
            <p:nvPr/>
          </p:nvSpPr>
          <p:spPr>
            <a:xfrm flipH="1" flipV="1">
              <a:off x="4034" y="1968"/>
              <a:ext cx="100" cy="93"/>
            </a:xfrm>
            <a:prstGeom prst="line">
              <a:avLst/>
            </a:prstGeom>
            <a:ln w="38100" cap="flat" cmpd="sng">
              <a:solidFill>
                <a:srgbClr val="FFCC00"/>
              </a:solidFill>
              <a:prstDash val="solid"/>
              <a:headEnd type="none" w="med" len="med"/>
              <a:tailEnd type="none" w="med" len="med"/>
            </a:ln>
          </p:spPr>
        </p:sp>
        <p:sp>
          <p:nvSpPr>
            <p:cNvPr id="31" name="AutoShape 23">
              <a:extLst>
                <a:ext uri="{FF2B5EF4-FFF2-40B4-BE49-F238E27FC236}">
                  <a16:creationId xmlns:a16="http://schemas.microsoft.com/office/drawing/2014/main" id="{456A6DBD-8044-6AD8-4F9C-27DABCB42883}"/>
                </a:ext>
              </a:extLst>
            </p:cNvPr>
            <p:cNvSpPr/>
            <p:nvPr/>
          </p:nvSpPr>
          <p:spPr>
            <a:xfrm>
              <a:off x="5002" y="2116"/>
              <a:ext cx="134" cy="124"/>
            </a:xfrm>
            <a:prstGeom prst="flowChartOr">
              <a:avLst/>
            </a:prstGeom>
            <a:solidFill>
              <a:schemeClr val="bg1"/>
            </a:solidFill>
            <a:ln w="38100" cap="flat" cmpd="sng">
              <a:solidFill>
                <a:srgbClr val="FF0066"/>
              </a:solidFill>
              <a:prstDash val="solid"/>
              <a:headEnd type="none" w="med" len="med"/>
              <a:tailEnd type="none" w="med" len="med"/>
            </a:ln>
          </p:spPr>
          <p:txBody>
            <a:bodyPr wrap="none" anchor="ctr"/>
            <a:lstStyle/>
            <a:p>
              <a:pPr algn="ctr"/>
              <a:endParaRPr lang="en-US" altLang="en-US" dirty="0">
                <a:latin typeface="#9Slide03 Arima Madurai Black" panose="00000A00000000000000" pitchFamily="2" charset="0"/>
              </a:endParaRPr>
            </a:p>
          </p:txBody>
        </p:sp>
        <p:sp>
          <p:nvSpPr>
            <p:cNvPr id="32" name="Oval 24">
              <a:extLst>
                <a:ext uri="{FF2B5EF4-FFF2-40B4-BE49-F238E27FC236}">
                  <a16:creationId xmlns:a16="http://schemas.microsoft.com/office/drawing/2014/main" id="{BD7351A1-E328-59C6-7650-CFF8B96B1EF7}"/>
                </a:ext>
              </a:extLst>
            </p:cNvPr>
            <p:cNvSpPr/>
            <p:nvPr/>
          </p:nvSpPr>
          <p:spPr>
            <a:xfrm>
              <a:off x="5002" y="1344"/>
              <a:ext cx="134" cy="124"/>
            </a:xfrm>
            <a:prstGeom prst="ellipse">
              <a:avLst/>
            </a:prstGeom>
            <a:solidFill>
              <a:schemeClr val="bg1"/>
            </a:solidFill>
            <a:ln w="38100" cap="flat" cmpd="sng">
              <a:solidFill>
                <a:schemeClr val="accent2"/>
              </a:solidFill>
              <a:prstDash val="solid"/>
              <a:headEnd type="none" w="med" len="med"/>
              <a:tailEnd type="none" w="med" len="med"/>
            </a:ln>
          </p:spPr>
          <p:txBody>
            <a:bodyPr wrap="none" anchor="ctr"/>
            <a:lstStyle/>
            <a:p>
              <a:pPr algn="ctr"/>
              <a:r>
                <a:rPr lang="en-US" altLang="en-US" sz="2400" dirty="0">
                  <a:solidFill>
                    <a:schemeClr val="accent2"/>
                  </a:solidFill>
                  <a:latin typeface="#9Slide03 Arima Madurai Black" panose="00000A00000000000000" pitchFamily="2" charset="0"/>
                </a:rPr>
                <a:t>-</a:t>
              </a:r>
            </a:p>
          </p:txBody>
        </p:sp>
        <p:sp>
          <p:nvSpPr>
            <p:cNvPr id="33" name="Rectangle 35">
              <a:extLst>
                <a:ext uri="{FF2B5EF4-FFF2-40B4-BE49-F238E27FC236}">
                  <a16:creationId xmlns:a16="http://schemas.microsoft.com/office/drawing/2014/main" id="{307B7518-286A-2417-6670-109990EFEAE6}"/>
                </a:ext>
              </a:extLst>
            </p:cNvPr>
            <p:cNvSpPr/>
            <p:nvPr/>
          </p:nvSpPr>
          <p:spPr>
            <a:xfrm>
              <a:off x="3888" y="2470"/>
              <a:ext cx="480" cy="79"/>
            </a:xfrm>
            <a:prstGeom prst="rect">
              <a:avLst/>
            </a:prstGeom>
            <a:noFill/>
            <a:ln w="28575">
              <a:noFill/>
            </a:ln>
          </p:spPr>
          <p:txBody>
            <a:bodyPr>
              <a:spAutoFit/>
            </a:bodyPr>
            <a:lstStyle/>
            <a:p>
              <a:pPr algn="ctr"/>
              <a:r>
                <a:rPr lang="en-US" altLang="en-US" sz="1000" dirty="0">
                  <a:solidFill>
                    <a:schemeClr val="bg1"/>
                  </a:solidFill>
                  <a:latin typeface="#9Slide03 Arima Madurai Black" panose="00000A00000000000000" pitchFamily="2" charset="0"/>
                </a:rPr>
                <a:t>1A - 22</a:t>
              </a:r>
              <a:r>
                <a:rPr lang="en-US" altLang="en-US" sz="1000" dirty="0">
                  <a:solidFill>
                    <a:schemeClr val="bg1"/>
                  </a:solidFill>
                  <a:latin typeface="#9Slide03 Arima Madurai Black" panose="00000A00000000000000" pitchFamily="2" charset="0"/>
                  <a:sym typeface="Symbol" panose="05050102010706020507" pitchFamily="18" charset="2"/>
                </a:rPr>
                <a:t></a:t>
              </a:r>
            </a:p>
          </p:txBody>
        </p:sp>
      </p:grpSp>
      <p:pic>
        <p:nvPicPr>
          <p:cNvPr id="36" name="Picture 2">
            <a:extLst>
              <a:ext uri="{FF2B5EF4-FFF2-40B4-BE49-F238E27FC236}">
                <a16:creationId xmlns:a16="http://schemas.microsoft.com/office/drawing/2014/main" id="{21878989-9912-E22C-62AF-EBB69750FDF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1807" y="5587059"/>
            <a:ext cx="948846" cy="948846"/>
          </a:xfrm>
          <a:prstGeom prst="rect">
            <a:avLst/>
          </a:prstGeom>
          <a:noFill/>
          <a:extLst>
            <a:ext uri="{909E8E84-426E-40DD-AFC4-6F175D3DCCD1}">
              <a14:hiddenFill xmlns:a14="http://schemas.microsoft.com/office/drawing/2010/main">
                <a:solidFill>
                  <a:srgbClr val="FFFFFF"/>
                </a:solidFill>
              </a14:hiddenFill>
            </a:ext>
          </a:extLst>
        </p:spPr>
      </p:pic>
      <p:sp>
        <p:nvSpPr>
          <p:cNvPr id="37" name="Hộp Văn bản 20">
            <a:extLst>
              <a:ext uri="{FF2B5EF4-FFF2-40B4-BE49-F238E27FC236}">
                <a16:creationId xmlns:a16="http://schemas.microsoft.com/office/drawing/2014/main" id="{03B70543-D71F-3305-878D-EA5000884B74}"/>
              </a:ext>
            </a:extLst>
          </p:cNvPr>
          <p:cNvSpPr txBox="1"/>
          <p:nvPr/>
        </p:nvSpPr>
        <p:spPr>
          <a:xfrm>
            <a:off x="3051727" y="5015565"/>
            <a:ext cx="9368874" cy="2516073"/>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Khi có dòng điện đi qua ống dây, lõi sắt trở thành nam châm và có khả năng hút các vật bằng sắt thép</a:t>
            </a:r>
          </a:p>
        </p:txBody>
      </p:sp>
    </p:spTree>
    <p:extLst>
      <p:ext uri="{BB962C8B-B14F-4D97-AF65-F5344CB8AC3E}">
        <p14:creationId xmlns:p14="http://schemas.microsoft.com/office/powerpoint/2010/main" val="5068242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8)">
                                      <p:cBhvr>
                                        <p:cTn id="7" dur="750"/>
                                        <p:tgtEl>
                                          <p:spTgt spid="2050"/>
                                        </p:tgtEl>
                                      </p:cBhvr>
                                    </p:animEffect>
                                  </p:childTnLst>
                                </p:cTn>
                              </p:par>
                            </p:childTnLst>
                          </p:cTn>
                        </p:par>
                        <p:par>
                          <p:cTn id="8" fill="hold">
                            <p:stCondLst>
                              <p:cond delay="75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29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75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heel(8)">
                                      <p:cBhvr>
                                        <p:cTn id="20" dur="750"/>
                                        <p:tgtEl>
                                          <p:spTgt spid="36"/>
                                        </p:tgtEl>
                                      </p:cBhvr>
                                    </p:animEffect>
                                  </p:childTnLst>
                                </p:cTn>
                              </p:par>
                            </p:childTnLst>
                          </p:cTn>
                        </p:par>
                        <p:par>
                          <p:cTn id="21" fill="hold">
                            <p:stCondLst>
                              <p:cond delay="75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86250">
            <a:off x="-4102298" y="-524776"/>
            <a:ext cx="8880774" cy="9202874"/>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75633">
            <a:off x="-489467" y="7372231"/>
            <a:ext cx="4693285" cy="4863507"/>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87273">
            <a:off x="16499100" y="4419465"/>
            <a:ext cx="6599197" cy="683854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420793">
            <a:off x="10604897" y="-4495251"/>
            <a:ext cx="9951332" cy="10312261"/>
          </a:xfrm>
          <a:prstGeom prst="rect">
            <a:avLst/>
          </a:prstGeom>
        </p:spPr>
      </p:pic>
      <p:grpSp>
        <p:nvGrpSpPr>
          <p:cNvPr id="6" name="Group 6"/>
          <p:cNvGrpSpPr/>
          <p:nvPr/>
        </p:nvGrpSpPr>
        <p:grpSpPr>
          <a:xfrm>
            <a:off x="457200" y="8972550"/>
            <a:ext cx="571500" cy="5715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6078200" y="2152650"/>
            <a:ext cx="1181100" cy="11811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3" name="TextBox 13"/>
          <p:cNvSpPr txBox="1"/>
          <p:nvPr/>
        </p:nvSpPr>
        <p:spPr>
          <a:xfrm>
            <a:off x="1581150" y="3839881"/>
            <a:ext cx="15087600" cy="2861681"/>
          </a:xfrm>
          <a:prstGeom prst="rect">
            <a:avLst/>
          </a:prstGeom>
        </p:spPr>
        <p:txBody>
          <a:bodyPr wrap="square" lIns="0" tIns="0" rIns="0" bIns="0" rtlCol="0" anchor="t">
            <a:spAutoFit/>
          </a:bodyPr>
          <a:lstStyle/>
          <a:p>
            <a:pPr algn="ctr">
              <a:lnSpc>
                <a:spcPct val="150000"/>
              </a:lnSpc>
            </a:pPr>
            <a:r>
              <a:rPr lang="vi-VN" sz="6600" spc="462" dirty="0">
                <a:solidFill>
                  <a:srgbClr val="6BD4CD"/>
                </a:solidFill>
                <a:latin typeface="#9Slide07 Cadena" panose="02000503000000020004" pitchFamily="2" charset="0"/>
              </a:rPr>
              <a:t>2. ẢNH HƯỞNG CỦA DÒNG ĐIỆN ĐẾN TỪ TRƯỜNG CỦA NAM CHÂM ĐIỆN </a:t>
            </a:r>
            <a:endParaRPr lang="en-US" sz="6600" spc="462" dirty="0">
              <a:solidFill>
                <a:srgbClr val="6BD4CD"/>
              </a:solidFill>
              <a:latin typeface="#9Slide07 Cadena" panose="02000503000000020004" pitchFamily="2" charset="0"/>
            </a:endParaRP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59948">
            <a:off x="16604155" y="-438298"/>
            <a:ext cx="2350917" cy="2436183"/>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82951">
            <a:off x="1393662" y="8897625"/>
            <a:ext cx="1936387" cy="2006618"/>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836CAC-2391-6E9E-D767-EFF54DF65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236" y="2547560"/>
            <a:ext cx="9227815" cy="7564357"/>
          </a:xfrm>
          <a:prstGeom prst="rect">
            <a:avLst/>
          </a:prstGeom>
        </p:spPr>
      </p:pic>
      <p:pic>
        <p:nvPicPr>
          <p:cNvPr id="2" name="Picture 2"/>
          <p:cNvPicPr>
            <a:picLocks noChangeAspect="1"/>
          </p:cNvPicPr>
          <p:nvPr/>
        </p:nvPicPr>
        <p:blipFill>
          <a:blip r:embed="rId3" cstate="print">
            <a:alphaModFix amt="9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898611">
            <a:off x="13645099" y="7915225"/>
            <a:ext cx="7230953" cy="7493216"/>
          </a:xfrm>
          <a:prstGeom prst="rect">
            <a:avLst/>
          </a:prstGeom>
        </p:spPr>
      </p:pic>
      <p:pic>
        <p:nvPicPr>
          <p:cNvPr id="3" name="Picture 3"/>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688114">
            <a:off x="14039528" y="-5430933"/>
            <a:ext cx="9491370" cy="9835617"/>
          </a:xfrm>
          <a:prstGeom prst="rect">
            <a:avLst/>
          </a:prstGeom>
        </p:spPr>
      </p:pic>
      <p:pic>
        <p:nvPicPr>
          <p:cNvPr id="4" name="Picture 4"/>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12599">
            <a:off x="-8586348" y="-3910484"/>
            <a:ext cx="8668733" cy="8983143"/>
          </a:xfrm>
          <a:prstGeom prst="rect">
            <a:avLst/>
          </a:prstGeom>
        </p:spPr>
      </p:pic>
      <p:pic>
        <p:nvPicPr>
          <p:cNvPr id="5" name="Picture 5"/>
          <p:cNvPicPr>
            <a:picLocks noChangeAspect="1"/>
          </p:cNvPicPr>
          <p:nvPr/>
        </p:nvPicPr>
        <p:blipFill>
          <a:blip r:embed="rId3" cstate="print">
            <a:alphaModFix amt="9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750356">
            <a:off x="-5282471" y="5967544"/>
            <a:ext cx="6917083" cy="7167962"/>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71369" y="732909"/>
            <a:ext cx="9564694"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2. ẢNH HƯỞNG CỦA DÒNG ĐIỆN</a:t>
            </a:r>
            <a:endParaRPr lang="en-US" altLang="en-US" sz="48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2057400" y="1681277"/>
            <a:ext cx="14173200" cy="738664"/>
          </a:xfrm>
          <a:prstGeom prst="rect">
            <a:avLst/>
          </a:prstGeom>
          <a:solidFill>
            <a:srgbClr val="6BD4CD"/>
          </a:solidFill>
          <a:ln w="9525">
            <a:noFill/>
          </a:ln>
        </p:spPr>
        <p:txBody>
          <a:bodyPr wrap="square" lIns="0" tIns="182880" bIns="0">
            <a:spAutoFit/>
          </a:bodyPr>
          <a:lstStyle/>
          <a:p>
            <a:pPr algn="ctr">
              <a:spcBef>
                <a:spcPct val="50000"/>
              </a:spcBef>
            </a:pPr>
            <a:r>
              <a:rPr lang="vi-VN" altLang="en-US" sz="3600" b="1" dirty="0">
                <a:solidFill>
                  <a:srgbClr val="04345C"/>
                </a:solidFill>
                <a:latin typeface="#9Slide03 Arima Madurai Black" panose="00000A00000000000000" pitchFamily="2" charset="0"/>
              </a:rPr>
              <a:t>Ảnh hưởng của độ lớn dòng điện đến từ trường của nam châm điện</a:t>
            </a:r>
            <a:endParaRPr lang="en-US" altLang="en-US" sz="3600" b="1" dirty="0">
              <a:solidFill>
                <a:srgbClr val="04345C"/>
              </a:solidFill>
              <a:latin typeface="#9Slide03 Arima Madurai Black" panose="00000A00000000000000" pitchFamily="2" charset="0"/>
            </a:endParaRPr>
          </a:p>
        </p:txBody>
      </p:sp>
      <p:sp>
        <p:nvSpPr>
          <p:cNvPr id="58" name="Hộp Văn bản 20">
            <a:extLst>
              <a:ext uri="{FF2B5EF4-FFF2-40B4-BE49-F238E27FC236}">
                <a16:creationId xmlns:a16="http://schemas.microsoft.com/office/drawing/2014/main" id="{7137479C-535A-C5B8-BD73-1CF7307A89B0}"/>
              </a:ext>
            </a:extLst>
          </p:cNvPr>
          <p:cNvSpPr txBox="1"/>
          <p:nvPr/>
        </p:nvSpPr>
        <p:spPr>
          <a:xfrm>
            <a:off x="2237760" y="4221367"/>
            <a:ext cx="5831379" cy="3708708"/>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sz="4000" dirty="0"/>
              <a:t>Lặp lại thí nghiệm 1 nhưng tăng độ lớn của dòng điện bằng cách ghép 2 viên pin nối tiếp</a:t>
            </a:r>
          </a:p>
        </p:txBody>
      </p:sp>
    </p:spTree>
    <p:extLst>
      <p:ext uri="{BB962C8B-B14F-4D97-AF65-F5344CB8AC3E}">
        <p14:creationId xmlns:p14="http://schemas.microsoft.com/office/powerpoint/2010/main" val="33719128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ox(in)">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10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5000"/>
                                  </p:iterate>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836CAC-2391-6E9E-D767-EFF54DF65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369" y="3262595"/>
            <a:ext cx="7909487" cy="6483678"/>
          </a:xfrm>
          <a:prstGeom prst="rect">
            <a:avLst/>
          </a:prstGeom>
        </p:spPr>
      </p:pic>
      <p:sp>
        <p:nvSpPr>
          <p:cNvPr id="8" name="Picture 3"/>
          <p:cNvSpPr/>
          <p:nvPr/>
        </p:nvSpPr>
        <p:spPr>
          <a:xfrm rot="5688114" flipH="1">
            <a:off x="-4149622" y="-5124448"/>
            <a:ext cx="9379701" cy="9747407"/>
          </a:xfrm>
          <a:custGeom>
            <a:avLst/>
            <a:gdLst>
              <a:gd name="connsiteX0" fmla="*/ 9320635 w 9379701"/>
              <a:gd name="connsiteY0" fmla="*/ 4656138 h 9747407"/>
              <a:gd name="connsiteX1" fmla="*/ 7966690 w 9379701"/>
              <a:gd name="connsiteY1" fmla="*/ 2047733 h 9747407"/>
              <a:gd name="connsiteX2" fmla="*/ 5976057 w 9379701"/>
              <a:gd name="connsiteY2" fmla="*/ 385513 h 9747407"/>
              <a:gd name="connsiteX3" fmla="*/ 4738053 w 9379701"/>
              <a:gd name="connsiteY3" fmla="*/ 3891 h 9747407"/>
              <a:gd name="connsiteX4" fmla="*/ 3496118 w 9379701"/>
              <a:gd name="connsiteY4" fmla="*/ 236012 h 9747407"/>
              <a:gd name="connsiteX5" fmla="*/ 2472307 w 9379701"/>
              <a:gd name="connsiteY5" fmla="*/ 1009091 h 9747407"/>
              <a:gd name="connsiteX6" fmla="*/ 1815968 w 9379701"/>
              <a:gd name="connsiteY6" fmla="*/ 2289689 h 9747407"/>
              <a:gd name="connsiteX7" fmla="*/ 377524 w 9379701"/>
              <a:gd name="connsiteY7" fmla="*/ 5240374 h 9747407"/>
              <a:gd name="connsiteX8" fmla="*/ 206562 w 9379701"/>
              <a:gd name="connsiteY8" fmla="*/ 8100572 h 9747407"/>
              <a:gd name="connsiteX9" fmla="*/ 2313135 w 9379701"/>
              <a:gd name="connsiteY9" fmla="*/ 9674270 h 9747407"/>
              <a:gd name="connsiteX10" fmla="*/ 5417973 w 9379701"/>
              <a:gd name="connsiteY10" fmla="*/ 9253305 h 9747407"/>
              <a:gd name="connsiteX11" fmla="*/ 6830870 w 9379701"/>
              <a:gd name="connsiteY11" fmla="*/ 8533339 h 9747407"/>
              <a:gd name="connsiteX12" fmla="*/ 8153374 w 9379701"/>
              <a:gd name="connsiteY12" fmla="*/ 7681574 h 9747407"/>
              <a:gd name="connsiteX13" fmla="*/ 9078929 w 9379701"/>
              <a:gd name="connsiteY13" fmla="*/ 6638999 h 9747407"/>
              <a:gd name="connsiteX14" fmla="*/ 9379588 w 9379701"/>
              <a:gd name="connsiteY14" fmla="*/ 5321026 h 9747407"/>
              <a:gd name="connsiteX15" fmla="*/ 9320635 w 9379701"/>
              <a:gd name="connsiteY15" fmla="*/ 4656138 h 97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79701" h="9747407">
                <a:moveTo>
                  <a:pt x="9320635" y="4656138"/>
                </a:moveTo>
                <a:cubicBezTo>
                  <a:pt x="9133952" y="3674544"/>
                  <a:pt x="8589623" y="2812943"/>
                  <a:pt x="7966690" y="2047733"/>
                </a:cubicBezTo>
                <a:cubicBezTo>
                  <a:pt x="7416466" y="1373009"/>
                  <a:pt x="6764057" y="769102"/>
                  <a:pt x="5976057" y="385513"/>
                </a:cubicBezTo>
                <a:cubicBezTo>
                  <a:pt x="5594831" y="198637"/>
                  <a:pt x="5164477" y="27497"/>
                  <a:pt x="4738053" y="3891"/>
                </a:cubicBezTo>
                <a:cubicBezTo>
                  <a:pt x="4313594" y="-19714"/>
                  <a:pt x="3885205" y="64872"/>
                  <a:pt x="3496118" y="236012"/>
                </a:cubicBezTo>
                <a:cubicBezTo>
                  <a:pt x="3101135" y="407152"/>
                  <a:pt x="2741524" y="674680"/>
                  <a:pt x="2472307" y="1009091"/>
                </a:cubicBezTo>
                <a:cubicBezTo>
                  <a:pt x="2165754" y="1386779"/>
                  <a:pt x="1994791" y="1841185"/>
                  <a:pt x="1815968" y="2289689"/>
                </a:cubicBezTo>
                <a:cubicBezTo>
                  <a:pt x="1411160" y="3308659"/>
                  <a:pt x="790193" y="4221404"/>
                  <a:pt x="377524" y="5240374"/>
                </a:cubicBezTo>
                <a:cubicBezTo>
                  <a:pt x="12018" y="6141317"/>
                  <a:pt x="-166805" y="7168155"/>
                  <a:pt x="206562" y="8100572"/>
                </a:cubicBezTo>
                <a:cubicBezTo>
                  <a:pt x="564208" y="8989711"/>
                  <a:pt x="1397405" y="9501163"/>
                  <a:pt x="2313135" y="9674270"/>
                </a:cubicBezTo>
                <a:cubicBezTo>
                  <a:pt x="3360526" y="9869015"/>
                  <a:pt x="4443290" y="9656566"/>
                  <a:pt x="5417973" y="9253305"/>
                </a:cubicBezTo>
                <a:cubicBezTo>
                  <a:pt x="5907279" y="9052659"/>
                  <a:pt x="6374970" y="8802834"/>
                  <a:pt x="6830870" y="8533339"/>
                </a:cubicBezTo>
                <a:cubicBezTo>
                  <a:pt x="7280875" y="8265810"/>
                  <a:pt x="7732845" y="7992380"/>
                  <a:pt x="8153374" y="7681574"/>
                </a:cubicBezTo>
                <a:cubicBezTo>
                  <a:pt x="8534601" y="7400276"/>
                  <a:pt x="8868665" y="7067832"/>
                  <a:pt x="9078929" y="6638999"/>
                </a:cubicBezTo>
                <a:cubicBezTo>
                  <a:pt x="9279368" y="6231804"/>
                  <a:pt x="9375658" y="5775432"/>
                  <a:pt x="9379588" y="5321026"/>
                </a:cubicBezTo>
                <a:cubicBezTo>
                  <a:pt x="9381553" y="5094807"/>
                  <a:pt x="9357972" y="4872522"/>
                  <a:pt x="9320635" y="4656138"/>
                </a:cubicBezTo>
              </a:path>
            </a:pathLst>
          </a:custGeom>
          <a:solidFill>
            <a:srgbClr val="E2EDF1"/>
          </a:solidFill>
          <a:ln w="19642" cap="flat">
            <a:noFill/>
            <a:prstDash val="solid"/>
            <a:miter/>
          </a:ln>
        </p:spPr>
        <p:txBody>
          <a:bodyPr rtlCol="0" anchor="ctr"/>
          <a:lstStyle/>
          <a:p>
            <a:endParaRPr lang="en-US"/>
          </a:p>
        </p:txBody>
      </p:sp>
      <p:pic>
        <p:nvPicPr>
          <p:cNvPr id="2" name="Picture 2"/>
          <p:cNvPicPr>
            <a:picLocks noChangeAspect="1"/>
          </p:cNvPicPr>
          <p:nvPr/>
        </p:nvPicPr>
        <p:blipFill>
          <a:blip r:embed="rId3" cstate="print">
            <a:alphaModFix amt="9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898611" flipH="1">
            <a:off x="14672524" y="-3746608"/>
            <a:ext cx="7230953" cy="7493216"/>
          </a:xfrm>
          <a:prstGeom prst="rect">
            <a:avLst/>
          </a:prstGeom>
        </p:spPr>
      </p:pic>
      <p:pic>
        <p:nvPicPr>
          <p:cNvPr id="4" name="Picture 4"/>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802703">
            <a:off x="-4334366" y="6842472"/>
            <a:ext cx="8668733" cy="8983143"/>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71369" y="732909"/>
            <a:ext cx="9564694" cy="769441"/>
          </a:xfrm>
          <a:prstGeom prst="rect">
            <a:avLst/>
          </a:prstGeom>
          <a:noFill/>
          <a:ln w="9525">
            <a:noFill/>
          </a:ln>
        </p:spPr>
        <p:txBody>
          <a:bodyPr wrap="square">
            <a:spAutoFit/>
          </a:bodyPr>
          <a:lstStyle/>
          <a:p>
            <a:pPr>
              <a:spcBef>
                <a:spcPct val="50000"/>
              </a:spcBef>
            </a:pPr>
            <a:r>
              <a:rPr lang="vi-VN" altLang="en-US" sz="4400" b="1" dirty="0">
                <a:solidFill>
                  <a:srgbClr val="04345C"/>
                </a:solidFill>
                <a:latin typeface="#9Slide03 Arima Madurai Black" panose="00000A00000000000000" pitchFamily="2" charset="0"/>
              </a:rPr>
              <a:t>2. ẢNH HƯỞNG CỦA DÒNG ĐIỆN</a:t>
            </a:r>
            <a:endParaRPr lang="en-US" altLang="en-US" sz="44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2971800" y="1451361"/>
            <a:ext cx="12344400" cy="677108"/>
          </a:xfrm>
          <a:prstGeom prst="rect">
            <a:avLst/>
          </a:prstGeom>
          <a:solidFill>
            <a:srgbClr val="6BD4CD"/>
          </a:solidFill>
          <a:ln w="9525">
            <a:noFill/>
          </a:ln>
        </p:spPr>
        <p:txBody>
          <a:bodyPr wrap="square" lIns="0" tIns="182880" bIns="0">
            <a:spAutoFit/>
          </a:bodyPr>
          <a:lstStyle/>
          <a:p>
            <a:pPr algn="ctr">
              <a:spcBef>
                <a:spcPct val="50000"/>
              </a:spcBef>
            </a:pPr>
            <a:r>
              <a:rPr lang="vi-VN" altLang="en-US" sz="3200" b="1" dirty="0">
                <a:solidFill>
                  <a:srgbClr val="04345C"/>
                </a:solidFill>
                <a:latin typeface="#9Slide03 Arima Madurai Black" panose="00000A00000000000000" pitchFamily="2" charset="0"/>
              </a:rPr>
              <a:t>Ảnh hưởng của độ lớn dòng điện đến từ trường của nam châm điện</a:t>
            </a:r>
            <a:endParaRPr lang="en-US" altLang="en-US" sz="3200" b="1" dirty="0">
              <a:solidFill>
                <a:srgbClr val="04345C"/>
              </a:solidFill>
              <a:latin typeface="#9Slide03 Arima Madurai Black" panose="00000A00000000000000" pitchFamily="2" charset="0"/>
            </a:endParaRPr>
          </a:p>
        </p:txBody>
      </p:sp>
      <p:sp>
        <p:nvSpPr>
          <p:cNvPr id="58" name="Hộp Văn bản 20">
            <a:extLst>
              <a:ext uri="{FF2B5EF4-FFF2-40B4-BE49-F238E27FC236}">
                <a16:creationId xmlns:a16="http://schemas.microsoft.com/office/drawing/2014/main" id="{7137479C-535A-C5B8-BD73-1CF7307A89B0}"/>
              </a:ext>
            </a:extLst>
          </p:cNvPr>
          <p:cNvSpPr txBox="1"/>
          <p:nvPr/>
        </p:nvSpPr>
        <p:spPr>
          <a:xfrm>
            <a:off x="-3935632" y="4830628"/>
            <a:ext cx="3264263" cy="1900520"/>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sz="2000" dirty="0"/>
              <a:t>Lặp lại thí nghiệm 1 nhưng tăng độ lớn của dòng điện bằng cách ghép 2 viên pin nối tiếp</a:t>
            </a:r>
          </a:p>
        </p:txBody>
      </p:sp>
      <p:sp>
        <p:nvSpPr>
          <p:cNvPr id="6" name="Picture 5"/>
          <p:cNvSpPr/>
          <p:nvPr/>
        </p:nvSpPr>
        <p:spPr>
          <a:xfrm rot="16849644" flipH="1">
            <a:off x="14453280" y="7477636"/>
            <a:ext cx="6835702" cy="7103676"/>
          </a:xfrm>
          <a:custGeom>
            <a:avLst/>
            <a:gdLst>
              <a:gd name="connsiteX0" fmla="*/ 6792656 w 6835702"/>
              <a:gd name="connsiteY0" fmla="*/ 3393282 h 7103676"/>
              <a:gd name="connsiteX1" fmla="*/ 5805933 w 6835702"/>
              <a:gd name="connsiteY1" fmla="*/ 1492338 h 7103676"/>
              <a:gd name="connsiteX2" fmla="*/ 4355207 w 6835702"/>
              <a:gd name="connsiteY2" fmla="*/ 280953 h 7103676"/>
              <a:gd name="connsiteX3" fmla="*/ 3452979 w 6835702"/>
              <a:gd name="connsiteY3" fmla="*/ 2836 h 7103676"/>
              <a:gd name="connsiteX4" fmla="*/ 2547887 w 6835702"/>
              <a:gd name="connsiteY4" fmla="*/ 172000 h 7103676"/>
              <a:gd name="connsiteX5" fmla="*/ 1801758 w 6835702"/>
              <a:gd name="connsiteY5" fmla="*/ 735402 h 7103676"/>
              <a:gd name="connsiteX6" fmla="*/ 1323434 w 6835702"/>
              <a:gd name="connsiteY6" fmla="*/ 1668670 h 7103676"/>
              <a:gd name="connsiteX7" fmla="*/ 275131 w 6835702"/>
              <a:gd name="connsiteY7" fmla="*/ 3819059 h 7103676"/>
              <a:gd name="connsiteX8" fmla="*/ 150537 w 6835702"/>
              <a:gd name="connsiteY8" fmla="*/ 5903503 h 7103676"/>
              <a:gd name="connsiteX9" fmla="*/ 1685757 w 6835702"/>
              <a:gd name="connsiteY9" fmla="*/ 7050377 h 7103676"/>
              <a:gd name="connsiteX10" fmla="*/ 3948489 w 6835702"/>
              <a:gd name="connsiteY10" fmla="*/ 6743587 h 7103676"/>
              <a:gd name="connsiteX11" fmla="*/ 4978175 w 6835702"/>
              <a:gd name="connsiteY11" fmla="*/ 6218893 h 7103676"/>
              <a:gd name="connsiteX12" fmla="*/ 5941983 w 6835702"/>
              <a:gd name="connsiteY12" fmla="*/ 5598147 h 7103676"/>
              <a:gd name="connsiteX13" fmla="*/ 6616506 w 6835702"/>
              <a:gd name="connsiteY13" fmla="*/ 4838343 h 7103676"/>
              <a:gd name="connsiteX14" fmla="*/ 6835619 w 6835702"/>
              <a:gd name="connsiteY14" fmla="*/ 3877836 h 7103676"/>
              <a:gd name="connsiteX15" fmla="*/ 6792656 w 6835702"/>
              <a:gd name="connsiteY15" fmla="*/ 3393282 h 710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5702" h="7103676">
                <a:moveTo>
                  <a:pt x="6792656" y="3393282"/>
                </a:moveTo>
                <a:cubicBezTo>
                  <a:pt x="6656606" y="2677919"/>
                  <a:pt x="6259911" y="2050006"/>
                  <a:pt x="5805933" y="1492338"/>
                </a:cubicBezTo>
                <a:cubicBezTo>
                  <a:pt x="5404943" y="1000616"/>
                  <a:pt x="4929483" y="560503"/>
                  <a:pt x="4355207" y="280953"/>
                </a:cubicBezTo>
                <a:cubicBezTo>
                  <a:pt x="4077378" y="144762"/>
                  <a:pt x="3763747" y="20039"/>
                  <a:pt x="3452979" y="2836"/>
                </a:cubicBezTo>
                <a:cubicBezTo>
                  <a:pt x="3143644" y="-14367"/>
                  <a:pt x="2831444" y="47277"/>
                  <a:pt x="2547887" y="172000"/>
                </a:cubicBezTo>
                <a:cubicBezTo>
                  <a:pt x="2260033" y="296722"/>
                  <a:pt x="1997957" y="491691"/>
                  <a:pt x="1801758" y="735402"/>
                </a:cubicBezTo>
                <a:cubicBezTo>
                  <a:pt x="1578349" y="1010651"/>
                  <a:pt x="1453756" y="1341811"/>
                  <a:pt x="1323434" y="1668670"/>
                </a:cubicBezTo>
                <a:cubicBezTo>
                  <a:pt x="1028420" y="2411271"/>
                  <a:pt x="575873" y="3076458"/>
                  <a:pt x="275131" y="3819059"/>
                </a:cubicBezTo>
                <a:cubicBezTo>
                  <a:pt x="8759" y="4475644"/>
                  <a:pt x="-121563" y="5223979"/>
                  <a:pt x="150537" y="5903503"/>
                </a:cubicBezTo>
                <a:cubicBezTo>
                  <a:pt x="411181" y="6551486"/>
                  <a:pt x="1018395" y="6924220"/>
                  <a:pt x="1685757" y="7050377"/>
                </a:cubicBezTo>
                <a:cubicBezTo>
                  <a:pt x="2449071" y="7192302"/>
                  <a:pt x="3238163" y="7037474"/>
                  <a:pt x="3948489" y="6743587"/>
                </a:cubicBezTo>
                <a:cubicBezTo>
                  <a:pt x="4305084" y="6597361"/>
                  <a:pt x="4645925" y="6415295"/>
                  <a:pt x="4978175" y="6218893"/>
                </a:cubicBezTo>
                <a:cubicBezTo>
                  <a:pt x="5306127" y="6023924"/>
                  <a:pt x="5635512" y="5824655"/>
                  <a:pt x="5941983" y="5598147"/>
                </a:cubicBezTo>
                <a:cubicBezTo>
                  <a:pt x="6219813" y="5393144"/>
                  <a:pt x="6463271" y="5150867"/>
                  <a:pt x="6616506" y="4838343"/>
                </a:cubicBezTo>
                <a:cubicBezTo>
                  <a:pt x="6762582" y="4541590"/>
                  <a:pt x="6832755" y="4208996"/>
                  <a:pt x="6835619" y="3877836"/>
                </a:cubicBezTo>
                <a:cubicBezTo>
                  <a:pt x="6837051" y="3712973"/>
                  <a:pt x="6819866" y="3550977"/>
                  <a:pt x="6792656" y="3393282"/>
                </a:cubicBezTo>
              </a:path>
            </a:pathLst>
          </a:custGeom>
          <a:solidFill>
            <a:srgbClr val="6BD4CD"/>
          </a:solidFill>
          <a:ln w="14317" cap="flat">
            <a:noFill/>
            <a:prstDash val="solid"/>
            <a:miter/>
          </a:ln>
        </p:spPr>
        <p:txBody>
          <a:bodyPr rtlCol="0" anchor="ctr"/>
          <a:lstStyle/>
          <a:p>
            <a:endParaRPr lang="en-US"/>
          </a:p>
        </p:txBody>
      </p:sp>
      <p:pic>
        <p:nvPicPr>
          <p:cNvPr id="18" name="Picture 2">
            <a:extLst>
              <a:ext uri="{FF2B5EF4-FFF2-40B4-BE49-F238E27FC236}">
                <a16:creationId xmlns:a16="http://schemas.microsoft.com/office/drawing/2014/main" id="{E01CBEC9-CDBB-E539-E655-9C45E715AE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3327" y="5954453"/>
            <a:ext cx="2444254" cy="244425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A11C8F9A-0686-251F-C023-0C7BC21678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217" y="3064820"/>
            <a:ext cx="1853047" cy="1853047"/>
          </a:xfrm>
          <a:prstGeom prst="rect">
            <a:avLst/>
          </a:prstGeom>
          <a:noFill/>
          <a:extLst>
            <a:ext uri="{909E8E84-426E-40DD-AFC4-6F175D3DCCD1}">
              <a14:hiddenFill xmlns:a14="http://schemas.microsoft.com/office/drawing/2010/main">
                <a:solidFill>
                  <a:srgbClr val="FFFFFF"/>
                </a:solidFill>
              </a14:hiddenFill>
            </a:ext>
          </a:extLst>
        </p:spPr>
      </p:pic>
      <p:sp>
        <p:nvSpPr>
          <p:cNvPr id="20" name="Hộp Văn bản 20">
            <a:extLst>
              <a:ext uri="{FF2B5EF4-FFF2-40B4-BE49-F238E27FC236}">
                <a16:creationId xmlns:a16="http://schemas.microsoft.com/office/drawing/2014/main" id="{67173A0D-91E5-3E12-F719-5F72686DA1D7}"/>
              </a:ext>
            </a:extLst>
          </p:cNvPr>
          <p:cNvSpPr txBox="1"/>
          <p:nvPr/>
        </p:nvSpPr>
        <p:spPr>
          <a:xfrm>
            <a:off x="9194747" y="3135231"/>
            <a:ext cx="8097315" cy="1938992"/>
          </a:xfrm>
          <a:prstGeom prst="rect">
            <a:avLst/>
          </a:prstGeom>
          <a:noFill/>
          <a:ln w="9525">
            <a:noFill/>
          </a:ln>
        </p:spPr>
        <p:txBody>
          <a:bodyPr wrap="square">
            <a:spAutoFit/>
          </a:bodyPr>
          <a:lstStyle/>
          <a:p>
            <a:pPr eaLnBrk="0" hangingPunct="0"/>
            <a:r>
              <a:rPr lang="vi-VN" sz="4000">
                <a:latin typeface="#9Slide07 IcielBaliho Script" pitchFamily="2" charset="0"/>
              </a:rPr>
              <a:t>Ta </a:t>
            </a:r>
            <a:r>
              <a:rPr lang="vi-VN" sz="4000" dirty="0">
                <a:latin typeface="#9Slide07 IcielBaliho Script" pitchFamily="2" charset="0"/>
              </a:rPr>
              <a:t>có thể kết luận gì về lực từ và từ trường của nam châm điện khi sử dụng hai viên pin thay vì một viên pin?</a:t>
            </a:r>
            <a:endParaRPr lang="en-US" sz="4000" dirty="0">
              <a:latin typeface="#9Slide07 IcielBaliho Script" pitchFamily="2" charset="0"/>
            </a:endParaRPr>
          </a:p>
        </p:txBody>
      </p:sp>
      <p:sp>
        <p:nvSpPr>
          <p:cNvPr id="23" name="Hộp Văn bản 20">
            <a:extLst>
              <a:ext uri="{FF2B5EF4-FFF2-40B4-BE49-F238E27FC236}">
                <a16:creationId xmlns:a16="http://schemas.microsoft.com/office/drawing/2014/main" id="{74424620-4B13-2DBF-0F8C-3DAA0222406F}"/>
              </a:ext>
            </a:extLst>
          </p:cNvPr>
          <p:cNvSpPr txBox="1"/>
          <p:nvPr/>
        </p:nvSpPr>
        <p:spPr>
          <a:xfrm>
            <a:off x="9250261" y="7005252"/>
            <a:ext cx="8097315"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Khi sử dụng hai viên pin, từ trường của nam châm điện mạnh hơn.</a:t>
            </a:r>
            <a:endParaRPr lang="en-US" dirty="0"/>
          </a:p>
        </p:txBody>
      </p:sp>
      <p:pic>
        <p:nvPicPr>
          <p:cNvPr id="24" name="Picture 5">
            <a:extLst>
              <a:ext uri="{FF2B5EF4-FFF2-40B4-BE49-F238E27FC236}">
                <a16:creationId xmlns:a16="http://schemas.microsoft.com/office/drawing/2014/main" id="{E21F6548-E52B-3F21-AA16-B253B8898EA3}"/>
              </a:ext>
            </a:extLst>
          </p:cNvPr>
          <p:cNvPicPr>
            <a:picLocks noChangeAspect="1"/>
          </p:cNvPicPr>
          <p:nvPr/>
        </p:nvPicPr>
        <p:blipFill>
          <a:blip r:embed="rId7">
            <a:alphaModFix amt="9999"/>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628637">
            <a:off x="-7030099" y="-3635287"/>
            <a:ext cx="6526625" cy="6763342"/>
          </a:xfrm>
          <a:prstGeom prst="rect">
            <a:avLst/>
          </a:prstGeom>
        </p:spPr>
      </p:pic>
    </p:spTree>
    <p:extLst>
      <p:ext uri="{BB962C8B-B14F-4D97-AF65-F5344CB8AC3E}">
        <p14:creationId xmlns:p14="http://schemas.microsoft.com/office/powerpoint/2010/main" val="5539485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73250" y="5143500"/>
            <a:ext cx="5829100" cy="6040518"/>
          </a:xfrm>
          <a:prstGeom prst="rect">
            <a:avLst/>
          </a:prstGeom>
        </p:spPr>
      </p:pic>
      <p:grpSp>
        <p:nvGrpSpPr>
          <p:cNvPr id="3" name="Group 3"/>
          <p:cNvGrpSpPr>
            <a:grpSpLocks noChangeAspect="1"/>
          </p:cNvGrpSpPr>
          <p:nvPr/>
        </p:nvGrpSpPr>
        <p:grpSpPr>
          <a:xfrm>
            <a:off x="8691267" y="-490588"/>
            <a:ext cx="9604079" cy="9837897"/>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4">
                <a:extLst>
                  <a:ext uri="{28A0092B-C50C-407E-A947-70E740481C1C}">
                    <a14:useLocalDpi xmlns:a14="http://schemas.microsoft.com/office/drawing/2010/main" val="0"/>
                  </a:ext>
                </a:extLst>
              </a:blip>
              <a:stretch>
                <a:fillRect/>
              </a:stretch>
            </a:blipFill>
          </p:spPr>
        </p:sp>
      </p:grpSp>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628637">
            <a:off x="-1375202" y="-55804"/>
            <a:ext cx="10120710" cy="10487782"/>
          </a:xfrm>
          <a:prstGeom prst="rect">
            <a:avLst/>
          </a:prstGeom>
        </p:spPr>
      </p:pic>
      <p:pic>
        <p:nvPicPr>
          <p:cNvPr id="6" name="Picture 6"/>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206982">
            <a:off x="-1205830" y="7270608"/>
            <a:ext cx="6048809" cy="6268195"/>
          </a:xfrm>
          <a:prstGeom prst="rect">
            <a:avLst/>
          </a:prstGeom>
        </p:spPr>
      </p:pic>
      <p:grpSp>
        <p:nvGrpSpPr>
          <p:cNvPr id="7" name="Group 7"/>
          <p:cNvGrpSpPr/>
          <p:nvPr/>
        </p:nvGrpSpPr>
        <p:grpSpPr>
          <a:xfrm>
            <a:off x="16687800" y="8686800"/>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149949" y="1319251"/>
            <a:ext cx="1428750" cy="1428750"/>
          </a:xfrm>
          <a:prstGeom prst="rect">
            <a:avLst/>
          </a:prstGeom>
        </p:spPr>
      </p:pic>
      <p:sp>
        <p:nvSpPr>
          <p:cNvPr id="12" name="TextBox 12"/>
          <p:cNvSpPr txBox="1"/>
          <p:nvPr/>
        </p:nvSpPr>
        <p:spPr>
          <a:xfrm>
            <a:off x="782531" y="4520146"/>
            <a:ext cx="8058615" cy="3254737"/>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4345C"/>
                </a:solidFill>
                <a:effectLst/>
                <a:uLnTx/>
                <a:uFillTx/>
                <a:latin typeface="#9Slide03 Arima Madurai Black" panose="00000A00000000000000" pitchFamily="2" charset="0"/>
                <a:ea typeface="+mn-ea"/>
                <a:cs typeface="+mn-cs"/>
              </a:rPr>
              <a:t>Một số cần cẩu dùng lực từ có thể nhấc được các vật nặng hàng chục tấn bằng sắt, thép lên cao. Có phải chúng hoạt động nhờ nam châm vĩnh cửu không?</a:t>
            </a:r>
            <a:endParaRPr kumimoji="0" lang="en-US" altLang="en-US" sz="3600" b="1" i="0" u="none" strike="noStrike" kern="1200" cap="none" spc="0" normalizeH="0" baseline="0" noProof="0" dirty="0">
              <a:ln>
                <a:noFill/>
              </a:ln>
              <a:solidFill>
                <a:srgbClr val="04345C"/>
              </a:solidFill>
              <a:effectLst/>
              <a:uLnTx/>
              <a:uFillTx/>
              <a:latin typeface="#9Slide03 Arima Madurai Black" panose="00000A00000000000000" pitchFamily="2" charset="0"/>
              <a:ea typeface="+mn-ea"/>
              <a:cs typeface="+mn-cs"/>
            </a:endParaRPr>
          </a:p>
        </p:txBody>
      </p:sp>
      <p:grpSp>
        <p:nvGrpSpPr>
          <p:cNvPr id="13" name="Group 13"/>
          <p:cNvGrpSpPr/>
          <p:nvPr/>
        </p:nvGrpSpPr>
        <p:grpSpPr>
          <a:xfrm>
            <a:off x="-320056" y="1295400"/>
            <a:ext cx="1348756" cy="1348756"/>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599965">
            <a:off x="-620029" y="-1195263"/>
            <a:ext cx="2306858" cy="2390526"/>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8313">
            <a:off x="17176236" y="6772434"/>
            <a:ext cx="1936109" cy="2006330"/>
          </a:xfrm>
          <a:prstGeom prst="rect">
            <a:avLst/>
          </a:prstGeom>
        </p:spPr>
      </p:pic>
      <p:cxnSp>
        <p:nvCxnSpPr>
          <p:cNvPr id="11" name="Straight Connector 10">
            <a:extLst>
              <a:ext uri="{FF2B5EF4-FFF2-40B4-BE49-F238E27FC236}">
                <a16:creationId xmlns:a16="http://schemas.microsoft.com/office/drawing/2014/main" id="{E860A591-B266-4108-8A0E-7DE3052D9CE5}"/>
              </a:ext>
            </a:extLst>
          </p:cNvPr>
          <p:cNvCxnSpPr>
            <a:cxnSpLocks/>
          </p:cNvCxnSpPr>
          <p:nvPr/>
        </p:nvCxnSpPr>
        <p:spPr>
          <a:xfrm>
            <a:off x="551985" y="8420100"/>
            <a:ext cx="859201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2">
            <a:extLst>
              <a:ext uri="{FF2B5EF4-FFF2-40B4-BE49-F238E27FC236}">
                <a16:creationId xmlns:a16="http://schemas.microsoft.com/office/drawing/2014/main" id="{88951BDB-CE8F-0950-21E2-4CC961CBD67C}"/>
              </a:ext>
            </a:extLst>
          </p:cNvPr>
          <p:cNvSpPr txBox="1"/>
          <p:nvPr/>
        </p:nvSpPr>
        <p:spPr>
          <a:xfrm>
            <a:off x="835017" y="3128721"/>
            <a:ext cx="8058615" cy="4916731"/>
          </a:xfrm>
          <a:prstGeom prst="rect">
            <a:avLst/>
          </a:prstGeom>
        </p:spPr>
        <p:txBody>
          <a:bodyPr wrap="square" lIns="0" tIns="0" rIns="0" bIns="0" rtlCol="0" anchor="t">
            <a:spAutoFit/>
          </a:bodyPr>
          <a:lstStyle>
            <a:defPPr>
              <a:defRPr lang="en-US"/>
            </a:defPPr>
            <a:lvl1pPr marR="0" lvl="0" indent="0" algn="ctr" fontAlgn="auto">
              <a:lnSpc>
                <a:spcPct val="150000"/>
              </a:lnSpc>
              <a:spcBef>
                <a:spcPts val="0"/>
              </a:spcBef>
              <a:spcAft>
                <a:spcPts val="0"/>
              </a:spcAft>
              <a:buClrTx/>
              <a:buSzTx/>
              <a:buFontTx/>
              <a:buNone/>
              <a:tabLst/>
              <a:defRPr kumimoji="0" sz="3600" b="1" i="0" u="none" strike="noStrike" cap="none" spc="0" normalizeH="0" baseline="0">
                <a:ln>
                  <a:noFill/>
                </a:ln>
                <a:solidFill>
                  <a:srgbClr val="04345C"/>
                </a:solidFill>
                <a:effectLst/>
                <a:uLnTx/>
                <a:uFillTx/>
                <a:latin typeface="#9Slide03 Arima Madurai Black" panose="00000A00000000000000" pitchFamily="2" charset="0"/>
              </a:defRPr>
            </a:lvl1pPr>
          </a:lstStyle>
          <a:p>
            <a:r>
              <a:rPr lang="vi-VN" dirty="0"/>
              <a:t>Chúng hoạt động nhờ nam châm điện. </a:t>
            </a:r>
          </a:p>
          <a:p>
            <a:r>
              <a:rPr lang="vi-VN" dirty="0"/>
              <a:t>Chiếc cần cẩu có thể tạo ra lực mạnh vì nó được cung cấp một dòng điện rất lớn → nam châm điện có lực từ rất mạnh đủ để nhấc các vật nặng hàng chục tấn bằng sắt, thép lên cao.</a:t>
            </a:r>
            <a:endParaRPr lang="en-US" altLang="en-US" dirty="0"/>
          </a:p>
        </p:txBody>
      </p:sp>
    </p:spTree>
    <p:extLst>
      <p:ext uri="{BB962C8B-B14F-4D97-AF65-F5344CB8AC3E}">
        <p14:creationId xmlns:p14="http://schemas.microsoft.com/office/powerpoint/2010/main" val="17722665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6" presetClass="entr" presetSubtype="37"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2000"/>
                                        <p:tgtEl>
                                          <p:spTgt spid="11"/>
                                        </p:tgtEl>
                                      </p:cBhvr>
                                    </p:animEffect>
                                  </p:childTnLst>
                                </p:cTn>
                              </p:par>
                              <p:par>
                                <p:cTn id="13" presetID="10" presetClass="entr" presetSubtype="0" fill="hold" grpId="0" nodeType="withEffect">
                                  <p:stCondLst>
                                    <p:cond delay="0"/>
                                  </p:stCondLst>
                                  <p:iterate type="lt">
                                    <p:tmPct val="6000"/>
                                  </p:iterate>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iterate type="lt">
                                    <p:tmPct val="0"/>
                                  </p:iterate>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ntr" presetSubtype="0" fill="hold" grpId="0" nodeType="withEffect">
                                  <p:stCondLst>
                                    <p:cond delay="0"/>
                                  </p:stCondLst>
                                  <p:iterate type="lt">
                                    <p:tmPct val="6000"/>
                                  </p:iterate>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D9827F-B42B-03DA-8922-63B48E94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2356925"/>
            <a:ext cx="7696200" cy="7854702"/>
          </a:xfrm>
          <a:prstGeom prst="rect">
            <a:avLst/>
          </a:prstGeom>
        </p:spPr>
      </p:pic>
      <p:pic>
        <p:nvPicPr>
          <p:cNvPr id="2" name="Picture 2"/>
          <p:cNvPicPr>
            <a:picLocks noChangeAspect="1"/>
          </p:cNvPicPr>
          <p:nvPr/>
        </p:nvPicPr>
        <p:blipFill>
          <a:blip r:embed="rId3" cstate="print">
            <a:alphaModFix amt="9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898611">
            <a:off x="13849719" y="7907918"/>
            <a:ext cx="7230953" cy="7493216"/>
          </a:xfrm>
          <a:prstGeom prst="rect">
            <a:avLst/>
          </a:prstGeom>
        </p:spPr>
      </p:pic>
      <p:pic>
        <p:nvPicPr>
          <p:cNvPr id="3" name="Picture 3"/>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688114">
            <a:off x="14039528" y="-5430933"/>
            <a:ext cx="9491370" cy="9835617"/>
          </a:xfrm>
          <a:prstGeom prst="rect">
            <a:avLst/>
          </a:prstGeom>
        </p:spPr>
      </p:pic>
      <p:pic>
        <p:nvPicPr>
          <p:cNvPr id="4" name="Picture 4"/>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12599">
            <a:off x="-8586348" y="-3910484"/>
            <a:ext cx="8668733" cy="8983143"/>
          </a:xfrm>
          <a:prstGeom prst="rect">
            <a:avLst/>
          </a:prstGeom>
        </p:spPr>
      </p:pic>
      <p:pic>
        <p:nvPicPr>
          <p:cNvPr id="5" name="Picture 5"/>
          <p:cNvPicPr>
            <a:picLocks noChangeAspect="1"/>
          </p:cNvPicPr>
          <p:nvPr/>
        </p:nvPicPr>
        <p:blipFill>
          <a:blip r:embed="rId3" cstate="print">
            <a:alphaModFix amt="9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750356">
            <a:off x="-5282471" y="5967544"/>
            <a:ext cx="6917083" cy="7167962"/>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71369" y="732909"/>
            <a:ext cx="9564694"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2. ẢNH HƯỞNG CỦA DÒNG ĐIỆN</a:t>
            </a:r>
            <a:endParaRPr lang="en-US" altLang="en-US" sz="48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2553451" y="1618261"/>
            <a:ext cx="13944600" cy="738664"/>
          </a:xfrm>
          <a:prstGeom prst="rect">
            <a:avLst/>
          </a:prstGeom>
          <a:solidFill>
            <a:srgbClr val="6BD4CD"/>
          </a:solidFill>
          <a:ln w="9525">
            <a:noFill/>
          </a:ln>
        </p:spPr>
        <p:txBody>
          <a:bodyPr wrap="square" lIns="0" tIns="182880" bIns="0">
            <a:spAutoFit/>
          </a:bodyPr>
          <a:lstStyle/>
          <a:p>
            <a:pPr algn="ctr">
              <a:spcBef>
                <a:spcPct val="50000"/>
              </a:spcBef>
            </a:pPr>
            <a:r>
              <a:rPr lang="vi-VN" altLang="en-US" sz="3600" b="1" dirty="0">
                <a:solidFill>
                  <a:srgbClr val="04345C"/>
                </a:solidFill>
                <a:latin typeface="#9Slide03 Arima Madurai Black" panose="00000A00000000000000" pitchFamily="2" charset="0"/>
              </a:rPr>
              <a:t>Ảnh hưởng </a:t>
            </a:r>
            <a:r>
              <a:rPr lang="vi-VN" sz="3600" b="1" dirty="0">
                <a:solidFill>
                  <a:srgbClr val="04345C"/>
                </a:solidFill>
                <a:latin typeface="#9Slide03 Arima Madurai Black" panose="00000A00000000000000" pitchFamily="2" charset="0"/>
              </a:rPr>
              <a:t>của chiều dòng điện đến từ trường của nam châm điện</a:t>
            </a:r>
            <a:endParaRPr lang="en-US" altLang="en-US" sz="3600" b="1" dirty="0">
              <a:solidFill>
                <a:srgbClr val="04345C"/>
              </a:solidFill>
              <a:latin typeface="#9Slide03 Arima Madurai Black" panose="00000A00000000000000" pitchFamily="2" charset="0"/>
            </a:endParaRPr>
          </a:p>
        </p:txBody>
      </p:sp>
      <p:sp>
        <p:nvSpPr>
          <p:cNvPr id="58" name="Hộp Văn bản 20">
            <a:extLst>
              <a:ext uri="{FF2B5EF4-FFF2-40B4-BE49-F238E27FC236}">
                <a16:creationId xmlns:a16="http://schemas.microsoft.com/office/drawing/2014/main" id="{7137479C-535A-C5B8-BD73-1CF7307A89B0}"/>
              </a:ext>
            </a:extLst>
          </p:cNvPr>
          <p:cNvSpPr txBox="1"/>
          <p:nvPr/>
        </p:nvSpPr>
        <p:spPr>
          <a:xfrm>
            <a:off x="2237760" y="4221367"/>
            <a:ext cx="5831379" cy="3708708"/>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sz="4000" dirty="0"/>
              <a:t>Lặp lại thí nghiệm 1 nhưng đổi chiều dòng điện bằng cách đảo dây nối các cực của pin</a:t>
            </a:r>
          </a:p>
        </p:txBody>
      </p:sp>
      <p:pic>
        <p:nvPicPr>
          <p:cNvPr id="20" name="Picture 19">
            <a:extLst>
              <a:ext uri="{FF2B5EF4-FFF2-40B4-BE49-F238E27FC236}">
                <a16:creationId xmlns:a16="http://schemas.microsoft.com/office/drawing/2014/main" id="{AFDEB500-0918-E4AA-B854-32C3474783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2800" y="3922188"/>
            <a:ext cx="4450631" cy="3474470"/>
          </a:xfrm>
          <a:prstGeom prst="rect">
            <a:avLst/>
          </a:prstGeom>
        </p:spPr>
      </p:pic>
    </p:spTree>
    <p:extLst>
      <p:ext uri="{BB962C8B-B14F-4D97-AF65-F5344CB8AC3E}">
        <p14:creationId xmlns:p14="http://schemas.microsoft.com/office/powerpoint/2010/main" val="14235997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ox(in)">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10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5000"/>
                                  </p:iterate>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8BD55B6-110A-96F5-A458-01A6E5B81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6759" y="2067863"/>
            <a:ext cx="5981046" cy="4669218"/>
          </a:xfrm>
          <a:prstGeom prst="rect">
            <a:avLst/>
          </a:prstGeom>
        </p:spPr>
      </p:pic>
      <p:pic>
        <p:nvPicPr>
          <p:cNvPr id="31" name="Picture 30">
            <a:extLst>
              <a:ext uri="{FF2B5EF4-FFF2-40B4-BE49-F238E27FC236}">
                <a16:creationId xmlns:a16="http://schemas.microsoft.com/office/drawing/2014/main" id="{CB3482C5-164A-50FD-49FE-1E10D82AE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662" y="2013943"/>
            <a:ext cx="4732857" cy="4830330"/>
          </a:xfrm>
          <a:prstGeom prst="rect">
            <a:avLst/>
          </a:prstGeom>
        </p:spPr>
      </p:pic>
      <p:sp>
        <p:nvSpPr>
          <p:cNvPr id="8" name="Picture 3"/>
          <p:cNvSpPr/>
          <p:nvPr/>
        </p:nvSpPr>
        <p:spPr>
          <a:xfrm rot="5688114" flipH="1">
            <a:off x="-4149622" y="-5124448"/>
            <a:ext cx="9379701" cy="9747407"/>
          </a:xfrm>
          <a:custGeom>
            <a:avLst/>
            <a:gdLst>
              <a:gd name="connsiteX0" fmla="*/ 9320635 w 9379701"/>
              <a:gd name="connsiteY0" fmla="*/ 4656138 h 9747407"/>
              <a:gd name="connsiteX1" fmla="*/ 7966690 w 9379701"/>
              <a:gd name="connsiteY1" fmla="*/ 2047733 h 9747407"/>
              <a:gd name="connsiteX2" fmla="*/ 5976057 w 9379701"/>
              <a:gd name="connsiteY2" fmla="*/ 385513 h 9747407"/>
              <a:gd name="connsiteX3" fmla="*/ 4738053 w 9379701"/>
              <a:gd name="connsiteY3" fmla="*/ 3891 h 9747407"/>
              <a:gd name="connsiteX4" fmla="*/ 3496118 w 9379701"/>
              <a:gd name="connsiteY4" fmla="*/ 236012 h 9747407"/>
              <a:gd name="connsiteX5" fmla="*/ 2472307 w 9379701"/>
              <a:gd name="connsiteY5" fmla="*/ 1009091 h 9747407"/>
              <a:gd name="connsiteX6" fmla="*/ 1815968 w 9379701"/>
              <a:gd name="connsiteY6" fmla="*/ 2289689 h 9747407"/>
              <a:gd name="connsiteX7" fmla="*/ 377524 w 9379701"/>
              <a:gd name="connsiteY7" fmla="*/ 5240374 h 9747407"/>
              <a:gd name="connsiteX8" fmla="*/ 206562 w 9379701"/>
              <a:gd name="connsiteY8" fmla="*/ 8100572 h 9747407"/>
              <a:gd name="connsiteX9" fmla="*/ 2313135 w 9379701"/>
              <a:gd name="connsiteY9" fmla="*/ 9674270 h 9747407"/>
              <a:gd name="connsiteX10" fmla="*/ 5417973 w 9379701"/>
              <a:gd name="connsiteY10" fmla="*/ 9253305 h 9747407"/>
              <a:gd name="connsiteX11" fmla="*/ 6830870 w 9379701"/>
              <a:gd name="connsiteY11" fmla="*/ 8533339 h 9747407"/>
              <a:gd name="connsiteX12" fmla="*/ 8153374 w 9379701"/>
              <a:gd name="connsiteY12" fmla="*/ 7681574 h 9747407"/>
              <a:gd name="connsiteX13" fmla="*/ 9078929 w 9379701"/>
              <a:gd name="connsiteY13" fmla="*/ 6638999 h 9747407"/>
              <a:gd name="connsiteX14" fmla="*/ 9379588 w 9379701"/>
              <a:gd name="connsiteY14" fmla="*/ 5321026 h 9747407"/>
              <a:gd name="connsiteX15" fmla="*/ 9320635 w 9379701"/>
              <a:gd name="connsiteY15" fmla="*/ 4656138 h 97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79701" h="9747407">
                <a:moveTo>
                  <a:pt x="9320635" y="4656138"/>
                </a:moveTo>
                <a:cubicBezTo>
                  <a:pt x="9133952" y="3674544"/>
                  <a:pt x="8589623" y="2812943"/>
                  <a:pt x="7966690" y="2047733"/>
                </a:cubicBezTo>
                <a:cubicBezTo>
                  <a:pt x="7416466" y="1373009"/>
                  <a:pt x="6764057" y="769102"/>
                  <a:pt x="5976057" y="385513"/>
                </a:cubicBezTo>
                <a:cubicBezTo>
                  <a:pt x="5594831" y="198637"/>
                  <a:pt x="5164477" y="27497"/>
                  <a:pt x="4738053" y="3891"/>
                </a:cubicBezTo>
                <a:cubicBezTo>
                  <a:pt x="4313594" y="-19714"/>
                  <a:pt x="3885205" y="64872"/>
                  <a:pt x="3496118" y="236012"/>
                </a:cubicBezTo>
                <a:cubicBezTo>
                  <a:pt x="3101135" y="407152"/>
                  <a:pt x="2741524" y="674680"/>
                  <a:pt x="2472307" y="1009091"/>
                </a:cubicBezTo>
                <a:cubicBezTo>
                  <a:pt x="2165754" y="1386779"/>
                  <a:pt x="1994791" y="1841185"/>
                  <a:pt x="1815968" y="2289689"/>
                </a:cubicBezTo>
                <a:cubicBezTo>
                  <a:pt x="1411160" y="3308659"/>
                  <a:pt x="790193" y="4221404"/>
                  <a:pt x="377524" y="5240374"/>
                </a:cubicBezTo>
                <a:cubicBezTo>
                  <a:pt x="12018" y="6141317"/>
                  <a:pt x="-166805" y="7168155"/>
                  <a:pt x="206562" y="8100572"/>
                </a:cubicBezTo>
                <a:cubicBezTo>
                  <a:pt x="564208" y="8989711"/>
                  <a:pt x="1397405" y="9501163"/>
                  <a:pt x="2313135" y="9674270"/>
                </a:cubicBezTo>
                <a:cubicBezTo>
                  <a:pt x="3360526" y="9869015"/>
                  <a:pt x="4443290" y="9656566"/>
                  <a:pt x="5417973" y="9253305"/>
                </a:cubicBezTo>
                <a:cubicBezTo>
                  <a:pt x="5907279" y="9052659"/>
                  <a:pt x="6374970" y="8802834"/>
                  <a:pt x="6830870" y="8533339"/>
                </a:cubicBezTo>
                <a:cubicBezTo>
                  <a:pt x="7280875" y="8265810"/>
                  <a:pt x="7732845" y="7992380"/>
                  <a:pt x="8153374" y="7681574"/>
                </a:cubicBezTo>
                <a:cubicBezTo>
                  <a:pt x="8534601" y="7400276"/>
                  <a:pt x="8868665" y="7067832"/>
                  <a:pt x="9078929" y="6638999"/>
                </a:cubicBezTo>
                <a:cubicBezTo>
                  <a:pt x="9279368" y="6231804"/>
                  <a:pt x="9375658" y="5775432"/>
                  <a:pt x="9379588" y="5321026"/>
                </a:cubicBezTo>
                <a:cubicBezTo>
                  <a:pt x="9381553" y="5094807"/>
                  <a:pt x="9357972" y="4872522"/>
                  <a:pt x="9320635" y="4656138"/>
                </a:cubicBezTo>
              </a:path>
            </a:pathLst>
          </a:custGeom>
          <a:solidFill>
            <a:srgbClr val="E2EDF1"/>
          </a:solidFill>
          <a:ln w="19642" cap="flat">
            <a:noFill/>
            <a:prstDash val="solid"/>
            <a:miter/>
          </a:ln>
        </p:spPr>
        <p:txBody>
          <a:bodyPr rtlCol="0" anchor="ctr"/>
          <a:lstStyle/>
          <a:p>
            <a:endParaRPr lang="en-US"/>
          </a:p>
        </p:txBody>
      </p:sp>
      <p:pic>
        <p:nvPicPr>
          <p:cNvPr id="2" name="Picture 2"/>
          <p:cNvPicPr>
            <a:picLocks noChangeAspect="1"/>
          </p:cNvPicPr>
          <p:nvPr/>
        </p:nvPicPr>
        <p:blipFill>
          <a:blip r:embed="rId4" cstate="print">
            <a:alphaModFix amt="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898611" flipH="1">
            <a:off x="14672524" y="-3746608"/>
            <a:ext cx="7230953" cy="7493216"/>
          </a:xfrm>
          <a:prstGeom prst="rect">
            <a:avLst/>
          </a:prstGeom>
        </p:spPr>
      </p:pic>
      <p:pic>
        <p:nvPicPr>
          <p:cNvPr id="4" name="Picture 4"/>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802703">
            <a:off x="-4334366" y="6842472"/>
            <a:ext cx="8668733" cy="8983143"/>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52974" y="529248"/>
            <a:ext cx="9564694" cy="707886"/>
          </a:xfrm>
          <a:prstGeom prst="rect">
            <a:avLst/>
          </a:prstGeom>
          <a:noFill/>
          <a:ln w="9525">
            <a:noFill/>
          </a:ln>
        </p:spPr>
        <p:txBody>
          <a:bodyPr wrap="square">
            <a:spAutoFit/>
          </a:bodyPr>
          <a:lstStyle/>
          <a:p>
            <a:pPr>
              <a:spcBef>
                <a:spcPct val="50000"/>
              </a:spcBef>
            </a:pPr>
            <a:r>
              <a:rPr lang="vi-VN" altLang="en-US" sz="4000" b="1" dirty="0">
                <a:solidFill>
                  <a:srgbClr val="04345C"/>
                </a:solidFill>
                <a:latin typeface="#9Slide03 Arima Madurai Black" panose="00000A00000000000000" pitchFamily="2" charset="0"/>
              </a:rPr>
              <a:t>2. ẢNH HƯỞNG CỦA DÒNG ĐIỆN</a:t>
            </a:r>
            <a:endParaRPr lang="en-US" altLang="en-US" sz="40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2953405" y="1247700"/>
            <a:ext cx="12344400" cy="677108"/>
          </a:xfrm>
          <a:prstGeom prst="rect">
            <a:avLst/>
          </a:prstGeom>
          <a:solidFill>
            <a:srgbClr val="6BD4CD"/>
          </a:solidFill>
          <a:ln w="9525">
            <a:noFill/>
          </a:ln>
        </p:spPr>
        <p:txBody>
          <a:bodyPr wrap="square" lIns="0" tIns="182880" bIns="0">
            <a:spAutoFit/>
          </a:bodyPr>
          <a:lstStyle/>
          <a:p>
            <a:pPr algn="ctr">
              <a:spcBef>
                <a:spcPct val="50000"/>
              </a:spcBef>
            </a:pPr>
            <a:r>
              <a:rPr lang="vi-VN" altLang="en-US" sz="3200" b="1" dirty="0">
                <a:solidFill>
                  <a:srgbClr val="04345C"/>
                </a:solidFill>
                <a:latin typeface="#9Slide03 Arima Madurai Black" panose="00000A00000000000000" pitchFamily="2" charset="0"/>
              </a:rPr>
              <a:t>Ảnh hưởng của </a:t>
            </a:r>
            <a:r>
              <a:rPr lang="en-US" altLang="en-US" sz="3200" b="1" dirty="0" err="1" smtClean="0">
                <a:solidFill>
                  <a:srgbClr val="04345C"/>
                </a:solidFill>
                <a:latin typeface="#9Slide03 Arima Madurai Black" panose="00000A00000000000000" pitchFamily="2" charset="0"/>
              </a:rPr>
              <a:t>chiều</a:t>
            </a:r>
            <a:r>
              <a:rPr lang="vi-VN" altLang="en-US" sz="3200" b="1" dirty="0" smtClean="0">
                <a:solidFill>
                  <a:srgbClr val="04345C"/>
                </a:solidFill>
                <a:latin typeface="#9Slide03 Arima Madurai Black" panose="00000A00000000000000" pitchFamily="2" charset="0"/>
              </a:rPr>
              <a:t> </a:t>
            </a:r>
            <a:r>
              <a:rPr lang="vi-VN" altLang="en-US" sz="3200" b="1" dirty="0">
                <a:solidFill>
                  <a:srgbClr val="04345C"/>
                </a:solidFill>
                <a:latin typeface="#9Slide03 Arima Madurai Black" panose="00000A00000000000000" pitchFamily="2" charset="0"/>
              </a:rPr>
              <a:t>dòng điện đến từ trường của nam châm điện</a:t>
            </a:r>
            <a:endParaRPr lang="en-US" altLang="en-US" sz="3200" b="1" dirty="0">
              <a:solidFill>
                <a:srgbClr val="04345C"/>
              </a:solidFill>
              <a:latin typeface="#9Slide03 Arima Madurai Black" panose="00000A00000000000000" pitchFamily="2" charset="0"/>
            </a:endParaRPr>
          </a:p>
        </p:txBody>
      </p:sp>
      <p:sp>
        <p:nvSpPr>
          <p:cNvPr id="6" name="Picture 5"/>
          <p:cNvSpPr/>
          <p:nvPr/>
        </p:nvSpPr>
        <p:spPr>
          <a:xfrm rot="16849644" flipH="1">
            <a:off x="14453280" y="7477636"/>
            <a:ext cx="6835702" cy="7103676"/>
          </a:xfrm>
          <a:custGeom>
            <a:avLst/>
            <a:gdLst>
              <a:gd name="connsiteX0" fmla="*/ 6792656 w 6835702"/>
              <a:gd name="connsiteY0" fmla="*/ 3393282 h 7103676"/>
              <a:gd name="connsiteX1" fmla="*/ 5805933 w 6835702"/>
              <a:gd name="connsiteY1" fmla="*/ 1492338 h 7103676"/>
              <a:gd name="connsiteX2" fmla="*/ 4355207 w 6835702"/>
              <a:gd name="connsiteY2" fmla="*/ 280953 h 7103676"/>
              <a:gd name="connsiteX3" fmla="*/ 3452979 w 6835702"/>
              <a:gd name="connsiteY3" fmla="*/ 2836 h 7103676"/>
              <a:gd name="connsiteX4" fmla="*/ 2547887 w 6835702"/>
              <a:gd name="connsiteY4" fmla="*/ 172000 h 7103676"/>
              <a:gd name="connsiteX5" fmla="*/ 1801758 w 6835702"/>
              <a:gd name="connsiteY5" fmla="*/ 735402 h 7103676"/>
              <a:gd name="connsiteX6" fmla="*/ 1323434 w 6835702"/>
              <a:gd name="connsiteY6" fmla="*/ 1668670 h 7103676"/>
              <a:gd name="connsiteX7" fmla="*/ 275131 w 6835702"/>
              <a:gd name="connsiteY7" fmla="*/ 3819059 h 7103676"/>
              <a:gd name="connsiteX8" fmla="*/ 150537 w 6835702"/>
              <a:gd name="connsiteY8" fmla="*/ 5903503 h 7103676"/>
              <a:gd name="connsiteX9" fmla="*/ 1685757 w 6835702"/>
              <a:gd name="connsiteY9" fmla="*/ 7050377 h 7103676"/>
              <a:gd name="connsiteX10" fmla="*/ 3948489 w 6835702"/>
              <a:gd name="connsiteY10" fmla="*/ 6743587 h 7103676"/>
              <a:gd name="connsiteX11" fmla="*/ 4978175 w 6835702"/>
              <a:gd name="connsiteY11" fmla="*/ 6218893 h 7103676"/>
              <a:gd name="connsiteX12" fmla="*/ 5941983 w 6835702"/>
              <a:gd name="connsiteY12" fmla="*/ 5598147 h 7103676"/>
              <a:gd name="connsiteX13" fmla="*/ 6616506 w 6835702"/>
              <a:gd name="connsiteY13" fmla="*/ 4838343 h 7103676"/>
              <a:gd name="connsiteX14" fmla="*/ 6835619 w 6835702"/>
              <a:gd name="connsiteY14" fmla="*/ 3877836 h 7103676"/>
              <a:gd name="connsiteX15" fmla="*/ 6792656 w 6835702"/>
              <a:gd name="connsiteY15" fmla="*/ 3393282 h 710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5702" h="7103676">
                <a:moveTo>
                  <a:pt x="6792656" y="3393282"/>
                </a:moveTo>
                <a:cubicBezTo>
                  <a:pt x="6656606" y="2677919"/>
                  <a:pt x="6259911" y="2050006"/>
                  <a:pt x="5805933" y="1492338"/>
                </a:cubicBezTo>
                <a:cubicBezTo>
                  <a:pt x="5404943" y="1000616"/>
                  <a:pt x="4929483" y="560503"/>
                  <a:pt x="4355207" y="280953"/>
                </a:cubicBezTo>
                <a:cubicBezTo>
                  <a:pt x="4077378" y="144762"/>
                  <a:pt x="3763747" y="20039"/>
                  <a:pt x="3452979" y="2836"/>
                </a:cubicBezTo>
                <a:cubicBezTo>
                  <a:pt x="3143644" y="-14367"/>
                  <a:pt x="2831444" y="47277"/>
                  <a:pt x="2547887" y="172000"/>
                </a:cubicBezTo>
                <a:cubicBezTo>
                  <a:pt x="2260033" y="296722"/>
                  <a:pt x="1997957" y="491691"/>
                  <a:pt x="1801758" y="735402"/>
                </a:cubicBezTo>
                <a:cubicBezTo>
                  <a:pt x="1578349" y="1010651"/>
                  <a:pt x="1453756" y="1341811"/>
                  <a:pt x="1323434" y="1668670"/>
                </a:cubicBezTo>
                <a:cubicBezTo>
                  <a:pt x="1028420" y="2411271"/>
                  <a:pt x="575873" y="3076458"/>
                  <a:pt x="275131" y="3819059"/>
                </a:cubicBezTo>
                <a:cubicBezTo>
                  <a:pt x="8759" y="4475644"/>
                  <a:pt x="-121563" y="5223979"/>
                  <a:pt x="150537" y="5903503"/>
                </a:cubicBezTo>
                <a:cubicBezTo>
                  <a:pt x="411181" y="6551486"/>
                  <a:pt x="1018395" y="6924220"/>
                  <a:pt x="1685757" y="7050377"/>
                </a:cubicBezTo>
                <a:cubicBezTo>
                  <a:pt x="2449071" y="7192302"/>
                  <a:pt x="3238163" y="7037474"/>
                  <a:pt x="3948489" y="6743587"/>
                </a:cubicBezTo>
                <a:cubicBezTo>
                  <a:pt x="4305084" y="6597361"/>
                  <a:pt x="4645925" y="6415295"/>
                  <a:pt x="4978175" y="6218893"/>
                </a:cubicBezTo>
                <a:cubicBezTo>
                  <a:pt x="5306127" y="6023924"/>
                  <a:pt x="5635512" y="5824655"/>
                  <a:pt x="5941983" y="5598147"/>
                </a:cubicBezTo>
                <a:cubicBezTo>
                  <a:pt x="6219813" y="5393144"/>
                  <a:pt x="6463271" y="5150867"/>
                  <a:pt x="6616506" y="4838343"/>
                </a:cubicBezTo>
                <a:cubicBezTo>
                  <a:pt x="6762582" y="4541590"/>
                  <a:pt x="6832755" y="4208996"/>
                  <a:pt x="6835619" y="3877836"/>
                </a:cubicBezTo>
                <a:cubicBezTo>
                  <a:pt x="6837051" y="3712973"/>
                  <a:pt x="6819866" y="3550977"/>
                  <a:pt x="6792656" y="3393282"/>
                </a:cubicBezTo>
              </a:path>
            </a:pathLst>
          </a:custGeom>
          <a:solidFill>
            <a:srgbClr val="6BD4CD"/>
          </a:solidFill>
          <a:ln w="14317" cap="flat">
            <a:noFill/>
            <a:prstDash val="solid"/>
            <a:miter/>
          </a:ln>
        </p:spPr>
        <p:txBody>
          <a:bodyPr rtlCol="0" anchor="ctr"/>
          <a:lstStyle/>
          <a:p>
            <a:endParaRPr lang="en-US"/>
          </a:p>
        </p:txBody>
      </p:sp>
      <p:pic>
        <p:nvPicPr>
          <p:cNvPr id="24" name="Picture 5">
            <a:extLst>
              <a:ext uri="{FF2B5EF4-FFF2-40B4-BE49-F238E27FC236}">
                <a16:creationId xmlns:a16="http://schemas.microsoft.com/office/drawing/2014/main" id="{E21F6548-E52B-3F21-AA16-B253B8898EA3}"/>
              </a:ext>
            </a:extLst>
          </p:cNvPr>
          <p:cNvPicPr>
            <a:picLocks noChangeAspect="1"/>
          </p:cNvPicPr>
          <p:nvPr/>
        </p:nvPicPr>
        <p:blipFill>
          <a:blip r:embed="rId6">
            <a:alphaModFix amt="9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628637">
            <a:off x="-7030099" y="-3635287"/>
            <a:ext cx="6526625" cy="6763342"/>
          </a:xfrm>
          <a:prstGeom prst="rect">
            <a:avLst/>
          </a:prstGeom>
        </p:spPr>
      </p:pic>
      <p:sp>
        <p:nvSpPr>
          <p:cNvPr id="32" name="Hộp Văn bản 20">
            <a:extLst>
              <a:ext uri="{FF2B5EF4-FFF2-40B4-BE49-F238E27FC236}">
                <a16:creationId xmlns:a16="http://schemas.microsoft.com/office/drawing/2014/main" id="{A15CC5B8-FA7C-B3AB-68E1-7641B809DDB1}"/>
              </a:ext>
            </a:extLst>
          </p:cNvPr>
          <p:cNvSpPr txBox="1"/>
          <p:nvPr/>
        </p:nvSpPr>
        <p:spPr>
          <a:xfrm>
            <a:off x="-3200400" y="4440572"/>
            <a:ext cx="1980485" cy="3285515"/>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sz="2000" dirty="0"/>
              <a:t>Lặp lại thí nghiệm 1 nhưng đổi chiều dòng điện bằng cách đảo dây nối các cực của pin</a:t>
            </a:r>
          </a:p>
        </p:txBody>
      </p:sp>
      <p:pic>
        <p:nvPicPr>
          <p:cNvPr id="23" name="Picture 2">
            <a:extLst>
              <a:ext uri="{FF2B5EF4-FFF2-40B4-BE49-F238E27FC236}">
                <a16:creationId xmlns:a16="http://schemas.microsoft.com/office/drawing/2014/main" id="{B90A1798-8066-98B3-66F0-0312C622EB7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2220" y="7455646"/>
            <a:ext cx="1683009" cy="1683009"/>
          </a:xfrm>
          <a:prstGeom prst="rect">
            <a:avLst/>
          </a:prstGeom>
          <a:noFill/>
          <a:extLst>
            <a:ext uri="{909E8E84-426E-40DD-AFC4-6F175D3DCCD1}">
              <a14:hiddenFill xmlns:a14="http://schemas.microsoft.com/office/drawing/2010/main">
                <a:solidFill>
                  <a:srgbClr val="FFFFFF"/>
                </a:solidFill>
              </a14:hiddenFill>
            </a:ext>
          </a:extLst>
        </p:spPr>
      </p:pic>
      <p:sp>
        <p:nvSpPr>
          <p:cNvPr id="34" name="Hộp Văn bản 20">
            <a:extLst>
              <a:ext uri="{FF2B5EF4-FFF2-40B4-BE49-F238E27FC236}">
                <a16:creationId xmlns:a16="http://schemas.microsoft.com/office/drawing/2014/main" id="{76CF97C0-631C-0175-757D-97E9908DAC76}"/>
              </a:ext>
            </a:extLst>
          </p:cNvPr>
          <p:cNvSpPr txBox="1"/>
          <p:nvPr/>
        </p:nvSpPr>
        <p:spPr>
          <a:xfrm>
            <a:off x="2953405" y="7039115"/>
            <a:ext cx="14095218" cy="2585323"/>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Dòng điện sẽ đi từ cực dương của </a:t>
            </a:r>
            <a:r>
              <a:rPr lang="vi-VN" dirty="0" smtClean="0"/>
              <a:t>ngu</a:t>
            </a:r>
            <a:r>
              <a:rPr lang="en-US" dirty="0" smtClean="0"/>
              <a:t>ồ</a:t>
            </a:r>
            <a:r>
              <a:rPr lang="vi-VN" dirty="0" smtClean="0"/>
              <a:t>n </a:t>
            </a:r>
            <a:r>
              <a:rPr lang="vi-VN" dirty="0"/>
              <a:t>điện qua nam châm điện rồi đến cực âm của </a:t>
            </a:r>
            <a:r>
              <a:rPr lang="vi-VN" dirty="0" smtClean="0"/>
              <a:t>ngu</a:t>
            </a:r>
            <a:r>
              <a:rPr lang="en-US" dirty="0" smtClean="0"/>
              <a:t>ồ</a:t>
            </a:r>
            <a:r>
              <a:rPr lang="vi-VN" dirty="0" smtClean="0"/>
              <a:t>n</a:t>
            </a:r>
            <a:r>
              <a:rPr lang="vi-VN" dirty="0"/>
              <a:t>. Do ta đã đổi ngược pin nên chiều dòng điện đi qua ống dây ngược với chiều dòng điện ở thí nghiệm đầu. </a:t>
            </a:r>
            <a:endParaRPr lang="en-US" dirty="0"/>
          </a:p>
        </p:txBody>
      </p:sp>
    </p:spTree>
    <p:extLst>
      <p:ext uri="{BB962C8B-B14F-4D97-AF65-F5344CB8AC3E}">
        <p14:creationId xmlns:p14="http://schemas.microsoft.com/office/powerpoint/2010/main" val="22724145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8BD55B6-110A-96F5-A458-01A6E5B81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31000" y="2857500"/>
            <a:ext cx="4445037" cy="3470103"/>
          </a:xfrm>
          <a:prstGeom prst="rect">
            <a:avLst/>
          </a:prstGeom>
        </p:spPr>
      </p:pic>
      <p:pic>
        <p:nvPicPr>
          <p:cNvPr id="31" name="Picture 30">
            <a:extLst>
              <a:ext uri="{FF2B5EF4-FFF2-40B4-BE49-F238E27FC236}">
                <a16:creationId xmlns:a16="http://schemas.microsoft.com/office/drawing/2014/main" id="{CB3482C5-164A-50FD-49FE-1E10D82AE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058" y="1954164"/>
            <a:ext cx="6319176" cy="6449319"/>
          </a:xfrm>
          <a:prstGeom prst="rect">
            <a:avLst/>
          </a:prstGeom>
        </p:spPr>
      </p:pic>
      <p:sp>
        <p:nvSpPr>
          <p:cNvPr id="8" name="Picture 3"/>
          <p:cNvSpPr/>
          <p:nvPr/>
        </p:nvSpPr>
        <p:spPr>
          <a:xfrm rot="5688114" flipH="1">
            <a:off x="-4149622" y="-5124448"/>
            <a:ext cx="9379701" cy="9747407"/>
          </a:xfrm>
          <a:custGeom>
            <a:avLst/>
            <a:gdLst>
              <a:gd name="connsiteX0" fmla="*/ 9320635 w 9379701"/>
              <a:gd name="connsiteY0" fmla="*/ 4656138 h 9747407"/>
              <a:gd name="connsiteX1" fmla="*/ 7966690 w 9379701"/>
              <a:gd name="connsiteY1" fmla="*/ 2047733 h 9747407"/>
              <a:gd name="connsiteX2" fmla="*/ 5976057 w 9379701"/>
              <a:gd name="connsiteY2" fmla="*/ 385513 h 9747407"/>
              <a:gd name="connsiteX3" fmla="*/ 4738053 w 9379701"/>
              <a:gd name="connsiteY3" fmla="*/ 3891 h 9747407"/>
              <a:gd name="connsiteX4" fmla="*/ 3496118 w 9379701"/>
              <a:gd name="connsiteY4" fmla="*/ 236012 h 9747407"/>
              <a:gd name="connsiteX5" fmla="*/ 2472307 w 9379701"/>
              <a:gd name="connsiteY5" fmla="*/ 1009091 h 9747407"/>
              <a:gd name="connsiteX6" fmla="*/ 1815968 w 9379701"/>
              <a:gd name="connsiteY6" fmla="*/ 2289689 h 9747407"/>
              <a:gd name="connsiteX7" fmla="*/ 377524 w 9379701"/>
              <a:gd name="connsiteY7" fmla="*/ 5240374 h 9747407"/>
              <a:gd name="connsiteX8" fmla="*/ 206562 w 9379701"/>
              <a:gd name="connsiteY8" fmla="*/ 8100572 h 9747407"/>
              <a:gd name="connsiteX9" fmla="*/ 2313135 w 9379701"/>
              <a:gd name="connsiteY9" fmla="*/ 9674270 h 9747407"/>
              <a:gd name="connsiteX10" fmla="*/ 5417973 w 9379701"/>
              <a:gd name="connsiteY10" fmla="*/ 9253305 h 9747407"/>
              <a:gd name="connsiteX11" fmla="*/ 6830870 w 9379701"/>
              <a:gd name="connsiteY11" fmla="*/ 8533339 h 9747407"/>
              <a:gd name="connsiteX12" fmla="*/ 8153374 w 9379701"/>
              <a:gd name="connsiteY12" fmla="*/ 7681574 h 9747407"/>
              <a:gd name="connsiteX13" fmla="*/ 9078929 w 9379701"/>
              <a:gd name="connsiteY13" fmla="*/ 6638999 h 9747407"/>
              <a:gd name="connsiteX14" fmla="*/ 9379588 w 9379701"/>
              <a:gd name="connsiteY14" fmla="*/ 5321026 h 9747407"/>
              <a:gd name="connsiteX15" fmla="*/ 9320635 w 9379701"/>
              <a:gd name="connsiteY15" fmla="*/ 4656138 h 97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79701" h="9747407">
                <a:moveTo>
                  <a:pt x="9320635" y="4656138"/>
                </a:moveTo>
                <a:cubicBezTo>
                  <a:pt x="9133952" y="3674544"/>
                  <a:pt x="8589623" y="2812943"/>
                  <a:pt x="7966690" y="2047733"/>
                </a:cubicBezTo>
                <a:cubicBezTo>
                  <a:pt x="7416466" y="1373009"/>
                  <a:pt x="6764057" y="769102"/>
                  <a:pt x="5976057" y="385513"/>
                </a:cubicBezTo>
                <a:cubicBezTo>
                  <a:pt x="5594831" y="198637"/>
                  <a:pt x="5164477" y="27497"/>
                  <a:pt x="4738053" y="3891"/>
                </a:cubicBezTo>
                <a:cubicBezTo>
                  <a:pt x="4313594" y="-19714"/>
                  <a:pt x="3885205" y="64872"/>
                  <a:pt x="3496118" y="236012"/>
                </a:cubicBezTo>
                <a:cubicBezTo>
                  <a:pt x="3101135" y="407152"/>
                  <a:pt x="2741524" y="674680"/>
                  <a:pt x="2472307" y="1009091"/>
                </a:cubicBezTo>
                <a:cubicBezTo>
                  <a:pt x="2165754" y="1386779"/>
                  <a:pt x="1994791" y="1841185"/>
                  <a:pt x="1815968" y="2289689"/>
                </a:cubicBezTo>
                <a:cubicBezTo>
                  <a:pt x="1411160" y="3308659"/>
                  <a:pt x="790193" y="4221404"/>
                  <a:pt x="377524" y="5240374"/>
                </a:cubicBezTo>
                <a:cubicBezTo>
                  <a:pt x="12018" y="6141317"/>
                  <a:pt x="-166805" y="7168155"/>
                  <a:pt x="206562" y="8100572"/>
                </a:cubicBezTo>
                <a:cubicBezTo>
                  <a:pt x="564208" y="8989711"/>
                  <a:pt x="1397405" y="9501163"/>
                  <a:pt x="2313135" y="9674270"/>
                </a:cubicBezTo>
                <a:cubicBezTo>
                  <a:pt x="3360526" y="9869015"/>
                  <a:pt x="4443290" y="9656566"/>
                  <a:pt x="5417973" y="9253305"/>
                </a:cubicBezTo>
                <a:cubicBezTo>
                  <a:pt x="5907279" y="9052659"/>
                  <a:pt x="6374970" y="8802834"/>
                  <a:pt x="6830870" y="8533339"/>
                </a:cubicBezTo>
                <a:cubicBezTo>
                  <a:pt x="7280875" y="8265810"/>
                  <a:pt x="7732845" y="7992380"/>
                  <a:pt x="8153374" y="7681574"/>
                </a:cubicBezTo>
                <a:cubicBezTo>
                  <a:pt x="8534601" y="7400276"/>
                  <a:pt x="8868665" y="7067832"/>
                  <a:pt x="9078929" y="6638999"/>
                </a:cubicBezTo>
                <a:cubicBezTo>
                  <a:pt x="9279368" y="6231804"/>
                  <a:pt x="9375658" y="5775432"/>
                  <a:pt x="9379588" y="5321026"/>
                </a:cubicBezTo>
                <a:cubicBezTo>
                  <a:pt x="9381553" y="5094807"/>
                  <a:pt x="9357972" y="4872522"/>
                  <a:pt x="9320635" y="4656138"/>
                </a:cubicBezTo>
              </a:path>
            </a:pathLst>
          </a:custGeom>
          <a:solidFill>
            <a:srgbClr val="E2EDF1"/>
          </a:solidFill>
          <a:ln w="19642" cap="flat">
            <a:noFill/>
            <a:prstDash val="solid"/>
            <a:miter/>
          </a:ln>
        </p:spPr>
        <p:txBody>
          <a:bodyPr rtlCol="0" anchor="ctr"/>
          <a:lstStyle/>
          <a:p>
            <a:endParaRPr lang="en-US"/>
          </a:p>
        </p:txBody>
      </p:sp>
      <p:pic>
        <p:nvPicPr>
          <p:cNvPr id="2" name="Picture 2"/>
          <p:cNvPicPr>
            <a:picLocks noChangeAspect="1"/>
          </p:cNvPicPr>
          <p:nvPr/>
        </p:nvPicPr>
        <p:blipFill>
          <a:blip r:embed="rId4" cstate="print">
            <a:alphaModFix amt="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898611" flipH="1">
            <a:off x="14672524" y="-3746608"/>
            <a:ext cx="7230953" cy="7493216"/>
          </a:xfrm>
          <a:prstGeom prst="rect">
            <a:avLst/>
          </a:prstGeom>
        </p:spPr>
      </p:pic>
      <p:pic>
        <p:nvPicPr>
          <p:cNvPr id="4" name="Picture 4"/>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802703">
            <a:off x="-4334366" y="6842472"/>
            <a:ext cx="8668733" cy="8983143"/>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52974" y="529248"/>
            <a:ext cx="9564694" cy="707886"/>
          </a:xfrm>
          <a:prstGeom prst="rect">
            <a:avLst/>
          </a:prstGeom>
          <a:noFill/>
          <a:ln w="9525">
            <a:noFill/>
          </a:ln>
        </p:spPr>
        <p:txBody>
          <a:bodyPr wrap="square">
            <a:spAutoFit/>
          </a:bodyPr>
          <a:lstStyle/>
          <a:p>
            <a:pPr>
              <a:spcBef>
                <a:spcPct val="50000"/>
              </a:spcBef>
            </a:pPr>
            <a:r>
              <a:rPr lang="vi-VN" altLang="en-US" sz="4000" b="1" dirty="0">
                <a:solidFill>
                  <a:srgbClr val="04345C"/>
                </a:solidFill>
                <a:latin typeface="#9Slide03 Arima Madurai Black" panose="00000A00000000000000" pitchFamily="2" charset="0"/>
              </a:rPr>
              <a:t>2. ẢNH HƯỞNG CỦA DÒNG ĐIỆN</a:t>
            </a:r>
            <a:endParaRPr lang="en-US" altLang="en-US" sz="40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2953405" y="1247700"/>
            <a:ext cx="12344400" cy="677108"/>
          </a:xfrm>
          <a:prstGeom prst="rect">
            <a:avLst/>
          </a:prstGeom>
          <a:solidFill>
            <a:srgbClr val="6BD4CD"/>
          </a:solidFill>
          <a:ln w="9525">
            <a:noFill/>
          </a:ln>
        </p:spPr>
        <p:txBody>
          <a:bodyPr wrap="square" lIns="0" tIns="182880" bIns="0">
            <a:spAutoFit/>
          </a:bodyPr>
          <a:lstStyle/>
          <a:p>
            <a:pPr algn="ctr">
              <a:spcBef>
                <a:spcPct val="50000"/>
              </a:spcBef>
            </a:pPr>
            <a:r>
              <a:rPr lang="vi-VN" altLang="en-US" sz="3200" b="1" dirty="0">
                <a:solidFill>
                  <a:srgbClr val="04345C"/>
                </a:solidFill>
                <a:latin typeface="#9Slide03 Arima Madurai Black" panose="00000A00000000000000" pitchFamily="2" charset="0"/>
              </a:rPr>
              <a:t>Ảnh hưởng của </a:t>
            </a:r>
            <a:r>
              <a:rPr lang="en-US" altLang="en-US" sz="3200" b="1" dirty="0" err="1" smtClean="0">
                <a:solidFill>
                  <a:srgbClr val="04345C"/>
                </a:solidFill>
                <a:latin typeface="#9Slide03 Arima Madurai Black" panose="00000A00000000000000" pitchFamily="2" charset="0"/>
              </a:rPr>
              <a:t>chiều</a:t>
            </a:r>
            <a:r>
              <a:rPr lang="vi-VN" altLang="en-US" sz="3200" b="1" dirty="0" smtClean="0">
                <a:solidFill>
                  <a:srgbClr val="04345C"/>
                </a:solidFill>
                <a:latin typeface="#9Slide03 Arima Madurai Black" panose="00000A00000000000000" pitchFamily="2" charset="0"/>
              </a:rPr>
              <a:t> </a:t>
            </a:r>
            <a:r>
              <a:rPr lang="vi-VN" altLang="en-US" sz="3200" b="1" dirty="0">
                <a:solidFill>
                  <a:srgbClr val="04345C"/>
                </a:solidFill>
                <a:latin typeface="#9Slide03 Arima Madurai Black" panose="00000A00000000000000" pitchFamily="2" charset="0"/>
              </a:rPr>
              <a:t>dòng điện đến từ trường của nam châm điện</a:t>
            </a:r>
            <a:endParaRPr lang="en-US" altLang="en-US" sz="3200" b="1" dirty="0">
              <a:solidFill>
                <a:srgbClr val="04345C"/>
              </a:solidFill>
              <a:latin typeface="#9Slide03 Arima Madurai Black" panose="00000A00000000000000" pitchFamily="2" charset="0"/>
            </a:endParaRPr>
          </a:p>
        </p:txBody>
      </p:sp>
      <p:sp>
        <p:nvSpPr>
          <p:cNvPr id="6" name="Picture 5"/>
          <p:cNvSpPr/>
          <p:nvPr/>
        </p:nvSpPr>
        <p:spPr>
          <a:xfrm rot="16849644" flipH="1">
            <a:off x="14453280" y="7477636"/>
            <a:ext cx="6835702" cy="7103676"/>
          </a:xfrm>
          <a:custGeom>
            <a:avLst/>
            <a:gdLst>
              <a:gd name="connsiteX0" fmla="*/ 6792656 w 6835702"/>
              <a:gd name="connsiteY0" fmla="*/ 3393282 h 7103676"/>
              <a:gd name="connsiteX1" fmla="*/ 5805933 w 6835702"/>
              <a:gd name="connsiteY1" fmla="*/ 1492338 h 7103676"/>
              <a:gd name="connsiteX2" fmla="*/ 4355207 w 6835702"/>
              <a:gd name="connsiteY2" fmla="*/ 280953 h 7103676"/>
              <a:gd name="connsiteX3" fmla="*/ 3452979 w 6835702"/>
              <a:gd name="connsiteY3" fmla="*/ 2836 h 7103676"/>
              <a:gd name="connsiteX4" fmla="*/ 2547887 w 6835702"/>
              <a:gd name="connsiteY4" fmla="*/ 172000 h 7103676"/>
              <a:gd name="connsiteX5" fmla="*/ 1801758 w 6835702"/>
              <a:gd name="connsiteY5" fmla="*/ 735402 h 7103676"/>
              <a:gd name="connsiteX6" fmla="*/ 1323434 w 6835702"/>
              <a:gd name="connsiteY6" fmla="*/ 1668670 h 7103676"/>
              <a:gd name="connsiteX7" fmla="*/ 275131 w 6835702"/>
              <a:gd name="connsiteY7" fmla="*/ 3819059 h 7103676"/>
              <a:gd name="connsiteX8" fmla="*/ 150537 w 6835702"/>
              <a:gd name="connsiteY8" fmla="*/ 5903503 h 7103676"/>
              <a:gd name="connsiteX9" fmla="*/ 1685757 w 6835702"/>
              <a:gd name="connsiteY9" fmla="*/ 7050377 h 7103676"/>
              <a:gd name="connsiteX10" fmla="*/ 3948489 w 6835702"/>
              <a:gd name="connsiteY10" fmla="*/ 6743587 h 7103676"/>
              <a:gd name="connsiteX11" fmla="*/ 4978175 w 6835702"/>
              <a:gd name="connsiteY11" fmla="*/ 6218893 h 7103676"/>
              <a:gd name="connsiteX12" fmla="*/ 5941983 w 6835702"/>
              <a:gd name="connsiteY12" fmla="*/ 5598147 h 7103676"/>
              <a:gd name="connsiteX13" fmla="*/ 6616506 w 6835702"/>
              <a:gd name="connsiteY13" fmla="*/ 4838343 h 7103676"/>
              <a:gd name="connsiteX14" fmla="*/ 6835619 w 6835702"/>
              <a:gd name="connsiteY14" fmla="*/ 3877836 h 7103676"/>
              <a:gd name="connsiteX15" fmla="*/ 6792656 w 6835702"/>
              <a:gd name="connsiteY15" fmla="*/ 3393282 h 710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5702" h="7103676">
                <a:moveTo>
                  <a:pt x="6792656" y="3393282"/>
                </a:moveTo>
                <a:cubicBezTo>
                  <a:pt x="6656606" y="2677919"/>
                  <a:pt x="6259911" y="2050006"/>
                  <a:pt x="5805933" y="1492338"/>
                </a:cubicBezTo>
                <a:cubicBezTo>
                  <a:pt x="5404943" y="1000616"/>
                  <a:pt x="4929483" y="560503"/>
                  <a:pt x="4355207" y="280953"/>
                </a:cubicBezTo>
                <a:cubicBezTo>
                  <a:pt x="4077378" y="144762"/>
                  <a:pt x="3763747" y="20039"/>
                  <a:pt x="3452979" y="2836"/>
                </a:cubicBezTo>
                <a:cubicBezTo>
                  <a:pt x="3143644" y="-14367"/>
                  <a:pt x="2831444" y="47277"/>
                  <a:pt x="2547887" y="172000"/>
                </a:cubicBezTo>
                <a:cubicBezTo>
                  <a:pt x="2260033" y="296722"/>
                  <a:pt x="1997957" y="491691"/>
                  <a:pt x="1801758" y="735402"/>
                </a:cubicBezTo>
                <a:cubicBezTo>
                  <a:pt x="1578349" y="1010651"/>
                  <a:pt x="1453756" y="1341811"/>
                  <a:pt x="1323434" y="1668670"/>
                </a:cubicBezTo>
                <a:cubicBezTo>
                  <a:pt x="1028420" y="2411271"/>
                  <a:pt x="575873" y="3076458"/>
                  <a:pt x="275131" y="3819059"/>
                </a:cubicBezTo>
                <a:cubicBezTo>
                  <a:pt x="8759" y="4475644"/>
                  <a:pt x="-121563" y="5223979"/>
                  <a:pt x="150537" y="5903503"/>
                </a:cubicBezTo>
                <a:cubicBezTo>
                  <a:pt x="411181" y="6551486"/>
                  <a:pt x="1018395" y="6924220"/>
                  <a:pt x="1685757" y="7050377"/>
                </a:cubicBezTo>
                <a:cubicBezTo>
                  <a:pt x="2449071" y="7192302"/>
                  <a:pt x="3238163" y="7037474"/>
                  <a:pt x="3948489" y="6743587"/>
                </a:cubicBezTo>
                <a:cubicBezTo>
                  <a:pt x="4305084" y="6597361"/>
                  <a:pt x="4645925" y="6415295"/>
                  <a:pt x="4978175" y="6218893"/>
                </a:cubicBezTo>
                <a:cubicBezTo>
                  <a:pt x="5306127" y="6023924"/>
                  <a:pt x="5635512" y="5824655"/>
                  <a:pt x="5941983" y="5598147"/>
                </a:cubicBezTo>
                <a:cubicBezTo>
                  <a:pt x="6219813" y="5393144"/>
                  <a:pt x="6463271" y="5150867"/>
                  <a:pt x="6616506" y="4838343"/>
                </a:cubicBezTo>
                <a:cubicBezTo>
                  <a:pt x="6762582" y="4541590"/>
                  <a:pt x="6832755" y="4208996"/>
                  <a:pt x="6835619" y="3877836"/>
                </a:cubicBezTo>
                <a:cubicBezTo>
                  <a:pt x="6837051" y="3712973"/>
                  <a:pt x="6819866" y="3550977"/>
                  <a:pt x="6792656" y="3393282"/>
                </a:cubicBezTo>
              </a:path>
            </a:pathLst>
          </a:custGeom>
          <a:solidFill>
            <a:srgbClr val="6BD4CD"/>
          </a:solidFill>
          <a:ln w="14317" cap="flat">
            <a:noFill/>
            <a:prstDash val="solid"/>
            <a:miter/>
          </a:ln>
        </p:spPr>
        <p:txBody>
          <a:bodyPr rtlCol="0" anchor="ctr"/>
          <a:lstStyle/>
          <a:p>
            <a:endParaRPr lang="en-US"/>
          </a:p>
        </p:txBody>
      </p:sp>
      <p:pic>
        <p:nvPicPr>
          <p:cNvPr id="19" name="Picture 4">
            <a:extLst>
              <a:ext uri="{FF2B5EF4-FFF2-40B4-BE49-F238E27FC236}">
                <a16:creationId xmlns:a16="http://schemas.microsoft.com/office/drawing/2014/main" id="{A11C8F9A-0686-251F-C023-0C7BC21678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3596" y="8232575"/>
            <a:ext cx="1489039" cy="1489039"/>
          </a:xfrm>
          <a:prstGeom prst="rect">
            <a:avLst/>
          </a:prstGeom>
          <a:noFill/>
          <a:extLst>
            <a:ext uri="{909E8E84-426E-40DD-AFC4-6F175D3DCCD1}">
              <a14:hiddenFill xmlns:a14="http://schemas.microsoft.com/office/drawing/2010/main">
                <a:solidFill>
                  <a:srgbClr val="FFFFFF"/>
                </a:solidFill>
              </a14:hiddenFill>
            </a:ext>
          </a:extLst>
        </p:spPr>
      </p:pic>
      <p:sp>
        <p:nvSpPr>
          <p:cNvPr id="20" name="Hộp Văn bản 20">
            <a:extLst>
              <a:ext uri="{FF2B5EF4-FFF2-40B4-BE49-F238E27FC236}">
                <a16:creationId xmlns:a16="http://schemas.microsoft.com/office/drawing/2014/main" id="{67173A0D-91E5-3E12-F719-5F72686DA1D7}"/>
              </a:ext>
            </a:extLst>
          </p:cNvPr>
          <p:cNvSpPr txBox="1"/>
          <p:nvPr/>
        </p:nvSpPr>
        <p:spPr>
          <a:xfrm>
            <a:off x="3352800" y="8275064"/>
            <a:ext cx="13200805" cy="1446550"/>
          </a:xfrm>
          <a:prstGeom prst="rect">
            <a:avLst/>
          </a:prstGeom>
          <a:noFill/>
          <a:ln w="9525">
            <a:noFill/>
          </a:ln>
        </p:spPr>
        <p:txBody>
          <a:bodyPr wrap="square">
            <a:spAutoFit/>
          </a:bodyPr>
          <a:lstStyle/>
          <a:p>
            <a:pPr algn="ctr" eaLnBrk="0" hangingPunct="0"/>
            <a:r>
              <a:rPr lang="vi-VN" sz="4400" dirty="0">
                <a:latin typeface="#9Slide07 IcielBaliho Script" pitchFamily="2" charset="0"/>
              </a:rPr>
              <a:t>Đặt một kim nam châm bên cạnh đầu đinh vít. Quan sát và nhận xét chiều của kim nam châm trước và sau khi đổi chiều dòng điện.</a:t>
            </a:r>
            <a:endParaRPr lang="en-US" sz="4400" dirty="0">
              <a:latin typeface="#9Slide07 IcielBaliho Script" pitchFamily="2" charset="0"/>
            </a:endParaRPr>
          </a:p>
        </p:txBody>
      </p:sp>
      <p:pic>
        <p:nvPicPr>
          <p:cNvPr id="24" name="Picture 5">
            <a:extLst>
              <a:ext uri="{FF2B5EF4-FFF2-40B4-BE49-F238E27FC236}">
                <a16:creationId xmlns:a16="http://schemas.microsoft.com/office/drawing/2014/main" id="{E21F6548-E52B-3F21-AA16-B253B8898EA3}"/>
              </a:ext>
            </a:extLst>
          </p:cNvPr>
          <p:cNvPicPr>
            <a:picLocks noChangeAspect="1"/>
          </p:cNvPicPr>
          <p:nvPr/>
        </p:nvPicPr>
        <p:blipFill>
          <a:blip r:embed="rId7">
            <a:alphaModFix amt="9999"/>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628637">
            <a:off x="-7030099" y="-3635287"/>
            <a:ext cx="6526625" cy="6763342"/>
          </a:xfrm>
          <a:prstGeom prst="rect">
            <a:avLst/>
          </a:prstGeom>
        </p:spPr>
      </p:pic>
      <p:sp>
        <p:nvSpPr>
          <p:cNvPr id="32" name="Hộp Văn bản 20">
            <a:extLst>
              <a:ext uri="{FF2B5EF4-FFF2-40B4-BE49-F238E27FC236}">
                <a16:creationId xmlns:a16="http://schemas.microsoft.com/office/drawing/2014/main" id="{A15CC5B8-FA7C-B3AB-68E1-7641B809DDB1}"/>
              </a:ext>
            </a:extLst>
          </p:cNvPr>
          <p:cNvSpPr txBox="1"/>
          <p:nvPr/>
        </p:nvSpPr>
        <p:spPr>
          <a:xfrm>
            <a:off x="-3200400" y="4440572"/>
            <a:ext cx="1980485" cy="3285515"/>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sz="2000" dirty="0"/>
              <a:t>Lặp lại thí nghiệm 1 nhưng đổi chiều dòng điện bằng cách đảo dây nối các cực của pin</a:t>
            </a:r>
          </a:p>
        </p:txBody>
      </p:sp>
      <p:grpSp>
        <p:nvGrpSpPr>
          <p:cNvPr id="5" name="Group 4">
            <a:extLst>
              <a:ext uri="{FF2B5EF4-FFF2-40B4-BE49-F238E27FC236}">
                <a16:creationId xmlns:a16="http://schemas.microsoft.com/office/drawing/2014/main" id="{8D8102E6-1B32-A8CB-327C-00C68D944934}"/>
              </a:ext>
            </a:extLst>
          </p:cNvPr>
          <p:cNvGrpSpPr/>
          <p:nvPr/>
        </p:nvGrpSpPr>
        <p:grpSpPr>
          <a:xfrm>
            <a:off x="11518976" y="6183873"/>
            <a:ext cx="1492309" cy="1642758"/>
            <a:chOff x="12448089" y="4952996"/>
            <a:chExt cx="1771132" cy="1949691"/>
          </a:xfrm>
        </p:grpSpPr>
        <p:grpSp>
          <p:nvGrpSpPr>
            <p:cNvPr id="23" name="Group 11">
              <a:extLst>
                <a:ext uri="{FF2B5EF4-FFF2-40B4-BE49-F238E27FC236}">
                  <a16:creationId xmlns:a16="http://schemas.microsoft.com/office/drawing/2014/main" id="{5E06C388-FFDE-97B9-CBF7-FBF247B572E8}"/>
                </a:ext>
              </a:extLst>
            </p:cNvPr>
            <p:cNvGrpSpPr>
              <a:grpSpLocks/>
            </p:cNvGrpSpPr>
            <p:nvPr/>
          </p:nvGrpSpPr>
          <p:grpSpPr bwMode="auto">
            <a:xfrm>
              <a:off x="12738109" y="5410718"/>
              <a:ext cx="1191095" cy="1491969"/>
              <a:chOff x="3744" y="3023"/>
              <a:chExt cx="384" cy="481"/>
            </a:xfrm>
          </p:grpSpPr>
          <p:sp>
            <p:nvSpPr>
              <p:cNvPr id="34" name="AutoShape 12">
                <a:extLst>
                  <a:ext uri="{FF2B5EF4-FFF2-40B4-BE49-F238E27FC236}">
                    <a16:creationId xmlns:a16="http://schemas.microsoft.com/office/drawing/2014/main" id="{DBA45911-F709-CDAE-99DA-63ADBE77F306}"/>
                  </a:ext>
                </a:extLst>
              </p:cNvPr>
              <p:cNvSpPr>
                <a:spLocks noChangeArrowheads="1"/>
              </p:cNvSpPr>
              <p:nvPr/>
            </p:nvSpPr>
            <p:spPr bwMode="auto">
              <a:xfrm>
                <a:off x="3744" y="3312"/>
                <a:ext cx="384" cy="192"/>
              </a:xfrm>
              <a:prstGeom prst="can">
                <a:avLst>
                  <a:gd name="adj" fmla="val 48440"/>
                </a:avLst>
              </a:prstGeom>
              <a:gradFill rotWithShape="1">
                <a:gsLst>
                  <a:gs pos="0">
                    <a:schemeClr val="tx2"/>
                  </a:gs>
                  <a:gs pos="50000">
                    <a:schemeClr val="bg1"/>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13">
                <a:extLst>
                  <a:ext uri="{FF2B5EF4-FFF2-40B4-BE49-F238E27FC236}">
                    <a16:creationId xmlns:a16="http://schemas.microsoft.com/office/drawing/2014/main" id="{E59BFC9B-FC26-7BA7-1265-1C5CAB191D38}"/>
                  </a:ext>
                </a:extLst>
              </p:cNvPr>
              <p:cNvSpPr>
                <a:spLocks noChangeArrowheads="1"/>
              </p:cNvSpPr>
              <p:nvPr/>
            </p:nvSpPr>
            <p:spPr bwMode="auto">
              <a:xfrm rot="10800000">
                <a:off x="3888" y="3023"/>
                <a:ext cx="98" cy="337"/>
              </a:xfrm>
              <a:prstGeom prst="flowChartManualOperation">
                <a:avLst/>
              </a:prstGeom>
              <a:gradFill rotWithShape="1">
                <a:gsLst>
                  <a:gs pos="0">
                    <a:schemeClr val="tx2"/>
                  </a:gs>
                  <a:gs pos="50000">
                    <a:schemeClr val="bg1"/>
                  </a:gs>
                  <a:gs pos="100000">
                    <a:schemeClr val="tx2"/>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 name="Group 14">
              <a:extLst>
                <a:ext uri="{FF2B5EF4-FFF2-40B4-BE49-F238E27FC236}">
                  <a16:creationId xmlns:a16="http://schemas.microsoft.com/office/drawing/2014/main" id="{20A56FF1-2A5F-BB8B-4694-6AF1182311ED}"/>
                </a:ext>
              </a:extLst>
            </p:cNvPr>
            <p:cNvGrpSpPr>
              <a:grpSpLocks/>
            </p:cNvGrpSpPr>
            <p:nvPr/>
          </p:nvGrpSpPr>
          <p:grpSpPr bwMode="auto">
            <a:xfrm rot="17759264">
              <a:off x="13003313" y="4397772"/>
              <a:ext cx="660684" cy="1771132"/>
              <a:chOff x="3819" y="2659"/>
              <a:chExt cx="213" cy="571"/>
            </a:xfrm>
          </p:grpSpPr>
          <p:sp>
            <p:nvSpPr>
              <p:cNvPr id="37" name="AutoShape 15">
                <a:extLst>
                  <a:ext uri="{FF2B5EF4-FFF2-40B4-BE49-F238E27FC236}">
                    <a16:creationId xmlns:a16="http://schemas.microsoft.com/office/drawing/2014/main" id="{E0ACB8D1-E299-B098-D14B-D360948095FE}"/>
                  </a:ext>
                </a:extLst>
              </p:cNvPr>
              <p:cNvSpPr>
                <a:spLocks noChangeArrowheads="1"/>
              </p:cNvSpPr>
              <p:nvPr/>
            </p:nvSpPr>
            <p:spPr bwMode="auto">
              <a:xfrm rot="-22947609">
                <a:off x="3819" y="2659"/>
                <a:ext cx="94" cy="298"/>
              </a:xfrm>
              <a:prstGeom prst="triangle">
                <a:avLst>
                  <a:gd name="adj" fmla="val 41667"/>
                </a:avLst>
              </a:prstGeom>
              <a:solidFill>
                <a:srgbClr val="00FF99"/>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utoShape 16">
                <a:extLst>
                  <a:ext uri="{FF2B5EF4-FFF2-40B4-BE49-F238E27FC236}">
                    <a16:creationId xmlns:a16="http://schemas.microsoft.com/office/drawing/2014/main" id="{D1296E78-57C8-FBCA-8DBD-27F845050419}"/>
                  </a:ext>
                </a:extLst>
              </p:cNvPr>
              <p:cNvSpPr>
                <a:spLocks noChangeArrowheads="1"/>
              </p:cNvSpPr>
              <p:nvPr/>
            </p:nvSpPr>
            <p:spPr bwMode="auto">
              <a:xfrm rot="-12238288">
                <a:off x="3938" y="2932"/>
                <a:ext cx="94" cy="298"/>
              </a:xfrm>
              <a:prstGeom prst="triangle">
                <a:avLst>
                  <a:gd name="adj" fmla="val 41667"/>
                </a:avLst>
              </a:prstGeom>
              <a:solidFill>
                <a:srgbClr val="FF33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1947768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500"/>
                            </p:stCondLst>
                            <p:childTnLst>
                              <p:par>
                                <p:cTn id="17" presetID="22" presetClass="entr" presetSubtype="8" fill="hold" grpId="0" nodeType="afterEffect">
                                  <p:stCondLst>
                                    <p:cond delay="0"/>
                                  </p:stCondLst>
                                  <p:iterate type="lt">
                                    <p:tmPct val="5000"/>
                                  </p:iterate>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8BD55B6-110A-96F5-A458-01A6E5B81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1834" y="3162300"/>
            <a:ext cx="5981046" cy="4669218"/>
          </a:xfrm>
          <a:prstGeom prst="rect">
            <a:avLst/>
          </a:prstGeom>
        </p:spPr>
      </p:pic>
      <p:pic>
        <p:nvPicPr>
          <p:cNvPr id="31" name="Picture 30">
            <a:extLst>
              <a:ext uri="{FF2B5EF4-FFF2-40B4-BE49-F238E27FC236}">
                <a16:creationId xmlns:a16="http://schemas.microsoft.com/office/drawing/2014/main" id="{CB3482C5-164A-50FD-49FE-1E10D82AE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118" y="2090642"/>
            <a:ext cx="5369389" cy="5479971"/>
          </a:xfrm>
          <a:prstGeom prst="rect">
            <a:avLst/>
          </a:prstGeom>
        </p:spPr>
      </p:pic>
      <p:sp>
        <p:nvSpPr>
          <p:cNvPr id="8" name="Picture 3"/>
          <p:cNvSpPr/>
          <p:nvPr/>
        </p:nvSpPr>
        <p:spPr>
          <a:xfrm rot="5688114" flipH="1">
            <a:off x="-4149622" y="-5124448"/>
            <a:ext cx="9379701" cy="9747407"/>
          </a:xfrm>
          <a:custGeom>
            <a:avLst/>
            <a:gdLst>
              <a:gd name="connsiteX0" fmla="*/ 9320635 w 9379701"/>
              <a:gd name="connsiteY0" fmla="*/ 4656138 h 9747407"/>
              <a:gd name="connsiteX1" fmla="*/ 7966690 w 9379701"/>
              <a:gd name="connsiteY1" fmla="*/ 2047733 h 9747407"/>
              <a:gd name="connsiteX2" fmla="*/ 5976057 w 9379701"/>
              <a:gd name="connsiteY2" fmla="*/ 385513 h 9747407"/>
              <a:gd name="connsiteX3" fmla="*/ 4738053 w 9379701"/>
              <a:gd name="connsiteY3" fmla="*/ 3891 h 9747407"/>
              <a:gd name="connsiteX4" fmla="*/ 3496118 w 9379701"/>
              <a:gd name="connsiteY4" fmla="*/ 236012 h 9747407"/>
              <a:gd name="connsiteX5" fmla="*/ 2472307 w 9379701"/>
              <a:gd name="connsiteY5" fmla="*/ 1009091 h 9747407"/>
              <a:gd name="connsiteX6" fmla="*/ 1815968 w 9379701"/>
              <a:gd name="connsiteY6" fmla="*/ 2289689 h 9747407"/>
              <a:gd name="connsiteX7" fmla="*/ 377524 w 9379701"/>
              <a:gd name="connsiteY7" fmla="*/ 5240374 h 9747407"/>
              <a:gd name="connsiteX8" fmla="*/ 206562 w 9379701"/>
              <a:gd name="connsiteY8" fmla="*/ 8100572 h 9747407"/>
              <a:gd name="connsiteX9" fmla="*/ 2313135 w 9379701"/>
              <a:gd name="connsiteY9" fmla="*/ 9674270 h 9747407"/>
              <a:gd name="connsiteX10" fmla="*/ 5417973 w 9379701"/>
              <a:gd name="connsiteY10" fmla="*/ 9253305 h 9747407"/>
              <a:gd name="connsiteX11" fmla="*/ 6830870 w 9379701"/>
              <a:gd name="connsiteY11" fmla="*/ 8533339 h 9747407"/>
              <a:gd name="connsiteX12" fmla="*/ 8153374 w 9379701"/>
              <a:gd name="connsiteY12" fmla="*/ 7681574 h 9747407"/>
              <a:gd name="connsiteX13" fmla="*/ 9078929 w 9379701"/>
              <a:gd name="connsiteY13" fmla="*/ 6638999 h 9747407"/>
              <a:gd name="connsiteX14" fmla="*/ 9379588 w 9379701"/>
              <a:gd name="connsiteY14" fmla="*/ 5321026 h 9747407"/>
              <a:gd name="connsiteX15" fmla="*/ 9320635 w 9379701"/>
              <a:gd name="connsiteY15" fmla="*/ 4656138 h 97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79701" h="9747407">
                <a:moveTo>
                  <a:pt x="9320635" y="4656138"/>
                </a:moveTo>
                <a:cubicBezTo>
                  <a:pt x="9133952" y="3674544"/>
                  <a:pt x="8589623" y="2812943"/>
                  <a:pt x="7966690" y="2047733"/>
                </a:cubicBezTo>
                <a:cubicBezTo>
                  <a:pt x="7416466" y="1373009"/>
                  <a:pt x="6764057" y="769102"/>
                  <a:pt x="5976057" y="385513"/>
                </a:cubicBezTo>
                <a:cubicBezTo>
                  <a:pt x="5594831" y="198637"/>
                  <a:pt x="5164477" y="27497"/>
                  <a:pt x="4738053" y="3891"/>
                </a:cubicBezTo>
                <a:cubicBezTo>
                  <a:pt x="4313594" y="-19714"/>
                  <a:pt x="3885205" y="64872"/>
                  <a:pt x="3496118" y="236012"/>
                </a:cubicBezTo>
                <a:cubicBezTo>
                  <a:pt x="3101135" y="407152"/>
                  <a:pt x="2741524" y="674680"/>
                  <a:pt x="2472307" y="1009091"/>
                </a:cubicBezTo>
                <a:cubicBezTo>
                  <a:pt x="2165754" y="1386779"/>
                  <a:pt x="1994791" y="1841185"/>
                  <a:pt x="1815968" y="2289689"/>
                </a:cubicBezTo>
                <a:cubicBezTo>
                  <a:pt x="1411160" y="3308659"/>
                  <a:pt x="790193" y="4221404"/>
                  <a:pt x="377524" y="5240374"/>
                </a:cubicBezTo>
                <a:cubicBezTo>
                  <a:pt x="12018" y="6141317"/>
                  <a:pt x="-166805" y="7168155"/>
                  <a:pt x="206562" y="8100572"/>
                </a:cubicBezTo>
                <a:cubicBezTo>
                  <a:pt x="564208" y="8989711"/>
                  <a:pt x="1397405" y="9501163"/>
                  <a:pt x="2313135" y="9674270"/>
                </a:cubicBezTo>
                <a:cubicBezTo>
                  <a:pt x="3360526" y="9869015"/>
                  <a:pt x="4443290" y="9656566"/>
                  <a:pt x="5417973" y="9253305"/>
                </a:cubicBezTo>
                <a:cubicBezTo>
                  <a:pt x="5907279" y="9052659"/>
                  <a:pt x="6374970" y="8802834"/>
                  <a:pt x="6830870" y="8533339"/>
                </a:cubicBezTo>
                <a:cubicBezTo>
                  <a:pt x="7280875" y="8265810"/>
                  <a:pt x="7732845" y="7992380"/>
                  <a:pt x="8153374" y="7681574"/>
                </a:cubicBezTo>
                <a:cubicBezTo>
                  <a:pt x="8534601" y="7400276"/>
                  <a:pt x="8868665" y="7067832"/>
                  <a:pt x="9078929" y="6638999"/>
                </a:cubicBezTo>
                <a:cubicBezTo>
                  <a:pt x="9279368" y="6231804"/>
                  <a:pt x="9375658" y="5775432"/>
                  <a:pt x="9379588" y="5321026"/>
                </a:cubicBezTo>
                <a:cubicBezTo>
                  <a:pt x="9381553" y="5094807"/>
                  <a:pt x="9357972" y="4872522"/>
                  <a:pt x="9320635" y="4656138"/>
                </a:cubicBezTo>
              </a:path>
            </a:pathLst>
          </a:custGeom>
          <a:solidFill>
            <a:srgbClr val="E2EDF1"/>
          </a:solidFill>
          <a:ln w="19642" cap="flat">
            <a:noFill/>
            <a:prstDash val="solid"/>
            <a:miter/>
          </a:ln>
        </p:spPr>
        <p:txBody>
          <a:bodyPr rtlCol="0" anchor="ctr"/>
          <a:lstStyle/>
          <a:p>
            <a:endParaRPr lang="en-US"/>
          </a:p>
        </p:txBody>
      </p:sp>
      <p:pic>
        <p:nvPicPr>
          <p:cNvPr id="2" name="Picture 2"/>
          <p:cNvPicPr>
            <a:picLocks noChangeAspect="1"/>
          </p:cNvPicPr>
          <p:nvPr/>
        </p:nvPicPr>
        <p:blipFill>
          <a:blip r:embed="rId4" cstate="print">
            <a:alphaModFix amt="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898611" flipH="1">
            <a:off x="16040301" y="-3655312"/>
            <a:ext cx="7230953" cy="7493216"/>
          </a:xfrm>
          <a:prstGeom prst="rect">
            <a:avLst/>
          </a:prstGeom>
        </p:spPr>
      </p:pic>
      <p:pic>
        <p:nvPicPr>
          <p:cNvPr id="4" name="Picture 4"/>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802703">
            <a:off x="-4334366" y="6842472"/>
            <a:ext cx="8668733" cy="8983143"/>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52974" y="529248"/>
            <a:ext cx="9564694" cy="707886"/>
          </a:xfrm>
          <a:prstGeom prst="rect">
            <a:avLst/>
          </a:prstGeom>
          <a:noFill/>
          <a:ln w="9525">
            <a:noFill/>
          </a:ln>
        </p:spPr>
        <p:txBody>
          <a:bodyPr wrap="square">
            <a:spAutoFit/>
          </a:bodyPr>
          <a:lstStyle/>
          <a:p>
            <a:pPr>
              <a:spcBef>
                <a:spcPct val="50000"/>
              </a:spcBef>
            </a:pPr>
            <a:r>
              <a:rPr lang="vi-VN" altLang="en-US" sz="4000" b="1" dirty="0">
                <a:solidFill>
                  <a:srgbClr val="04345C"/>
                </a:solidFill>
                <a:latin typeface="#9Slide03 Arima Madurai Black" panose="00000A00000000000000" pitchFamily="2" charset="0"/>
              </a:rPr>
              <a:t>2. ẢNH HƯỞNG CỦA DÒNG ĐIỆN</a:t>
            </a:r>
            <a:endParaRPr lang="en-US" altLang="en-US" sz="40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2953405" y="1247700"/>
            <a:ext cx="12344400" cy="677108"/>
          </a:xfrm>
          <a:prstGeom prst="rect">
            <a:avLst/>
          </a:prstGeom>
          <a:solidFill>
            <a:srgbClr val="6BD4CD"/>
          </a:solidFill>
          <a:ln w="9525">
            <a:noFill/>
          </a:ln>
        </p:spPr>
        <p:txBody>
          <a:bodyPr wrap="square" lIns="0" tIns="182880" bIns="0">
            <a:spAutoFit/>
          </a:bodyPr>
          <a:lstStyle/>
          <a:p>
            <a:pPr algn="ctr">
              <a:spcBef>
                <a:spcPct val="50000"/>
              </a:spcBef>
            </a:pPr>
            <a:r>
              <a:rPr lang="vi-VN" altLang="en-US" sz="3200" b="1" dirty="0">
                <a:solidFill>
                  <a:srgbClr val="04345C"/>
                </a:solidFill>
                <a:latin typeface="#9Slide03 Arima Madurai Black" panose="00000A00000000000000" pitchFamily="2" charset="0"/>
              </a:rPr>
              <a:t>Ảnh hưởng của </a:t>
            </a:r>
            <a:r>
              <a:rPr lang="en-US" altLang="en-US" sz="3200" b="1" dirty="0" err="1" smtClean="0">
                <a:solidFill>
                  <a:srgbClr val="04345C"/>
                </a:solidFill>
                <a:latin typeface="#9Slide03 Arima Madurai Black" panose="00000A00000000000000" pitchFamily="2" charset="0"/>
              </a:rPr>
              <a:t>chiều</a:t>
            </a:r>
            <a:r>
              <a:rPr lang="vi-VN" altLang="en-US" sz="3200" b="1" dirty="0" smtClean="0">
                <a:solidFill>
                  <a:srgbClr val="04345C"/>
                </a:solidFill>
                <a:latin typeface="#9Slide03 Arima Madurai Black" panose="00000A00000000000000" pitchFamily="2" charset="0"/>
              </a:rPr>
              <a:t> </a:t>
            </a:r>
            <a:r>
              <a:rPr lang="vi-VN" altLang="en-US" sz="3200" b="1" dirty="0">
                <a:solidFill>
                  <a:srgbClr val="04345C"/>
                </a:solidFill>
                <a:latin typeface="#9Slide03 Arima Madurai Black" panose="00000A00000000000000" pitchFamily="2" charset="0"/>
              </a:rPr>
              <a:t>dòng điện đến từ trường của nam châm điện</a:t>
            </a:r>
            <a:endParaRPr lang="en-US" altLang="en-US" sz="3200" b="1" dirty="0">
              <a:solidFill>
                <a:srgbClr val="04345C"/>
              </a:solidFill>
              <a:latin typeface="#9Slide03 Arima Madurai Black" panose="00000A00000000000000" pitchFamily="2" charset="0"/>
            </a:endParaRPr>
          </a:p>
        </p:txBody>
      </p:sp>
      <p:sp>
        <p:nvSpPr>
          <p:cNvPr id="6" name="Picture 5"/>
          <p:cNvSpPr/>
          <p:nvPr/>
        </p:nvSpPr>
        <p:spPr>
          <a:xfrm rot="16849644" flipH="1">
            <a:off x="14453280" y="7477636"/>
            <a:ext cx="6835702" cy="7103676"/>
          </a:xfrm>
          <a:custGeom>
            <a:avLst/>
            <a:gdLst>
              <a:gd name="connsiteX0" fmla="*/ 6792656 w 6835702"/>
              <a:gd name="connsiteY0" fmla="*/ 3393282 h 7103676"/>
              <a:gd name="connsiteX1" fmla="*/ 5805933 w 6835702"/>
              <a:gd name="connsiteY1" fmla="*/ 1492338 h 7103676"/>
              <a:gd name="connsiteX2" fmla="*/ 4355207 w 6835702"/>
              <a:gd name="connsiteY2" fmla="*/ 280953 h 7103676"/>
              <a:gd name="connsiteX3" fmla="*/ 3452979 w 6835702"/>
              <a:gd name="connsiteY3" fmla="*/ 2836 h 7103676"/>
              <a:gd name="connsiteX4" fmla="*/ 2547887 w 6835702"/>
              <a:gd name="connsiteY4" fmla="*/ 172000 h 7103676"/>
              <a:gd name="connsiteX5" fmla="*/ 1801758 w 6835702"/>
              <a:gd name="connsiteY5" fmla="*/ 735402 h 7103676"/>
              <a:gd name="connsiteX6" fmla="*/ 1323434 w 6835702"/>
              <a:gd name="connsiteY6" fmla="*/ 1668670 h 7103676"/>
              <a:gd name="connsiteX7" fmla="*/ 275131 w 6835702"/>
              <a:gd name="connsiteY7" fmla="*/ 3819059 h 7103676"/>
              <a:gd name="connsiteX8" fmla="*/ 150537 w 6835702"/>
              <a:gd name="connsiteY8" fmla="*/ 5903503 h 7103676"/>
              <a:gd name="connsiteX9" fmla="*/ 1685757 w 6835702"/>
              <a:gd name="connsiteY9" fmla="*/ 7050377 h 7103676"/>
              <a:gd name="connsiteX10" fmla="*/ 3948489 w 6835702"/>
              <a:gd name="connsiteY10" fmla="*/ 6743587 h 7103676"/>
              <a:gd name="connsiteX11" fmla="*/ 4978175 w 6835702"/>
              <a:gd name="connsiteY11" fmla="*/ 6218893 h 7103676"/>
              <a:gd name="connsiteX12" fmla="*/ 5941983 w 6835702"/>
              <a:gd name="connsiteY12" fmla="*/ 5598147 h 7103676"/>
              <a:gd name="connsiteX13" fmla="*/ 6616506 w 6835702"/>
              <a:gd name="connsiteY13" fmla="*/ 4838343 h 7103676"/>
              <a:gd name="connsiteX14" fmla="*/ 6835619 w 6835702"/>
              <a:gd name="connsiteY14" fmla="*/ 3877836 h 7103676"/>
              <a:gd name="connsiteX15" fmla="*/ 6792656 w 6835702"/>
              <a:gd name="connsiteY15" fmla="*/ 3393282 h 710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5702" h="7103676">
                <a:moveTo>
                  <a:pt x="6792656" y="3393282"/>
                </a:moveTo>
                <a:cubicBezTo>
                  <a:pt x="6656606" y="2677919"/>
                  <a:pt x="6259911" y="2050006"/>
                  <a:pt x="5805933" y="1492338"/>
                </a:cubicBezTo>
                <a:cubicBezTo>
                  <a:pt x="5404943" y="1000616"/>
                  <a:pt x="4929483" y="560503"/>
                  <a:pt x="4355207" y="280953"/>
                </a:cubicBezTo>
                <a:cubicBezTo>
                  <a:pt x="4077378" y="144762"/>
                  <a:pt x="3763747" y="20039"/>
                  <a:pt x="3452979" y="2836"/>
                </a:cubicBezTo>
                <a:cubicBezTo>
                  <a:pt x="3143644" y="-14367"/>
                  <a:pt x="2831444" y="47277"/>
                  <a:pt x="2547887" y="172000"/>
                </a:cubicBezTo>
                <a:cubicBezTo>
                  <a:pt x="2260033" y="296722"/>
                  <a:pt x="1997957" y="491691"/>
                  <a:pt x="1801758" y="735402"/>
                </a:cubicBezTo>
                <a:cubicBezTo>
                  <a:pt x="1578349" y="1010651"/>
                  <a:pt x="1453756" y="1341811"/>
                  <a:pt x="1323434" y="1668670"/>
                </a:cubicBezTo>
                <a:cubicBezTo>
                  <a:pt x="1028420" y="2411271"/>
                  <a:pt x="575873" y="3076458"/>
                  <a:pt x="275131" y="3819059"/>
                </a:cubicBezTo>
                <a:cubicBezTo>
                  <a:pt x="8759" y="4475644"/>
                  <a:pt x="-121563" y="5223979"/>
                  <a:pt x="150537" y="5903503"/>
                </a:cubicBezTo>
                <a:cubicBezTo>
                  <a:pt x="411181" y="6551486"/>
                  <a:pt x="1018395" y="6924220"/>
                  <a:pt x="1685757" y="7050377"/>
                </a:cubicBezTo>
                <a:cubicBezTo>
                  <a:pt x="2449071" y="7192302"/>
                  <a:pt x="3238163" y="7037474"/>
                  <a:pt x="3948489" y="6743587"/>
                </a:cubicBezTo>
                <a:cubicBezTo>
                  <a:pt x="4305084" y="6597361"/>
                  <a:pt x="4645925" y="6415295"/>
                  <a:pt x="4978175" y="6218893"/>
                </a:cubicBezTo>
                <a:cubicBezTo>
                  <a:pt x="5306127" y="6023924"/>
                  <a:pt x="5635512" y="5824655"/>
                  <a:pt x="5941983" y="5598147"/>
                </a:cubicBezTo>
                <a:cubicBezTo>
                  <a:pt x="6219813" y="5393144"/>
                  <a:pt x="6463271" y="5150867"/>
                  <a:pt x="6616506" y="4838343"/>
                </a:cubicBezTo>
                <a:cubicBezTo>
                  <a:pt x="6762582" y="4541590"/>
                  <a:pt x="6832755" y="4208996"/>
                  <a:pt x="6835619" y="3877836"/>
                </a:cubicBezTo>
                <a:cubicBezTo>
                  <a:pt x="6837051" y="3712973"/>
                  <a:pt x="6819866" y="3550977"/>
                  <a:pt x="6792656" y="3393282"/>
                </a:cubicBezTo>
              </a:path>
            </a:pathLst>
          </a:custGeom>
          <a:solidFill>
            <a:srgbClr val="6BD4CD"/>
          </a:solidFill>
          <a:ln w="14317" cap="flat">
            <a:noFill/>
            <a:prstDash val="solid"/>
            <a:miter/>
          </a:ln>
        </p:spPr>
        <p:txBody>
          <a:bodyPr rtlCol="0" anchor="ctr"/>
          <a:lstStyle/>
          <a:p>
            <a:endParaRPr lang="en-US"/>
          </a:p>
        </p:txBody>
      </p:sp>
      <p:pic>
        <p:nvPicPr>
          <p:cNvPr id="24" name="Picture 5">
            <a:extLst>
              <a:ext uri="{FF2B5EF4-FFF2-40B4-BE49-F238E27FC236}">
                <a16:creationId xmlns:a16="http://schemas.microsoft.com/office/drawing/2014/main" id="{E21F6548-E52B-3F21-AA16-B253B8898EA3}"/>
              </a:ext>
            </a:extLst>
          </p:cNvPr>
          <p:cNvPicPr>
            <a:picLocks noChangeAspect="1"/>
          </p:cNvPicPr>
          <p:nvPr/>
        </p:nvPicPr>
        <p:blipFill>
          <a:blip r:embed="rId6">
            <a:alphaModFix amt="9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628637">
            <a:off x="-7030099" y="-3635287"/>
            <a:ext cx="6526625" cy="6763342"/>
          </a:xfrm>
          <a:prstGeom prst="rect">
            <a:avLst/>
          </a:prstGeom>
        </p:spPr>
      </p:pic>
      <p:pic>
        <p:nvPicPr>
          <p:cNvPr id="23" name="Picture 2">
            <a:extLst>
              <a:ext uri="{FF2B5EF4-FFF2-40B4-BE49-F238E27FC236}">
                <a16:creationId xmlns:a16="http://schemas.microsoft.com/office/drawing/2014/main" id="{B90A1798-8066-98B3-66F0-0312C622EB7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2220" y="7455646"/>
            <a:ext cx="1683009" cy="1683009"/>
          </a:xfrm>
          <a:prstGeom prst="rect">
            <a:avLst/>
          </a:prstGeom>
          <a:noFill/>
          <a:extLst>
            <a:ext uri="{909E8E84-426E-40DD-AFC4-6F175D3DCCD1}">
              <a14:hiddenFill xmlns:a14="http://schemas.microsoft.com/office/drawing/2010/main">
                <a:solidFill>
                  <a:srgbClr val="FFFFFF"/>
                </a:solidFill>
              </a14:hiddenFill>
            </a:ext>
          </a:extLst>
        </p:spPr>
      </p:pic>
      <p:sp>
        <p:nvSpPr>
          <p:cNvPr id="34" name="Hộp Văn bản 20">
            <a:extLst>
              <a:ext uri="{FF2B5EF4-FFF2-40B4-BE49-F238E27FC236}">
                <a16:creationId xmlns:a16="http://schemas.microsoft.com/office/drawing/2014/main" id="{76CF97C0-631C-0175-757D-97E9908DAC76}"/>
              </a:ext>
            </a:extLst>
          </p:cNvPr>
          <p:cNvSpPr txBox="1"/>
          <p:nvPr/>
        </p:nvSpPr>
        <p:spPr>
          <a:xfrm>
            <a:off x="2776697" y="7603934"/>
            <a:ext cx="13154449" cy="646331"/>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Giả sử đặt kim nam châm cạnh cực Nam của nam châm điện.</a:t>
            </a:r>
          </a:p>
        </p:txBody>
      </p:sp>
      <p:grpSp>
        <p:nvGrpSpPr>
          <p:cNvPr id="35" name="Group 34">
            <a:extLst>
              <a:ext uri="{FF2B5EF4-FFF2-40B4-BE49-F238E27FC236}">
                <a16:creationId xmlns:a16="http://schemas.microsoft.com/office/drawing/2014/main" id="{ACB7A35C-CBC0-A241-10B2-63D69C731AA9}"/>
              </a:ext>
            </a:extLst>
          </p:cNvPr>
          <p:cNvGrpSpPr/>
          <p:nvPr/>
        </p:nvGrpSpPr>
        <p:grpSpPr>
          <a:xfrm>
            <a:off x="10872516" y="5688457"/>
            <a:ext cx="1151637" cy="1267741"/>
            <a:chOff x="12448089" y="4952996"/>
            <a:chExt cx="1771132" cy="1949691"/>
          </a:xfrm>
        </p:grpSpPr>
        <p:grpSp>
          <p:nvGrpSpPr>
            <p:cNvPr id="36" name="Group 11">
              <a:extLst>
                <a:ext uri="{FF2B5EF4-FFF2-40B4-BE49-F238E27FC236}">
                  <a16:creationId xmlns:a16="http://schemas.microsoft.com/office/drawing/2014/main" id="{536EF1DE-AF1A-BB71-3C79-66D0AF62D365}"/>
                </a:ext>
              </a:extLst>
            </p:cNvPr>
            <p:cNvGrpSpPr>
              <a:grpSpLocks/>
            </p:cNvGrpSpPr>
            <p:nvPr/>
          </p:nvGrpSpPr>
          <p:grpSpPr bwMode="auto">
            <a:xfrm>
              <a:off x="12738109" y="5410718"/>
              <a:ext cx="1191095" cy="1491969"/>
              <a:chOff x="3744" y="3023"/>
              <a:chExt cx="384" cy="481"/>
            </a:xfrm>
          </p:grpSpPr>
          <p:sp>
            <p:nvSpPr>
              <p:cNvPr id="40" name="AutoShape 12">
                <a:extLst>
                  <a:ext uri="{FF2B5EF4-FFF2-40B4-BE49-F238E27FC236}">
                    <a16:creationId xmlns:a16="http://schemas.microsoft.com/office/drawing/2014/main" id="{C95BF2DF-EFAA-70C3-8901-58FB49DEA134}"/>
                  </a:ext>
                </a:extLst>
              </p:cNvPr>
              <p:cNvSpPr>
                <a:spLocks noChangeArrowheads="1"/>
              </p:cNvSpPr>
              <p:nvPr/>
            </p:nvSpPr>
            <p:spPr bwMode="auto">
              <a:xfrm>
                <a:off x="3744" y="3312"/>
                <a:ext cx="384" cy="192"/>
              </a:xfrm>
              <a:prstGeom prst="can">
                <a:avLst>
                  <a:gd name="adj" fmla="val 48440"/>
                </a:avLst>
              </a:prstGeom>
              <a:gradFill rotWithShape="1">
                <a:gsLst>
                  <a:gs pos="0">
                    <a:schemeClr val="tx2"/>
                  </a:gs>
                  <a:gs pos="50000">
                    <a:schemeClr val="bg1"/>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AutoShape 13">
                <a:extLst>
                  <a:ext uri="{FF2B5EF4-FFF2-40B4-BE49-F238E27FC236}">
                    <a16:creationId xmlns:a16="http://schemas.microsoft.com/office/drawing/2014/main" id="{A8E50D13-EC81-E82A-887B-938089AB615F}"/>
                  </a:ext>
                </a:extLst>
              </p:cNvPr>
              <p:cNvSpPr>
                <a:spLocks noChangeArrowheads="1"/>
              </p:cNvSpPr>
              <p:nvPr/>
            </p:nvSpPr>
            <p:spPr bwMode="auto">
              <a:xfrm rot="10800000">
                <a:off x="3888" y="3023"/>
                <a:ext cx="98" cy="337"/>
              </a:xfrm>
              <a:prstGeom prst="flowChartManualOperation">
                <a:avLst/>
              </a:prstGeom>
              <a:gradFill rotWithShape="1">
                <a:gsLst>
                  <a:gs pos="0">
                    <a:schemeClr val="tx2"/>
                  </a:gs>
                  <a:gs pos="50000">
                    <a:schemeClr val="bg1"/>
                  </a:gs>
                  <a:gs pos="100000">
                    <a:schemeClr val="tx2"/>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 name="Group 14">
              <a:extLst>
                <a:ext uri="{FF2B5EF4-FFF2-40B4-BE49-F238E27FC236}">
                  <a16:creationId xmlns:a16="http://schemas.microsoft.com/office/drawing/2014/main" id="{A4FE1A8F-2089-F614-41D5-2439D75C7AE7}"/>
                </a:ext>
              </a:extLst>
            </p:cNvPr>
            <p:cNvGrpSpPr>
              <a:grpSpLocks/>
            </p:cNvGrpSpPr>
            <p:nvPr/>
          </p:nvGrpSpPr>
          <p:grpSpPr bwMode="auto">
            <a:xfrm rot="17759264">
              <a:off x="13003313" y="4397772"/>
              <a:ext cx="660684" cy="1771132"/>
              <a:chOff x="3819" y="2659"/>
              <a:chExt cx="213" cy="571"/>
            </a:xfrm>
          </p:grpSpPr>
          <p:sp>
            <p:nvSpPr>
              <p:cNvPr id="38" name="AutoShape 15">
                <a:extLst>
                  <a:ext uri="{FF2B5EF4-FFF2-40B4-BE49-F238E27FC236}">
                    <a16:creationId xmlns:a16="http://schemas.microsoft.com/office/drawing/2014/main" id="{8A973FE7-CA08-ED98-150C-CFEB4A33E8B1}"/>
                  </a:ext>
                </a:extLst>
              </p:cNvPr>
              <p:cNvSpPr>
                <a:spLocks noChangeArrowheads="1"/>
              </p:cNvSpPr>
              <p:nvPr/>
            </p:nvSpPr>
            <p:spPr bwMode="auto">
              <a:xfrm rot="-22947609">
                <a:off x="3819" y="2659"/>
                <a:ext cx="94" cy="298"/>
              </a:xfrm>
              <a:prstGeom prst="triangle">
                <a:avLst>
                  <a:gd name="adj" fmla="val 41667"/>
                </a:avLst>
              </a:prstGeom>
              <a:solidFill>
                <a:srgbClr val="00FF99"/>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AutoShape 16">
                <a:extLst>
                  <a:ext uri="{FF2B5EF4-FFF2-40B4-BE49-F238E27FC236}">
                    <a16:creationId xmlns:a16="http://schemas.microsoft.com/office/drawing/2014/main" id="{0D4E2093-9DC9-FA9C-95D9-60B243F5D6D2}"/>
                  </a:ext>
                </a:extLst>
              </p:cNvPr>
              <p:cNvSpPr>
                <a:spLocks noChangeArrowheads="1"/>
              </p:cNvSpPr>
              <p:nvPr/>
            </p:nvSpPr>
            <p:spPr bwMode="auto">
              <a:xfrm rot="-12238288">
                <a:off x="3938" y="2932"/>
                <a:ext cx="94" cy="298"/>
              </a:xfrm>
              <a:prstGeom prst="triangle">
                <a:avLst>
                  <a:gd name="adj" fmla="val 41667"/>
                </a:avLst>
              </a:prstGeom>
              <a:solidFill>
                <a:srgbClr val="FF33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2" name="Hộp Văn bản 20">
            <a:extLst>
              <a:ext uri="{FF2B5EF4-FFF2-40B4-BE49-F238E27FC236}">
                <a16:creationId xmlns:a16="http://schemas.microsoft.com/office/drawing/2014/main" id="{D3E5C67B-D87D-E158-3686-3B60504004B5}"/>
              </a:ext>
            </a:extLst>
          </p:cNvPr>
          <p:cNvSpPr txBox="1"/>
          <p:nvPr/>
        </p:nvSpPr>
        <p:spPr>
          <a:xfrm>
            <a:off x="3489927" y="8345372"/>
            <a:ext cx="14095218" cy="646331"/>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Trước khi đổi chiều: chiều của kim nam châm là chiều Bắc - Nam.</a:t>
            </a:r>
          </a:p>
        </p:txBody>
      </p:sp>
      <p:sp>
        <p:nvSpPr>
          <p:cNvPr id="43" name="Hộp Văn bản 20">
            <a:extLst>
              <a:ext uri="{FF2B5EF4-FFF2-40B4-BE49-F238E27FC236}">
                <a16:creationId xmlns:a16="http://schemas.microsoft.com/office/drawing/2014/main" id="{AC032661-BF39-6ECD-8730-67C33CE730DF}"/>
              </a:ext>
            </a:extLst>
          </p:cNvPr>
          <p:cNvSpPr txBox="1"/>
          <p:nvPr/>
        </p:nvSpPr>
        <p:spPr>
          <a:xfrm>
            <a:off x="3486179" y="9083173"/>
            <a:ext cx="14095218" cy="646331"/>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Sau khi đổi chiều: chiều của kim nam châm là chiều Nam - Bắc.</a:t>
            </a:r>
          </a:p>
        </p:txBody>
      </p:sp>
    </p:spTree>
    <p:extLst>
      <p:ext uri="{BB962C8B-B14F-4D97-AF65-F5344CB8AC3E}">
        <p14:creationId xmlns:p14="http://schemas.microsoft.com/office/powerpoint/2010/main" val="5821349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par>
                          <p:cTn id="14" fill="hold">
                            <p:stCondLst>
                              <p:cond delay="2050"/>
                            </p:stCondLst>
                            <p:childTnLst>
                              <p:par>
                                <p:cTn id="15" presetID="22" presetClass="entr" presetSubtype="8" fill="hold" grpId="0" nodeType="afterEffect">
                                  <p:stCondLst>
                                    <p:cond delay="0"/>
                                  </p:stCondLst>
                                  <p:iterate type="lt">
                                    <p:tmPct val="5000"/>
                                  </p:iterate>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par>
                          <p:cTn id="18" fill="hold">
                            <p:stCondLst>
                              <p:cond delay="3775"/>
                            </p:stCondLst>
                            <p:childTnLst>
                              <p:par>
                                <p:cTn id="19" presetID="22" presetClass="entr" presetSubtype="8" fill="hold" grpId="0" nodeType="afterEffect">
                                  <p:stCondLst>
                                    <p:cond delay="0"/>
                                  </p:stCondLst>
                                  <p:iterate type="lt">
                                    <p:tmPct val="5000"/>
                                  </p:iterate>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BC0AFE1-8419-06F8-70D6-A09AC0E7228E}"/>
              </a:ext>
            </a:extLst>
          </p:cNvPr>
          <p:cNvSpPr/>
          <p:nvPr/>
        </p:nvSpPr>
        <p:spPr>
          <a:xfrm>
            <a:off x="1295400" y="2910544"/>
            <a:ext cx="15697200" cy="5247643"/>
          </a:xfrm>
          <a:prstGeom prst="roundRect">
            <a:avLst>
              <a:gd name="adj" fmla="val 12582"/>
            </a:avLst>
          </a:prstGeom>
          <a:no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314351">
            <a:off x="-3282748" y="-4123602"/>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47659">
            <a:off x="15530597" y="6360374"/>
            <a:ext cx="6599197" cy="6838546"/>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284995">
            <a:off x="-870493" y="-880590"/>
            <a:ext cx="1936387" cy="2006618"/>
          </a:xfrm>
          <a:prstGeom prst="rect">
            <a:avLst/>
          </a:prstGeom>
        </p:spPr>
      </p:pic>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V="1">
            <a:off x="15472923" y="-1892833"/>
            <a:ext cx="5630153" cy="5834356"/>
          </a:xfrm>
          <a:prstGeom prst="rect">
            <a:avLst/>
          </a:prstGeom>
        </p:spPr>
      </p:pic>
      <p:grpSp>
        <p:nvGrpSpPr>
          <p:cNvPr id="6" name="Group 6"/>
          <p:cNvGrpSpPr/>
          <p:nvPr/>
        </p:nvGrpSpPr>
        <p:grpSpPr>
          <a:xfrm flipV="1">
            <a:off x="15985836" y="-583931"/>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909499" flipV="1">
            <a:off x="17346275" y="-61380"/>
            <a:ext cx="2410762" cy="2498199"/>
          </a:xfrm>
          <a:prstGeom prst="rect">
            <a:avLst/>
          </a:prstGeom>
        </p:spPr>
      </p:pic>
      <p:sp>
        <p:nvSpPr>
          <p:cNvPr id="53" name="Text Box 198">
            <a:extLst>
              <a:ext uri="{FF2B5EF4-FFF2-40B4-BE49-F238E27FC236}">
                <a16:creationId xmlns:a16="http://schemas.microsoft.com/office/drawing/2014/main" id="{1D793B1C-0854-2A12-86D9-9DE26523B023}"/>
              </a:ext>
            </a:extLst>
          </p:cNvPr>
          <p:cNvSpPr txBox="1"/>
          <p:nvPr/>
        </p:nvSpPr>
        <p:spPr>
          <a:xfrm>
            <a:off x="962025" y="2171184"/>
            <a:ext cx="16363950" cy="707886"/>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4000" b="1" i="0" u="none" strike="noStrike" kern="1200" cap="none" spc="0" normalizeH="0" baseline="0" noProof="0" dirty="0">
                <a:ln>
                  <a:noFill/>
                </a:ln>
                <a:solidFill>
                  <a:srgbClr val="04345C"/>
                </a:solidFill>
                <a:effectLst/>
                <a:uLnTx/>
                <a:uFillTx/>
                <a:latin typeface="#9Slide03 Arima Madurai Black" panose="00000A00000000000000" pitchFamily="2" charset="0"/>
                <a:ea typeface="+mn-ea"/>
                <a:cs typeface="+mn-cs"/>
              </a:rPr>
              <a:t>2</a:t>
            </a:r>
            <a:r>
              <a:rPr kumimoji="0" lang="en-US" altLang="en-US" sz="4000" b="1" i="0" u="none" strike="noStrike" kern="1200" cap="none" spc="0" normalizeH="0" baseline="0" noProof="0" dirty="0">
                <a:ln>
                  <a:noFill/>
                </a:ln>
                <a:solidFill>
                  <a:srgbClr val="04345C"/>
                </a:solidFill>
                <a:effectLst/>
                <a:uLnTx/>
                <a:uFillTx/>
                <a:latin typeface="#9Slide03 Arima Madurai Black" panose="00000A00000000000000" pitchFamily="2" charset="0"/>
                <a:ea typeface="+mn-ea"/>
                <a:cs typeface="+mn-cs"/>
              </a:rPr>
              <a:t>. </a:t>
            </a:r>
            <a:r>
              <a:rPr lang="vi-VN" sz="4000" b="1" dirty="0">
                <a:solidFill>
                  <a:srgbClr val="04345C"/>
                </a:solidFill>
                <a:latin typeface="#9Slide03 Arima Madurai Black" panose="00000A00000000000000" pitchFamily="2" charset="0"/>
              </a:rPr>
              <a:t>ẢNH HƯỞNG CỦA DÒNG ĐIỆN ĐẾN TỪ TRƯỜNG CỦA NAM CHÂM ĐIỆN </a:t>
            </a:r>
            <a:endParaRPr lang="en-US" altLang="en-US" sz="4000" b="1" dirty="0">
              <a:solidFill>
                <a:srgbClr val="04345C"/>
              </a:solidFill>
              <a:latin typeface="#9Slide03 Arima Madurai Black" panose="00000A00000000000000" pitchFamily="2" charset="0"/>
            </a:endParaRPr>
          </a:p>
        </p:txBody>
      </p:sp>
      <p:pic>
        <p:nvPicPr>
          <p:cNvPr id="1026" name="Picture 2">
            <a:extLst>
              <a:ext uri="{FF2B5EF4-FFF2-40B4-BE49-F238E27FC236}">
                <a16:creationId xmlns:a16="http://schemas.microsoft.com/office/drawing/2014/main" id="{EF6B2EFF-507B-64B0-5A28-C6AE3FA1E7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1232" y="8910097"/>
            <a:ext cx="2444254" cy="2444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18CA1E-1A4B-F8E1-1130-1D605AAB3E7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2222" y="2360552"/>
            <a:ext cx="1853047" cy="1853047"/>
          </a:xfrm>
          <a:prstGeom prst="rect">
            <a:avLst/>
          </a:prstGeom>
          <a:noFill/>
          <a:extLst>
            <a:ext uri="{909E8E84-426E-40DD-AFC4-6F175D3DCCD1}">
              <a14:hiddenFill xmlns:a14="http://schemas.microsoft.com/office/drawing/2010/main">
                <a:solidFill>
                  <a:srgbClr val="FFFFFF"/>
                </a:solidFill>
              </a14:hiddenFill>
            </a:ext>
          </a:extLst>
        </p:spPr>
      </p:pic>
      <p:sp>
        <p:nvSpPr>
          <p:cNvPr id="58" name="Hộp Văn bản 20">
            <a:extLst>
              <a:ext uri="{FF2B5EF4-FFF2-40B4-BE49-F238E27FC236}">
                <a16:creationId xmlns:a16="http://schemas.microsoft.com/office/drawing/2014/main" id="{116DA162-66BB-A476-B99C-74A2D2C87120}"/>
              </a:ext>
            </a:extLst>
          </p:cNvPr>
          <p:cNvSpPr txBox="1"/>
          <p:nvPr/>
        </p:nvSpPr>
        <p:spPr>
          <a:xfrm>
            <a:off x="20074377" y="3543610"/>
            <a:ext cx="14362818" cy="830997"/>
          </a:xfrm>
          <a:prstGeom prst="rect">
            <a:avLst/>
          </a:prstGeom>
          <a:noFill/>
          <a:ln w="9525">
            <a:noFill/>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Vì</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sao</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khi</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ngắt</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dòng</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điện</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đinh</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vít</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không</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còn</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hút</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kẹp</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giấy</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nữa</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a:t>
            </a:r>
            <a:endParaRPr kumimoji="0" lang="en-US" altLang="zh-CN" sz="4800" b="0" i="0" u="none" strike="noStrike" kern="1200" cap="none" spc="0" normalizeH="0" baseline="0" noProof="0" dirty="0">
              <a:ln>
                <a:noFill/>
              </a:ln>
              <a:solidFill>
                <a:prstClr val="black"/>
              </a:solidFill>
              <a:effectLst/>
              <a:uLnTx/>
              <a:uFillTx/>
              <a:latin typeface="#9Slide07 IcielBaliho Script" pitchFamily="2" charset="0"/>
              <a:ea typeface="宋体" panose="02010600030101010101" pitchFamily="2" charset="-122"/>
              <a:cs typeface="+mn-cs"/>
            </a:endParaRPr>
          </a:p>
        </p:txBody>
      </p:sp>
      <p:sp>
        <p:nvSpPr>
          <p:cNvPr id="84" name="Hộp Văn bản 20">
            <a:extLst>
              <a:ext uri="{FF2B5EF4-FFF2-40B4-BE49-F238E27FC236}">
                <a16:creationId xmlns:a16="http://schemas.microsoft.com/office/drawing/2014/main" id="{CB6B02EA-2007-9DCB-BAD7-FC63A6FC6C5C}"/>
              </a:ext>
            </a:extLst>
          </p:cNvPr>
          <p:cNvSpPr txBox="1"/>
          <p:nvPr/>
        </p:nvSpPr>
        <p:spPr>
          <a:xfrm>
            <a:off x="2951455" y="11748302"/>
            <a:ext cx="12385090" cy="1754326"/>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mn-cs"/>
              </a:rPr>
              <a:t>Khi ngắt dòng điện, đinh vít không còn hút các kẹp giấy vì nó đã mất đi từ tính, không có khả năng hút được các vật làm từ sắt, thép,... nữa.</a:t>
            </a:r>
          </a:p>
        </p:txBody>
      </p:sp>
      <p:pic>
        <p:nvPicPr>
          <p:cNvPr id="2050" name="Picture 2">
            <a:extLst>
              <a:ext uri="{FF2B5EF4-FFF2-40B4-BE49-F238E27FC236}">
                <a16:creationId xmlns:a16="http://schemas.microsoft.com/office/drawing/2014/main" id="{11DE1A08-3158-DE4D-97DB-7BAC8550C8E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0665" y="3852501"/>
            <a:ext cx="948846" cy="948846"/>
          </a:xfrm>
          <a:prstGeom prst="rect">
            <a:avLst/>
          </a:prstGeom>
          <a:noFill/>
          <a:extLst>
            <a:ext uri="{909E8E84-426E-40DD-AFC4-6F175D3DCCD1}">
              <a14:hiddenFill xmlns:a14="http://schemas.microsoft.com/office/drawing/2010/main">
                <a:solidFill>
                  <a:srgbClr val="FFFFFF"/>
                </a:solidFill>
              </a14:hiddenFill>
            </a:ext>
          </a:extLst>
        </p:spPr>
      </p:pic>
      <p:sp>
        <p:nvSpPr>
          <p:cNvPr id="24" name="Hộp Văn bản 20">
            <a:extLst>
              <a:ext uri="{FF2B5EF4-FFF2-40B4-BE49-F238E27FC236}">
                <a16:creationId xmlns:a16="http://schemas.microsoft.com/office/drawing/2014/main" id="{66BFBA67-3B3B-9141-11CA-ADFC223ABB7C}"/>
              </a:ext>
            </a:extLst>
          </p:cNvPr>
          <p:cNvSpPr txBox="1"/>
          <p:nvPr/>
        </p:nvSpPr>
        <p:spPr>
          <a:xfrm>
            <a:off x="3060584" y="3452398"/>
            <a:ext cx="13229999"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marL="0" marR="0" lvl="0" indent="0" algn="l" defTabSz="914400" rtl="0" eaLnBrk="0" fontAlgn="auto" latinLnBrk="0" hangingPunct="0">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mn-cs"/>
              </a:rPr>
              <a:t>Khi tăng (giảm) độ lớn dòng điện, thì độ lớn lực từ của nam châm điện cũng tăng (giảm)</a:t>
            </a:r>
          </a:p>
        </p:txBody>
      </p:sp>
      <p:pic>
        <p:nvPicPr>
          <p:cNvPr id="36" name="Picture 2">
            <a:extLst>
              <a:ext uri="{FF2B5EF4-FFF2-40B4-BE49-F238E27FC236}">
                <a16:creationId xmlns:a16="http://schemas.microsoft.com/office/drawing/2014/main" id="{21878989-9912-E22C-62AF-EBB69750FDF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1807" y="5823290"/>
            <a:ext cx="948846" cy="948846"/>
          </a:xfrm>
          <a:prstGeom prst="rect">
            <a:avLst/>
          </a:prstGeom>
          <a:noFill/>
          <a:extLst>
            <a:ext uri="{909E8E84-426E-40DD-AFC4-6F175D3DCCD1}">
              <a14:hiddenFill xmlns:a14="http://schemas.microsoft.com/office/drawing/2010/main">
                <a:solidFill>
                  <a:srgbClr val="FFFFFF"/>
                </a:solidFill>
              </a14:hiddenFill>
            </a:ext>
          </a:extLst>
        </p:spPr>
      </p:pic>
      <p:sp>
        <p:nvSpPr>
          <p:cNvPr id="37" name="Hộp Văn bản 20">
            <a:extLst>
              <a:ext uri="{FF2B5EF4-FFF2-40B4-BE49-F238E27FC236}">
                <a16:creationId xmlns:a16="http://schemas.microsoft.com/office/drawing/2014/main" id="{03B70543-D71F-3305-878D-EA5000884B74}"/>
              </a:ext>
            </a:extLst>
          </p:cNvPr>
          <p:cNvSpPr txBox="1"/>
          <p:nvPr/>
        </p:nvSpPr>
        <p:spPr>
          <a:xfrm>
            <a:off x="3051727" y="5534365"/>
            <a:ext cx="13229998"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lvl="0">
              <a:lnSpc>
                <a:spcPct val="150000"/>
              </a:lnSpc>
            </a:pPr>
            <a:r>
              <a:rPr kumimoji="0" lang="vi-VN" sz="36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mn-cs"/>
              </a:rPr>
              <a:t>Khi đổi chiều dòng điện thì từ </a:t>
            </a:r>
            <a:r>
              <a:rPr lang="vi-VN" dirty="0">
                <a:solidFill>
                  <a:prstClr val="black"/>
                </a:solidFill>
              </a:rPr>
              <a:t>trường của </a:t>
            </a:r>
            <a:r>
              <a:rPr kumimoji="0" lang="vi-VN" sz="36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mn-cs"/>
              </a:rPr>
              <a:t>nam châm điện cũng đổi chiều và độ lớn lực từ không đổi</a:t>
            </a:r>
          </a:p>
        </p:txBody>
      </p:sp>
      <p:sp>
        <p:nvSpPr>
          <p:cNvPr id="19" name="TextBox 18">
            <a:extLst>
              <a:ext uri="{FF2B5EF4-FFF2-40B4-BE49-F238E27FC236}">
                <a16:creationId xmlns:a16="http://schemas.microsoft.com/office/drawing/2014/main" id="{229206A9-7545-D547-D020-991ED9D54CC4}"/>
              </a:ext>
            </a:extLst>
          </p:cNvPr>
          <p:cNvSpPr txBox="1"/>
          <p:nvPr/>
        </p:nvSpPr>
        <p:spPr>
          <a:xfrm>
            <a:off x="1819103" y="8700041"/>
            <a:ext cx="14841303" cy="1077218"/>
          </a:xfrm>
          <a:prstGeom prst="rect">
            <a:avLst/>
          </a:prstGeom>
          <a:solidFill>
            <a:schemeClr val="bg1"/>
          </a:solidFill>
        </p:spPr>
        <p:txBody>
          <a:bodyPr wrap="square">
            <a:spAutoFit/>
          </a:bodyPr>
          <a:lstStyle/>
          <a:p>
            <a:r>
              <a:rPr lang="en-US" sz="3200" b="1" dirty="0" err="1">
                <a:solidFill>
                  <a:srgbClr val="FF0000"/>
                </a:solidFill>
                <a:latin typeface="Times New Roman" panose="02020603050405020304" pitchFamily="18" charset="0"/>
                <a:ea typeface="Arial" panose="020B0604020202020204" pitchFamily="34" charset="0"/>
              </a:rPr>
              <a:t>M</a:t>
            </a:r>
            <a:r>
              <a:rPr lang="en-US" sz="3200" b="1" dirty="0" err="1">
                <a:solidFill>
                  <a:srgbClr val="FF0000"/>
                </a:solidFill>
                <a:effectLst/>
                <a:latin typeface="Times New Roman" panose="02020603050405020304" pitchFamily="18" charset="0"/>
                <a:ea typeface="Arial" panose="020B0604020202020204" pitchFamily="34" charset="0"/>
              </a:rPr>
              <a:t>ở</a:t>
            </a:r>
            <a:r>
              <a:rPr lang="en-US" sz="3200" b="1" dirty="0">
                <a:solidFill>
                  <a:srgbClr val="FF0000"/>
                </a:solidFill>
                <a:effectLst/>
                <a:latin typeface="Times New Roman" panose="02020603050405020304" pitchFamily="18" charset="0"/>
                <a:ea typeface="Arial" panose="020B0604020202020204" pitchFamily="34" charset="0"/>
              </a:rPr>
              <a:t> </a:t>
            </a:r>
            <a:r>
              <a:rPr lang="en-US" sz="3200" b="1" dirty="0" err="1">
                <a:solidFill>
                  <a:srgbClr val="FF0000"/>
                </a:solidFill>
                <a:effectLst/>
                <a:latin typeface="Times New Roman" panose="02020603050405020304" pitchFamily="18" charset="0"/>
                <a:ea typeface="Arial" panose="020B0604020202020204" pitchFamily="34" charset="0"/>
              </a:rPr>
              <a:t>rộng</a:t>
            </a:r>
            <a:r>
              <a:rPr lang="en-US" sz="3200" b="1" dirty="0">
                <a:solidFill>
                  <a:srgbClr val="FF0000"/>
                </a:solidFill>
                <a:effectLst/>
                <a:latin typeface="Times New Roman" panose="02020603050405020304" pitchFamily="18" charset="0"/>
                <a:ea typeface="Arial" panose="020B0604020202020204" pitchFamily="34" charset="0"/>
              </a:rPr>
              <a:t> </a:t>
            </a:r>
            <a:r>
              <a:rPr lang="en-US" sz="3200" b="1" dirty="0" err="1">
                <a:solidFill>
                  <a:srgbClr val="FF0000"/>
                </a:solidFill>
                <a:effectLst/>
                <a:latin typeface="Times New Roman" panose="02020603050405020304" pitchFamily="18" charset="0"/>
                <a:ea typeface="Arial" panose="020B0604020202020204" pitchFamily="34" charset="0"/>
              </a:rPr>
              <a:t>kiến</a:t>
            </a:r>
            <a:r>
              <a:rPr lang="en-US" sz="3200" b="1" dirty="0">
                <a:solidFill>
                  <a:srgbClr val="FF0000"/>
                </a:solidFill>
                <a:effectLst/>
                <a:latin typeface="Times New Roman" panose="02020603050405020304" pitchFamily="18" charset="0"/>
                <a:ea typeface="Arial" panose="020B0604020202020204" pitchFamily="34" charset="0"/>
              </a:rPr>
              <a:t> </a:t>
            </a:r>
            <a:r>
              <a:rPr lang="en-US" sz="3200" b="1" dirty="0" err="1">
                <a:solidFill>
                  <a:srgbClr val="FF0000"/>
                </a:solidFill>
                <a:effectLst/>
                <a:latin typeface="Times New Roman" panose="02020603050405020304" pitchFamily="18" charset="0"/>
                <a:ea typeface="Arial" panose="020B0604020202020204" pitchFamily="34" charset="0"/>
              </a:rPr>
              <a:t>thức</a:t>
            </a:r>
            <a:r>
              <a:rPr lang="en-US" sz="3200" b="1" dirty="0">
                <a:solidFill>
                  <a:srgbClr val="FF0000"/>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Một</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biện</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pháp</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khác</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để</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tăng</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lực</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từ</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của</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nam</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châm</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điện</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là</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tăng</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số</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vòng</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dây</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quấn</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quanh</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lõi</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sắt</a:t>
            </a:r>
            <a:r>
              <a:rPr lang="en-US" sz="3200" dirty="0">
                <a:solidFill>
                  <a:srgbClr val="0000FF"/>
                </a:solidFill>
                <a:effectLst/>
                <a:latin typeface="Times New Roman" panose="02020603050405020304" pitchFamily="18" charset="0"/>
                <a:ea typeface="Arial" panose="020B0604020202020204" pitchFamily="34" charset="0"/>
              </a:rPr>
              <a:t>.</a:t>
            </a:r>
          </a:p>
        </p:txBody>
      </p:sp>
    </p:spTree>
    <p:extLst>
      <p:ext uri="{BB962C8B-B14F-4D97-AF65-F5344CB8AC3E}">
        <p14:creationId xmlns:p14="http://schemas.microsoft.com/office/powerpoint/2010/main" val="9618241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8)">
                                      <p:cBhvr>
                                        <p:cTn id="7" dur="750"/>
                                        <p:tgtEl>
                                          <p:spTgt spid="2050"/>
                                        </p:tgtEl>
                                      </p:cBhvr>
                                    </p:animEffect>
                                  </p:childTnLst>
                                </p:cTn>
                              </p:par>
                            </p:childTnLst>
                          </p:cTn>
                        </p:par>
                        <p:par>
                          <p:cTn id="8" fill="hold">
                            <p:stCondLst>
                              <p:cond delay="75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8"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heel(8)">
                                      <p:cBhvr>
                                        <p:cTn id="16" dur="750"/>
                                        <p:tgtEl>
                                          <p:spTgt spid="36"/>
                                        </p:tgtEl>
                                      </p:cBhvr>
                                    </p:animEffect>
                                  </p:childTnLst>
                                </p:cTn>
                              </p:par>
                            </p:childTnLst>
                          </p:cTn>
                        </p:par>
                        <p:par>
                          <p:cTn id="17" fill="hold">
                            <p:stCondLst>
                              <p:cond delay="750"/>
                            </p:stCondLst>
                            <p:childTnLst>
                              <p:par>
                                <p:cTn id="18" presetID="22" presetClass="entr" presetSubtype="8" fill="hold" grpId="0" nodeType="afterEffect">
                                  <p:stCondLst>
                                    <p:cond delay="0"/>
                                  </p:stCondLst>
                                  <p:iterate type="lt">
                                    <p:tmPct val="5000"/>
                                  </p:iterate>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73250" y="5143500"/>
            <a:ext cx="5829100" cy="6040518"/>
          </a:xfrm>
          <a:prstGeom prst="rect">
            <a:avLst/>
          </a:prstGeom>
        </p:spPr>
      </p:pic>
      <p:grpSp>
        <p:nvGrpSpPr>
          <p:cNvPr id="3" name="Group 3"/>
          <p:cNvGrpSpPr>
            <a:grpSpLocks noChangeAspect="1"/>
          </p:cNvGrpSpPr>
          <p:nvPr/>
        </p:nvGrpSpPr>
        <p:grpSpPr>
          <a:xfrm>
            <a:off x="8691267" y="-490588"/>
            <a:ext cx="9604079" cy="9837897"/>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4">
                <a:extLst>
                  <a:ext uri="{28A0092B-C50C-407E-A947-70E740481C1C}">
                    <a14:useLocalDpi xmlns:a14="http://schemas.microsoft.com/office/drawing/2010/main" val="0"/>
                  </a:ext>
                </a:extLst>
              </a:blip>
              <a:stretch>
                <a:fillRect/>
              </a:stretch>
            </a:blipFill>
          </p:spPr>
        </p:sp>
      </p:grpSp>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628637">
            <a:off x="-1375202" y="-55804"/>
            <a:ext cx="10120710" cy="10487782"/>
          </a:xfrm>
          <a:prstGeom prst="rect">
            <a:avLst/>
          </a:prstGeom>
        </p:spPr>
      </p:pic>
      <p:pic>
        <p:nvPicPr>
          <p:cNvPr id="6" name="Picture 6"/>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206982">
            <a:off x="-1205830" y="7270608"/>
            <a:ext cx="6048809" cy="6268195"/>
          </a:xfrm>
          <a:prstGeom prst="rect">
            <a:avLst/>
          </a:prstGeom>
        </p:spPr>
      </p:pic>
      <p:grpSp>
        <p:nvGrpSpPr>
          <p:cNvPr id="7" name="Group 7"/>
          <p:cNvGrpSpPr/>
          <p:nvPr/>
        </p:nvGrpSpPr>
        <p:grpSpPr>
          <a:xfrm>
            <a:off x="16687800" y="8686800"/>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149950" y="2867298"/>
            <a:ext cx="1428750" cy="1428750"/>
          </a:xfrm>
          <a:prstGeom prst="rect">
            <a:avLst/>
          </a:prstGeom>
        </p:spPr>
      </p:pic>
      <p:sp>
        <p:nvSpPr>
          <p:cNvPr id="12" name="TextBox 12"/>
          <p:cNvSpPr txBox="1"/>
          <p:nvPr/>
        </p:nvSpPr>
        <p:spPr>
          <a:xfrm>
            <a:off x="782531" y="4520146"/>
            <a:ext cx="8058615" cy="3254737"/>
          </a:xfrm>
          <a:prstGeom prst="rect">
            <a:avLst/>
          </a:prstGeom>
        </p:spPr>
        <p:txBody>
          <a:bodyPr wrap="square" lIns="0" tIns="0" rIns="0" bIns="0" rtlCol="0" anchor="t">
            <a:spAutoFit/>
          </a:bodyPr>
          <a:lstStyle/>
          <a:p>
            <a:pPr algn="ctr">
              <a:lnSpc>
                <a:spcPct val="150000"/>
              </a:lnSpc>
            </a:pPr>
            <a:r>
              <a:rPr lang="vi-VN" sz="3600" b="1" dirty="0">
                <a:solidFill>
                  <a:srgbClr val="04345C"/>
                </a:solidFill>
                <a:latin typeface="#9Slide03 Arima Madurai Black" panose="00000A00000000000000" pitchFamily="2" charset="0"/>
              </a:rPr>
              <a:t>Một số cần cẩu dùng lực từ có thể nhấc được các vật nặng hàng chục tấn bằng sắt, thép lên cao. Có phải chúng hoạt động nhờ nam châm vĩnh cửu không?</a:t>
            </a:r>
            <a:endParaRPr lang="en-US" altLang="en-US" sz="3600" b="1" dirty="0">
              <a:solidFill>
                <a:srgbClr val="04345C"/>
              </a:solidFill>
              <a:latin typeface="#9Slide03 Arima Madurai Black" panose="00000A00000000000000" pitchFamily="2" charset="0"/>
            </a:endParaRPr>
          </a:p>
        </p:txBody>
      </p:sp>
      <p:grpSp>
        <p:nvGrpSpPr>
          <p:cNvPr id="13" name="Group 13"/>
          <p:cNvGrpSpPr/>
          <p:nvPr/>
        </p:nvGrpSpPr>
        <p:grpSpPr>
          <a:xfrm>
            <a:off x="-320056" y="1295400"/>
            <a:ext cx="1348756" cy="1348756"/>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599965">
            <a:off x="-620029" y="-1195263"/>
            <a:ext cx="2306858" cy="2390526"/>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8313">
            <a:off x="17176236" y="6772434"/>
            <a:ext cx="1936109" cy="2006330"/>
          </a:xfrm>
          <a:prstGeom prst="rect">
            <a:avLst/>
          </a:prstGeom>
        </p:spPr>
      </p:pic>
      <p:cxnSp>
        <p:nvCxnSpPr>
          <p:cNvPr id="11" name="Straight Connector 10">
            <a:extLst>
              <a:ext uri="{FF2B5EF4-FFF2-40B4-BE49-F238E27FC236}">
                <a16:creationId xmlns:a16="http://schemas.microsoft.com/office/drawing/2014/main" id="{E860A591-B266-4108-8A0E-7DE3052D9CE5}"/>
              </a:ext>
            </a:extLst>
          </p:cNvPr>
          <p:cNvCxnSpPr>
            <a:cxnSpLocks/>
          </p:cNvCxnSpPr>
          <p:nvPr/>
        </p:nvCxnSpPr>
        <p:spPr>
          <a:xfrm>
            <a:off x="551985" y="8420100"/>
            <a:ext cx="859201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6" presetClass="entr" presetSubtype="37"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2000"/>
                                        <p:tgtEl>
                                          <p:spTgt spid="11"/>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16783C-E788-47B1-8F8D-F09CE3AB3683}"/>
              </a:ext>
            </a:extLst>
          </p:cNvPr>
          <p:cNvSpPr/>
          <p:nvPr/>
        </p:nvSpPr>
        <p:spPr>
          <a:xfrm>
            <a:off x="457200" y="419100"/>
            <a:ext cx="17297400" cy="9448800"/>
          </a:xfrm>
          <a:prstGeom prst="rect">
            <a:avLst/>
          </a:prstGeom>
          <a:solidFill>
            <a:schemeClr val="bg1"/>
          </a:solidFill>
          <a:ln>
            <a:solidFill>
              <a:srgbClr val="04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9Slide03 Arima Madurai Black" panose="00000A00000000000000" pitchFamily="2" charset="0"/>
            </a:endParaRPr>
          </a:p>
        </p:txBody>
      </p:sp>
      <p:sp>
        <p:nvSpPr>
          <p:cNvPr id="20488" name="Hộp Văn bản 1"/>
          <p:cNvSpPr txBox="1"/>
          <p:nvPr/>
        </p:nvSpPr>
        <p:spPr>
          <a:xfrm>
            <a:off x="2408522" y="1147107"/>
            <a:ext cx="12007215" cy="707886"/>
          </a:xfrm>
          <a:prstGeom prst="rect">
            <a:avLst/>
          </a:prstGeom>
          <a:noFill/>
          <a:ln w="9525">
            <a:noFill/>
          </a:ln>
        </p:spPr>
        <p:txBody>
          <a:bodyPr wrap="square">
            <a:spAutoFit/>
          </a:bodyPr>
          <a:lstStyle/>
          <a:p>
            <a:pPr algn="just" eaLnBrk="0" hangingPunct="0"/>
            <a:r>
              <a:rPr lang="vi-VN" altLang="x-none" sz="4000" b="1" i="1" dirty="0">
                <a:latin typeface="#9Slide03 Arima Madurai Black" panose="00000A00000000000000" pitchFamily="2" charset="0"/>
              </a:rPr>
              <a:t>* Các biện pháp bảo vệ môi trường:</a:t>
            </a:r>
            <a:endParaRPr lang="en-US" altLang="zh-CN" sz="4000" b="1" i="1" dirty="0">
              <a:latin typeface="#9Slide03 Arima Madurai Black" panose="00000A00000000000000" pitchFamily="2" charset="0"/>
              <a:ea typeface="SimSun" panose="02010600030101010101" pitchFamily="2" charset="-122"/>
            </a:endParaRPr>
          </a:p>
        </p:txBody>
      </p:sp>
      <p:sp>
        <p:nvSpPr>
          <p:cNvPr id="3" name="Hộp Văn bản 2"/>
          <p:cNvSpPr txBox="1"/>
          <p:nvPr/>
        </p:nvSpPr>
        <p:spPr>
          <a:xfrm>
            <a:off x="2396490" y="7200901"/>
            <a:ext cx="13634085" cy="1938992"/>
          </a:xfrm>
          <a:prstGeom prst="rect">
            <a:avLst/>
          </a:prstGeom>
          <a:noFill/>
          <a:ln w="9525">
            <a:noFill/>
          </a:ln>
        </p:spPr>
        <p:txBody>
          <a:bodyPr wrap="square">
            <a:spAutoFit/>
          </a:bodyPr>
          <a:lstStyle/>
          <a:p>
            <a:pPr algn="just" eaLnBrk="0" hangingPunct="0"/>
            <a:r>
              <a:rPr lang="vi-VN" altLang="x-none" sz="4000" dirty="0">
                <a:solidFill>
                  <a:srgbClr val="FF0000"/>
                </a:solidFill>
                <a:latin typeface="#9Slide03 Arima Madurai Black" panose="00000A00000000000000" pitchFamily="2" charset="0"/>
              </a:rPr>
              <a:t>- </a:t>
            </a:r>
            <a:r>
              <a:rPr lang="pt-BR" altLang="x-none" sz="4000" dirty="0">
                <a:solidFill>
                  <a:srgbClr val="FF0000"/>
                </a:solidFill>
                <a:latin typeface="#9Slide03 Arima Madurai Black" panose="00000A00000000000000" pitchFamily="2" charset="0"/>
              </a:rPr>
              <a:t>Trong các nh</a:t>
            </a:r>
            <a:r>
              <a:rPr lang="pt-BR" altLang="x-none" sz="4000" dirty="0">
                <a:solidFill>
                  <a:srgbClr val="FF0000"/>
                </a:solidFill>
                <a:latin typeface="#9Slide03 Arima Madurai Black" panose="00000A00000000000000" pitchFamily="2" charset="0"/>
                <a:ea typeface="Times New Roman" panose="02020603050405020304" pitchFamily="18" charset="0"/>
              </a:rPr>
              <a:t>à</a:t>
            </a:r>
            <a:r>
              <a:rPr lang="pt-BR" altLang="x-none" sz="4000" dirty="0">
                <a:solidFill>
                  <a:srgbClr val="FF0000"/>
                </a:solidFill>
                <a:latin typeface="#9Slide03 Arima Madurai Black" panose="00000A00000000000000" pitchFamily="2" charset="0"/>
              </a:rPr>
              <a:t> máy cơ khí, luyện kim có nhiều các bụi, v</a:t>
            </a:r>
            <a:r>
              <a:rPr lang="vi-VN" altLang="x-none" sz="4000" dirty="0">
                <a:solidFill>
                  <a:srgbClr val="FF0000"/>
                </a:solidFill>
                <a:latin typeface="#9Slide03 Arima Madurai Black" panose="00000A00000000000000" pitchFamily="2" charset="0"/>
              </a:rPr>
              <a:t>ụ</a:t>
            </a:r>
            <a:r>
              <a:rPr lang="pt-BR" altLang="x-none" sz="4000" dirty="0">
                <a:solidFill>
                  <a:srgbClr val="FF0000"/>
                </a:solidFill>
                <a:latin typeface="#9Slide03 Arima Madurai Black" panose="00000A00000000000000" pitchFamily="2" charset="0"/>
              </a:rPr>
              <a:t>n sắt, việc sử dụng các nam châm điện để thu gom bụi, v</a:t>
            </a:r>
            <a:r>
              <a:rPr lang="vi-VN" altLang="x-none" sz="4000" dirty="0">
                <a:solidFill>
                  <a:srgbClr val="FF0000"/>
                </a:solidFill>
                <a:latin typeface="#9Slide03 Arima Madurai Black" panose="00000A00000000000000" pitchFamily="2" charset="0"/>
              </a:rPr>
              <a:t>ụ</a:t>
            </a:r>
            <a:r>
              <a:rPr lang="pt-BR" altLang="x-none" sz="4000" dirty="0">
                <a:solidFill>
                  <a:srgbClr val="FF0000"/>
                </a:solidFill>
                <a:latin typeface="#9Slide03 Arima Madurai Black" panose="00000A00000000000000" pitchFamily="2" charset="0"/>
              </a:rPr>
              <a:t>n sắt l</a:t>
            </a:r>
            <a:r>
              <a:rPr lang="pt-BR" altLang="x-none" sz="4000" dirty="0">
                <a:solidFill>
                  <a:srgbClr val="FF0000"/>
                </a:solidFill>
                <a:latin typeface="#9Slide03 Arima Madurai Black" panose="00000A00000000000000" pitchFamily="2" charset="0"/>
                <a:ea typeface="Times New Roman" panose="02020603050405020304" pitchFamily="18" charset="0"/>
              </a:rPr>
              <a:t>à</a:t>
            </a:r>
            <a:r>
              <a:rPr lang="pt-BR" altLang="x-none" sz="4000" dirty="0">
                <a:solidFill>
                  <a:srgbClr val="FF0000"/>
                </a:solidFill>
                <a:latin typeface="#9Slide03 Arima Madurai Black" panose="00000A00000000000000" pitchFamily="2" charset="0"/>
              </a:rPr>
              <a:t>m sạch môi trường l</a:t>
            </a:r>
            <a:r>
              <a:rPr lang="pt-BR" altLang="x-none" sz="4000" dirty="0">
                <a:solidFill>
                  <a:srgbClr val="FF0000"/>
                </a:solidFill>
                <a:latin typeface="#9Slide03 Arima Madurai Black" panose="00000A00000000000000" pitchFamily="2" charset="0"/>
                <a:ea typeface="Times New Roman" panose="02020603050405020304" pitchFamily="18" charset="0"/>
              </a:rPr>
              <a:t>à</a:t>
            </a:r>
            <a:r>
              <a:rPr lang="pt-BR" altLang="x-none" sz="4000" dirty="0">
                <a:solidFill>
                  <a:srgbClr val="FF0000"/>
                </a:solidFill>
                <a:latin typeface="#9Slide03 Arima Madurai Black" panose="00000A00000000000000" pitchFamily="2" charset="0"/>
              </a:rPr>
              <a:t> một giải pháp hiệu quả</a:t>
            </a:r>
            <a:r>
              <a:rPr lang="vi-VN" altLang="x-none" sz="4000" dirty="0">
                <a:solidFill>
                  <a:srgbClr val="FF0000"/>
                </a:solidFill>
                <a:latin typeface="#9Slide03 Arima Madurai Black" panose="00000A00000000000000" pitchFamily="2" charset="0"/>
              </a:rPr>
              <a:t>.</a:t>
            </a:r>
            <a:endParaRPr lang="vi-VN" altLang="x-none" sz="4000" dirty="0">
              <a:solidFill>
                <a:srgbClr val="FF0000"/>
              </a:solidFill>
              <a:latin typeface="#9Slide03 Arima Madurai Black" panose="00000A00000000000000" pitchFamily="2" charset="0"/>
              <a:ea typeface="SimSun" panose="02010600030101010101" pitchFamily="2" charset="-122"/>
            </a:endParaRPr>
          </a:p>
        </p:txBody>
      </p:sp>
      <p:pic>
        <p:nvPicPr>
          <p:cNvPr id="74754" name="Picture 2" descr="Káº¿t quáº£ hÃ¬nh áº£nh cho HÃ¬nh áº£nh á»©ng dá»¥ng nam chÃ¢m Äiá»n"/>
          <p:cNvPicPr>
            <a:picLocks noChangeAspect="1"/>
          </p:cNvPicPr>
          <p:nvPr/>
        </p:nvPicPr>
        <p:blipFill>
          <a:blip r:embed="rId2"/>
          <a:stretch>
            <a:fillRect/>
          </a:stretch>
        </p:blipFill>
        <p:spPr>
          <a:xfrm>
            <a:off x="5562600" y="2040731"/>
            <a:ext cx="8129588" cy="4974432"/>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randombar(horizontal)">
                                      <p:cBhvr>
                                        <p:cTn id="7" dur="500"/>
                                        <p:tgtEl>
                                          <p:spTgt spid="7475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326FC9-36DB-429B-B887-A8C224240A2B}"/>
              </a:ext>
            </a:extLst>
          </p:cNvPr>
          <p:cNvSpPr/>
          <p:nvPr/>
        </p:nvSpPr>
        <p:spPr>
          <a:xfrm>
            <a:off x="457200" y="419100"/>
            <a:ext cx="17297400" cy="9549512"/>
          </a:xfrm>
          <a:prstGeom prst="rect">
            <a:avLst/>
          </a:prstGeom>
          <a:solidFill>
            <a:schemeClr val="bg1"/>
          </a:solidFill>
          <a:ln>
            <a:solidFill>
              <a:srgbClr val="04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9Slide03 Arima Madurai Black" panose="00000A00000000000000" pitchFamily="2" charset="0"/>
            </a:endParaRPr>
          </a:p>
        </p:txBody>
      </p:sp>
      <p:sp>
        <p:nvSpPr>
          <p:cNvPr id="19464" name="Hộp Văn bản 1"/>
          <p:cNvSpPr txBox="1">
            <a:spLocks noChangeArrowheads="1"/>
          </p:cNvSpPr>
          <p:nvPr/>
        </p:nvSpPr>
        <p:spPr bwMode="auto">
          <a:xfrm>
            <a:off x="1220391" y="638145"/>
            <a:ext cx="8555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3600" b="1" dirty="0">
                <a:latin typeface="#9Slide03 Arima Madurai Black" panose="00000A00000000000000" pitchFamily="2" charset="0"/>
                <a:cs typeface="Times New Roman" panose="02020603050405020304" pitchFamily="18" charset="0"/>
              </a:rPr>
              <a:t>* Các biện pháp bảo vệ môi trường:</a:t>
            </a:r>
            <a:endParaRPr lang="en-US" altLang="en-US" sz="3600" b="1" dirty="0">
              <a:latin typeface="#9Slide03 Arima Madurai Black" panose="00000A00000000000000" pitchFamily="2" charset="0"/>
              <a:cs typeface="Times New Roman" panose="02020603050405020304" pitchFamily="18" charset="0"/>
            </a:endParaRPr>
          </a:p>
        </p:txBody>
      </p:sp>
      <p:sp>
        <p:nvSpPr>
          <p:cNvPr id="24" name="Hộp Văn bản 23"/>
          <p:cNvSpPr txBox="1">
            <a:spLocks noChangeArrowheads="1"/>
          </p:cNvSpPr>
          <p:nvPr/>
        </p:nvSpPr>
        <p:spPr bwMode="auto">
          <a:xfrm>
            <a:off x="1028700" y="6076062"/>
            <a:ext cx="16230600"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r>
              <a:rPr lang="vi-VN" altLang="en-US" dirty="0">
                <a:latin typeface="#9Slide03 Arima Madurai Black" panose="00000A00000000000000" pitchFamily="2" charset="0"/>
                <a:cs typeface="Times New Roman" panose="02020603050405020304" pitchFamily="18" charset="0"/>
              </a:rPr>
              <a:t>- </a:t>
            </a:r>
            <a:r>
              <a:rPr lang="pt-BR" altLang="en-US" dirty="0">
                <a:latin typeface="#9Slide03 Arima Madurai Black" panose="00000A00000000000000" pitchFamily="2" charset="0"/>
                <a:cs typeface="Times New Roman" panose="02020603050405020304" pitchFamily="18" charset="0"/>
              </a:rPr>
              <a:t>Loài chim bồ câu có một khả năng đặc biệt, đó là có thể xác định được phương hướng chính xác trong không gian.</a:t>
            </a:r>
            <a:endParaRPr lang="vi-VN" altLang="en-US" dirty="0">
              <a:latin typeface="#9Slide03 Arima Madurai Black" panose="00000A00000000000000" pitchFamily="2" charset="0"/>
              <a:cs typeface="Times New Roman" panose="02020603050405020304" pitchFamily="18" charset="0"/>
            </a:endParaRPr>
          </a:p>
          <a:p>
            <a:pPr algn="just">
              <a:lnSpc>
                <a:spcPct val="120000"/>
              </a:lnSpc>
              <a:spcBef>
                <a:spcPct val="0"/>
              </a:spcBef>
              <a:buFontTx/>
              <a:buNone/>
            </a:pPr>
            <a:r>
              <a:rPr lang="vi-VN" altLang="en-US" dirty="0">
                <a:latin typeface="#9Slide03 Arima Madurai Black" panose="00000A00000000000000" pitchFamily="2" charset="0"/>
                <a:cs typeface="Times New Roman" panose="02020603050405020304" pitchFamily="18" charset="0"/>
              </a:rPr>
              <a:t>- </a:t>
            </a:r>
            <a:r>
              <a:rPr lang="pt-BR" altLang="en-US" dirty="0">
                <a:latin typeface="#9Slide03 Arima Madurai Black" panose="00000A00000000000000" pitchFamily="2" charset="0"/>
                <a:cs typeface="Times New Roman" panose="02020603050405020304" pitchFamily="18" charset="0"/>
              </a:rPr>
              <a:t>Sở dĩ như vậy bởi vì trong não bộ của chim bồ câu có các hệ thống giống như la bàn, chúng được định hướng theo từ trường trái đất. Sự định hướng này có thể bị đảo lộn nếu trong môi trường có quá nhiều nguồn phát sóng điện từ. Vì vậy, bảo vệ môi trường tránh ảnh hưởng tiêu cực của sóng điện từ là góp phần bảo vệ thiên nhiên</a:t>
            </a:r>
            <a:r>
              <a:rPr lang="vi-VN" altLang="en-US" dirty="0">
                <a:latin typeface="#9Slide03 Arima Madurai Black" panose="00000A00000000000000" pitchFamily="2" charset="0"/>
                <a:cs typeface="Times New Roman" panose="02020603050405020304" pitchFamily="18" charset="0"/>
              </a:rPr>
              <a:t>.</a:t>
            </a:r>
            <a:endParaRPr lang="en-US" altLang="en-US" dirty="0">
              <a:latin typeface="#9Slide03 Arima Madurai Black" panose="00000A00000000000000" pitchFamily="2" charset="0"/>
              <a:cs typeface="Times New Roman" panose="02020603050405020304" pitchFamily="18" charset="0"/>
            </a:endParaRPr>
          </a:p>
        </p:txBody>
      </p:sp>
      <p:pic>
        <p:nvPicPr>
          <p:cNvPr id="5" name="Ảnh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8082" y="1485900"/>
            <a:ext cx="11275218"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352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p:cTn id="19" dur="500" fill="hold"/>
                                        <p:tgtEl>
                                          <p:spTgt spid="2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86250">
            <a:off x="-4102298" y="-524776"/>
            <a:ext cx="8880774" cy="9202874"/>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75633">
            <a:off x="-489467" y="7372231"/>
            <a:ext cx="4693285" cy="4863507"/>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87273">
            <a:off x="16499100" y="4419465"/>
            <a:ext cx="6599197" cy="683854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420793">
            <a:off x="11146282" y="-5156131"/>
            <a:ext cx="9951332" cy="10312261"/>
          </a:xfrm>
          <a:prstGeom prst="rect">
            <a:avLst/>
          </a:prstGeom>
        </p:spPr>
      </p:pic>
      <p:grpSp>
        <p:nvGrpSpPr>
          <p:cNvPr id="6" name="Group 6"/>
          <p:cNvGrpSpPr/>
          <p:nvPr/>
        </p:nvGrpSpPr>
        <p:grpSpPr>
          <a:xfrm>
            <a:off x="457200" y="8972550"/>
            <a:ext cx="571500" cy="5715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6078200" y="2152650"/>
            <a:ext cx="1181100" cy="11811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3" name="TextBox 13"/>
          <p:cNvSpPr txBox="1"/>
          <p:nvPr/>
        </p:nvSpPr>
        <p:spPr>
          <a:xfrm>
            <a:off x="4800600" y="5143500"/>
            <a:ext cx="9435786" cy="937885"/>
          </a:xfrm>
          <a:prstGeom prst="rect">
            <a:avLst/>
          </a:prstGeom>
        </p:spPr>
        <p:txBody>
          <a:bodyPr wrap="square" lIns="0" tIns="0" rIns="0" bIns="0" rtlCol="0" anchor="t">
            <a:spAutoFit/>
          </a:bodyPr>
          <a:lstStyle/>
          <a:p>
            <a:pPr algn="ctr">
              <a:lnSpc>
                <a:spcPts val="5546"/>
              </a:lnSpc>
            </a:pPr>
            <a:r>
              <a:rPr lang="en-US" sz="13800" spc="462" dirty="0">
                <a:solidFill>
                  <a:srgbClr val="6BD4CD"/>
                </a:solidFill>
                <a:latin typeface="#9Slide07 Cadena" panose="02000503000000020004" pitchFamily="2" charset="0"/>
              </a:rPr>
              <a:t>VẬN DỤNG</a:t>
            </a: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59948">
            <a:off x="16604155" y="-438298"/>
            <a:ext cx="2350917" cy="2436183"/>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82951">
            <a:off x="1393662" y="8897625"/>
            <a:ext cx="1936387" cy="2006618"/>
          </a:xfrm>
          <a:prstGeom prst="rect">
            <a:avLst/>
          </a:prstGeom>
        </p:spPr>
      </p:pic>
      <p:grpSp>
        <p:nvGrpSpPr>
          <p:cNvPr id="14" name="Group 13">
            <a:extLst>
              <a:ext uri="{FF2B5EF4-FFF2-40B4-BE49-F238E27FC236}">
                <a16:creationId xmlns:a16="http://schemas.microsoft.com/office/drawing/2014/main" id="{594B16B0-52D0-7375-25BB-AC9C87C902AC}"/>
              </a:ext>
            </a:extLst>
          </p:cNvPr>
          <p:cNvGrpSpPr/>
          <p:nvPr/>
        </p:nvGrpSpPr>
        <p:grpSpPr>
          <a:xfrm>
            <a:off x="6243181" y="10858500"/>
            <a:ext cx="6540646" cy="2971800"/>
            <a:chOff x="609600" y="2188741"/>
            <a:chExt cx="17068800" cy="7755359"/>
          </a:xfrm>
        </p:grpSpPr>
        <p:sp>
          <p:nvSpPr>
            <p:cNvPr id="17" name="Rectangle 16">
              <a:extLst>
                <a:ext uri="{FF2B5EF4-FFF2-40B4-BE49-F238E27FC236}">
                  <a16:creationId xmlns:a16="http://schemas.microsoft.com/office/drawing/2014/main" id="{15787758-9BC7-67A8-28E5-CEF6D35ACBCF}"/>
                </a:ext>
              </a:extLst>
            </p:cNvPr>
            <p:cNvSpPr/>
            <p:nvPr/>
          </p:nvSpPr>
          <p:spPr>
            <a:xfrm>
              <a:off x="609600" y="2188741"/>
              <a:ext cx="17068800" cy="7755359"/>
            </a:xfrm>
            <a:prstGeom prst="rect">
              <a:avLst/>
            </a:prstGeom>
            <a:solidFill>
              <a:srgbClr val="04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949787D-FC7D-CAB3-EE82-7B880012C1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475" y="2552700"/>
              <a:ext cx="16511049" cy="7086600"/>
            </a:xfrm>
            <a:prstGeom prst="rect">
              <a:avLst/>
            </a:prstGeom>
          </p:spPr>
        </p:pic>
      </p:grpSp>
    </p:spTree>
    <p:extLst>
      <p:ext uri="{BB962C8B-B14F-4D97-AF65-F5344CB8AC3E}">
        <p14:creationId xmlns:p14="http://schemas.microsoft.com/office/powerpoint/2010/main" val="142025930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12293" name="Rectangle 10"/>
          <p:cNvSpPr/>
          <p:nvPr/>
        </p:nvSpPr>
        <p:spPr>
          <a:xfrm>
            <a:off x="1104900" y="376229"/>
            <a:ext cx="160782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ct val="0"/>
              </a:spcBef>
            </a:pPr>
            <a:r>
              <a:rPr lang="vi-VN" sz="3200" dirty="0">
                <a:latin typeface="#9Slide03 Arima Madurai Black" panose="00000A00000000000000" pitchFamily="2" charset="0"/>
                <a:cs typeface="Times New Roman" panose="02020603050405020304" pitchFamily="18" charset="0"/>
              </a:rPr>
              <a:t>Quan sát sơ đồ cấu tạo của một chuông điện đơn giản. Hãy giải thích vì sao khi nhấn và giữ công tắc thì nghe tiếng chuông reo liên tục cho đến khi thả ra (loại công tắc trong hình chỉ đóng mạch điện khi nhấn và giữ nút).</a:t>
            </a:r>
            <a:endParaRPr sz="3200" dirty="0">
              <a:latin typeface="#9Slide03 Arima Madurai Black" panose="00000A00000000000000" pitchFamily="2" charset="0"/>
              <a:cs typeface="Times New Roman" panose="02020603050405020304" pitchFamily="18" charset="0"/>
            </a:endParaRPr>
          </a:p>
        </p:txBody>
      </p:sp>
      <p:grpSp>
        <p:nvGrpSpPr>
          <p:cNvPr id="5" name="Group 4">
            <a:extLst>
              <a:ext uri="{FF2B5EF4-FFF2-40B4-BE49-F238E27FC236}">
                <a16:creationId xmlns:a16="http://schemas.microsoft.com/office/drawing/2014/main" id="{34FFA282-850C-D98D-78C1-448DD6F0B6F0}"/>
              </a:ext>
            </a:extLst>
          </p:cNvPr>
          <p:cNvGrpSpPr/>
          <p:nvPr/>
        </p:nvGrpSpPr>
        <p:grpSpPr>
          <a:xfrm>
            <a:off x="609600" y="2188741"/>
            <a:ext cx="17068800" cy="7755359"/>
            <a:chOff x="609600" y="2188741"/>
            <a:chExt cx="17068800" cy="7755359"/>
          </a:xfrm>
        </p:grpSpPr>
        <p:sp>
          <p:nvSpPr>
            <p:cNvPr id="4" name="Rectangle 3">
              <a:extLst>
                <a:ext uri="{FF2B5EF4-FFF2-40B4-BE49-F238E27FC236}">
                  <a16:creationId xmlns:a16="http://schemas.microsoft.com/office/drawing/2014/main" id="{C46EFA86-82D9-1C47-F2BA-BB52E87D3371}"/>
                </a:ext>
              </a:extLst>
            </p:cNvPr>
            <p:cNvSpPr/>
            <p:nvPr/>
          </p:nvSpPr>
          <p:spPr>
            <a:xfrm>
              <a:off x="609600" y="2188741"/>
              <a:ext cx="17068800" cy="7755359"/>
            </a:xfrm>
            <a:prstGeom prst="rect">
              <a:avLst/>
            </a:prstGeom>
            <a:solidFill>
              <a:srgbClr val="04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FA08349-7C83-F187-42A2-B9778E9C2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475" y="2552700"/>
              <a:ext cx="16511049" cy="7086600"/>
            </a:xfrm>
            <a:prstGeom prst="rect">
              <a:avLst/>
            </a:prstGeom>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12293" name="Rectangle 10"/>
          <p:cNvSpPr/>
          <p:nvPr/>
        </p:nvSpPr>
        <p:spPr>
          <a:xfrm>
            <a:off x="838200" y="4258856"/>
            <a:ext cx="11946198"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ct val="0"/>
              </a:spcBef>
            </a:pPr>
            <a:r>
              <a:rPr lang="en-US" sz="3200" dirty="0" err="1">
                <a:latin typeface="#9Slide03 Arima Madurai Black" panose="00000A00000000000000" pitchFamily="2" charset="0"/>
                <a:cs typeface="Times New Roman" panose="02020603050405020304" pitchFamily="18" charset="0"/>
              </a:rPr>
              <a:t>Nhấn</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và</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giữ</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công</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tắc</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mạch</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điện</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sẽ</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trở</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thành</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mạch</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điện</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kín</a:t>
            </a:r>
            <a:r>
              <a:rPr lang="en-US" sz="3200" dirty="0">
                <a:latin typeface="#9Slide03 Arima Madurai Black" panose="00000A00000000000000" pitchFamily="2" charset="0"/>
                <a:cs typeface="Times New Roman" panose="02020603050405020304" pitchFamily="18" charset="0"/>
              </a:rPr>
              <a:t>.</a:t>
            </a:r>
          </a:p>
        </p:txBody>
      </p:sp>
      <p:grpSp>
        <p:nvGrpSpPr>
          <p:cNvPr id="2" name="Group 1">
            <a:extLst>
              <a:ext uri="{FF2B5EF4-FFF2-40B4-BE49-F238E27FC236}">
                <a16:creationId xmlns:a16="http://schemas.microsoft.com/office/drawing/2014/main" id="{E1466E6F-9165-EDB0-A48B-7B7A06038131}"/>
              </a:ext>
            </a:extLst>
          </p:cNvPr>
          <p:cNvGrpSpPr/>
          <p:nvPr/>
        </p:nvGrpSpPr>
        <p:grpSpPr>
          <a:xfrm>
            <a:off x="4851451" y="328386"/>
            <a:ext cx="8585097" cy="3900714"/>
            <a:chOff x="609600" y="2188741"/>
            <a:chExt cx="17068800" cy="7755359"/>
          </a:xfrm>
        </p:grpSpPr>
        <p:sp>
          <p:nvSpPr>
            <p:cNvPr id="4" name="Rectangle 3">
              <a:extLst>
                <a:ext uri="{FF2B5EF4-FFF2-40B4-BE49-F238E27FC236}">
                  <a16:creationId xmlns:a16="http://schemas.microsoft.com/office/drawing/2014/main" id="{C46EFA86-82D9-1C47-F2BA-BB52E87D3371}"/>
                </a:ext>
              </a:extLst>
            </p:cNvPr>
            <p:cNvSpPr/>
            <p:nvPr/>
          </p:nvSpPr>
          <p:spPr>
            <a:xfrm>
              <a:off x="609600" y="2188741"/>
              <a:ext cx="17068800" cy="7755359"/>
            </a:xfrm>
            <a:prstGeom prst="rect">
              <a:avLst/>
            </a:prstGeom>
            <a:solidFill>
              <a:srgbClr val="04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FA08349-7C83-F187-42A2-B9778E9C2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475" y="2552700"/>
              <a:ext cx="16511049" cy="7086600"/>
            </a:xfrm>
            <a:prstGeom prst="rect">
              <a:avLst/>
            </a:prstGeom>
          </p:spPr>
        </p:pic>
      </p:grpSp>
      <p:sp>
        <p:nvSpPr>
          <p:cNvPr id="6" name="Rectangle 10">
            <a:extLst>
              <a:ext uri="{FF2B5EF4-FFF2-40B4-BE49-F238E27FC236}">
                <a16:creationId xmlns:a16="http://schemas.microsoft.com/office/drawing/2014/main" id="{A2F5E178-B3F7-7725-054A-C8F89A793306}"/>
              </a:ext>
            </a:extLst>
          </p:cNvPr>
          <p:cNvSpPr/>
          <p:nvPr/>
        </p:nvSpPr>
        <p:spPr>
          <a:xfrm>
            <a:off x="838200" y="5074871"/>
            <a:ext cx="169164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ct val="0"/>
              </a:spcBef>
            </a:pPr>
            <a:r>
              <a:rPr lang="vi-VN" sz="3200" dirty="0">
                <a:latin typeface="#9Slide03 Arima Madurai Black" panose="00000A00000000000000" pitchFamily="2" charset="0"/>
                <a:cs typeface="Times New Roman" panose="02020603050405020304" pitchFamily="18" charset="0"/>
              </a:rPr>
              <a:t>Khi có dòng điện đi qua dây dẫn, chúng sẽ tạo ra một từ trường trong lõi sắt, biến lõi sắt thành một nam châm điện có thể hút các vật bằng sắt, thép xung quanh. Khi đó, nó sẽ hút thanh sắt, kéo cho lá thép đàn hồi dao động.</a:t>
            </a:r>
          </a:p>
        </p:txBody>
      </p:sp>
      <p:sp>
        <p:nvSpPr>
          <p:cNvPr id="7" name="Rectangle 10">
            <a:extLst>
              <a:ext uri="{FF2B5EF4-FFF2-40B4-BE49-F238E27FC236}">
                <a16:creationId xmlns:a16="http://schemas.microsoft.com/office/drawing/2014/main" id="{D2EDBF20-A160-D571-35FA-BCB94D1D51C3}"/>
              </a:ext>
            </a:extLst>
          </p:cNvPr>
          <p:cNvSpPr/>
          <p:nvPr/>
        </p:nvSpPr>
        <p:spPr>
          <a:xfrm>
            <a:off x="838200" y="7072748"/>
            <a:ext cx="169164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ct val="0"/>
              </a:spcBef>
            </a:pPr>
            <a:r>
              <a:rPr lang="en-US" sz="3200" dirty="0" err="1">
                <a:latin typeface="#9Slide03 Arima Madurai Black" panose="00000A00000000000000" pitchFamily="2" charset="0"/>
                <a:cs typeface="Times New Roman" panose="02020603050405020304" pitchFamily="18" charset="0"/>
              </a:rPr>
              <a:t>Búa</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gõ</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chuông</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nối</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với</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lá</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thép</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đàn</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hồi</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cũng</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vì</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thế</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mà</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bị</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hút</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vào</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búa</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gõ</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sẽ</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đập</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vào</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chuông</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và</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phát</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ra</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tiếng</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kêu</a:t>
            </a:r>
            <a:r>
              <a:rPr lang="en-US" sz="3200" dirty="0">
                <a:latin typeface="#9Slide03 Arima Madurai Black" panose="00000A00000000000000" pitchFamily="2" charset="0"/>
                <a:cs typeface="Times New Roman" panose="02020603050405020304" pitchFamily="18" charset="0"/>
              </a:rPr>
              <a:t>.</a:t>
            </a:r>
            <a:endParaRPr lang="vi-VN" sz="3200" dirty="0">
              <a:latin typeface="#9Slide03 Arima Madurai Black" panose="00000A00000000000000" pitchFamily="2" charset="0"/>
              <a:cs typeface="Times New Roman" panose="02020603050405020304" pitchFamily="18" charset="0"/>
            </a:endParaRPr>
          </a:p>
        </p:txBody>
      </p:sp>
      <p:sp>
        <p:nvSpPr>
          <p:cNvPr id="8" name="Rectangle 10">
            <a:extLst>
              <a:ext uri="{FF2B5EF4-FFF2-40B4-BE49-F238E27FC236}">
                <a16:creationId xmlns:a16="http://schemas.microsoft.com/office/drawing/2014/main" id="{E64411F6-B4EE-1187-BFA3-C84482B152A2}"/>
              </a:ext>
            </a:extLst>
          </p:cNvPr>
          <p:cNvSpPr/>
          <p:nvPr/>
        </p:nvSpPr>
        <p:spPr>
          <a:xfrm>
            <a:off x="838200" y="8479694"/>
            <a:ext cx="174498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ct val="0"/>
              </a:spcBef>
            </a:pPr>
            <a:r>
              <a:rPr lang="vi-VN" sz="3200" dirty="0">
                <a:latin typeface="#9Slide03 Arima Madurai Black" panose="00000A00000000000000" pitchFamily="2" charset="0"/>
                <a:cs typeface="Times New Roman" panose="02020603050405020304" pitchFamily="18" charset="0"/>
              </a:rPr>
              <a:t>Khi thả công tắc ra, mạch điện trở thành mạch điện hở (không còn dòng điện trong mạch) nên lõi sắt sẽ mất từ tính, nhả thanh sắt ra, búa gõ chuông không thể gõ vào chuông được nữa.</a:t>
            </a:r>
          </a:p>
        </p:txBody>
      </p:sp>
      <p:sp>
        <p:nvSpPr>
          <p:cNvPr id="9" name="Rectangle 10">
            <a:extLst>
              <a:ext uri="{FF2B5EF4-FFF2-40B4-BE49-F238E27FC236}">
                <a16:creationId xmlns:a16="http://schemas.microsoft.com/office/drawing/2014/main" id="{FEAC3895-4B74-D9B3-2B6A-A0BA93A9E032}"/>
              </a:ext>
            </a:extLst>
          </p:cNvPr>
          <p:cNvSpPr/>
          <p:nvPr/>
        </p:nvSpPr>
        <p:spPr>
          <a:xfrm>
            <a:off x="6715124" y="-1474648"/>
            <a:ext cx="485775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ct val="0"/>
              </a:spcBef>
            </a:pPr>
            <a:r>
              <a:rPr lang="vi-VN" sz="5400" dirty="0">
                <a:latin typeface="#9Slide07 Cadena" panose="02000503000000020004" pitchFamily="2" charset="0"/>
                <a:cs typeface="Times New Roman" panose="02020603050405020304" pitchFamily="18" charset="0"/>
              </a:rPr>
              <a:t>CHUÔNG ĐIỆN</a:t>
            </a:r>
            <a:endParaRPr sz="5400" dirty="0">
              <a:latin typeface="#9Slide07 Cadena"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3505515275"/>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12293" name="Rectangle 10"/>
          <p:cNvSpPr/>
          <p:nvPr/>
        </p:nvSpPr>
        <p:spPr>
          <a:xfrm>
            <a:off x="6715125" y="342900"/>
            <a:ext cx="485775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ct val="0"/>
              </a:spcBef>
            </a:pPr>
            <a:r>
              <a:rPr lang="vi-VN" sz="5400" dirty="0">
                <a:latin typeface="#9Slide07 Cadena" panose="02000503000000020004" pitchFamily="2" charset="0"/>
                <a:cs typeface="Times New Roman" panose="02020603050405020304" pitchFamily="18" charset="0"/>
              </a:rPr>
              <a:t>CHUÔNG ĐIỆN</a:t>
            </a:r>
            <a:endParaRPr sz="5400" dirty="0">
              <a:latin typeface="#9Slide07 Cadena" panose="02000503000000020004" pitchFamily="2" charset="0"/>
              <a:cs typeface="Times New Roman" panose="02020603050405020304" pitchFamily="18" charset="0"/>
            </a:endParaRPr>
          </a:p>
        </p:txBody>
      </p:sp>
      <p:grpSp>
        <p:nvGrpSpPr>
          <p:cNvPr id="5" name="Group 4">
            <a:extLst>
              <a:ext uri="{FF2B5EF4-FFF2-40B4-BE49-F238E27FC236}">
                <a16:creationId xmlns:a16="http://schemas.microsoft.com/office/drawing/2014/main" id="{34FFA282-850C-D98D-78C1-448DD6F0B6F0}"/>
              </a:ext>
            </a:extLst>
          </p:cNvPr>
          <p:cNvGrpSpPr/>
          <p:nvPr/>
        </p:nvGrpSpPr>
        <p:grpSpPr>
          <a:xfrm>
            <a:off x="19507200" y="3810000"/>
            <a:ext cx="5869811" cy="2667000"/>
            <a:chOff x="609600" y="2188741"/>
            <a:chExt cx="17068800" cy="7755359"/>
          </a:xfrm>
        </p:grpSpPr>
        <p:sp>
          <p:nvSpPr>
            <p:cNvPr id="4" name="Rectangle 3">
              <a:extLst>
                <a:ext uri="{FF2B5EF4-FFF2-40B4-BE49-F238E27FC236}">
                  <a16:creationId xmlns:a16="http://schemas.microsoft.com/office/drawing/2014/main" id="{C46EFA86-82D9-1C47-F2BA-BB52E87D3371}"/>
                </a:ext>
              </a:extLst>
            </p:cNvPr>
            <p:cNvSpPr/>
            <p:nvPr/>
          </p:nvSpPr>
          <p:spPr>
            <a:xfrm>
              <a:off x="609600" y="2188741"/>
              <a:ext cx="17068800" cy="7755359"/>
            </a:xfrm>
            <a:prstGeom prst="rect">
              <a:avLst/>
            </a:prstGeom>
            <a:solidFill>
              <a:srgbClr val="04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FA08349-7C83-F187-42A2-B9778E9C21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475" y="2552700"/>
              <a:ext cx="16511049" cy="7086600"/>
            </a:xfrm>
            <a:prstGeom prst="rect">
              <a:avLst/>
            </a:prstGeom>
          </p:spPr>
        </p:pic>
      </p:grpSp>
      <p:pic>
        <p:nvPicPr>
          <p:cNvPr id="2" name="Cấu tạo và nguyên lý hoạt động của chuông điện">
            <a:hlinkClick r:id="" action="ppaction://media"/>
            <a:extLst>
              <a:ext uri="{FF2B5EF4-FFF2-40B4-BE49-F238E27FC236}">
                <a16:creationId xmlns:a16="http://schemas.microsoft.com/office/drawing/2014/main" id="{6E80A06C-0FFF-C726-A46C-12C14B1FAB8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47800" y="1320314"/>
            <a:ext cx="15697200" cy="8829676"/>
          </a:xfrm>
          <a:prstGeom prst="rect">
            <a:avLst/>
          </a:prstGeom>
        </p:spPr>
      </p:pic>
    </p:spTree>
    <p:extLst>
      <p:ext uri="{BB962C8B-B14F-4D97-AF65-F5344CB8AC3E}">
        <p14:creationId xmlns:p14="http://schemas.microsoft.com/office/powerpoint/2010/main" val="103763982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915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4" fill="hold" display="0">
                  <p:stCondLst>
                    <p:cond delay="indefinite"/>
                  </p:stCondLst>
                </p:cTn>
                <p:tgtEl>
                  <p:spTgt spid="2"/>
                </p:tgtEl>
              </p:cMediaNode>
            </p:video>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692641">
            <a:off x="2297632" y="-2506663"/>
            <a:ext cx="14137151" cy="14649897"/>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16729" y="5468715"/>
            <a:ext cx="5328508" cy="5521770"/>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8884" y="8667750"/>
            <a:ext cx="2306858" cy="239052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700000">
            <a:off x="12967898" y="-2126071"/>
            <a:ext cx="6088708" cy="630954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449029">
            <a:off x="16729013" y="2010975"/>
            <a:ext cx="1828804" cy="1895134"/>
          </a:xfrm>
          <a:prstGeom prst="rect">
            <a:avLst/>
          </a:prstGeom>
        </p:spPr>
      </p:pic>
      <p:grpSp>
        <p:nvGrpSpPr>
          <p:cNvPr id="7" name="Group 7"/>
          <p:cNvGrpSpPr/>
          <p:nvPr/>
        </p:nvGrpSpPr>
        <p:grpSpPr>
          <a:xfrm>
            <a:off x="16687800" y="1028700"/>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9" name="Group 9"/>
          <p:cNvGrpSpPr/>
          <p:nvPr/>
        </p:nvGrpSpPr>
        <p:grpSpPr>
          <a:xfrm>
            <a:off x="-152400" y="8077200"/>
            <a:ext cx="1181100" cy="118110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2" name="TextBox 12"/>
          <p:cNvSpPr txBox="1"/>
          <p:nvPr/>
        </p:nvSpPr>
        <p:spPr>
          <a:xfrm>
            <a:off x="3693484" y="3135420"/>
            <a:ext cx="11182410" cy="3365730"/>
          </a:xfrm>
          <a:prstGeom prst="rect">
            <a:avLst/>
          </a:prstGeom>
        </p:spPr>
        <p:txBody>
          <a:bodyPr wrap="square" lIns="0" tIns="0" rIns="0" bIns="0" rtlCol="0" anchor="t">
            <a:spAutoFit/>
          </a:bodyPr>
          <a:lstStyle/>
          <a:p>
            <a:pPr algn="ctr">
              <a:lnSpc>
                <a:spcPct val="150000"/>
              </a:lnSpc>
            </a:pPr>
            <a:r>
              <a:rPr lang="vi-VN" sz="16600" spc="879">
                <a:solidFill>
                  <a:srgbClr val="6BD4CD"/>
                </a:solidFill>
                <a:latin typeface="#9Slide07 Cadena" panose="02000503000000020004" pitchFamily="2" charset="0"/>
              </a:rPr>
              <a:t>LUYỆN TẬP</a:t>
            </a:r>
            <a:endParaRPr lang="en-US" sz="16600" spc="879" dirty="0">
              <a:solidFill>
                <a:srgbClr val="6BD4CD"/>
              </a:solidFill>
              <a:latin typeface="#9Slide07 Cadena" panose="02000503000000020004" pitchFamily="2"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433504" y="553315"/>
            <a:ext cx="14179525" cy="1107996"/>
          </a:xfrm>
          <a:prstGeom prst="rect">
            <a:avLst/>
          </a:prstGeom>
          <a:solidFill>
            <a:schemeClr val="bg1"/>
          </a:solidFill>
          <a:ln w="69850" cmpd="dbl">
            <a:solidFill>
              <a:srgbClr val="04345C"/>
            </a:solidFill>
          </a:ln>
        </p:spPr>
        <p:txBody>
          <a:bodyPr wrap="square" tIns="274320" bIns="274320" rtlCol="0">
            <a:spAutoFit/>
          </a:bodyPr>
          <a:lstStyle/>
          <a:p>
            <a:r>
              <a:rPr lang="en-US" sz="3600" b="1" dirty="0" err="1">
                <a:solidFill>
                  <a:srgbClr val="04345C"/>
                </a:solidFill>
                <a:latin typeface="#9Slide03 Arima Madurai Black" panose="00000A00000000000000" pitchFamily="2" charset="0"/>
              </a:rPr>
              <a:t>Câu</a:t>
            </a:r>
            <a:r>
              <a:rPr lang="en-US" sz="3600" b="1" dirty="0">
                <a:solidFill>
                  <a:srgbClr val="04345C"/>
                </a:solidFill>
                <a:latin typeface="#9Slide03 Arima Madurai Black" panose="00000A00000000000000" pitchFamily="2" charset="0"/>
              </a:rPr>
              <a:t> 1: Nam </a:t>
            </a:r>
            <a:r>
              <a:rPr lang="en-US" sz="3600" b="1" dirty="0" err="1">
                <a:solidFill>
                  <a:srgbClr val="04345C"/>
                </a:solidFill>
                <a:latin typeface="#9Slide03 Arima Madurai Black" panose="00000A00000000000000" pitchFamily="2" charset="0"/>
              </a:rPr>
              <a:t>châm</a:t>
            </a:r>
            <a:r>
              <a:rPr lang="en-US" sz="3600" b="1" dirty="0">
                <a:solidFill>
                  <a:srgbClr val="04345C"/>
                </a:solidFill>
                <a:latin typeface="#9Slide03 Arima Madurai Black" panose="00000A00000000000000" pitchFamily="2" charset="0"/>
              </a:rPr>
              <a:t> </a:t>
            </a:r>
            <a:r>
              <a:rPr lang="en-US" sz="3600" b="1" dirty="0" err="1">
                <a:solidFill>
                  <a:srgbClr val="04345C"/>
                </a:solidFill>
                <a:latin typeface="#9Slide03 Arima Madurai Black" panose="00000A00000000000000" pitchFamily="2" charset="0"/>
              </a:rPr>
              <a:t>điện</a:t>
            </a:r>
            <a:r>
              <a:rPr lang="en-US" sz="3600" b="1" dirty="0">
                <a:solidFill>
                  <a:srgbClr val="04345C"/>
                </a:solidFill>
                <a:latin typeface="#9Slide03 Arima Madurai Black" panose="00000A00000000000000" pitchFamily="2" charset="0"/>
              </a:rPr>
              <a:t> có </a:t>
            </a:r>
            <a:r>
              <a:rPr lang="en-US" sz="3600" b="1" dirty="0" err="1">
                <a:solidFill>
                  <a:srgbClr val="04345C"/>
                </a:solidFill>
                <a:latin typeface="#9Slide03 Arima Madurai Black" panose="00000A00000000000000" pitchFamily="2" charset="0"/>
              </a:rPr>
              <a:t>cấu</a:t>
            </a:r>
            <a:r>
              <a:rPr lang="en-US" sz="3600" b="1" dirty="0">
                <a:solidFill>
                  <a:srgbClr val="04345C"/>
                </a:solidFill>
                <a:latin typeface="#9Slide03 Arima Madurai Black" panose="00000A00000000000000" pitchFamily="2" charset="0"/>
              </a:rPr>
              <a:t> </a:t>
            </a:r>
            <a:r>
              <a:rPr lang="en-US" sz="3600" b="1" dirty="0" err="1">
                <a:solidFill>
                  <a:srgbClr val="04345C"/>
                </a:solidFill>
                <a:latin typeface="#9Slide03 Arima Madurai Black" panose="00000A00000000000000" pitchFamily="2" charset="0"/>
              </a:rPr>
              <a:t>tạo</a:t>
            </a:r>
            <a:r>
              <a:rPr lang="en-US" sz="3600" b="1" dirty="0">
                <a:solidFill>
                  <a:srgbClr val="04345C"/>
                </a:solidFill>
                <a:latin typeface="#9Slide03 Arima Madurai Black" panose="00000A00000000000000" pitchFamily="2" charset="0"/>
              </a:rPr>
              <a:t> </a:t>
            </a:r>
            <a:r>
              <a:rPr lang="en-US" sz="3600" b="1" dirty="0" err="1">
                <a:solidFill>
                  <a:srgbClr val="04345C"/>
                </a:solidFill>
                <a:latin typeface="#9Slide03 Arima Madurai Black" panose="00000A00000000000000" pitchFamily="2" charset="0"/>
              </a:rPr>
              <a:t>gồm</a:t>
            </a:r>
            <a:endParaRPr lang="vi-VN" sz="3600" b="1" dirty="0">
              <a:solidFill>
                <a:srgbClr val="04345C"/>
              </a:solidFill>
              <a:latin typeface="#9Slide03 Arima Madurai Black" panose="00000A00000000000000" pitchFamily="2" charset="0"/>
            </a:endParaRPr>
          </a:p>
        </p:txBody>
      </p:sp>
      <p:sp>
        <p:nvSpPr>
          <p:cNvPr id="29" name="TextBox 28">
            <a:extLst>
              <a:ext uri="{FF2B5EF4-FFF2-40B4-BE49-F238E27FC236}">
                <a16:creationId xmlns:a16="http://schemas.microsoft.com/office/drawing/2014/main" id="{2E42E73F-5862-43DF-9CCA-016DB1495D0B}"/>
              </a:ext>
            </a:extLst>
          </p:cNvPr>
          <p:cNvSpPr txBox="1"/>
          <p:nvPr/>
        </p:nvSpPr>
        <p:spPr>
          <a:xfrm>
            <a:off x="3432081" y="1740124"/>
            <a:ext cx="14180950" cy="7132722"/>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nSpc>
                <a:spcPct val="150000"/>
              </a:lnSpc>
            </a:pPr>
            <a:r>
              <a:rPr lang="vi-VN" dirty="0"/>
              <a:t>A. M</a:t>
            </a:r>
            <a:r>
              <a:rPr lang="en-US" b="0" dirty="0" err="1"/>
              <a:t>ột</a:t>
            </a:r>
            <a:r>
              <a:rPr lang="en-US" b="0" dirty="0"/>
              <a:t> </a:t>
            </a:r>
            <a:r>
              <a:rPr lang="en-US" b="0" dirty="0" err="1"/>
              <a:t>lõi</a:t>
            </a:r>
            <a:r>
              <a:rPr lang="en-US" b="0" dirty="0"/>
              <a:t> </a:t>
            </a:r>
            <a:r>
              <a:rPr lang="en-US" b="0" dirty="0" err="1"/>
              <a:t>kim</a:t>
            </a:r>
            <a:r>
              <a:rPr lang="en-US" b="0" dirty="0"/>
              <a:t> </a:t>
            </a:r>
            <a:r>
              <a:rPr lang="en-US" b="0" dirty="0" err="1"/>
              <a:t>loại</a:t>
            </a:r>
            <a:r>
              <a:rPr lang="en-US" b="0" dirty="0"/>
              <a:t> bên </a:t>
            </a:r>
            <a:r>
              <a:rPr lang="en-US" b="0" dirty="0" err="1"/>
              <a:t>trong</a:t>
            </a:r>
            <a:r>
              <a:rPr lang="en-US" b="0" dirty="0"/>
              <a:t> </a:t>
            </a:r>
            <a:r>
              <a:rPr lang="en-US" b="0" dirty="0" err="1"/>
              <a:t>một</a:t>
            </a:r>
            <a:r>
              <a:rPr lang="en-US" b="0" dirty="0"/>
              <a:t> </a:t>
            </a:r>
            <a:r>
              <a:rPr lang="en-US" b="0" dirty="0" err="1"/>
              <a:t>ống</a:t>
            </a:r>
            <a:r>
              <a:rPr lang="en-US" b="0" dirty="0"/>
              <a:t> </a:t>
            </a:r>
            <a:r>
              <a:rPr lang="en-US" b="0" dirty="0" err="1"/>
              <a:t>dây</a:t>
            </a:r>
            <a:r>
              <a:rPr lang="en-US" b="0" dirty="0"/>
              <a:t> </a:t>
            </a:r>
            <a:r>
              <a:rPr lang="en-US" b="0" dirty="0" err="1"/>
              <a:t>dẫn</a:t>
            </a:r>
            <a:r>
              <a:rPr lang="en-US" b="0" dirty="0"/>
              <a:t> có </a:t>
            </a:r>
            <a:r>
              <a:rPr lang="en-US" b="0" dirty="0" err="1"/>
              <a:t>dòng</a:t>
            </a:r>
            <a:r>
              <a:rPr lang="en-US" b="0" dirty="0"/>
              <a:t> </a:t>
            </a:r>
            <a:r>
              <a:rPr lang="en-US" b="0" dirty="0" err="1"/>
              <a:t>điện</a:t>
            </a:r>
            <a:r>
              <a:rPr lang="en-US" b="0" dirty="0"/>
              <a:t> </a:t>
            </a:r>
            <a:r>
              <a:rPr lang="en-US" b="0" dirty="0" err="1"/>
              <a:t>chạy</a:t>
            </a:r>
            <a:r>
              <a:rPr lang="en-US" b="0" dirty="0"/>
              <a:t> qua, </a:t>
            </a:r>
            <a:r>
              <a:rPr lang="en-US" b="0" dirty="0" err="1"/>
              <a:t>các</a:t>
            </a:r>
            <a:r>
              <a:rPr lang="en-US" b="0" dirty="0"/>
              <a:t> </a:t>
            </a:r>
            <a:r>
              <a:rPr lang="en-US" b="0" dirty="0" err="1"/>
              <a:t>dây</a:t>
            </a:r>
            <a:r>
              <a:rPr lang="en-US" b="0" dirty="0"/>
              <a:t> </a:t>
            </a:r>
            <a:r>
              <a:rPr lang="en-US" b="0" dirty="0" err="1"/>
              <a:t>dẫn</a:t>
            </a:r>
            <a:r>
              <a:rPr lang="en-US" b="0" dirty="0"/>
              <a:t> có lớp </a:t>
            </a:r>
            <a:r>
              <a:rPr lang="en-US" b="0" dirty="0" err="1"/>
              <a:t>vỏ</a:t>
            </a:r>
            <a:r>
              <a:rPr lang="en-US" b="0" dirty="0"/>
              <a:t> </a:t>
            </a:r>
            <a:r>
              <a:rPr lang="en-US" b="0" dirty="0" err="1"/>
              <a:t>cách</a:t>
            </a:r>
            <a:r>
              <a:rPr lang="en-US" b="0" dirty="0"/>
              <a:t> </a:t>
            </a:r>
            <a:r>
              <a:rPr lang="en-US" b="0" dirty="0" err="1"/>
              <a:t>điện</a:t>
            </a:r>
            <a:r>
              <a:rPr lang="en-US" b="0" dirty="0"/>
              <a:t>. </a:t>
            </a:r>
            <a:r>
              <a:rPr lang="vi-VN" dirty="0"/>
              <a:t>	</a:t>
            </a:r>
          </a:p>
          <a:p>
            <a:pPr>
              <a:lnSpc>
                <a:spcPct val="150000"/>
              </a:lnSpc>
            </a:pPr>
            <a:r>
              <a:rPr lang="vi-VN" dirty="0"/>
              <a:t>B. M</a:t>
            </a:r>
            <a:r>
              <a:rPr lang="en-US" b="0" dirty="0" err="1"/>
              <a:t>ột</a:t>
            </a:r>
            <a:r>
              <a:rPr lang="en-US" b="0" dirty="0"/>
              <a:t> </a:t>
            </a:r>
            <a:r>
              <a:rPr lang="en-US" b="0" dirty="0" err="1"/>
              <a:t>lõi</a:t>
            </a:r>
            <a:r>
              <a:rPr lang="en-US" b="0" dirty="0"/>
              <a:t> </a:t>
            </a:r>
            <a:r>
              <a:rPr lang="en-US" b="0" dirty="0" err="1"/>
              <a:t>sắt</a:t>
            </a:r>
            <a:r>
              <a:rPr lang="en-US" b="0" dirty="0"/>
              <a:t> bên </a:t>
            </a:r>
            <a:r>
              <a:rPr lang="en-US" b="0" dirty="0" err="1"/>
              <a:t>trong</a:t>
            </a:r>
            <a:r>
              <a:rPr lang="en-US" b="0" dirty="0"/>
              <a:t> </a:t>
            </a:r>
            <a:r>
              <a:rPr lang="en-US" b="0" dirty="0" err="1"/>
              <a:t>một</a:t>
            </a:r>
            <a:r>
              <a:rPr lang="en-US" b="0" dirty="0"/>
              <a:t> </a:t>
            </a:r>
            <a:r>
              <a:rPr lang="en-US" b="0" dirty="0" err="1"/>
              <a:t>ống</a:t>
            </a:r>
            <a:r>
              <a:rPr lang="en-US" b="0" dirty="0"/>
              <a:t> </a:t>
            </a:r>
            <a:r>
              <a:rPr lang="en-US" b="0" dirty="0" err="1"/>
              <a:t>dây</a:t>
            </a:r>
            <a:r>
              <a:rPr lang="en-US" b="0" dirty="0"/>
              <a:t> </a:t>
            </a:r>
            <a:r>
              <a:rPr lang="en-US" b="0" dirty="0" err="1"/>
              <a:t>dẫn</a:t>
            </a:r>
            <a:r>
              <a:rPr lang="en-US" b="0" dirty="0"/>
              <a:t> có </a:t>
            </a:r>
            <a:r>
              <a:rPr lang="en-US" b="0" dirty="0" err="1"/>
              <a:t>dòng</a:t>
            </a:r>
            <a:r>
              <a:rPr lang="en-US" b="0" dirty="0"/>
              <a:t> </a:t>
            </a:r>
            <a:r>
              <a:rPr lang="en-US" b="0" dirty="0" err="1"/>
              <a:t>điện</a:t>
            </a:r>
            <a:r>
              <a:rPr lang="en-US" b="0" dirty="0"/>
              <a:t> </a:t>
            </a:r>
            <a:r>
              <a:rPr lang="en-US" b="0" dirty="0" err="1"/>
              <a:t>chạy</a:t>
            </a:r>
            <a:r>
              <a:rPr lang="en-US" b="0" dirty="0"/>
              <a:t> qua, </a:t>
            </a:r>
            <a:r>
              <a:rPr lang="en-US" b="0" dirty="0" err="1"/>
              <a:t>các</a:t>
            </a:r>
            <a:r>
              <a:rPr lang="en-US" b="0" dirty="0"/>
              <a:t> </a:t>
            </a:r>
            <a:r>
              <a:rPr lang="en-US" b="0" dirty="0" err="1"/>
              <a:t>dây</a:t>
            </a:r>
            <a:r>
              <a:rPr lang="en-US" b="0" dirty="0"/>
              <a:t> </a:t>
            </a:r>
            <a:r>
              <a:rPr lang="en-US" b="0" dirty="0" err="1"/>
              <a:t>dẫn</a:t>
            </a:r>
            <a:r>
              <a:rPr lang="en-US" b="0" dirty="0"/>
              <a:t> có lớp </a:t>
            </a:r>
            <a:r>
              <a:rPr lang="en-US" b="0" dirty="0" err="1"/>
              <a:t>vỏ</a:t>
            </a:r>
            <a:r>
              <a:rPr lang="en-US" b="0" dirty="0"/>
              <a:t> </a:t>
            </a:r>
            <a:r>
              <a:rPr lang="en-US" b="0" dirty="0" err="1"/>
              <a:t>cách</a:t>
            </a:r>
            <a:r>
              <a:rPr lang="en-US" b="0" dirty="0"/>
              <a:t> </a:t>
            </a:r>
            <a:r>
              <a:rPr lang="en-US" b="0" dirty="0" err="1"/>
              <a:t>điện</a:t>
            </a:r>
            <a:r>
              <a:rPr lang="en-US" b="0" dirty="0"/>
              <a:t>. </a:t>
            </a:r>
            <a:endParaRPr lang="vi-VN" b="0" dirty="0"/>
          </a:p>
          <a:p>
            <a:pPr>
              <a:lnSpc>
                <a:spcPct val="150000"/>
              </a:lnSpc>
            </a:pPr>
            <a:r>
              <a:rPr lang="vi-VN" dirty="0"/>
              <a:t>C. M</a:t>
            </a:r>
            <a:r>
              <a:rPr lang="en-US" b="0" dirty="0" err="1"/>
              <a:t>ột</a:t>
            </a:r>
            <a:r>
              <a:rPr lang="en-US" b="0" dirty="0"/>
              <a:t> </a:t>
            </a:r>
            <a:r>
              <a:rPr lang="en-US" b="0" dirty="0" err="1"/>
              <a:t>lõi</a:t>
            </a:r>
            <a:r>
              <a:rPr lang="en-US" b="0" dirty="0"/>
              <a:t> </a:t>
            </a:r>
            <a:r>
              <a:rPr lang="en-US" b="0" dirty="0" err="1"/>
              <a:t>vật</a:t>
            </a:r>
            <a:r>
              <a:rPr lang="en-US" b="0" dirty="0"/>
              <a:t> </a:t>
            </a:r>
            <a:r>
              <a:rPr lang="en-US" b="0" dirty="0" err="1"/>
              <a:t>liệu</a:t>
            </a:r>
            <a:r>
              <a:rPr lang="en-US" b="0" dirty="0"/>
              <a:t> </a:t>
            </a:r>
            <a:r>
              <a:rPr lang="en-US" b="0" dirty="0" err="1"/>
              <a:t>bất</a:t>
            </a:r>
            <a:r>
              <a:rPr lang="en-US" b="0" dirty="0"/>
              <a:t> </a:t>
            </a:r>
            <a:r>
              <a:rPr lang="en-US" b="0" dirty="0" err="1"/>
              <a:t>kì</a:t>
            </a:r>
            <a:r>
              <a:rPr lang="en-US" b="0" dirty="0"/>
              <a:t> bên </a:t>
            </a:r>
            <a:r>
              <a:rPr lang="en-US" b="0" dirty="0" err="1"/>
              <a:t>trong</a:t>
            </a:r>
            <a:r>
              <a:rPr lang="en-US" b="0" dirty="0"/>
              <a:t> </a:t>
            </a:r>
            <a:r>
              <a:rPr lang="en-US" b="0" dirty="0" err="1"/>
              <a:t>một</a:t>
            </a:r>
            <a:r>
              <a:rPr lang="en-US" b="0" dirty="0"/>
              <a:t> </a:t>
            </a:r>
            <a:r>
              <a:rPr lang="en-US" b="0" dirty="0" err="1"/>
              <a:t>ống</a:t>
            </a:r>
            <a:r>
              <a:rPr lang="en-US" b="0" dirty="0"/>
              <a:t> </a:t>
            </a:r>
            <a:r>
              <a:rPr lang="en-US" b="0" dirty="0" err="1"/>
              <a:t>dây</a:t>
            </a:r>
            <a:r>
              <a:rPr lang="en-US" b="0" dirty="0"/>
              <a:t> </a:t>
            </a:r>
            <a:r>
              <a:rPr lang="en-US" b="0" dirty="0" err="1"/>
              <a:t>dẫn</a:t>
            </a:r>
            <a:r>
              <a:rPr lang="en-US" b="0" dirty="0"/>
              <a:t> có </a:t>
            </a:r>
            <a:r>
              <a:rPr lang="en-US" b="0" dirty="0" err="1"/>
              <a:t>dòng</a:t>
            </a:r>
            <a:r>
              <a:rPr lang="en-US" b="0" dirty="0"/>
              <a:t> </a:t>
            </a:r>
            <a:r>
              <a:rPr lang="en-US" b="0" dirty="0" err="1"/>
              <a:t>điện</a:t>
            </a:r>
            <a:r>
              <a:rPr lang="en-US" b="0" dirty="0"/>
              <a:t> </a:t>
            </a:r>
            <a:r>
              <a:rPr lang="en-US" b="0" dirty="0" err="1"/>
              <a:t>chạy</a:t>
            </a:r>
            <a:r>
              <a:rPr lang="en-US" b="0" dirty="0"/>
              <a:t> qua, </a:t>
            </a:r>
            <a:r>
              <a:rPr lang="en-US" b="0" dirty="0" err="1"/>
              <a:t>các</a:t>
            </a:r>
            <a:r>
              <a:rPr lang="en-US" b="0" dirty="0"/>
              <a:t> </a:t>
            </a:r>
            <a:r>
              <a:rPr lang="en-US" b="0" dirty="0" err="1"/>
              <a:t>dây</a:t>
            </a:r>
            <a:r>
              <a:rPr lang="en-US" b="0" dirty="0"/>
              <a:t> </a:t>
            </a:r>
            <a:r>
              <a:rPr lang="en-US" b="0" dirty="0" err="1"/>
              <a:t>dẫn</a:t>
            </a:r>
            <a:r>
              <a:rPr lang="en-US" b="0" dirty="0"/>
              <a:t> có lớp </a:t>
            </a:r>
            <a:r>
              <a:rPr lang="en-US" b="0" dirty="0" err="1"/>
              <a:t>vỏ</a:t>
            </a:r>
            <a:r>
              <a:rPr lang="en-US" b="0" dirty="0"/>
              <a:t> </a:t>
            </a:r>
            <a:r>
              <a:rPr lang="en-US" b="0" dirty="0" err="1"/>
              <a:t>cách</a:t>
            </a:r>
            <a:r>
              <a:rPr lang="en-US" b="0" dirty="0"/>
              <a:t> </a:t>
            </a:r>
            <a:r>
              <a:rPr lang="en-US" b="0" dirty="0" err="1"/>
              <a:t>điện</a:t>
            </a:r>
            <a:r>
              <a:rPr lang="en-US" b="0" dirty="0"/>
              <a:t>. </a:t>
            </a:r>
            <a:r>
              <a:rPr lang="vi-VN" dirty="0"/>
              <a:t>	</a:t>
            </a:r>
          </a:p>
          <a:p>
            <a:pPr>
              <a:lnSpc>
                <a:spcPct val="150000"/>
              </a:lnSpc>
            </a:pPr>
            <a:r>
              <a:rPr lang="vi-VN" dirty="0"/>
              <a:t>D. M</a:t>
            </a:r>
            <a:r>
              <a:rPr lang="en-US" b="0" dirty="0" err="1"/>
              <a:t>ột</a:t>
            </a:r>
            <a:r>
              <a:rPr lang="en-US" b="0" dirty="0"/>
              <a:t> </a:t>
            </a:r>
            <a:r>
              <a:rPr lang="en-US" b="0" dirty="0" err="1"/>
              <a:t>lõi</a:t>
            </a:r>
            <a:r>
              <a:rPr lang="en-US" b="0" dirty="0"/>
              <a:t> </a:t>
            </a:r>
            <a:r>
              <a:rPr lang="en-US" b="0" dirty="0" err="1"/>
              <a:t>sắt</a:t>
            </a:r>
            <a:r>
              <a:rPr lang="en-US" b="0" dirty="0"/>
              <a:t> bên </a:t>
            </a:r>
            <a:r>
              <a:rPr lang="en-US" b="0" dirty="0" err="1"/>
              <a:t>trong</a:t>
            </a:r>
            <a:r>
              <a:rPr lang="en-US" b="0" dirty="0"/>
              <a:t> </a:t>
            </a:r>
            <a:r>
              <a:rPr lang="en-US" b="0" dirty="0" err="1"/>
              <a:t>một</a:t>
            </a:r>
            <a:r>
              <a:rPr lang="en-US" b="0" dirty="0"/>
              <a:t> </a:t>
            </a:r>
            <a:r>
              <a:rPr lang="en-US" b="0" dirty="0" err="1"/>
              <a:t>ống</a:t>
            </a:r>
            <a:r>
              <a:rPr lang="en-US" b="0" dirty="0"/>
              <a:t> </a:t>
            </a:r>
            <a:r>
              <a:rPr lang="en-US" b="0" dirty="0" err="1"/>
              <a:t>dây</a:t>
            </a:r>
            <a:r>
              <a:rPr lang="en-US" b="0" dirty="0"/>
              <a:t> </a:t>
            </a:r>
            <a:r>
              <a:rPr lang="en-US" b="0" dirty="0" err="1"/>
              <a:t>dẫn</a:t>
            </a:r>
            <a:r>
              <a:rPr lang="en-US" b="0" dirty="0"/>
              <a:t> có </a:t>
            </a:r>
            <a:r>
              <a:rPr lang="en-US" b="0" dirty="0" err="1"/>
              <a:t>dòng</a:t>
            </a:r>
            <a:r>
              <a:rPr lang="en-US" b="0" dirty="0"/>
              <a:t> </a:t>
            </a:r>
            <a:r>
              <a:rPr lang="en-US" b="0" dirty="0" err="1"/>
              <a:t>điện</a:t>
            </a:r>
            <a:r>
              <a:rPr lang="en-US" b="0" dirty="0"/>
              <a:t> </a:t>
            </a:r>
            <a:r>
              <a:rPr lang="en-US" b="0" dirty="0" err="1"/>
              <a:t>chạy</a:t>
            </a:r>
            <a:r>
              <a:rPr lang="en-US" b="0" dirty="0"/>
              <a:t> qua, </a:t>
            </a:r>
            <a:r>
              <a:rPr lang="en-US" b="0" dirty="0" err="1"/>
              <a:t>các</a:t>
            </a:r>
            <a:r>
              <a:rPr lang="en-US" b="0" dirty="0"/>
              <a:t> </a:t>
            </a:r>
            <a:r>
              <a:rPr lang="en-US" b="0" dirty="0" err="1"/>
              <a:t>dây</a:t>
            </a:r>
            <a:r>
              <a:rPr lang="en-US" b="0" dirty="0"/>
              <a:t> </a:t>
            </a:r>
            <a:r>
              <a:rPr lang="en-US" b="0" dirty="0" err="1"/>
              <a:t>dẫn</a:t>
            </a:r>
            <a:r>
              <a:rPr lang="en-US" b="0" dirty="0"/>
              <a:t> </a:t>
            </a:r>
            <a:r>
              <a:rPr lang="en-US" b="0" dirty="0" err="1"/>
              <a:t>không</a:t>
            </a:r>
            <a:r>
              <a:rPr lang="en-US" b="0" dirty="0"/>
              <a:t> có lớp </a:t>
            </a:r>
            <a:r>
              <a:rPr lang="en-US" b="0" dirty="0" err="1"/>
              <a:t>vỏ</a:t>
            </a:r>
            <a:r>
              <a:rPr lang="en-US" b="0" dirty="0"/>
              <a:t> </a:t>
            </a:r>
            <a:r>
              <a:rPr lang="en-US" b="0" dirty="0" err="1"/>
              <a:t>cách</a:t>
            </a:r>
            <a:r>
              <a:rPr lang="en-US" b="0" dirty="0"/>
              <a:t> </a:t>
            </a:r>
            <a:r>
              <a:rPr lang="en-US" b="0" dirty="0" err="1"/>
              <a:t>điện</a:t>
            </a:r>
            <a:r>
              <a:rPr lang="en-US" b="0" dirty="0"/>
              <a:t>.</a:t>
            </a:r>
            <a:endParaRPr lang="vi-VN" dirty="0"/>
          </a:p>
        </p:txBody>
      </p:sp>
      <p:sp>
        <p:nvSpPr>
          <p:cNvPr id="30" name="TextBox 29">
            <a:extLst>
              <a:ext uri="{FF2B5EF4-FFF2-40B4-BE49-F238E27FC236}">
                <a16:creationId xmlns:a16="http://schemas.microsoft.com/office/drawing/2014/main" id="{D9FEF9E3-E5C5-4EC7-AB7F-FE4B8AEB3CC4}"/>
              </a:ext>
            </a:extLst>
          </p:cNvPr>
          <p:cNvSpPr txBox="1"/>
          <p:nvPr/>
        </p:nvSpPr>
        <p:spPr>
          <a:xfrm>
            <a:off x="8826604" y="8980186"/>
            <a:ext cx="3153557" cy="954107"/>
          </a:xfrm>
          <a:prstGeom prst="rect">
            <a:avLst/>
          </a:prstGeom>
          <a:solidFill>
            <a:schemeClr val="bg1"/>
          </a:solidFill>
        </p:spPr>
        <p:txBody>
          <a:bodyPr wrap="square" tIns="274320" bIns="0" rtlCol="0">
            <a:spAutoFit/>
          </a:bodyPr>
          <a:lstStyle/>
          <a:p>
            <a:pPr algn="ctr"/>
            <a:r>
              <a:rPr lang="vi-VN" sz="4400" dirty="0">
                <a:latin typeface="#9Slide03 Arima Madurai Black" panose="00000A00000000000000" pitchFamily="2" charset="0"/>
              </a:rPr>
              <a:t>ĐÁP ÁN : B</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7959952">
            <a:off x="2593552" y="80319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sp>
        <p:nvSpPr>
          <p:cNvPr id="31" name="TextBox 30">
            <a:extLst>
              <a:ext uri="{FF2B5EF4-FFF2-40B4-BE49-F238E27FC236}">
                <a16:creationId xmlns:a16="http://schemas.microsoft.com/office/drawing/2014/main" id="{2D4CD66F-BDE1-3D64-168C-43EC49C0C832}"/>
              </a:ext>
            </a:extLst>
          </p:cNvPr>
          <p:cNvSpPr txBox="1"/>
          <p:nvPr/>
        </p:nvSpPr>
        <p:spPr>
          <a:xfrm>
            <a:off x="3281857" y="-2635053"/>
            <a:ext cx="14045462" cy="1661993"/>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vi-VN" dirty="0"/>
              <a:t>Câu 2: </a:t>
            </a:r>
            <a:r>
              <a:rPr lang="en-US" dirty="0" err="1"/>
              <a:t>Nếu</a:t>
            </a:r>
            <a:r>
              <a:rPr lang="en-US" dirty="0"/>
              <a:t> ta </a:t>
            </a:r>
            <a:r>
              <a:rPr lang="en-US" dirty="0" err="1"/>
              <a:t>thay</a:t>
            </a:r>
            <a:r>
              <a:rPr lang="en-US" dirty="0"/>
              <a:t> </a:t>
            </a:r>
            <a:r>
              <a:rPr lang="en-US" dirty="0" err="1"/>
              <a:t>nam</a:t>
            </a:r>
            <a:r>
              <a:rPr lang="en-US" dirty="0"/>
              <a:t> </a:t>
            </a:r>
            <a:r>
              <a:rPr lang="en-US" dirty="0" err="1"/>
              <a:t>châm</a:t>
            </a:r>
            <a:r>
              <a:rPr lang="en-US" dirty="0"/>
              <a:t> </a:t>
            </a:r>
            <a:r>
              <a:rPr lang="en-US" dirty="0" err="1"/>
              <a:t>thẳng</a:t>
            </a:r>
            <a:r>
              <a:rPr lang="en-US" dirty="0"/>
              <a:t> </a:t>
            </a:r>
            <a:r>
              <a:rPr lang="en-US" dirty="0" err="1"/>
              <a:t>bằng</a:t>
            </a:r>
            <a:r>
              <a:rPr lang="en-US" dirty="0"/>
              <a:t> </a:t>
            </a:r>
            <a:r>
              <a:rPr lang="en-US" dirty="0" err="1"/>
              <a:t>nam</a:t>
            </a:r>
            <a:r>
              <a:rPr lang="en-US" dirty="0"/>
              <a:t> </a:t>
            </a:r>
            <a:r>
              <a:rPr lang="en-US" dirty="0" err="1"/>
              <a:t>châm</a:t>
            </a:r>
            <a:r>
              <a:rPr lang="en-US" dirty="0"/>
              <a:t> </a:t>
            </a:r>
            <a:r>
              <a:rPr lang="en-US" dirty="0" err="1"/>
              <a:t>hình</a:t>
            </a:r>
            <a:r>
              <a:rPr lang="en-US" dirty="0"/>
              <a:t> </a:t>
            </a:r>
            <a:r>
              <a:rPr lang="en-US" dirty="0" err="1"/>
              <a:t>chữ</a:t>
            </a:r>
            <a:r>
              <a:rPr lang="en-US" dirty="0"/>
              <a:t> U có </a:t>
            </a:r>
            <a:r>
              <a:rPr lang="en-US" dirty="0" err="1"/>
              <a:t>lõi</a:t>
            </a:r>
            <a:r>
              <a:rPr lang="en-US" dirty="0"/>
              <a:t> </a:t>
            </a:r>
            <a:r>
              <a:rPr lang="en-US" dirty="0" err="1"/>
              <a:t>sắt</a:t>
            </a:r>
            <a:r>
              <a:rPr lang="en-US" dirty="0"/>
              <a:t> </a:t>
            </a:r>
            <a:r>
              <a:rPr lang="en-US" dirty="0" err="1"/>
              <a:t>cùng</a:t>
            </a:r>
            <a:r>
              <a:rPr lang="en-US" dirty="0"/>
              <a:t> </a:t>
            </a:r>
            <a:r>
              <a:rPr lang="en-US" dirty="0" err="1"/>
              <a:t>loại</a:t>
            </a:r>
            <a:r>
              <a:rPr lang="en-US" dirty="0"/>
              <a:t> </a:t>
            </a:r>
            <a:r>
              <a:rPr lang="en-US" dirty="0" err="1"/>
              <a:t>và</a:t>
            </a:r>
            <a:r>
              <a:rPr lang="en-US" dirty="0"/>
              <a:t> </a:t>
            </a:r>
            <a:r>
              <a:rPr lang="en-US" dirty="0" err="1"/>
              <a:t>giữ</a:t>
            </a:r>
            <a:r>
              <a:rPr lang="en-US" dirty="0"/>
              <a:t> </a:t>
            </a:r>
            <a:r>
              <a:rPr lang="en-US" dirty="0" err="1"/>
              <a:t>nguyên</a:t>
            </a:r>
            <a:r>
              <a:rPr lang="en-US" dirty="0"/>
              <a:t> </a:t>
            </a:r>
            <a:r>
              <a:rPr lang="en-US" dirty="0" err="1"/>
              <a:t>dòng</a:t>
            </a:r>
            <a:r>
              <a:rPr lang="en-US" dirty="0"/>
              <a:t> </a:t>
            </a:r>
            <a:r>
              <a:rPr lang="en-US" dirty="0" err="1"/>
              <a:t>điện</a:t>
            </a:r>
            <a:r>
              <a:rPr lang="en-US" dirty="0"/>
              <a:t> </a:t>
            </a:r>
            <a:r>
              <a:rPr lang="en-US" dirty="0" err="1"/>
              <a:t>thì</a:t>
            </a:r>
            <a:endParaRPr lang="vi-VN"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541819" y="1141129"/>
            <a:ext cx="7035059" cy="2769989"/>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vi-VN" dirty="0"/>
              <a:t>Câu 2: </a:t>
            </a:r>
            <a:r>
              <a:rPr lang="en-US" dirty="0" err="1"/>
              <a:t>Nếu</a:t>
            </a:r>
            <a:r>
              <a:rPr lang="en-US" dirty="0"/>
              <a:t> ta </a:t>
            </a:r>
            <a:r>
              <a:rPr lang="en-US" dirty="0" err="1"/>
              <a:t>thay</a:t>
            </a:r>
            <a:r>
              <a:rPr lang="en-US" dirty="0"/>
              <a:t> </a:t>
            </a:r>
            <a:r>
              <a:rPr lang="en-US" dirty="0" err="1"/>
              <a:t>nam</a:t>
            </a:r>
            <a:r>
              <a:rPr lang="en-US" dirty="0"/>
              <a:t> </a:t>
            </a:r>
            <a:r>
              <a:rPr lang="en-US" dirty="0" err="1"/>
              <a:t>châm</a:t>
            </a:r>
            <a:r>
              <a:rPr lang="en-US" dirty="0"/>
              <a:t> </a:t>
            </a:r>
            <a:r>
              <a:rPr lang="en-US" dirty="0" err="1"/>
              <a:t>thẳng</a:t>
            </a:r>
            <a:r>
              <a:rPr lang="en-US" dirty="0"/>
              <a:t> </a:t>
            </a:r>
            <a:r>
              <a:rPr lang="en-US" dirty="0" err="1"/>
              <a:t>bằng</a:t>
            </a:r>
            <a:r>
              <a:rPr lang="en-US" dirty="0"/>
              <a:t> </a:t>
            </a:r>
            <a:r>
              <a:rPr lang="en-US" dirty="0" err="1"/>
              <a:t>nam</a:t>
            </a:r>
            <a:r>
              <a:rPr lang="en-US" dirty="0"/>
              <a:t> </a:t>
            </a:r>
            <a:r>
              <a:rPr lang="en-US" dirty="0" err="1"/>
              <a:t>châm</a:t>
            </a:r>
            <a:r>
              <a:rPr lang="en-US" dirty="0"/>
              <a:t> </a:t>
            </a:r>
            <a:r>
              <a:rPr lang="en-US" dirty="0" err="1"/>
              <a:t>hình</a:t>
            </a:r>
            <a:r>
              <a:rPr lang="en-US" dirty="0"/>
              <a:t> </a:t>
            </a:r>
            <a:r>
              <a:rPr lang="en-US" dirty="0" err="1"/>
              <a:t>chữ</a:t>
            </a:r>
            <a:r>
              <a:rPr lang="en-US" dirty="0"/>
              <a:t> U có </a:t>
            </a:r>
            <a:r>
              <a:rPr lang="en-US" dirty="0" err="1"/>
              <a:t>lõi</a:t>
            </a:r>
            <a:r>
              <a:rPr lang="en-US" dirty="0"/>
              <a:t> </a:t>
            </a:r>
            <a:r>
              <a:rPr lang="en-US" dirty="0" err="1"/>
              <a:t>sắt</a:t>
            </a:r>
            <a:r>
              <a:rPr lang="en-US" dirty="0"/>
              <a:t> </a:t>
            </a:r>
            <a:r>
              <a:rPr lang="en-US" dirty="0" err="1"/>
              <a:t>cùng</a:t>
            </a:r>
            <a:r>
              <a:rPr lang="en-US" dirty="0"/>
              <a:t> </a:t>
            </a:r>
            <a:r>
              <a:rPr lang="en-US" dirty="0" err="1"/>
              <a:t>loại</a:t>
            </a:r>
            <a:r>
              <a:rPr lang="en-US" dirty="0"/>
              <a:t> </a:t>
            </a:r>
            <a:r>
              <a:rPr lang="en-US" dirty="0" err="1"/>
              <a:t>và</a:t>
            </a:r>
            <a:r>
              <a:rPr lang="en-US" dirty="0"/>
              <a:t> </a:t>
            </a:r>
            <a:r>
              <a:rPr lang="en-US" dirty="0" err="1"/>
              <a:t>giữ</a:t>
            </a:r>
            <a:r>
              <a:rPr lang="en-US" dirty="0"/>
              <a:t> </a:t>
            </a:r>
            <a:r>
              <a:rPr lang="en-US" dirty="0" err="1"/>
              <a:t>nguyên</a:t>
            </a:r>
            <a:r>
              <a:rPr lang="en-US" dirty="0"/>
              <a:t> </a:t>
            </a:r>
            <a:r>
              <a:rPr lang="en-US" dirty="0" err="1"/>
              <a:t>dòng</a:t>
            </a:r>
            <a:r>
              <a:rPr lang="en-US" dirty="0"/>
              <a:t> </a:t>
            </a:r>
            <a:r>
              <a:rPr lang="en-US" dirty="0" err="1"/>
              <a:t>điện</a:t>
            </a:r>
            <a:r>
              <a:rPr lang="en-US" dirty="0"/>
              <a:t> </a:t>
            </a:r>
            <a:r>
              <a:rPr lang="en-US" dirty="0" err="1"/>
              <a:t>thì</a:t>
            </a:r>
            <a:endParaRPr lang="vi-VN" dirty="0"/>
          </a:p>
        </p:txBody>
      </p:sp>
      <p:sp>
        <p:nvSpPr>
          <p:cNvPr id="29" name="TextBox 28">
            <a:extLst>
              <a:ext uri="{FF2B5EF4-FFF2-40B4-BE49-F238E27FC236}">
                <a16:creationId xmlns:a16="http://schemas.microsoft.com/office/drawing/2014/main" id="{2E42E73F-5862-43DF-9CCA-016DB1495D0B}"/>
              </a:ext>
            </a:extLst>
          </p:cNvPr>
          <p:cNvSpPr txBox="1"/>
          <p:nvPr/>
        </p:nvSpPr>
        <p:spPr>
          <a:xfrm>
            <a:off x="3480538" y="4278380"/>
            <a:ext cx="14045462" cy="3808735"/>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nSpc>
                <a:spcPct val="150000"/>
              </a:lnSpc>
            </a:pPr>
            <a:r>
              <a:rPr lang="vi-VN" dirty="0"/>
              <a:t>A. </a:t>
            </a:r>
            <a:r>
              <a:rPr lang="en-US" b="0" dirty="0" err="1"/>
              <a:t>lực</a:t>
            </a:r>
            <a:r>
              <a:rPr lang="en-US" b="0" dirty="0"/>
              <a:t> </a:t>
            </a:r>
            <a:r>
              <a:rPr lang="en-US" b="0" dirty="0" err="1"/>
              <a:t>hút</a:t>
            </a:r>
            <a:r>
              <a:rPr lang="en-US" b="0" dirty="0"/>
              <a:t> </a:t>
            </a:r>
            <a:r>
              <a:rPr lang="en-US" b="0" dirty="0" err="1"/>
              <a:t>sẽ</a:t>
            </a:r>
            <a:r>
              <a:rPr lang="en-US" b="0" dirty="0"/>
              <a:t> </a:t>
            </a:r>
            <a:r>
              <a:rPr lang="en-US" b="0" dirty="0" err="1"/>
              <a:t>yếu</a:t>
            </a:r>
            <a:r>
              <a:rPr lang="en-US" b="0" dirty="0"/>
              <a:t> </a:t>
            </a:r>
            <a:r>
              <a:rPr lang="en-US" b="0" dirty="0" err="1"/>
              <a:t>đi</a:t>
            </a:r>
            <a:r>
              <a:rPr lang="en-US" b="0" dirty="0"/>
              <a:t>. </a:t>
            </a:r>
            <a:endParaRPr lang="vi-VN" b="0" dirty="0"/>
          </a:p>
          <a:p>
            <a:pPr>
              <a:lnSpc>
                <a:spcPct val="150000"/>
              </a:lnSpc>
            </a:pPr>
            <a:r>
              <a:rPr lang="vi-VN" dirty="0"/>
              <a:t>B. </a:t>
            </a:r>
            <a:r>
              <a:rPr lang="en-US" b="0" dirty="0" err="1"/>
              <a:t>lực</a:t>
            </a:r>
            <a:r>
              <a:rPr lang="en-US" b="0" dirty="0"/>
              <a:t> </a:t>
            </a:r>
            <a:r>
              <a:rPr lang="en-US" b="0" dirty="0" err="1"/>
              <a:t>hút</a:t>
            </a:r>
            <a:r>
              <a:rPr lang="en-US" b="0" dirty="0"/>
              <a:t> </a:t>
            </a:r>
            <a:r>
              <a:rPr lang="en-US" b="0" dirty="0" err="1"/>
              <a:t>không</a:t>
            </a:r>
            <a:r>
              <a:rPr lang="en-US" b="0" dirty="0"/>
              <a:t> </a:t>
            </a:r>
            <a:r>
              <a:rPr lang="en-US" b="0" dirty="0" err="1"/>
              <a:t>thay</a:t>
            </a:r>
            <a:r>
              <a:rPr lang="en-US" b="0" dirty="0"/>
              <a:t> </a:t>
            </a:r>
            <a:r>
              <a:rPr lang="en-US" b="0" dirty="0" err="1"/>
              <a:t>đổi</a:t>
            </a:r>
            <a:r>
              <a:rPr lang="en-US" b="0" dirty="0"/>
              <a:t> </a:t>
            </a:r>
            <a:r>
              <a:rPr lang="en-US" b="0" dirty="0" err="1"/>
              <a:t>vì</a:t>
            </a:r>
            <a:r>
              <a:rPr lang="en-US" b="0" dirty="0"/>
              <a:t> </a:t>
            </a:r>
            <a:r>
              <a:rPr lang="en-US" b="0" dirty="0" err="1"/>
              <a:t>dòng</a:t>
            </a:r>
            <a:r>
              <a:rPr lang="en-US" b="0" dirty="0"/>
              <a:t> </a:t>
            </a:r>
            <a:r>
              <a:rPr lang="en-US" b="0" dirty="0" err="1"/>
              <a:t>điện</a:t>
            </a:r>
            <a:r>
              <a:rPr lang="en-US" b="0" dirty="0"/>
              <a:t> </a:t>
            </a:r>
            <a:r>
              <a:rPr lang="en-US" b="0" dirty="0" err="1"/>
              <a:t>không</a:t>
            </a:r>
            <a:r>
              <a:rPr lang="en-US" b="0" dirty="0"/>
              <a:t> </a:t>
            </a:r>
            <a:r>
              <a:rPr lang="en-US" b="0" dirty="0" err="1"/>
              <a:t>thay</a:t>
            </a:r>
            <a:r>
              <a:rPr lang="en-US" b="0" dirty="0"/>
              <a:t> </a:t>
            </a:r>
            <a:r>
              <a:rPr lang="en-US" b="0" dirty="0" err="1"/>
              <a:t>đổi</a:t>
            </a:r>
            <a:r>
              <a:rPr lang="en-US" b="0" dirty="0"/>
              <a:t>. </a:t>
            </a:r>
            <a:endParaRPr lang="vi-VN" b="0" dirty="0"/>
          </a:p>
          <a:p>
            <a:pPr>
              <a:lnSpc>
                <a:spcPct val="150000"/>
              </a:lnSpc>
            </a:pPr>
            <a:r>
              <a:rPr lang="vi-VN" dirty="0"/>
              <a:t>C. </a:t>
            </a:r>
            <a:r>
              <a:rPr lang="vi-VN" b="0" dirty="0"/>
              <a:t>từ trường trong lõi sắt sẽ yếu đi vì phải chia làm hai. </a:t>
            </a:r>
          </a:p>
          <a:p>
            <a:pPr>
              <a:lnSpc>
                <a:spcPct val="150000"/>
              </a:lnSpc>
            </a:pPr>
            <a:r>
              <a:rPr lang="vi-VN" dirty="0"/>
              <a:t>D. </a:t>
            </a:r>
            <a:r>
              <a:rPr lang="en-US" b="0" dirty="0" err="1"/>
              <a:t>lực</a:t>
            </a:r>
            <a:r>
              <a:rPr lang="en-US" b="0" dirty="0"/>
              <a:t> </a:t>
            </a:r>
            <a:r>
              <a:rPr lang="en-US" b="0" dirty="0" err="1"/>
              <a:t>hút</a:t>
            </a:r>
            <a:r>
              <a:rPr lang="en-US" b="0" dirty="0"/>
              <a:t> </a:t>
            </a:r>
            <a:r>
              <a:rPr lang="en-US" b="0" dirty="0" err="1"/>
              <a:t>sẽ</a:t>
            </a:r>
            <a:r>
              <a:rPr lang="en-US" b="0" dirty="0"/>
              <a:t> </a:t>
            </a:r>
            <a:r>
              <a:rPr lang="en-US" b="0" dirty="0" err="1"/>
              <a:t>mạnh</a:t>
            </a:r>
            <a:r>
              <a:rPr lang="en-US" b="0" dirty="0"/>
              <a:t> </a:t>
            </a:r>
            <a:r>
              <a:rPr lang="en-US" b="0" dirty="0" err="1"/>
              <a:t>lên</a:t>
            </a:r>
            <a:r>
              <a:rPr lang="en-US" b="0" dirty="0"/>
              <a:t>.</a:t>
            </a:r>
            <a:endParaRPr lang="vi-VN" dirty="0"/>
          </a:p>
        </p:txBody>
      </p:sp>
      <p:sp>
        <p:nvSpPr>
          <p:cNvPr id="30" name="TextBox 29">
            <a:extLst>
              <a:ext uri="{FF2B5EF4-FFF2-40B4-BE49-F238E27FC236}">
                <a16:creationId xmlns:a16="http://schemas.microsoft.com/office/drawing/2014/main" id="{D9FEF9E3-E5C5-4EC7-AB7F-FE4B8AEB3CC4}"/>
              </a:ext>
            </a:extLst>
          </p:cNvPr>
          <p:cNvSpPr txBox="1"/>
          <p:nvPr/>
        </p:nvSpPr>
        <p:spPr>
          <a:xfrm>
            <a:off x="8123405" y="8402097"/>
            <a:ext cx="4315955" cy="1200329"/>
          </a:xfrm>
          <a:prstGeom prst="rect">
            <a:avLst/>
          </a:prstGeom>
          <a:solidFill>
            <a:schemeClr val="bg1"/>
          </a:solidFill>
        </p:spPr>
        <p:txBody>
          <a:bodyPr wrap="square" tIns="274320" bIns="0" rtlCol="0">
            <a:spAutoFit/>
          </a:bodyPr>
          <a:lstStyle>
            <a:defPPr>
              <a:defRPr lang="en-US"/>
            </a:defPPr>
            <a:lvl1pPr algn="ctr">
              <a:defRPr sz="4400">
                <a:latin typeface="#9Slide03 Arima Madurai Black" panose="00000A00000000000000" pitchFamily="2" charset="0"/>
              </a:defRPr>
            </a:lvl1pPr>
          </a:lstStyle>
          <a:p>
            <a:r>
              <a:rPr lang="vi-VN" sz="6000" dirty="0"/>
              <a:t>ĐÁP ÁN : D</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7959952">
            <a:off x="2593552" y="72699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11" name="Picture 10">
            <a:extLst>
              <a:ext uri="{FF2B5EF4-FFF2-40B4-BE49-F238E27FC236}">
                <a16:creationId xmlns:a16="http://schemas.microsoft.com/office/drawing/2014/main" id="{7798931E-73C7-E1B0-44E5-F2B44A4951AE}"/>
              </a:ext>
            </a:extLst>
          </p:cNvPr>
          <p:cNvPicPr>
            <a:picLocks noChangeAspect="1"/>
          </p:cNvPicPr>
          <p:nvPr/>
        </p:nvPicPr>
        <p:blipFill>
          <a:blip r:embed="rId10"/>
          <a:stretch>
            <a:fillRect/>
          </a:stretch>
        </p:blipFill>
        <p:spPr>
          <a:xfrm>
            <a:off x="11011656" y="645265"/>
            <a:ext cx="6388589" cy="3244541"/>
          </a:xfrm>
          <a:prstGeom prst="rect">
            <a:avLst/>
          </a:prstGeom>
        </p:spPr>
      </p:pic>
    </p:spTree>
    <p:extLst>
      <p:ext uri="{BB962C8B-B14F-4D97-AF65-F5344CB8AC3E}">
        <p14:creationId xmlns:p14="http://schemas.microsoft.com/office/powerpoint/2010/main" val="14479234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587911" y="1253420"/>
            <a:ext cx="13549064" cy="1661993"/>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en-US" dirty="0" err="1"/>
              <a:t>Câu</a:t>
            </a:r>
            <a:r>
              <a:rPr lang="en-US" dirty="0"/>
              <a:t> 3: </a:t>
            </a:r>
            <a:r>
              <a:rPr lang="vi-VN" b="0" dirty="0"/>
              <a:t>Nam châm điện có lợi thế hơn so với nam châm vĩnh cửu do nam châm điện</a:t>
            </a:r>
            <a:endParaRPr lang="vi-VN" dirty="0"/>
          </a:p>
        </p:txBody>
      </p:sp>
      <p:sp>
        <p:nvSpPr>
          <p:cNvPr id="29" name="TextBox 28">
            <a:extLst>
              <a:ext uri="{FF2B5EF4-FFF2-40B4-BE49-F238E27FC236}">
                <a16:creationId xmlns:a16="http://schemas.microsoft.com/office/drawing/2014/main" id="{2E42E73F-5862-43DF-9CCA-016DB1495D0B}"/>
              </a:ext>
            </a:extLst>
          </p:cNvPr>
          <p:cNvSpPr txBox="1"/>
          <p:nvPr/>
        </p:nvSpPr>
        <p:spPr>
          <a:xfrm>
            <a:off x="3587911" y="3593437"/>
            <a:ext cx="13549067" cy="3808735"/>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nSpc>
                <a:spcPct val="150000"/>
              </a:lnSpc>
            </a:pPr>
            <a:r>
              <a:rPr lang="vi-VN" dirty="0"/>
              <a:t>A. </a:t>
            </a:r>
            <a:r>
              <a:rPr lang="en-US" b="0" dirty="0" err="1"/>
              <a:t>không</a:t>
            </a:r>
            <a:r>
              <a:rPr lang="en-US" b="0" dirty="0"/>
              <a:t> </a:t>
            </a:r>
            <a:r>
              <a:rPr lang="en-US" b="0" dirty="0" err="1"/>
              <a:t>phân</a:t>
            </a:r>
            <a:r>
              <a:rPr lang="en-US" b="0" dirty="0"/>
              <a:t> chia </a:t>
            </a:r>
            <a:r>
              <a:rPr lang="en-US" b="0" dirty="0" err="1"/>
              <a:t>cực</a:t>
            </a:r>
            <a:r>
              <a:rPr lang="en-US" b="0" dirty="0"/>
              <a:t> </a:t>
            </a:r>
            <a:r>
              <a:rPr lang="en-US" b="0" dirty="0" err="1"/>
              <a:t>Bắc</a:t>
            </a:r>
            <a:r>
              <a:rPr lang="en-US" b="0" dirty="0"/>
              <a:t> </a:t>
            </a:r>
            <a:r>
              <a:rPr lang="en-US" b="0" dirty="0" err="1"/>
              <a:t>và</a:t>
            </a:r>
            <a:r>
              <a:rPr lang="en-US" b="0" dirty="0"/>
              <a:t> </a:t>
            </a:r>
            <a:r>
              <a:rPr lang="en-US" b="0" dirty="0" err="1"/>
              <a:t>cực</a:t>
            </a:r>
            <a:r>
              <a:rPr lang="en-US" b="0" dirty="0"/>
              <a:t> Nam.</a:t>
            </a:r>
            <a:endParaRPr lang="vi-VN" b="0" dirty="0"/>
          </a:p>
          <a:p>
            <a:pPr>
              <a:lnSpc>
                <a:spcPct val="150000"/>
              </a:lnSpc>
            </a:pPr>
            <a:r>
              <a:rPr lang="vi-VN" dirty="0"/>
              <a:t>B. </a:t>
            </a:r>
            <a:r>
              <a:rPr lang="en-US" b="0" dirty="0" err="1"/>
              <a:t>mất</a:t>
            </a:r>
            <a:r>
              <a:rPr lang="en-US" b="0" dirty="0"/>
              <a:t> </a:t>
            </a:r>
            <a:r>
              <a:rPr lang="en-US" b="0" dirty="0" err="1"/>
              <a:t>từ</a:t>
            </a:r>
            <a:r>
              <a:rPr lang="en-US" b="0" dirty="0"/>
              <a:t> </a:t>
            </a:r>
            <a:r>
              <a:rPr lang="en-US" b="0" dirty="0" err="1"/>
              <a:t>tính</a:t>
            </a:r>
            <a:r>
              <a:rPr lang="en-US" b="0" dirty="0"/>
              <a:t> </a:t>
            </a:r>
            <a:r>
              <a:rPr lang="en-US" b="0" dirty="0" err="1"/>
              <a:t>khi</a:t>
            </a:r>
            <a:r>
              <a:rPr lang="en-US" b="0" dirty="0"/>
              <a:t> </a:t>
            </a:r>
            <a:r>
              <a:rPr lang="en-US" b="0" dirty="0" err="1"/>
              <a:t>không</a:t>
            </a:r>
            <a:r>
              <a:rPr lang="en-US" b="0" dirty="0"/>
              <a:t> </a:t>
            </a:r>
            <a:r>
              <a:rPr lang="en-US" b="0" dirty="0" err="1"/>
              <a:t>còn</a:t>
            </a:r>
            <a:r>
              <a:rPr lang="en-US" b="0" dirty="0"/>
              <a:t> </a:t>
            </a:r>
            <a:r>
              <a:rPr lang="en-US" b="0" dirty="0" err="1"/>
              <a:t>dòng</a:t>
            </a:r>
            <a:r>
              <a:rPr lang="en-US" b="0" dirty="0"/>
              <a:t> </a:t>
            </a:r>
            <a:r>
              <a:rPr lang="en-US" b="0" dirty="0" err="1"/>
              <a:t>điện</a:t>
            </a:r>
            <a:r>
              <a:rPr lang="en-US" b="0" dirty="0"/>
              <a:t> </a:t>
            </a:r>
            <a:r>
              <a:rPr lang="en-US" b="0" dirty="0" err="1"/>
              <a:t>chạy</a:t>
            </a:r>
            <a:r>
              <a:rPr lang="en-US" b="0" dirty="0"/>
              <a:t> qua.</a:t>
            </a:r>
            <a:endParaRPr lang="vi-VN" b="0" dirty="0"/>
          </a:p>
          <a:p>
            <a:pPr>
              <a:lnSpc>
                <a:spcPct val="150000"/>
              </a:lnSpc>
            </a:pPr>
            <a:r>
              <a:rPr lang="vi-VN" dirty="0"/>
              <a:t>C. </a:t>
            </a:r>
            <a:r>
              <a:rPr lang="en-US" b="0" dirty="0" err="1"/>
              <a:t>nóng</a:t>
            </a:r>
            <a:r>
              <a:rPr lang="en-US" b="0" dirty="0"/>
              <a:t> </a:t>
            </a:r>
            <a:r>
              <a:rPr lang="en-US" b="0" dirty="0" err="1"/>
              <a:t>lên</a:t>
            </a:r>
            <a:r>
              <a:rPr lang="en-US" b="0" dirty="0"/>
              <a:t> </a:t>
            </a:r>
            <a:r>
              <a:rPr lang="en-US" b="0" dirty="0" err="1"/>
              <a:t>khi</a:t>
            </a:r>
            <a:r>
              <a:rPr lang="en-US" b="0" dirty="0"/>
              <a:t> có </a:t>
            </a:r>
            <a:r>
              <a:rPr lang="en-US" b="0" dirty="0" err="1"/>
              <a:t>dòng</a:t>
            </a:r>
            <a:r>
              <a:rPr lang="en-US" b="0" dirty="0"/>
              <a:t> </a:t>
            </a:r>
            <a:r>
              <a:rPr lang="en-US" b="0" dirty="0" err="1"/>
              <a:t>điện</a:t>
            </a:r>
            <a:r>
              <a:rPr lang="en-US" b="0" dirty="0"/>
              <a:t> </a:t>
            </a:r>
            <a:r>
              <a:rPr lang="en-US" b="0" dirty="0" err="1"/>
              <a:t>chạy</a:t>
            </a:r>
            <a:r>
              <a:rPr lang="en-US" b="0" dirty="0"/>
              <a:t> qua.</a:t>
            </a:r>
            <a:endParaRPr lang="vi-VN" b="0" dirty="0"/>
          </a:p>
          <a:p>
            <a:pPr>
              <a:lnSpc>
                <a:spcPct val="150000"/>
              </a:lnSpc>
            </a:pPr>
            <a:r>
              <a:rPr lang="vi-VN" dirty="0"/>
              <a:t>D. </a:t>
            </a:r>
            <a:r>
              <a:rPr lang="vi-VN" b="0" dirty="0"/>
              <a:t>có kích cỡ nhỏ hơn nam châm vĩnh cửu.</a:t>
            </a:r>
            <a:endParaRPr lang="vi-VN" dirty="0"/>
          </a:p>
        </p:txBody>
      </p:sp>
      <p:sp>
        <p:nvSpPr>
          <p:cNvPr id="30" name="TextBox 29">
            <a:extLst>
              <a:ext uri="{FF2B5EF4-FFF2-40B4-BE49-F238E27FC236}">
                <a16:creationId xmlns:a16="http://schemas.microsoft.com/office/drawing/2014/main" id="{D9FEF9E3-E5C5-4EC7-AB7F-FE4B8AEB3CC4}"/>
              </a:ext>
            </a:extLst>
          </p:cNvPr>
          <p:cNvSpPr txBox="1"/>
          <p:nvPr/>
        </p:nvSpPr>
        <p:spPr>
          <a:xfrm>
            <a:off x="8163710" y="8125356"/>
            <a:ext cx="4315955" cy="1015663"/>
          </a:xfrm>
          <a:prstGeom prst="rect">
            <a:avLst/>
          </a:prstGeom>
          <a:solidFill>
            <a:schemeClr val="bg1"/>
          </a:solidFill>
        </p:spPr>
        <p:txBody>
          <a:bodyPr wrap="square" tIns="274320" bIns="0" rtlCol="0">
            <a:spAutoFit/>
          </a:bodyPr>
          <a:lstStyle>
            <a:defPPr>
              <a:defRPr lang="en-US"/>
            </a:defPPr>
            <a:lvl1pPr algn="ctr">
              <a:defRPr sz="6000">
                <a:latin typeface="#9Slide03 Arima Madurai Black" panose="00000A00000000000000" pitchFamily="2" charset="0"/>
              </a:defRPr>
            </a:lvl1pPr>
          </a:lstStyle>
          <a:p>
            <a:r>
              <a:rPr lang="vi-VN" dirty="0"/>
              <a:t>ĐÁP ÁN : B</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7959952">
            <a:off x="2593552" y="64317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spTree>
    <p:extLst>
      <p:ext uri="{BB962C8B-B14F-4D97-AF65-F5344CB8AC3E}">
        <p14:creationId xmlns:p14="http://schemas.microsoft.com/office/powerpoint/2010/main" val="17418581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73250" y="5143500"/>
            <a:ext cx="5829100" cy="6040518"/>
          </a:xfrm>
          <a:prstGeom prst="rect">
            <a:avLst/>
          </a:prstGeom>
        </p:spPr>
      </p:pic>
      <p:grpSp>
        <p:nvGrpSpPr>
          <p:cNvPr id="7" name="Group 7"/>
          <p:cNvGrpSpPr/>
          <p:nvPr/>
        </p:nvGrpSpPr>
        <p:grpSpPr>
          <a:xfrm>
            <a:off x="16687800" y="8686800"/>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14163" y="571500"/>
            <a:ext cx="901314" cy="901314"/>
          </a:xfrm>
          <a:prstGeom prst="rect">
            <a:avLst/>
          </a:prstGeom>
        </p:spPr>
      </p:pic>
      <p:grpSp>
        <p:nvGrpSpPr>
          <p:cNvPr id="13" name="Group 13"/>
          <p:cNvGrpSpPr/>
          <p:nvPr/>
        </p:nvGrpSpPr>
        <p:grpSpPr>
          <a:xfrm>
            <a:off x="-320056" y="1295400"/>
            <a:ext cx="1348756" cy="1348756"/>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599965">
            <a:off x="-620029" y="-1195263"/>
            <a:ext cx="2306858" cy="2390526"/>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8313">
            <a:off x="17176236" y="6772434"/>
            <a:ext cx="1936109" cy="2006330"/>
          </a:xfrm>
          <a:prstGeom prst="rect">
            <a:avLst/>
          </a:prstGeom>
        </p:spPr>
      </p:pic>
      <p:pic>
        <p:nvPicPr>
          <p:cNvPr id="17" name="Picture 16" descr="Káº¿t quáº£ hÃ¬nh áº£nh cho NAM CHAM DIEN">
            <a:extLst>
              <a:ext uri="{FF2B5EF4-FFF2-40B4-BE49-F238E27FC236}">
                <a16:creationId xmlns:a16="http://schemas.microsoft.com/office/drawing/2014/main" id="{A16A4109-E43D-4593-B291-442E3079073C}"/>
              </a:ext>
            </a:extLst>
          </p:cNvPr>
          <p:cNvPicPr>
            <a:picLocks noChangeAspect="1"/>
          </p:cNvPicPr>
          <p:nvPr/>
        </p:nvPicPr>
        <p:blipFill rotWithShape="1">
          <a:blip r:embed="rId9"/>
          <a:srcRect l="17241" r="17241"/>
          <a:stretch/>
        </p:blipFill>
        <p:spPr>
          <a:xfrm>
            <a:off x="1977024" y="1295400"/>
            <a:ext cx="4114800" cy="4114800"/>
          </a:xfrm>
          <a:prstGeom prst="rect">
            <a:avLst/>
          </a:prstGeom>
          <a:noFill/>
          <a:ln w="9525">
            <a:noFill/>
          </a:ln>
        </p:spPr>
      </p:pic>
      <p:pic>
        <p:nvPicPr>
          <p:cNvPr id="18" name="Picture 17" descr="Káº¿t quáº£ hÃ¬nh áº£nh cho NAM CHAM DIEN">
            <a:extLst>
              <a:ext uri="{FF2B5EF4-FFF2-40B4-BE49-F238E27FC236}">
                <a16:creationId xmlns:a16="http://schemas.microsoft.com/office/drawing/2014/main" id="{00608F77-CE1A-44AD-8515-512FD17A44F1}"/>
              </a:ext>
            </a:extLst>
          </p:cNvPr>
          <p:cNvPicPr>
            <a:picLocks noChangeAspect="1"/>
          </p:cNvPicPr>
          <p:nvPr/>
        </p:nvPicPr>
        <p:blipFill rotWithShape="1">
          <a:blip r:embed="rId10"/>
          <a:srcRect l="14706" r="14706"/>
          <a:stretch/>
        </p:blipFill>
        <p:spPr>
          <a:xfrm>
            <a:off x="9172547" y="1287037"/>
            <a:ext cx="4114800" cy="4114800"/>
          </a:xfrm>
          <a:prstGeom prst="rect">
            <a:avLst/>
          </a:prstGeom>
          <a:noFill/>
          <a:ln w="9525">
            <a:noFill/>
          </a:ln>
        </p:spPr>
      </p:pic>
      <p:pic>
        <p:nvPicPr>
          <p:cNvPr id="19" name="Picture 18" descr="Káº¿t quáº£ hÃ¬nh áº£nh cho cáº§n cáº©u dÃ¹ng nam chÃ¢m Äiá»n">
            <a:extLst>
              <a:ext uri="{FF2B5EF4-FFF2-40B4-BE49-F238E27FC236}">
                <a16:creationId xmlns:a16="http://schemas.microsoft.com/office/drawing/2014/main" id="{9379A9B1-9D6A-4460-9426-95ED4600287D}"/>
              </a:ext>
            </a:extLst>
          </p:cNvPr>
          <p:cNvPicPr>
            <a:picLocks noChangeAspect="1"/>
          </p:cNvPicPr>
          <p:nvPr/>
        </p:nvPicPr>
        <p:blipFill rotWithShape="1">
          <a:blip r:embed="rId11"/>
          <a:srcRect l="1646" r="23159"/>
          <a:stretch/>
        </p:blipFill>
        <p:spPr>
          <a:xfrm>
            <a:off x="5586450" y="5709836"/>
            <a:ext cx="4114800" cy="4114800"/>
          </a:xfrm>
          <a:prstGeom prst="rect">
            <a:avLst/>
          </a:prstGeom>
          <a:noFill/>
          <a:ln w="9525">
            <a:noFill/>
          </a:ln>
        </p:spPr>
      </p:pic>
      <p:pic>
        <p:nvPicPr>
          <p:cNvPr id="20" name="Picture 19" descr="HÃ¬nh áº£nh cÃ³ liÃªn quan">
            <a:extLst>
              <a:ext uri="{FF2B5EF4-FFF2-40B4-BE49-F238E27FC236}">
                <a16:creationId xmlns:a16="http://schemas.microsoft.com/office/drawing/2014/main" id="{CA459AF2-B46E-4FF1-98D8-1B3FFB153847}"/>
              </a:ext>
            </a:extLst>
          </p:cNvPr>
          <p:cNvPicPr>
            <a:picLocks noChangeAspect="1"/>
          </p:cNvPicPr>
          <p:nvPr/>
        </p:nvPicPr>
        <p:blipFill rotWithShape="1">
          <a:blip r:embed="rId12"/>
          <a:srcRect l="14163" r="14163"/>
          <a:stretch/>
        </p:blipFill>
        <p:spPr>
          <a:xfrm>
            <a:off x="12540951" y="5709836"/>
            <a:ext cx="4114800" cy="4114800"/>
          </a:xfrm>
          <a:prstGeom prst="rect">
            <a:avLst/>
          </a:prstGeom>
          <a:noFill/>
          <a:ln w="9525">
            <a:noFill/>
          </a:ln>
        </p:spPr>
      </p:pic>
    </p:spTree>
    <p:extLst>
      <p:ext uri="{BB962C8B-B14F-4D97-AF65-F5344CB8AC3E}">
        <p14:creationId xmlns:p14="http://schemas.microsoft.com/office/powerpoint/2010/main" val="1208119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480217" y="1747552"/>
            <a:ext cx="14324576" cy="1661993"/>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vi-VN" dirty="0"/>
              <a:t>Câu 4: Nam châm điện nào dưới đây có lực từ mạnh nhất? (với ampe (A) là đơn vị đo cường độ dòng điện và n là số vòng dây).</a:t>
            </a:r>
          </a:p>
        </p:txBody>
      </p:sp>
      <p:sp>
        <p:nvSpPr>
          <p:cNvPr id="30" name="TextBox 29">
            <a:extLst>
              <a:ext uri="{FF2B5EF4-FFF2-40B4-BE49-F238E27FC236}">
                <a16:creationId xmlns:a16="http://schemas.microsoft.com/office/drawing/2014/main" id="{D9FEF9E3-E5C5-4EC7-AB7F-FE4B8AEB3CC4}"/>
              </a:ext>
            </a:extLst>
          </p:cNvPr>
          <p:cNvSpPr txBox="1"/>
          <p:nvPr/>
        </p:nvSpPr>
        <p:spPr>
          <a:xfrm>
            <a:off x="8484527" y="7621433"/>
            <a:ext cx="4315955" cy="1200329"/>
          </a:xfrm>
          <a:prstGeom prst="rect">
            <a:avLst/>
          </a:prstGeom>
          <a:solidFill>
            <a:schemeClr val="bg1"/>
          </a:solidFill>
        </p:spPr>
        <p:txBody>
          <a:bodyPr wrap="square" tIns="274320" bIns="0" rtlCol="0">
            <a:spAutoFit/>
          </a:bodyPr>
          <a:lstStyle>
            <a:defPPr>
              <a:defRPr lang="en-US"/>
            </a:defPPr>
            <a:lvl1pPr algn="ctr">
              <a:defRPr sz="6000">
                <a:latin typeface="#9Slide03 Arima Madurai Black" panose="00000A00000000000000" pitchFamily="2" charset="0"/>
              </a:defRPr>
            </a:lvl1pPr>
          </a:lstStyle>
          <a:p>
            <a:r>
              <a:rPr lang="vi-VN" dirty="0"/>
              <a:t>ĐÁP ÁN : D</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7959952">
            <a:off x="2593552" y="5643033"/>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31" name="Picture 30">
            <a:extLst>
              <a:ext uri="{FF2B5EF4-FFF2-40B4-BE49-F238E27FC236}">
                <a16:creationId xmlns:a16="http://schemas.microsoft.com/office/drawing/2014/main" id="{59B5A851-C0E9-DD57-2450-837CB947C0ED}"/>
              </a:ext>
            </a:extLst>
          </p:cNvPr>
          <p:cNvPicPr>
            <a:picLocks noChangeAspect="1"/>
          </p:cNvPicPr>
          <p:nvPr/>
        </p:nvPicPr>
        <p:blipFill>
          <a:blip r:embed="rId10"/>
          <a:stretch>
            <a:fillRect/>
          </a:stretch>
        </p:blipFill>
        <p:spPr>
          <a:xfrm>
            <a:off x="3480217" y="4156972"/>
            <a:ext cx="14324578" cy="2745544"/>
          </a:xfrm>
          <a:prstGeom prst="rect">
            <a:avLst/>
          </a:prstGeom>
          <a:solidFill>
            <a:schemeClr val="bg1"/>
          </a:solidFill>
          <a:ln w="69850" cmpd="dbl">
            <a:solidFill>
              <a:srgbClr val="04345C"/>
            </a:solidFill>
          </a:ln>
        </p:spPr>
      </p:pic>
    </p:spTree>
    <p:extLst>
      <p:ext uri="{BB962C8B-B14F-4D97-AF65-F5344CB8AC3E}">
        <p14:creationId xmlns:p14="http://schemas.microsoft.com/office/powerpoint/2010/main" val="13596125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495269" y="1047571"/>
            <a:ext cx="13766662" cy="1661993"/>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vi-VN" dirty="0"/>
              <a:t>Câu 5: Hiện tượng gì xảy ra với một thanh thép khi ta đặt nó vào trong lòng một ống dây có dòng điện chạy qua?</a:t>
            </a:r>
          </a:p>
        </p:txBody>
      </p:sp>
      <p:sp>
        <p:nvSpPr>
          <p:cNvPr id="29" name="TextBox 28">
            <a:extLst>
              <a:ext uri="{FF2B5EF4-FFF2-40B4-BE49-F238E27FC236}">
                <a16:creationId xmlns:a16="http://schemas.microsoft.com/office/drawing/2014/main" id="{2E42E73F-5862-43DF-9CCA-016DB1495D0B}"/>
              </a:ext>
            </a:extLst>
          </p:cNvPr>
          <p:cNvSpPr txBox="1"/>
          <p:nvPr/>
        </p:nvSpPr>
        <p:spPr>
          <a:xfrm>
            <a:off x="3400958" y="7005444"/>
            <a:ext cx="13744042" cy="2146742"/>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gn="ctr">
              <a:lnSpc>
                <a:spcPct val="150000"/>
              </a:lnSpc>
            </a:pPr>
            <a:r>
              <a:rPr lang="en-US" b="0" dirty="0" err="1"/>
              <a:t>Một</a:t>
            </a:r>
            <a:r>
              <a:rPr lang="en-US" b="0" dirty="0"/>
              <a:t> </a:t>
            </a:r>
            <a:r>
              <a:rPr lang="en-US" b="0" dirty="0" err="1"/>
              <a:t>thanh</a:t>
            </a:r>
            <a:r>
              <a:rPr lang="en-US" b="0" dirty="0"/>
              <a:t> </a:t>
            </a:r>
            <a:r>
              <a:rPr lang="en-US" b="0" dirty="0" err="1"/>
              <a:t>thép</a:t>
            </a:r>
            <a:r>
              <a:rPr lang="en-US" b="0" dirty="0"/>
              <a:t> </a:t>
            </a:r>
            <a:r>
              <a:rPr lang="en-US" b="0" dirty="0" err="1"/>
              <a:t>khi</a:t>
            </a:r>
            <a:r>
              <a:rPr lang="en-US" b="0" dirty="0"/>
              <a:t> ta </a:t>
            </a:r>
            <a:r>
              <a:rPr lang="en-US" b="0" dirty="0" err="1"/>
              <a:t>đặt</a:t>
            </a:r>
            <a:r>
              <a:rPr lang="en-US" b="0" dirty="0"/>
              <a:t> </a:t>
            </a:r>
            <a:r>
              <a:rPr lang="en-US" b="0" dirty="0" err="1"/>
              <a:t>nó</a:t>
            </a:r>
            <a:r>
              <a:rPr lang="en-US" b="0" dirty="0"/>
              <a:t> </a:t>
            </a:r>
            <a:r>
              <a:rPr lang="en-US" b="0" dirty="0" err="1"/>
              <a:t>vào</a:t>
            </a:r>
            <a:r>
              <a:rPr lang="en-US" b="0" dirty="0"/>
              <a:t> </a:t>
            </a:r>
            <a:r>
              <a:rPr lang="en-US" b="0" dirty="0" err="1"/>
              <a:t>trong</a:t>
            </a:r>
            <a:r>
              <a:rPr lang="en-US" b="0" dirty="0"/>
              <a:t> </a:t>
            </a:r>
            <a:r>
              <a:rPr lang="en-US" b="0" dirty="0" err="1"/>
              <a:t>lòng</a:t>
            </a:r>
            <a:r>
              <a:rPr lang="en-US" b="0" dirty="0"/>
              <a:t> </a:t>
            </a:r>
            <a:r>
              <a:rPr lang="en-US" b="0" dirty="0" err="1"/>
              <a:t>một</a:t>
            </a:r>
            <a:r>
              <a:rPr lang="en-US" b="0" dirty="0"/>
              <a:t> </a:t>
            </a:r>
            <a:r>
              <a:rPr lang="en-US" b="0" dirty="0" err="1"/>
              <a:t>ống</a:t>
            </a:r>
            <a:r>
              <a:rPr lang="en-US" b="0" dirty="0"/>
              <a:t> </a:t>
            </a:r>
            <a:r>
              <a:rPr lang="en-US" b="0" dirty="0" err="1"/>
              <a:t>dây</a:t>
            </a:r>
            <a:r>
              <a:rPr lang="en-US" b="0" dirty="0"/>
              <a:t> có </a:t>
            </a:r>
            <a:r>
              <a:rPr lang="en-US" b="0" dirty="0" err="1"/>
              <a:t>dòng</a:t>
            </a:r>
            <a:r>
              <a:rPr lang="en-US" b="0" dirty="0"/>
              <a:t> </a:t>
            </a:r>
            <a:r>
              <a:rPr lang="en-US" b="0" dirty="0" err="1"/>
              <a:t>điện</a:t>
            </a:r>
            <a:r>
              <a:rPr lang="en-US" b="0" dirty="0"/>
              <a:t> </a:t>
            </a:r>
            <a:r>
              <a:rPr lang="en-US" b="0" dirty="0" err="1"/>
              <a:t>chạy</a:t>
            </a:r>
            <a:r>
              <a:rPr lang="en-US" b="0" dirty="0"/>
              <a:t> qua </a:t>
            </a:r>
            <a:r>
              <a:rPr lang="en-US" b="0" dirty="0" err="1"/>
              <a:t>thì</a:t>
            </a:r>
            <a:r>
              <a:rPr lang="en-US" b="0" dirty="0"/>
              <a:t> </a:t>
            </a:r>
            <a:r>
              <a:rPr lang="en-US" b="0" dirty="0" err="1"/>
              <a:t>thanh</a:t>
            </a:r>
            <a:r>
              <a:rPr lang="en-US" b="0" dirty="0"/>
              <a:t> </a:t>
            </a:r>
            <a:r>
              <a:rPr lang="en-US" b="0" dirty="0" err="1"/>
              <a:t>thép</a:t>
            </a:r>
            <a:r>
              <a:rPr lang="en-US" b="0" dirty="0"/>
              <a:t> </a:t>
            </a:r>
            <a:r>
              <a:rPr lang="en-US" b="0" dirty="0" err="1"/>
              <a:t>sẽ</a:t>
            </a:r>
            <a:r>
              <a:rPr lang="en-US" b="0" dirty="0"/>
              <a:t> </a:t>
            </a:r>
            <a:r>
              <a:rPr lang="en-US" b="0" dirty="0" err="1"/>
              <a:t>trở</a:t>
            </a:r>
            <a:r>
              <a:rPr lang="en-US" b="0" dirty="0"/>
              <a:t> </a:t>
            </a:r>
            <a:r>
              <a:rPr lang="en-US" b="0" dirty="0" err="1"/>
              <a:t>thành</a:t>
            </a:r>
            <a:r>
              <a:rPr lang="en-US" b="0" dirty="0"/>
              <a:t> </a:t>
            </a:r>
            <a:r>
              <a:rPr lang="en-US" b="0" dirty="0" err="1"/>
              <a:t>một</a:t>
            </a:r>
            <a:r>
              <a:rPr lang="en-US" b="0" dirty="0"/>
              <a:t> </a:t>
            </a:r>
            <a:r>
              <a:rPr lang="en-US" b="0" dirty="0" err="1"/>
              <a:t>nam</a:t>
            </a:r>
            <a:r>
              <a:rPr lang="en-US" b="0" dirty="0"/>
              <a:t> </a:t>
            </a:r>
            <a:r>
              <a:rPr lang="en-US" b="0" dirty="0" err="1"/>
              <a:t>châm</a:t>
            </a:r>
            <a:r>
              <a:rPr lang="en-US" b="0" dirty="0"/>
              <a:t>.</a:t>
            </a:r>
            <a:endParaRPr lang="vi-VN" dirty="0"/>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7959952">
            <a:off x="2593552" y="4728633"/>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1026" name="Picture 2" descr="Bài 35: Các tác dụng của dòng điện xoay chiều - Đo cường độ và hiệu điện  thế xoay chiều - WE STUDY">
            <a:extLst>
              <a:ext uri="{FF2B5EF4-FFF2-40B4-BE49-F238E27FC236}">
                <a16:creationId xmlns:a16="http://schemas.microsoft.com/office/drawing/2014/main" id="{5628E3F6-BF2A-0F19-94D5-2E05D2B6D1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5124" y="3259657"/>
            <a:ext cx="5634271" cy="3130151"/>
          </a:xfrm>
          <a:prstGeom prst="rect">
            <a:avLst/>
          </a:prstGeom>
          <a:solidFill>
            <a:schemeClr val="bg1"/>
          </a:solidFill>
          <a:ln w="69850" cmpd="dbl">
            <a:solidFill>
              <a:srgbClr val="04345C"/>
            </a:solidFill>
          </a:ln>
          <a:extLst/>
        </p:spPr>
      </p:pic>
    </p:spTree>
    <p:extLst>
      <p:ext uri="{BB962C8B-B14F-4D97-AF65-F5344CB8AC3E}">
        <p14:creationId xmlns:p14="http://schemas.microsoft.com/office/powerpoint/2010/main" val="40813171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651409" y="1034983"/>
            <a:ext cx="13882525" cy="1661993"/>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vi-VN" dirty="0"/>
              <a:t>Câu 6: Các nam châm điện được mô tả như hình sau: Hãy cho biết nam châm nào mạnh hơn?</a:t>
            </a:r>
          </a:p>
        </p:txBody>
      </p:sp>
      <p:sp>
        <p:nvSpPr>
          <p:cNvPr id="29" name="TextBox 28">
            <a:extLst>
              <a:ext uri="{FF2B5EF4-FFF2-40B4-BE49-F238E27FC236}">
                <a16:creationId xmlns:a16="http://schemas.microsoft.com/office/drawing/2014/main" id="{2E42E73F-5862-43DF-9CCA-016DB1495D0B}"/>
              </a:ext>
            </a:extLst>
          </p:cNvPr>
          <p:cNvSpPr txBox="1"/>
          <p:nvPr/>
        </p:nvSpPr>
        <p:spPr>
          <a:xfrm>
            <a:off x="5120052" y="5750455"/>
            <a:ext cx="10932016" cy="2146742"/>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nSpc>
                <a:spcPct val="150000"/>
              </a:lnSpc>
            </a:pPr>
            <a:r>
              <a:rPr lang="vi-VN" dirty="0"/>
              <a:t>A. </a:t>
            </a:r>
            <a:r>
              <a:rPr lang="pl-PL" dirty="0"/>
              <a:t> Nam châm a	</a:t>
            </a:r>
            <a:r>
              <a:rPr lang="vi-VN" dirty="0"/>
              <a:t>			</a:t>
            </a:r>
            <a:r>
              <a:rPr lang="pl-PL" dirty="0"/>
              <a:t>B. Nam châm c	</a:t>
            </a:r>
            <a:endParaRPr lang="vi-VN" dirty="0"/>
          </a:p>
          <a:p>
            <a:pPr>
              <a:lnSpc>
                <a:spcPct val="150000"/>
              </a:lnSpc>
            </a:pPr>
            <a:r>
              <a:rPr lang="pl-PL" dirty="0"/>
              <a:t>C. Nam châm b	</a:t>
            </a:r>
            <a:r>
              <a:rPr lang="vi-VN" dirty="0"/>
              <a:t>			</a:t>
            </a:r>
            <a:r>
              <a:rPr lang="pl-PL" dirty="0"/>
              <a:t>D. Nam châm e</a:t>
            </a:r>
            <a:endParaRPr lang="vi-VN" dirty="0"/>
          </a:p>
        </p:txBody>
      </p:sp>
      <p:sp>
        <p:nvSpPr>
          <p:cNvPr id="30" name="TextBox 29">
            <a:extLst>
              <a:ext uri="{FF2B5EF4-FFF2-40B4-BE49-F238E27FC236}">
                <a16:creationId xmlns:a16="http://schemas.microsoft.com/office/drawing/2014/main" id="{D9FEF9E3-E5C5-4EC7-AB7F-FE4B8AEB3CC4}"/>
              </a:ext>
            </a:extLst>
          </p:cNvPr>
          <p:cNvSpPr txBox="1"/>
          <p:nvPr/>
        </p:nvSpPr>
        <p:spPr>
          <a:xfrm>
            <a:off x="8428082" y="8289757"/>
            <a:ext cx="4315955" cy="1200329"/>
          </a:xfrm>
          <a:prstGeom prst="rect">
            <a:avLst/>
          </a:prstGeom>
          <a:solidFill>
            <a:schemeClr val="bg1"/>
          </a:solidFill>
        </p:spPr>
        <p:txBody>
          <a:bodyPr wrap="square" tIns="274320" bIns="0" rtlCol="0">
            <a:spAutoFit/>
          </a:bodyPr>
          <a:lstStyle>
            <a:defPPr>
              <a:defRPr lang="en-US"/>
            </a:defPPr>
            <a:lvl1pPr algn="ctr">
              <a:defRPr sz="6000">
                <a:latin typeface="#9Slide03 Arima Madurai Black" panose="00000A00000000000000" pitchFamily="2" charset="0"/>
              </a:defRPr>
            </a:lvl1pPr>
          </a:lstStyle>
          <a:p>
            <a:r>
              <a:rPr lang="vi-VN" dirty="0"/>
              <a:t>ĐÁP ÁN : D</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7959952">
            <a:off x="2593552" y="3890433"/>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31" name="Picture 30" descr="Vật Lí lớp 9 | Tổng hợp Lý thuyết - Bài tập Vật Lý 9 có đáp án">
            <a:extLst>
              <a:ext uri="{FF2B5EF4-FFF2-40B4-BE49-F238E27FC236}">
                <a16:creationId xmlns:a16="http://schemas.microsoft.com/office/drawing/2014/main" id="{D41DF577-65EC-4DAA-8054-253A12D4664F}"/>
              </a:ext>
            </a:extLst>
          </p:cNvPr>
          <p:cNvPicPr/>
          <p:nvPr/>
        </p:nvPicPr>
        <p:blipFill>
          <a:blip r:embed="rId10"/>
          <a:srcRect/>
          <a:stretch>
            <a:fillRect/>
          </a:stretch>
        </p:blipFill>
        <p:spPr bwMode="auto">
          <a:xfrm>
            <a:off x="3644798" y="2895133"/>
            <a:ext cx="13882525" cy="2437208"/>
          </a:xfrm>
          <a:prstGeom prst="rect">
            <a:avLst/>
          </a:prstGeom>
          <a:noFill/>
          <a:ln w="9525">
            <a:noFill/>
            <a:miter lim="800000"/>
            <a:headEnd/>
            <a:tailEnd/>
          </a:ln>
        </p:spPr>
      </p:pic>
    </p:spTree>
    <p:extLst>
      <p:ext uri="{BB962C8B-B14F-4D97-AF65-F5344CB8AC3E}">
        <p14:creationId xmlns:p14="http://schemas.microsoft.com/office/powerpoint/2010/main" val="22200586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825084" y="925521"/>
            <a:ext cx="6122565" cy="5470728"/>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nSpc>
                <a:spcPct val="150000"/>
              </a:lnSpc>
            </a:pPr>
            <a:r>
              <a:rPr lang="en-US" dirty="0" err="1"/>
              <a:t>Câu</a:t>
            </a:r>
            <a:r>
              <a:rPr lang="en-US" dirty="0"/>
              <a:t> 7: </a:t>
            </a:r>
            <a:r>
              <a:rPr lang="vi-VN" dirty="0"/>
              <a:t>Một cần cẩu điện có thể tạo lực từ lớn và nâng được các container nặng đến hàng chục tấn. Theo em, làm thế nào để tăng lực từ của cần cẩu điện này?</a:t>
            </a:r>
          </a:p>
        </p:txBody>
      </p:sp>
      <p:sp>
        <p:nvSpPr>
          <p:cNvPr id="29" name="TextBox 28">
            <a:extLst>
              <a:ext uri="{FF2B5EF4-FFF2-40B4-BE49-F238E27FC236}">
                <a16:creationId xmlns:a16="http://schemas.microsoft.com/office/drawing/2014/main" id="{2E42E73F-5862-43DF-9CCA-016DB1495D0B}"/>
              </a:ext>
            </a:extLst>
          </p:cNvPr>
          <p:cNvSpPr txBox="1"/>
          <p:nvPr/>
        </p:nvSpPr>
        <p:spPr>
          <a:xfrm>
            <a:off x="3495268" y="6923513"/>
            <a:ext cx="13662412" cy="2146742"/>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gn="ctr">
              <a:lnSpc>
                <a:spcPct val="150000"/>
              </a:lnSpc>
            </a:pPr>
            <a:r>
              <a:rPr lang="vi-VN" b="0" dirty="0"/>
              <a:t>Để tăng độ mạnh của lực hút, người ta tăng độ mạnh (cường độ) của dòng điện.</a:t>
            </a:r>
            <a:endParaRPr lang="vi-VN" dirty="0"/>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7959952">
            <a:off x="2593552" y="30789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2050" name="Picture 2" descr="Tìm Hiểu Nơi Bán Xe Nâng Container Rỗng – Xe Nâng Nhập Khẩu">
            <a:extLst>
              <a:ext uri="{FF2B5EF4-FFF2-40B4-BE49-F238E27FC236}">
                <a16:creationId xmlns:a16="http://schemas.microsoft.com/office/drawing/2014/main" id="{79730255-C84C-09D5-9D0C-D920FA4C50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34514" y="849154"/>
            <a:ext cx="6402425" cy="562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9379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4081298" y="1556278"/>
            <a:ext cx="12406070" cy="1107996"/>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en-US" dirty="0" err="1"/>
              <a:t>Câu</a:t>
            </a:r>
            <a:r>
              <a:rPr lang="en-US" dirty="0"/>
              <a:t> 8: </a:t>
            </a:r>
            <a:r>
              <a:rPr lang="en-US" dirty="0" err="1"/>
              <a:t>Cách</a:t>
            </a:r>
            <a:r>
              <a:rPr lang="en-US" dirty="0"/>
              <a:t> nào </a:t>
            </a:r>
            <a:r>
              <a:rPr lang="en-US" dirty="0" err="1"/>
              <a:t>để</a:t>
            </a:r>
            <a:r>
              <a:rPr lang="en-US" dirty="0"/>
              <a:t> làm </a:t>
            </a:r>
            <a:r>
              <a:rPr lang="en-US" dirty="0" err="1"/>
              <a:t>tăng</a:t>
            </a:r>
            <a:r>
              <a:rPr lang="en-US" dirty="0"/>
              <a:t> </a:t>
            </a:r>
            <a:r>
              <a:rPr lang="en-US" dirty="0" err="1"/>
              <a:t>lực</a:t>
            </a:r>
            <a:r>
              <a:rPr lang="en-US" dirty="0"/>
              <a:t> </a:t>
            </a:r>
            <a:r>
              <a:rPr lang="en-US" dirty="0" err="1"/>
              <a:t>từ</a:t>
            </a:r>
            <a:r>
              <a:rPr lang="en-US" dirty="0"/>
              <a:t> </a:t>
            </a:r>
            <a:r>
              <a:rPr lang="en-US" dirty="0" err="1"/>
              <a:t>của</a:t>
            </a:r>
            <a:r>
              <a:rPr lang="en-US" dirty="0"/>
              <a:t> </a:t>
            </a:r>
            <a:r>
              <a:rPr lang="en-US" dirty="0" err="1"/>
              <a:t>nam</a:t>
            </a:r>
            <a:r>
              <a:rPr lang="en-US" dirty="0"/>
              <a:t> </a:t>
            </a:r>
            <a:r>
              <a:rPr lang="en-US" dirty="0" err="1"/>
              <a:t>châm</a:t>
            </a:r>
            <a:r>
              <a:rPr lang="en-US" dirty="0"/>
              <a:t> </a:t>
            </a:r>
            <a:r>
              <a:rPr lang="en-US" dirty="0" err="1"/>
              <a:t>điện</a:t>
            </a:r>
            <a:r>
              <a:rPr lang="en-US" dirty="0"/>
              <a:t>?</a:t>
            </a:r>
            <a:endParaRPr lang="vi-VN" dirty="0"/>
          </a:p>
        </p:txBody>
      </p:sp>
      <p:sp>
        <p:nvSpPr>
          <p:cNvPr id="29" name="TextBox 28">
            <a:extLst>
              <a:ext uri="{FF2B5EF4-FFF2-40B4-BE49-F238E27FC236}">
                <a16:creationId xmlns:a16="http://schemas.microsoft.com/office/drawing/2014/main" id="{2E42E73F-5862-43DF-9CCA-016DB1495D0B}"/>
              </a:ext>
            </a:extLst>
          </p:cNvPr>
          <p:cNvSpPr txBox="1"/>
          <p:nvPr/>
        </p:nvSpPr>
        <p:spPr>
          <a:xfrm>
            <a:off x="4081297" y="3217300"/>
            <a:ext cx="12406061" cy="4639732"/>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nSpc>
                <a:spcPct val="150000"/>
              </a:lnSpc>
            </a:pPr>
            <a:r>
              <a:rPr lang="vi-VN" dirty="0"/>
              <a:t>A. Dùng dây dẫn to cuốn ít vòng.	</a:t>
            </a:r>
          </a:p>
          <a:p>
            <a:pPr>
              <a:lnSpc>
                <a:spcPct val="150000"/>
              </a:lnSpc>
            </a:pPr>
            <a:r>
              <a:rPr lang="vi-VN" dirty="0"/>
              <a:t>B. Dùng dây dẫn nhỏ cuốn nhiều vòng.</a:t>
            </a:r>
          </a:p>
          <a:p>
            <a:pPr>
              <a:lnSpc>
                <a:spcPct val="150000"/>
              </a:lnSpc>
            </a:pPr>
            <a:r>
              <a:rPr lang="vi-VN" dirty="0"/>
              <a:t>C. Tăng số vòng dây dẫn và giảm hiệu điện thế đặt vào hai đầu ống dây.</a:t>
            </a:r>
          </a:p>
          <a:p>
            <a:pPr>
              <a:lnSpc>
                <a:spcPct val="150000"/>
              </a:lnSpc>
            </a:pPr>
            <a:r>
              <a:rPr lang="vi-VN" dirty="0"/>
              <a:t>D. Tăng đường kính và chiều dài của ống dây.</a:t>
            </a:r>
          </a:p>
        </p:txBody>
      </p:sp>
      <p:sp>
        <p:nvSpPr>
          <p:cNvPr id="30" name="TextBox 29">
            <a:extLst>
              <a:ext uri="{FF2B5EF4-FFF2-40B4-BE49-F238E27FC236}">
                <a16:creationId xmlns:a16="http://schemas.microsoft.com/office/drawing/2014/main" id="{D9FEF9E3-E5C5-4EC7-AB7F-FE4B8AEB3CC4}"/>
              </a:ext>
            </a:extLst>
          </p:cNvPr>
          <p:cNvSpPr txBox="1"/>
          <p:nvPr/>
        </p:nvSpPr>
        <p:spPr>
          <a:xfrm>
            <a:off x="8382000" y="8382090"/>
            <a:ext cx="4315955" cy="1015663"/>
          </a:xfrm>
          <a:prstGeom prst="rect">
            <a:avLst/>
          </a:prstGeom>
          <a:solidFill>
            <a:schemeClr val="bg1"/>
          </a:solidFill>
        </p:spPr>
        <p:txBody>
          <a:bodyPr wrap="square" tIns="274320" bIns="0" rtlCol="0">
            <a:spAutoFit/>
          </a:bodyPr>
          <a:lstStyle>
            <a:defPPr>
              <a:defRPr lang="en-US"/>
            </a:defPPr>
            <a:lvl1pPr algn="ctr">
              <a:defRPr sz="6000">
                <a:latin typeface="#9Slide03 Arima Madurai Black" panose="00000A00000000000000" pitchFamily="2" charset="0"/>
              </a:defRPr>
            </a:lvl1pPr>
          </a:lstStyle>
          <a:p>
            <a:r>
              <a:rPr lang="vi-VN" dirty="0"/>
              <a:t>ĐÁP ÁN : B</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7959952">
            <a:off x="2593552" y="22407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spTree>
    <p:extLst>
      <p:ext uri="{BB962C8B-B14F-4D97-AF65-F5344CB8AC3E}">
        <p14:creationId xmlns:p14="http://schemas.microsoft.com/office/powerpoint/2010/main" val="29662186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962401" y="1564783"/>
            <a:ext cx="13024849" cy="1315745"/>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lnSpc>
                <a:spcPct val="150000"/>
              </a:lnSpc>
              <a:defRPr sz="3600" b="1">
                <a:solidFill>
                  <a:srgbClr val="04345C"/>
                </a:solidFill>
                <a:latin typeface="#9Slide03 Arima Madurai Black" panose="00000A00000000000000" pitchFamily="2" charset="0"/>
              </a:defRPr>
            </a:lvl1pPr>
          </a:lstStyle>
          <a:p>
            <a:r>
              <a:rPr lang="vi-VN" dirty="0"/>
              <a:t>Câu 9: </a:t>
            </a:r>
            <a:r>
              <a:rPr lang="en-US" dirty="0" err="1"/>
              <a:t>Hãy</a:t>
            </a:r>
            <a:r>
              <a:rPr lang="en-US" dirty="0"/>
              <a:t> </a:t>
            </a:r>
            <a:r>
              <a:rPr lang="en-US" dirty="0" err="1"/>
              <a:t>kể</a:t>
            </a:r>
            <a:r>
              <a:rPr lang="en-US" dirty="0"/>
              <a:t> </a:t>
            </a:r>
            <a:r>
              <a:rPr lang="en-US" dirty="0" err="1"/>
              <a:t>tên</a:t>
            </a:r>
            <a:r>
              <a:rPr lang="en-US" dirty="0"/>
              <a:t> </a:t>
            </a:r>
            <a:r>
              <a:rPr lang="en-US" dirty="0" err="1"/>
              <a:t>một</a:t>
            </a:r>
            <a:r>
              <a:rPr lang="en-US" dirty="0"/>
              <a:t> </a:t>
            </a:r>
            <a:r>
              <a:rPr lang="en-US" dirty="0" err="1"/>
              <a:t>số</a:t>
            </a:r>
            <a:r>
              <a:rPr lang="en-US" dirty="0"/>
              <a:t> </a:t>
            </a:r>
            <a:r>
              <a:rPr lang="en-US" dirty="0" err="1"/>
              <a:t>thiết</a:t>
            </a:r>
            <a:r>
              <a:rPr lang="en-US" dirty="0"/>
              <a:t> </a:t>
            </a:r>
            <a:r>
              <a:rPr lang="en-US" dirty="0" err="1"/>
              <a:t>bị</a:t>
            </a:r>
            <a:r>
              <a:rPr lang="en-US" dirty="0"/>
              <a:t> có </a:t>
            </a:r>
            <a:r>
              <a:rPr lang="en-US" dirty="0" err="1"/>
              <a:t>ứng</a:t>
            </a:r>
            <a:r>
              <a:rPr lang="en-US" dirty="0"/>
              <a:t> </a:t>
            </a:r>
            <a:r>
              <a:rPr lang="en-US" dirty="0" err="1"/>
              <a:t>dụng</a:t>
            </a:r>
            <a:r>
              <a:rPr lang="en-US" dirty="0"/>
              <a:t> </a:t>
            </a:r>
            <a:r>
              <a:rPr lang="en-US" dirty="0" err="1"/>
              <a:t>nam</a:t>
            </a:r>
            <a:r>
              <a:rPr lang="en-US" dirty="0"/>
              <a:t> </a:t>
            </a:r>
            <a:r>
              <a:rPr lang="en-US" dirty="0" err="1"/>
              <a:t>châm</a:t>
            </a:r>
            <a:r>
              <a:rPr lang="en-US" dirty="0"/>
              <a:t> </a:t>
            </a:r>
            <a:r>
              <a:rPr lang="en-US" dirty="0" err="1"/>
              <a:t>điện</a:t>
            </a:r>
            <a:r>
              <a:rPr lang="en-US" dirty="0"/>
              <a:t>.</a:t>
            </a:r>
            <a:endParaRPr lang="vi-VN" dirty="0"/>
          </a:p>
        </p:txBody>
      </p:sp>
      <p:sp>
        <p:nvSpPr>
          <p:cNvPr id="29" name="TextBox 28">
            <a:extLst>
              <a:ext uri="{FF2B5EF4-FFF2-40B4-BE49-F238E27FC236}">
                <a16:creationId xmlns:a16="http://schemas.microsoft.com/office/drawing/2014/main" id="{2E42E73F-5862-43DF-9CCA-016DB1495D0B}"/>
              </a:ext>
            </a:extLst>
          </p:cNvPr>
          <p:cNvSpPr txBox="1"/>
          <p:nvPr/>
        </p:nvSpPr>
        <p:spPr>
          <a:xfrm>
            <a:off x="3276600" y="3625307"/>
            <a:ext cx="14736811" cy="1315745"/>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lnSpc>
                <a:spcPct val="150000"/>
              </a:lnSpc>
              <a:defRPr sz="3600" b="1">
                <a:solidFill>
                  <a:srgbClr val="04345C"/>
                </a:solidFill>
                <a:latin typeface="#9Slide03 Arima Madurai Black" panose="00000A00000000000000" pitchFamily="2" charset="0"/>
              </a:defRPr>
            </a:lvl1pPr>
          </a:lstStyle>
          <a:p>
            <a:r>
              <a:rPr lang="vi-VN" b="0" dirty="0"/>
              <a:t>Một số thiết bị có sử dụng nam châm điện là rơle, chuông điện, ......</a:t>
            </a:r>
            <a:endParaRPr lang="vi-VN" dirty="0"/>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7959952">
            <a:off x="2593552" y="14025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3074" name="Picture 2" descr="Chuông Điện 220v ( 2Inch, 3 Inch ) | Shopee Việt Nam">
            <a:extLst>
              <a:ext uri="{FF2B5EF4-FFF2-40B4-BE49-F238E27FC236}">
                <a16:creationId xmlns:a16="http://schemas.microsoft.com/office/drawing/2014/main" id="{D65C10D2-5425-27F5-EC36-B90FA4EBB89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2405" b="17333"/>
          <a:stretch/>
        </p:blipFill>
        <p:spPr bwMode="auto">
          <a:xfrm>
            <a:off x="3947686" y="5500188"/>
            <a:ext cx="5303001" cy="37259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ole là gì? Chọn Role sao cho phù hợp nhất? Ứng dụng của Role ra sao?">
            <a:extLst>
              <a:ext uri="{FF2B5EF4-FFF2-40B4-BE49-F238E27FC236}">
                <a16:creationId xmlns:a16="http://schemas.microsoft.com/office/drawing/2014/main" id="{2DB87E15-8A03-7DA6-AF7E-48218AE634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60315" y="5500187"/>
            <a:ext cx="5971111" cy="3725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0758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500" fill="hold"/>
                                        <p:tgtEl>
                                          <p:spTgt spid="3076"/>
                                        </p:tgtEl>
                                        <p:attrNameLst>
                                          <p:attrName>ppt_w</p:attrName>
                                        </p:attrNameLst>
                                      </p:cBhvr>
                                      <p:tavLst>
                                        <p:tav tm="0">
                                          <p:val>
                                            <p:fltVal val="0"/>
                                          </p:val>
                                        </p:tav>
                                        <p:tav tm="100000">
                                          <p:val>
                                            <p:strVal val="#ppt_w"/>
                                          </p:val>
                                        </p:tav>
                                      </p:tavLst>
                                    </p:anim>
                                    <p:anim calcmode="lin" valueType="num">
                                      <p:cBhvr>
                                        <p:cTn id="20" dur="500" fill="hold"/>
                                        <p:tgtEl>
                                          <p:spTgt spid="3076"/>
                                        </p:tgtEl>
                                        <p:attrNameLst>
                                          <p:attrName>ppt_h</p:attrName>
                                        </p:attrNameLst>
                                      </p:cBhvr>
                                      <p:tavLst>
                                        <p:tav tm="0">
                                          <p:val>
                                            <p:fltVal val="0"/>
                                          </p:val>
                                        </p:tav>
                                        <p:tav tm="100000">
                                          <p:val>
                                            <p:strVal val="#ppt_h"/>
                                          </p:val>
                                        </p:tav>
                                      </p:tavLst>
                                    </p:anim>
                                    <p:animEffect transition="in" filter="fade">
                                      <p:cBhvr>
                                        <p:cTn id="2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4081298" y="829060"/>
            <a:ext cx="6891501" cy="2769989"/>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en-US" dirty="0" err="1"/>
              <a:t>Câu</a:t>
            </a:r>
            <a:r>
              <a:rPr lang="en-US" dirty="0"/>
              <a:t> 10: Nam </a:t>
            </a:r>
            <a:r>
              <a:rPr lang="en-US" dirty="0" err="1"/>
              <a:t>châm</a:t>
            </a:r>
            <a:r>
              <a:rPr lang="en-US" dirty="0"/>
              <a:t> </a:t>
            </a:r>
            <a:r>
              <a:rPr lang="en-US" dirty="0" err="1"/>
              <a:t>điện</a:t>
            </a:r>
            <a:r>
              <a:rPr lang="en-US" dirty="0"/>
              <a:t> </a:t>
            </a:r>
            <a:r>
              <a:rPr lang="en-US" dirty="0" err="1"/>
              <a:t>gồm</a:t>
            </a:r>
            <a:r>
              <a:rPr lang="en-US" dirty="0"/>
              <a:t> </a:t>
            </a:r>
            <a:r>
              <a:rPr lang="en-US" dirty="0" err="1"/>
              <a:t>một</a:t>
            </a:r>
            <a:r>
              <a:rPr lang="en-US" dirty="0"/>
              <a:t> </a:t>
            </a:r>
            <a:r>
              <a:rPr lang="en-US" dirty="0" err="1"/>
              <a:t>cuộn</a:t>
            </a:r>
            <a:r>
              <a:rPr lang="en-US" dirty="0"/>
              <a:t> </a:t>
            </a:r>
            <a:r>
              <a:rPr lang="en-US" dirty="0" err="1"/>
              <a:t>dây</a:t>
            </a:r>
            <a:r>
              <a:rPr lang="en-US" dirty="0"/>
              <a:t> </a:t>
            </a:r>
            <a:r>
              <a:rPr lang="en-US" dirty="0" err="1"/>
              <a:t>dẫn</a:t>
            </a:r>
            <a:r>
              <a:rPr lang="en-US" dirty="0"/>
              <a:t> </a:t>
            </a:r>
            <a:r>
              <a:rPr lang="en-US" dirty="0" err="1"/>
              <a:t>cuốn</a:t>
            </a:r>
            <a:r>
              <a:rPr lang="en-US" dirty="0"/>
              <a:t> </a:t>
            </a:r>
            <a:r>
              <a:rPr lang="en-US" dirty="0" err="1"/>
              <a:t>xung</a:t>
            </a:r>
            <a:r>
              <a:rPr lang="en-US" dirty="0"/>
              <a:t> </a:t>
            </a:r>
            <a:r>
              <a:rPr lang="en-US" dirty="0" err="1"/>
              <a:t>quanh</a:t>
            </a:r>
            <a:r>
              <a:rPr lang="en-US" dirty="0"/>
              <a:t> </a:t>
            </a:r>
            <a:r>
              <a:rPr lang="en-US" dirty="0" err="1"/>
              <a:t>lõi</a:t>
            </a:r>
            <a:r>
              <a:rPr lang="en-US" dirty="0"/>
              <a:t> </a:t>
            </a:r>
            <a:r>
              <a:rPr lang="en-US" dirty="0" err="1"/>
              <a:t>sắt</a:t>
            </a:r>
            <a:r>
              <a:rPr lang="en-US" dirty="0"/>
              <a:t> non có </a:t>
            </a:r>
            <a:r>
              <a:rPr lang="en-US" dirty="0" err="1"/>
              <a:t>dòng</a:t>
            </a:r>
            <a:r>
              <a:rPr lang="en-US" dirty="0"/>
              <a:t> </a:t>
            </a:r>
            <a:r>
              <a:rPr lang="en-US" dirty="0" err="1"/>
              <a:t>điện</a:t>
            </a:r>
            <a:r>
              <a:rPr lang="en-US" dirty="0"/>
              <a:t> </a:t>
            </a:r>
            <a:r>
              <a:rPr lang="en-US" dirty="0" err="1"/>
              <a:t>chạy</a:t>
            </a:r>
            <a:r>
              <a:rPr lang="en-US" dirty="0"/>
              <a:t> qua. </a:t>
            </a:r>
            <a:r>
              <a:rPr lang="en-US" dirty="0" err="1"/>
              <a:t>Nếu</a:t>
            </a:r>
            <a:r>
              <a:rPr lang="en-US" dirty="0"/>
              <a:t> </a:t>
            </a:r>
            <a:r>
              <a:rPr lang="en-US" dirty="0" err="1"/>
              <a:t>ngắt</a:t>
            </a:r>
            <a:r>
              <a:rPr lang="en-US" dirty="0"/>
              <a:t> </a:t>
            </a:r>
            <a:r>
              <a:rPr lang="en-US" dirty="0" err="1"/>
              <a:t>dòng</a:t>
            </a:r>
            <a:r>
              <a:rPr lang="en-US" dirty="0"/>
              <a:t> </a:t>
            </a:r>
            <a:r>
              <a:rPr lang="en-US" dirty="0" err="1"/>
              <a:t>điện</a:t>
            </a:r>
            <a:r>
              <a:rPr lang="en-US" dirty="0"/>
              <a:t>:</a:t>
            </a:r>
            <a:endParaRPr lang="vi-VN" dirty="0"/>
          </a:p>
        </p:txBody>
      </p:sp>
      <p:sp>
        <p:nvSpPr>
          <p:cNvPr id="29" name="TextBox 28">
            <a:extLst>
              <a:ext uri="{FF2B5EF4-FFF2-40B4-BE49-F238E27FC236}">
                <a16:creationId xmlns:a16="http://schemas.microsoft.com/office/drawing/2014/main" id="{2E42E73F-5862-43DF-9CCA-016DB1495D0B}"/>
              </a:ext>
            </a:extLst>
          </p:cNvPr>
          <p:cNvSpPr txBox="1"/>
          <p:nvPr/>
        </p:nvSpPr>
        <p:spPr>
          <a:xfrm>
            <a:off x="4042645" y="3896800"/>
            <a:ext cx="13627216" cy="4542782"/>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lnSpc>
                <a:spcPct val="150000"/>
              </a:lnSpc>
              <a:defRPr sz="3600" b="1">
                <a:solidFill>
                  <a:srgbClr val="04345C"/>
                </a:solidFill>
                <a:latin typeface="#9Slide03 Arima Madurai Black" panose="00000A00000000000000" pitchFamily="2" charset="0"/>
              </a:defRPr>
            </a:lvl1pPr>
          </a:lstStyle>
          <a:p>
            <a:pPr>
              <a:lnSpc>
                <a:spcPct val="120000"/>
              </a:lnSpc>
            </a:pPr>
            <a:r>
              <a:rPr lang="vi-VN" dirty="0"/>
              <a:t>A. Lõi sắt non có từ tính tạo ra từ trường mạnh, có thể hút được sắt, thép</a:t>
            </a:r>
          </a:p>
          <a:p>
            <a:pPr>
              <a:lnSpc>
                <a:spcPct val="120000"/>
              </a:lnSpc>
            </a:pPr>
            <a:r>
              <a:rPr lang="vi-VN" dirty="0"/>
              <a:t>B. Lõi sắt non có từ tính tạo ra từ trường yếu, không thể hút được sắt, thép</a:t>
            </a:r>
          </a:p>
          <a:p>
            <a:pPr>
              <a:lnSpc>
                <a:spcPct val="120000"/>
              </a:lnSpc>
            </a:pPr>
            <a:r>
              <a:rPr lang="vi-VN" dirty="0"/>
              <a:t>C. Lõi sắt non không có từ tính, có thể hút được sắt, thép</a:t>
            </a:r>
          </a:p>
          <a:p>
            <a:pPr>
              <a:lnSpc>
                <a:spcPct val="120000"/>
              </a:lnSpc>
            </a:pPr>
            <a:r>
              <a:rPr lang="vi-VN" dirty="0"/>
              <a:t>D. Lõi sắt non không có từ tính, không thể hút được sắt, thép</a:t>
            </a:r>
          </a:p>
        </p:txBody>
      </p:sp>
      <p:sp>
        <p:nvSpPr>
          <p:cNvPr id="30" name="TextBox 29">
            <a:extLst>
              <a:ext uri="{FF2B5EF4-FFF2-40B4-BE49-F238E27FC236}">
                <a16:creationId xmlns:a16="http://schemas.microsoft.com/office/drawing/2014/main" id="{D9FEF9E3-E5C5-4EC7-AB7F-FE4B8AEB3CC4}"/>
              </a:ext>
            </a:extLst>
          </p:cNvPr>
          <p:cNvSpPr txBox="1"/>
          <p:nvPr/>
        </p:nvSpPr>
        <p:spPr>
          <a:xfrm>
            <a:off x="8382000" y="8750468"/>
            <a:ext cx="4315955" cy="1015663"/>
          </a:xfrm>
          <a:prstGeom prst="rect">
            <a:avLst/>
          </a:prstGeom>
          <a:solidFill>
            <a:schemeClr val="bg1"/>
          </a:solidFill>
        </p:spPr>
        <p:txBody>
          <a:bodyPr wrap="square" tIns="274320" bIns="0" rtlCol="0">
            <a:spAutoFit/>
          </a:bodyPr>
          <a:lstStyle>
            <a:defPPr>
              <a:defRPr lang="en-US"/>
            </a:defPPr>
            <a:lvl1pPr algn="ctr">
              <a:defRPr sz="6000">
                <a:latin typeface="#9Slide03 Arima Madurai Black" panose="00000A00000000000000" pitchFamily="2" charset="0"/>
              </a:defRPr>
            </a:lvl1pPr>
          </a:lstStyle>
          <a:p>
            <a:r>
              <a:rPr lang="vi-VN" dirty="0"/>
              <a:t>ĐÁP ÁN : D</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7959952">
            <a:off x="2593552" y="537633"/>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31" name="Picture 30" descr="Vật Lí lớp 9 | Tổng hợp Lý thuyết - Bài tập Vật Lý 9 có đáp án">
            <a:extLst>
              <a:ext uri="{FF2B5EF4-FFF2-40B4-BE49-F238E27FC236}">
                <a16:creationId xmlns:a16="http://schemas.microsoft.com/office/drawing/2014/main" id="{DAF40049-A8C5-47AF-90C1-05EBE08505DA}"/>
              </a:ext>
            </a:extLst>
          </p:cNvPr>
          <p:cNvPicPr/>
          <p:nvPr/>
        </p:nvPicPr>
        <p:blipFill>
          <a:blip r:embed="rId10"/>
          <a:srcRect/>
          <a:stretch>
            <a:fillRect/>
          </a:stretch>
        </p:blipFill>
        <p:spPr bwMode="auto">
          <a:xfrm>
            <a:off x="12529173" y="851754"/>
            <a:ext cx="3805004" cy="2747295"/>
          </a:xfrm>
          <a:prstGeom prst="rect">
            <a:avLst/>
          </a:prstGeom>
          <a:noFill/>
          <a:ln w="9525">
            <a:noFill/>
            <a:miter lim="800000"/>
            <a:headEnd/>
            <a:tailEnd/>
          </a:ln>
        </p:spPr>
      </p:pic>
    </p:spTree>
    <p:extLst>
      <p:ext uri="{BB962C8B-B14F-4D97-AF65-F5344CB8AC3E}">
        <p14:creationId xmlns:p14="http://schemas.microsoft.com/office/powerpoint/2010/main" val="3899770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inVertic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35" name="TextBox 34">
            <a:extLst>
              <a:ext uri="{FF2B5EF4-FFF2-40B4-BE49-F238E27FC236}">
                <a16:creationId xmlns:a16="http://schemas.microsoft.com/office/drawing/2014/main" id="{A554F048-9DFA-4C81-B6CA-48DCEDBF875B}"/>
              </a:ext>
            </a:extLst>
          </p:cNvPr>
          <p:cNvSpPr txBox="1"/>
          <p:nvPr/>
        </p:nvSpPr>
        <p:spPr>
          <a:xfrm>
            <a:off x="2171701" y="114301"/>
            <a:ext cx="13779911" cy="2640723"/>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tabLst>
                <a:tab pos="514350" algn="l"/>
                <a:tab pos="945833" algn="l"/>
              </a:tabLst>
            </a:pPr>
            <a:r>
              <a:rPr lang="en-US" sz="3600" b="1" i="1" dirty="0" err="1">
                <a:solidFill>
                  <a:srgbClr val="FF0000"/>
                </a:solidFill>
                <a:latin typeface="Times New Roman (Headings)"/>
                <a:ea typeface="Arial" panose="020B0604020202020204" pitchFamily="34" charset="0"/>
                <a:cs typeface="#9Slide03 Arima Madurai Black" panose="00000A00000000000000" pitchFamily="2" charset="0"/>
              </a:rPr>
              <a:t>Vẽ</a:t>
            </a:r>
            <a:r>
              <a:rPr lang="en-US" sz="3600" b="1" i="1" dirty="0">
                <a:solidFill>
                  <a:srgbClr val="FF0000"/>
                </a:solidFill>
                <a:latin typeface="Times New Roman (Headings)"/>
                <a:ea typeface="Arial" panose="020B0604020202020204" pitchFamily="34" charset="0"/>
                <a:cs typeface="#9Slide03 Arima Madurai Black" panose="00000A00000000000000" pitchFamily="2" charset="0"/>
              </a:rPr>
              <a:t> </a:t>
            </a:r>
            <a:r>
              <a:rPr lang="vi-VN" sz="3600" b="1" i="1" dirty="0">
                <a:solidFill>
                  <a:srgbClr val="FF0000"/>
                </a:solidFill>
                <a:latin typeface="Times New Roman (Headings)"/>
                <a:ea typeface="Arial" panose="020B0604020202020204" pitchFamily="34" charset="0"/>
                <a:cs typeface="#9Slide03 Arima Madurai Black" panose="00000A00000000000000" pitchFamily="2" charset="0"/>
              </a:rPr>
              <a:t>sơ đồ tư duy bài học</a:t>
            </a:r>
            <a:r>
              <a:rPr lang="en-US" sz="3600" b="1" i="1" dirty="0">
                <a:solidFill>
                  <a:srgbClr val="FF0000"/>
                </a:solidFill>
                <a:latin typeface="Times New Roman (Headings)"/>
                <a:ea typeface="Arial" panose="020B0604020202020204" pitchFamily="34" charset="0"/>
                <a:cs typeface="#9Slide03 Arima Madurai Black" panose="00000A00000000000000" pitchFamily="2" charset="0"/>
              </a:rPr>
              <a:t> </a:t>
            </a:r>
            <a:r>
              <a:rPr lang="en-US" sz="3600" b="1" i="1" dirty="0" err="1">
                <a:solidFill>
                  <a:srgbClr val="FF0000"/>
                </a:solidFill>
                <a:latin typeface="Times New Roman (Headings)"/>
                <a:ea typeface="Arial" panose="020B0604020202020204" pitchFamily="34" charset="0"/>
                <a:cs typeface="#9Slide03 Arima Madurai Black" panose="00000A00000000000000" pitchFamily="2" charset="0"/>
              </a:rPr>
              <a:t>thể</a:t>
            </a:r>
            <a:r>
              <a:rPr lang="en-US" sz="3600" b="1" i="1" dirty="0">
                <a:solidFill>
                  <a:srgbClr val="FF0000"/>
                </a:solidFill>
                <a:latin typeface="Times New Roman (Headings)"/>
                <a:ea typeface="Arial" panose="020B0604020202020204" pitchFamily="34" charset="0"/>
                <a:cs typeface="#9Slide03 Arima Madurai Black" panose="00000A00000000000000" pitchFamily="2" charset="0"/>
              </a:rPr>
              <a:t> </a:t>
            </a:r>
            <a:r>
              <a:rPr lang="en-US" sz="3600" b="1" i="1" dirty="0" err="1">
                <a:solidFill>
                  <a:srgbClr val="FF0000"/>
                </a:solidFill>
                <a:latin typeface="Times New Roman (Headings)"/>
                <a:ea typeface="Arial" panose="020B0604020202020204" pitchFamily="34" charset="0"/>
                <a:cs typeface="#9Slide03 Arima Madurai Black" panose="00000A00000000000000" pitchFamily="2" charset="0"/>
              </a:rPr>
              <a:t>hiện</a:t>
            </a:r>
            <a:r>
              <a:rPr lang="en-US" sz="3600" b="1" i="1" dirty="0">
                <a:solidFill>
                  <a:srgbClr val="FF0000"/>
                </a:solidFill>
                <a:latin typeface="Times New Roman (Headings)"/>
                <a:ea typeface="Arial" panose="020B0604020202020204" pitchFamily="34" charset="0"/>
                <a:cs typeface="#9Slide03 Arima Madurai Black" panose="00000A00000000000000" pitchFamily="2" charset="0"/>
              </a:rPr>
              <a:t> </a:t>
            </a:r>
            <a:r>
              <a:rPr lang="en-US" sz="3600" b="1" i="1" dirty="0" err="1">
                <a:solidFill>
                  <a:srgbClr val="FF0000"/>
                </a:solidFill>
                <a:latin typeface="Times New Roman (Headings)"/>
                <a:ea typeface="Arial" panose="020B0604020202020204" pitchFamily="34" charset="0"/>
                <a:cs typeface="#9Slide03 Arima Madurai Black" panose="00000A00000000000000" pitchFamily="2" charset="0"/>
              </a:rPr>
              <a:t>được</a:t>
            </a:r>
            <a:r>
              <a:rPr lang="en-US" sz="3600" b="1" i="1" dirty="0">
                <a:solidFill>
                  <a:srgbClr val="FF0000"/>
                </a:solidFill>
                <a:latin typeface="Times New Roman (Headings)"/>
                <a:ea typeface="Arial" panose="020B0604020202020204" pitchFamily="34" charset="0"/>
                <a:cs typeface="#9Slide03 Arima Madurai Black" panose="00000A00000000000000" pitchFamily="2" charset="0"/>
              </a:rPr>
              <a:t> </a:t>
            </a:r>
            <a:r>
              <a:rPr lang="en-US" sz="3600" b="1" i="1" dirty="0" err="1">
                <a:solidFill>
                  <a:srgbClr val="FF0000"/>
                </a:solidFill>
                <a:latin typeface="Times New Roman (Headings)"/>
                <a:ea typeface="Arial" panose="020B0604020202020204" pitchFamily="34" charset="0"/>
                <a:cs typeface="#9Slide03 Arima Madurai Black" panose="00000A00000000000000" pitchFamily="2" charset="0"/>
              </a:rPr>
              <a:t>các</a:t>
            </a:r>
            <a:r>
              <a:rPr lang="en-US" sz="3600" b="1" i="1" dirty="0">
                <a:solidFill>
                  <a:srgbClr val="FF0000"/>
                </a:solidFill>
                <a:latin typeface="Times New Roman (Headings)"/>
                <a:ea typeface="Arial" panose="020B0604020202020204" pitchFamily="34" charset="0"/>
                <a:cs typeface="#9Slide03 Arima Madurai Black" panose="00000A00000000000000" pitchFamily="2" charset="0"/>
              </a:rPr>
              <a:t> </a:t>
            </a:r>
            <a:r>
              <a:rPr lang="en-US" sz="3600" b="1" i="1" dirty="0" err="1">
                <a:solidFill>
                  <a:srgbClr val="FF0000"/>
                </a:solidFill>
                <a:latin typeface="Times New Roman (Headings)"/>
                <a:ea typeface="Arial" panose="020B0604020202020204" pitchFamily="34" charset="0"/>
                <a:cs typeface="#9Slide03 Arima Madurai Black" panose="00000A00000000000000" pitchFamily="2" charset="0"/>
              </a:rPr>
              <a:t>nội</a:t>
            </a:r>
            <a:r>
              <a:rPr lang="en-US" sz="3600" b="1" i="1" dirty="0">
                <a:solidFill>
                  <a:srgbClr val="FF0000"/>
                </a:solidFill>
                <a:latin typeface="Times New Roman (Headings)"/>
                <a:ea typeface="Arial" panose="020B0604020202020204" pitchFamily="34" charset="0"/>
                <a:cs typeface="#9Slide03 Arima Madurai Black" panose="00000A00000000000000" pitchFamily="2" charset="0"/>
              </a:rPr>
              <a:t> dung </a:t>
            </a:r>
            <a:r>
              <a:rPr lang="en-US" sz="3600" b="1" i="1" dirty="0" err="1">
                <a:solidFill>
                  <a:srgbClr val="FF0000"/>
                </a:solidFill>
                <a:latin typeface="Times New Roman (Headings)"/>
                <a:ea typeface="Arial" panose="020B0604020202020204" pitchFamily="34" charset="0"/>
                <a:cs typeface="#9Slide03 Arima Madurai Black" panose="00000A00000000000000" pitchFamily="2" charset="0"/>
              </a:rPr>
              <a:t>sau</a:t>
            </a:r>
            <a:r>
              <a:rPr lang="vi-VN" sz="3600" b="1" i="1" dirty="0">
                <a:solidFill>
                  <a:srgbClr val="FF0000"/>
                </a:solidFill>
                <a:latin typeface="Times New Roman (Headings)"/>
                <a:ea typeface="Arial" panose="020B0604020202020204" pitchFamily="34" charset="0"/>
                <a:cs typeface="#9Slide03 Arima Madurai Black" panose="00000A00000000000000" pitchFamily="2" charset="0"/>
              </a:rPr>
              <a:t>:</a:t>
            </a:r>
          </a:p>
          <a:p>
            <a:pPr algn="just">
              <a:lnSpc>
                <a:spcPct val="115000"/>
              </a:lnSpc>
              <a:tabLst>
                <a:tab pos="514350" algn="l"/>
                <a:tab pos="945833" algn="l"/>
              </a:tabLst>
            </a:pPr>
            <a:r>
              <a:rPr lang="vi-VN" sz="3600" b="1" dirty="0">
                <a:solidFill>
                  <a:srgbClr val="0000FF"/>
                </a:solidFill>
                <a:latin typeface="Times New Roman (Headings)"/>
                <a:ea typeface="Arial" panose="020B0604020202020204" pitchFamily="34" charset="0"/>
                <a:cs typeface="#9Slide03 Arima Madurai Black" panose="00000A00000000000000" pitchFamily="2" charset="0"/>
              </a:rPr>
              <a:t>  </a:t>
            </a:r>
            <a:r>
              <a:rPr lang="vi-VN" sz="3600" dirty="0">
                <a:solidFill>
                  <a:srgbClr val="0000FF"/>
                </a:solidFill>
                <a:latin typeface="Times New Roman (Headings)"/>
                <a:ea typeface="Arial" panose="020B0604020202020204" pitchFamily="34" charset="0"/>
                <a:cs typeface="#9Slide03 Arima Madurai Black" panose="00000A00000000000000" pitchFamily="2" charset="0"/>
              </a:rPr>
              <a:t>- Cấu tạo </a:t>
            </a:r>
            <a:r>
              <a:rPr lang="en-US" sz="3600" dirty="0" err="1">
                <a:solidFill>
                  <a:srgbClr val="0000FF"/>
                </a:solidFill>
                <a:latin typeface="Times New Roman (Headings)"/>
                <a:ea typeface="Arial" panose="020B0604020202020204" pitchFamily="34" charset="0"/>
                <a:cs typeface="#9Slide03 Arima Madurai Black" panose="00000A00000000000000" pitchFamily="2" charset="0"/>
              </a:rPr>
              <a:t>và</a:t>
            </a:r>
            <a:r>
              <a:rPr lang="en-US" sz="3600" dirty="0">
                <a:solidFill>
                  <a:srgbClr val="0000FF"/>
                </a:solidFill>
                <a:latin typeface="Times New Roman (Headings)"/>
                <a:ea typeface="Arial" panose="020B0604020202020204" pitchFamily="34" charset="0"/>
                <a:cs typeface="#9Slide03 Arima Madurai Black" panose="00000A00000000000000" pitchFamily="2" charset="0"/>
              </a:rPr>
              <a:t> </a:t>
            </a:r>
            <a:r>
              <a:rPr lang="en-US" sz="3600" dirty="0" err="1">
                <a:solidFill>
                  <a:srgbClr val="0000FF"/>
                </a:solidFill>
                <a:latin typeface="Times New Roman (Headings)"/>
                <a:ea typeface="Arial" panose="020B0604020202020204" pitchFamily="34" charset="0"/>
                <a:cs typeface="#9Slide03 Arima Madurai Black" panose="00000A00000000000000" pitchFamily="2" charset="0"/>
              </a:rPr>
              <a:t>công</a:t>
            </a:r>
            <a:r>
              <a:rPr lang="en-US" sz="3600" dirty="0">
                <a:solidFill>
                  <a:srgbClr val="0000FF"/>
                </a:solidFill>
                <a:latin typeface="Times New Roman (Headings)"/>
                <a:ea typeface="Arial" panose="020B0604020202020204" pitchFamily="34" charset="0"/>
                <a:cs typeface="#9Slide03 Arima Madurai Black" panose="00000A00000000000000" pitchFamily="2" charset="0"/>
              </a:rPr>
              <a:t> </a:t>
            </a:r>
            <a:r>
              <a:rPr lang="en-US" sz="3600" dirty="0" err="1">
                <a:solidFill>
                  <a:srgbClr val="0000FF"/>
                </a:solidFill>
                <a:latin typeface="Times New Roman (Headings)"/>
                <a:ea typeface="Arial" panose="020B0604020202020204" pitchFamily="34" charset="0"/>
                <a:cs typeface="#9Slide03 Arima Madurai Black" panose="00000A00000000000000" pitchFamily="2" charset="0"/>
              </a:rPr>
              <a:t>dụng</a:t>
            </a:r>
            <a:r>
              <a:rPr lang="en-US" sz="3600" dirty="0">
                <a:solidFill>
                  <a:srgbClr val="0000FF"/>
                </a:solidFill>
                <a:latin typeface="Times New Roman (Headings)"/>
                <a:ea typeface="Arial" panose="020B0604020202020204" pitchFamily="34" charset="0"/>
                <a:cs typeface="#9Slide03 Arima Madurai Black" panose="00000A00000000000000" pitchFamily="2" charset="0"/>
              </a:rPr>
              <a:t> </a:t>
            </a:r>
            <a:r>
              <a:rPr lang="vi-VN" sz="3600" dirty="0">
                <a:solidFill>
                  <a:srgbClr val="0000FF"/>
                </a:solidFill>
                <a:latin typeface="Times New Roman (Headings)"/>
                <a:ea typeface="Arial" panose="020B0604020202020204" pitchFamily="34" charset="0"/>
                <a:cs typeface="#9Slide03 Arima Madurai Black" panose="00000A00000000000000" pitchFamily="2" charset="0"/>
              </a:rPr>
              <a:t>của nam châm điện?</a:t>
            </a:r>
          </a:p>
          <a:p>
            <a:pPr algn="just">
              <a:lnSpc>
                <a:spcPct val="115000"/>
              </a:lnSpc>
              <a:tabLst>
                <a:tab pos="514350" algn="l"/>
                <a:tab pos="945833" algn="l"/>
              </a:tabLst>
            </a:pPr>
            <a:r>
              <a:rPr lang="vi-VN" sz="3600" dirty="0">
                <a:solidFill>
                  <a:srgbClr val="0000FF"/>
                </a:solidFill>
                <a:latin typeface="Times New Roman (Headings)"/>
                <a:ea typeface="Arial" panose="020B0604020202020204" pitchFamily="34" charset="0"/>
                <a:cs typeface="#9Slide03 Arima Madurai Black" panose="00000A00000000000000" pitchFamily="2" charset="0"/>
              </a:rPr>
              <a:t>  - Có thể thay đổi độ mạnh của nam châm điện bằng cách nào?</a:t>
            </a:r>
          </a:p>
          <a:p>
            <a:pPr algn="just">
              <a:lnSpc>
                <a:spcPct val="115000"/>
              </a:lnSpc>
              <a:tabLst>
                <a:tab pos="514350" algn="l"/>
                <a:tab pos="945833" algn="l"/>
              </a:tabLst>
            </a:pPr>
            <a:r>
              <a:rPr lang="vi-VN" sz="3600" dirty="0">
                <a:solidFill>
                  <a:srgbClr val="0000FF"/>
                </a:solidFill>
                <a:latin typeface="Times New Roman (Headings)"/>
                <a:ea typeface="Arial" panose="020B0604020202020204" pitchFamily="34" charset="0"/>
                <a:cs typeface="#9Slide03 Arima Madurai Black" panose="00000A00000000000000" pitchFamily="2" charset="0"/>
              </a:rPr>
              <a:t>  - Có thể thay đổi cực của nam châm điện bằng cách nào?</a:t>
            </a:r>
          </a:p>
        </p:txBody>
      </p:sp>
      <p:pic>
        <p:nvPicPr>
          <p:cNvPr id="22" name="Picture 21">
            <a:extLst>
              <a:ext uri="{FF2B5EF4-FFF2-40B4-BE49-F238E27FC236}">
                <a16:creationId xmlns:a16="http://schemas.microsoft.com/office/drawing/2014/main" id="{1C0386C4-F0B7-B4B3-E207-0D478848305D}"/>
              </a:ext>
            </a:extLst>
          </p:cNvPr>
          <p:cNvPicPr>
            <a:picLocks noChangeAspect="1"/>
          </p:cNvPicPr>
          <p:nvPr/>
        </p:nvPicPr>
        <p:blipFill>
          <a:blip r:embed="rId3"/>
          <a:stretch>
            <a:fillRect/>
          </a:stretch>
        </p:blipFill>
        <p:spPr>
          <a:xfrm>
            <a:off x="2514602" y="2971800"/>
            <a:ext cx="13437009" cy="6858000"/>
          </a:xfrm>
          <a:prstGeom prst="rect">
            <a:avLst/>
          </a:prstGeom>
        </p:spPr>
      </p:pic>
    </p:spTree>
    <p:extLst>
      <p:ext uri="{BB962C8B-B14F-4D97-AF65-F5344CB8AC3E}">
        <p14:creationId xmlns:p14="http://schemas.microsoft.com/office/powerpoint/2010/main" val="21956127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37344">
            <a:off x="8416210" y="-3200493"/>
            <a:ext cx="11223440" cy="11630507"/>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769280">
            <a:off x="12822143" y="5527205"/>
            <a:ext cx="7703445" cy="7982845"/>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49909">
            <a:off x="-1445661" y="-889124"/>
            <a:ext cx="5359726" cy="5554120"/>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381687">
            <a:off x="-1391985" y="2028311"/>
            <a:ext cx="11649703" cy="12072231"/>
          </a:xfrm>
          <a:prstGeom prst="rect">
            <a:avLst/>
          </a:prstGeom>
        </p:spPr>
      </p:pic>
      <p:grpSp>
        <p:nvGrpSpPr>
          <p:cNvPr id="6" name="Group 6"/>
          <p:cNvGrpSpPr/>
          <p:nvPr/>
        </p:nvGrpSpPr>
        <p:grpSpPr>
          <a:xfrm>
            <a:off x="-320056" y="8324850"/>
            <a:ext cx="1348756" cy="1348756"/>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8" name="Group 8"/>
          <p:cNvGrpSpPr/>
          <p:nvPr/>
        </p:nvGrpSpPr>
        <p:grpSpPr>
          <a:xfrm>
            <a:off x="16687800" y="45720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52128">
            <a:off x="17306081" y="408561"/>
            <a:ext cx="2085489" cy="2161129"/>
          </a:xfrm>
          <a:prstGeom prst="rect">
            <a:avLst/>
          </a:prstGeom>
        </p:spPr>
      </p:pic>
      <p:sp>
        <p:nvSpPr>
          <p:cNvPr id="27" name="TextBox 12">
            <a:extLst>
              <a:ext uri="{FF2B5EF4-FFF2-40B4-BE49-F238E27FC236}">
                <a16:creationId xmlns:a16="http://schemas.microsoft.com/office/drawing/2014/main" id="{66DA86DA-98C6-44CE-8FA5-313C671297D5}"/>
              </a:ext>
            </a:extLst>
          </p:cNvPr>
          <p:cNvSpPr txBox="1"/>
          <p:nvPr/>
        </p:nvSpPr>
        <p:spPr>
          <a:xfrm>
            <a:off x="3781442" y="2384335"/>
            <a:ext cx="11182410" cy="5924186"/>
          </a:xfrm>
          <a:prstGeom prst="rect">
            <a:avLst/>
          </a:prstGeom>
        </p:spPr>
        <p:txBody>
          <a:bodyPr wrap="square" lIns="0" tIns="0" rIns="0" bIns="0" rtlCol="0" anchor="t">
            <a:spAutoFit/>
          </a:bodyPr>
          <a:lstStyle/>
          <a:p>
            <a:pPr algn="ctr">
              <a:lnSpc>
                <a:spcPct val="150000"/>
              </a:lnSpc>
            </a:pPr>
            <a:r>
              <a:rPr lang="en-US" sz="8799" spc="879" dirty="0">
                <a:solidFill>
                  <a:srgbClr val="6BD4CD"/>
                </a:solidFill>
                <a:latin typeface="#9Slide07 Cadena" panose="02000503000000020004" pitchFamily="2" charset="0"/>
              </a:rPr>
              <a:t>THANKS </a:t>
            </a:r>
          </a:p>
          <a:p>
            <a:pPr algn="ctr">
              <a:lnSpc>
                <a:spcPct val="150000"/>
              </a:lnSpc>
            </a:pPr>
            <a:r>
              <a:rPr lang="en-US" sz="8799" spc="879" dirty="0">
                <a:solidFill>
                  <a:srgbClr val="6BD4CD"/>
                </a:solidFill>
                <a:latin typeface="#9Slide07 Cadena" panose="02000503000000020004" pitchFamily="2" charset="0"/>
              </a:rPr>
              <a:t>FOR </a:t>
            </a:r>
          </a:p>
          <a:p>
            <a:pPr algn="ctr">
              <a:lnSpc>
                <a:spcPct val="150000"/>
              </a:lnSpc>
            </a:pPr>
            <a:r>
              <a:rPr lang="en-US" sz="8799" spc="879" dirty="0">
                <a:solidFill>
                  <a:srgbClr val="6BD4CD"/>
                </a:solidFill>
                <a:latin typeface="#9Slide07 Cadena" panose="02000503000000020004" pitchFamily="2" charset="0"/>
              </a:rPr>
              <a:t>WATCHING</a:t>
            </a:r>
          </a:p>
        </p:txBody>
      </p:sp>
      <p:pic>
        <p:nvPicPr>
          <p:cNvPr id="28" name="Picture 10">
            <a:extLst>
              <a:ext uri="{FF2B5EF4-FFF2-40B4-BE49-F238E27FC236}">
                <a16:creationId xmlns:a16="http://schemas.microsoft.com/office/drawing/2014/main" id="{8A21EA13-E8E0-4C82-BADE-EA5E16AB488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447295">
            <a:off x="8758170" y="4977175"/>
            <a:ext cx="983180" cy="98318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86250">
            <a:off x="-4102298" y="-524776"/>
            <a:ext cx="8880774" cy="9202874"/>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75633">
            <a:off x="-489467" y="7372231"/>
            <a:ext cx="4693285" cy="4863507"/>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87273">
            <a:off x="16499100" y="4419465"/>
            <a:ext cx="6599197" cy="683854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420793">
            <a:off x="11146282" y="-5156131"/>
            <a:ext cx="9951332" cy="10312261"/>
          </a:xfrm>
          <a:prstGeom prst="rect">
            <a:avLst/>
          </a:prstGeom>
        </p:spPr>
      </p:pic>
      <p:grpSp>
        <p:nvGrpSpPr>
          <p:cNvPr id="6" name="Group 6"/>
          <p:cNvGrpSpPr/>
          <p:nvPr/>
        </p:nvGrpSpPr>
        <p:grpSpPr>
          <a:xfrm>
            <a:off x="457200" y="8972550"/>
            <a:ext cx="571500" cy="5715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6078200" y="2152650"/>
            <a:ext cx="1181100" cy="11811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3" name="TextBox 13"/>
          <p:cNvSpPr txBox="1"/>
          <p:nvPr/>
        </p:nvSpPr>
        <p:spPr>
          <a:xfrm>
            <a:off x="4724400" y="5143500"/>
            <a:ext cx="9613616" cy="766044"/>
          </a:xfrm>
          <a:prstGeom prst="rect">
            <a:avLst/>
          </a:prstGeom>
        </p:spPr>
        <p:txBody>
          <a:bodyPr wrap="square" lIns="0" tIns="0" rIns="0" bIns="0" rtlCol="0" anchor="t">
            <a:spAutoFit/>
          </a:bodyPr>
          <a:lstStyle/>
          <a:p>
            <a:pPr>
              <a:lnSpc>
                <a:spcPts val="5546"/>
              </a:lnSpc>
            </a:pPr>
            <a:r>
              <a:rPr lang="vi-VN" sz="8000" spc="462" dirty="0">
                <a:solidFill>
                  <a:srgbClr val="6BD4CD"/>
                </a:solidFill>
                <a:latin typeface="#9Slide07 Cadena" panose="02000503000000020004" pitchFamily="2" charset="0"/>
              </a:rPr>
              <a:t>1</a:t>
            </a:r>
            <a:r>
              <a:rPr lang="en-US" sz="8000" spc="462" dirty="0">
                <a:solidFill>
                  <a:srgbClr val="6BD4CD"/>
                </a:solidFill>
                <a:latin typeface="#9Slide07 Cadena" panose="02000503000000020004" pitchFamily="2" charset="0"/>
              </a:rPr>
              <a:t>. NAM CHÂM ĐIỆN</a:t>
            </a: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59948">
            <a:off x="16604155" y="-438298"/>
            <a:ext cx="2350917" cy="2436183"/>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82951">
            <a:off x="1393662" y="8897625"/>
            <a:ext cx="1936387" cy="2006618"/>
          </a:xfrm>
          <a:prstGeom prst="rect">
            <a:avLst/>
          </a:prstGeom>
        </p:spPr>
      </p:pic>
    </p:spTree>
    <p:extLst>
      <p:ext uri="{BB962C8B-B14F-4D97-AF65-F5344CB8AC3E}">
        <p14:creationId xmlns:p14="http://schemas.microsoft.com/office/powerpoint/2010/main" val="78322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17C4-275F-EB96-4AC4-FFBC10C36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087" y="2425646"/>
            <a:ext cx="9749821" cy="7611384"/>
          </a:xfrm>
          <a:prstGeom prst="rect">
            <a:avLst/>
          </a:prstGeom>
        </p:spPr>
      </p:pic>
      <p:pic>
        <p:nvPicPr>
          <p:cNvPr id="2" name="Picture 2"/>
          <p:cNvPicPr>
            <a:picLocks noChangeAspect="1"/>
          </p:cNvPicPr>
          <p:nvPr/>
        </p:nvPicPr>
        <p:blipFill>
          <a:blip r:embed="rId3" cstate="print">
            <a:alphaModFix amt="9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630400" y="5952291"/>
            <a:ext cx="5829100" cy="6040518"/>
          </a:xfrm>
          <a:prstGeom prst="rect">
            <a:avLst/>
          </a:prstGeom>
        </p:spPr>
      </p:pic>
      <p:grpSp>
        <p:nvGrpSpPr>
          <p:cNvPr id="7" name="Group 7"/>
          <p:cNvGrpSpPr/>
          <p:nvPr/>
        </p:nvGrpSpPr>
        <p:grpSpPr>
          <a:xfrm>
            <a:off x="16831509" y="9309052"/>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13" name="Group 13"/>
          <p:cNvGrpSpPr/>
          <p:nvPr/>
        </p:nvGrpSpPr>
        <p:grpSpPr>
          <a:xfrm>
            <a:off x="-320056" y="1295400"/>
            <a:ext cx="1348756" cy="1348756"/>
            <a:chOff x="0" y="0"/>
            <a:chExt cx="6350000" cy="6350000"/>
          </a:xfrm>
          <a:solidFill>
            <a:srgbClr val="6BD4CD"/>
          </a:solidFill>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599965">
            <a:off x="-620029" y="-1195263"/>
            <a:ext cx="2306858" cy="2390526"/>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88313">
            <a:off x="17297641" y="7539614"/>
            <a:ext cx="1936109" cy="2006330"/>
          </a:xfrm>
          <a:prstGeom prst="rect">
            <a:avLst/>
          </a:prstGeom>
        </p:spPr>
      </p:pic>
      <p:sp>
        <p:nvSpPr>
          <p:cNvPr id="21" name="Text Box 198">
            <a:extLst>
              <a:ext uri="{FF2B5EF4-FFF2-40B4-BE49-F238E27FC236}">
                <a16:creationId xmlns:a16="http://schemas.microsoft.com/office/drawing/2014/main" id="{ED89AA9E-5603-4503-920F-E3AD01EB5A90}"/>
              </a:ext>
            </a:extLst>
          </p:cNvPr>
          <p:cNvSpPr txBox="1"/>
          <p:nvPr/>
        </p:nvSpPr>
        <p:spPr>
          <a:xfrm>
            <a:off x="817567" y="671568"/>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sp>
        <p:nvSpPr>
          <p:cNvPr id="22" name="Text Box 201">
            <a:extLst>
              <a:ext uri="{FF2B5EF4-FFF2-40B4-BE49-F238E27FC236}">
                <a16:creationId xmlns:a16="http://schemas.microsoft.com/office/drawing/2014/main" id="{350EA511-4B81-4062-AB8A-91C42086EFE4}"/>
              </a:ext>
            </a:extLst>
          </p:cNvPr>
          <p:cNvSpPr txBox="1"/>
          <p:nvPr/>
        </p:nvSpPr>
        <p:spPr>
          <a:xfrm>
            <a:off x="7010400" y="1450402"/>
            <a:ext cx="3478859" cy="738664"/>
          </a:xfrm>
          <a:prstGeom prst="rect">
            <a:avLst/>
          </a:prstGeom>
          <a:solidFill>
            <a:srgbClr val="6BD4CD"/>
          </a:solidFill>
          <a:ln w="9525">
            <a:noFill/>
          </a:ln>
        </p:spPr>
        <p:txBody>
          <a:bodyPr wrap="square" lIns="0" tIns="182880" bIns="0">
            <a:spAutoFit/>
          </a:bodyPr>
          <a:lstStyle/>
          <a:p>
            <a:pPr algn="ctr">
              <a:spcBef>
                <a:spcPct val="50000"/>
              </a:spcBef>
            </a:pPr>
            <a:r>
              <a:rPr lang="vi-VN" altLang="en-US" sz="3600" b="1" dirty="0">
                <a:solidFill>
                  <a:srgbClr val="04345C"/>
                </a:solidFill>
                <a:latin typeface="#9Slide03 Arima Madurai Black" panose="00000A00000000000000" pitchFamily="2" charset="0"/>
              </a:rPr>
              <a:t>CHUẨN BỊ</a:t>
            </a:r>
            <a:endParaRPr lang="en-US" altLang="en-US" sz="3600" b="1" dirty="0">
              <a:solidFill>
                <a:srgbClr val="04345C"/>
              </a:solidFill>
              <a:latin typeface="#9Slide03 Arima Madurai Black" panose="00000A00000000000000" pitchFamily="2" charset="0"/>
            </a:endParaRPr>
          </a:p>
        </p:txBody>
      </p:sp>
      <p:sp>
        <p:nvSpPr>
          <p:cNvPr id="50" name="Hộp Văn bản 6">
            <a:extLst>
              <a:ext uri="{FF2B5EF4-FFF2-40B4-BE49-F238E27FC236}">
                <a16:creationId xmlns:a16="http://schemas.microsoft.com/office/drawing/2014/main" id="{C852DE6F-6ECA-4A44-BAA8-79DC1BD88C90}"/>
              </a:ext>
            </a:extLst>
          </p:cNvPr>
          <p:cNvSpPr txBox="1"/>
          <p:nvPr/>
        </p:nvSpPr>
        <p:spPr>
          <a:xfrm>
            <a:off x="2670677" y="5483930"/>
            <a:ext cx="2494441" cy="584775"/>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Công tắc</a:t>
            </a:r>
            <a:endParaRPr lang="en-US" altLang="zh-CN" sz="3200" dirty="0">
              <a:latin typeface="#9Slide03 Arima Madurai Black" panose="00000A00000000000000" pitchFamily="2" charset="0"/>
              <a:ea typeface="SimSun" panose="02010600030101010101" pitchFamily="2" charset="-122"/>
            </a:endParaRPr>
          </a:p>
        </p:txBody>
      </p:sp>
      <p:cxnSp>
        <p:nvCxnSpPr>
          <p:cNvPr id="51" name="Đường nối Thẳng 11">
            <a:extLst>
              <a:ext uri="{FF2B5EF4-FFF2-40B4-BE49-F238E27FC236}">
                <a16:creationId xmlns:a16="http://schemas.microsoft.com/office/drawing/2014/main" id="{6EB62C2B-4162-4AD5-A68D-17DC1894BADD}"/>
              </a:ext>
            </a:extLst>
          </p:cNvPr>
          <p:cNvCxnSpPr>
            <a:cxnSpLocks/>
          </p:cNvCxnSpPr>
          <p:nvPr/>
        </p:nvCxnSpPr>
        <p:spPr>
          <a:xfrm>
            <a:off x="4969042" y="5730829"/>
            <a:ext cx="2014562" cy="0"/>
          </a:xfrm>
          <a:prstGeom prst="line">
            <a:avLst/>
          </a:prstGeom>
          <a:ln w="28575" cap="flat" cmpd="sng">
            <a:solidFill>
              <a:srgbClr val="04345C"/>
            </a:solidFill>
            <a:prstDash val="dash"/>
            <a:headEnd type="none" w="med" len="med"/>
            <a:tailEnd type="none" w="med" len="med"/>
          </a:ln>
        </p:spPr>
      </p:cxnSp>
      <p:sp>
        <p:nvSpPr>
          <p:cNvPr id="53" name="Hộp Văn bản 13">
            <a:extLst>
              <a:ext uri="{FF2B5EF4-FFF2-40B4-BE49-F238E27FC236}">
                <a16:creationId xmlns:a16="http://schemas.microsoft.com/office/drawing/2014/main" id="{975FA408-AA32-482C-B307-843448E289AA}"/>
              </a:ext>
            </a:extLst>
          </p:cNvPr>
          <p:cNvSpPr txBox="1"/>
          <p:nvPr/>
        </p:nvSpPr>
        <p:spPr>
          <a:xfrm>
            <a:off x="13318959" y="4907760"/>
            <a:ext cx="2590800" cy="584775"/>
          </a:xfrm>
          <a:prstGeom prst="rect">
            <a:avLst/>
          </a:prstGeom>
          <a:noFill/>
          <a:ln w="9525">
            <a:noFill/>
          </a:ln>
        </p:spPr>
        <p:txBody>
          <a:bodyPr wrap="square">
            <a:spAutoFit/>
          </a:bodyPr>
          <a:lstStyle/>
          <a:p>
            <a:pPr eaLnBrk="0" hangingPunct="0"/>
            <a:r>
              <a:rPr lang="vi-VN" altLang="x-none" sz="3200">
                <a:latin typeface="#9Slide03 Arima Madurai Black" panose="00000A00000000000000" pitchFamily="2" charset="0"/>
              </a:rPr>
              <a:t>Dây dẫn điện</a:t>
            </a:r>
            <a:endParaRPr lang="en-US" altLang="zh-CN" sz="3200" dirty="0">
              <a:latin typeface="#9Slide03 Arima Madurai Black" panose="00000A00000000000000" pitchFamily="2" charset="0"/>
              <a:ea typeface="SimSun" panose="02010600030101010101" pitchFamily="2" charset="-122"/>
            </a:endParaRPr>
          </a:p>
        </p:txBody>
      </p:sp>
      <p:cxnSp>
        <p:nvCxnSpPr>
          <p:cNvPr id="54" name="Đường nối Thẳng 15">
            <a:extLst>
              <a:ext uri="{FF2B5EF4-FFF2-40B4-BE49-F238E27FC236}">
                <a16:creationId xmlns:a16="http://schemas.microsoft.com/office/drawing/2014/main" id="{1B793197-CF39-4870-AC8D-D81C8B22953B}"/>
              </a:ext>
            </a:extLst>
          </p:cNvPr>
          <p:cNvCxnSpPr>
            <a:cxnSpLocks/>
          </p:cNvCxnSpPr>
          <p:nvPr/>
        </p:nvCxnSpPr>
        <p:spPr>
          <a:xfrm flipV="1">
            <a:off x="10395224" y="5143500"/>
            <a:ext cx="2590800" cy="51740"/>
          </a:xfrm>
          <a:prstGeom prst="line">
            <a:avLst/>
          </a:prstGeom>
          <a:ln w="28575" cap="flat" cmpd="sng">
            <a:solidFill>
              <a:srgbClr val="04345C"/>
            </a:solidFill>
            <a:prstDash val="dash"/>
            <a:headEnd type="none" w="med" len="med"/>
            <a:tailEnd type="none" w="med" len="med"/>
          </a:ln>
        </p:spPr>
      </p:cxnSp>
      <p:sp>
        <p:nvSpPr>
          <p:cNvPr id="59" name="Hộp Văn bản 20">
            <a:extLst>
              <a:ext uri="{FF2B5EF4-FFF2-40B4-BE49-F238E27FC236}">
                <a16:creationId xmlns:a16="http://schemas.microsoft.com/office/drawing/2014/main" id="{7F2F6995-79CA-4E55-BA23-7D0965D2E161}"/>
              </a:ext>
            </a:extLst>
          </p:cNvPr>
          <p:cNvSpPr txBox="1"/>
          <p:nvPr/>
        </p:nvSpPr>
        <p:spPr>
          <a:xfrm>
            <a:off x="2493135" y="2668820"/>
            <a:ext cx="3277914" cy="1077218"/>
          </a:xfrm>
          <a:prstGeom prst="rect">
            <a:avLst/>
          </a:prstGeom>
          <a:noFill/>
          <a:ln w="9525">
            <a:noFill/>
          </a:ln>
        </p:spPr>
        <p:txBody>
          <a:bodyPr wrap="square">
            <a:spAutoFit/>
          </a:bodyPr>
          <a:lstStyle/>
          <a:p>
            <a:pPr algn="ctr" eaLnBrk="0" hangingPunct="0"/>
            <a:r>
              <a:rPr lang="vi-VN" altLang="x-none" sz="3200" dirty="0">
                <a:latin typeface="#9Slide03 Arima Madurai Black" panose="00000A00000000000000" pitchFamily="2" charset="0"/>
              </a:rPr>
              <a:t>Hộp đựng hai viên pin 1,5 V</a:t>
            </a:r>
            <a:endParaRPr lang="en-US" altLang="zh-CN" sz="3200" dirty="0">
              <a:latin typeface="#9Slide03 Arima Madurai Black" panose="00000A00000000000000" pitchFamily="2" charset="0"/>
              <a:ea typeface="SimSun" panose="02010600030101010101" pitchFamily="2" charset="-122"/>
            </a:endParaRPr>
          </a:p>
        </p:txBody>
      </p:sp>
      <p:sp>
        <p:nvSpPr>
          <p:cNvPr id="62" name="Hộp Văn bản 27">
            <a:extLst>
              <a:ext uri="{FF2B5EF4-FFF2-40B4-BE49-F238E27FC236}">
                <a16:creationId xmlns:a16="http://schemas.microsoft.com/office/drawing/2014/main" id="{0EE53F87-FF21-4C9A-A8C9-B12A3CD93CA4}"/>
              </a:ext>
            </a:extLst>
          </p:cNvPr>
          <p:cNvSpPr txBox="1"/>
          <p:nvPr/>
        </p:nvSpPr>
        <p:spPr>
          <a:xfrm>
            <a:off x="3445787" y="8004170"/>
            <a:ext cx="2494441"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Kẹp giấy bằng sắt</a:t>
            </a:r>
            <a:endParaRPr lang="en-US" altLang="zh-CN" sz="3200" dirty="0">
              <a:latin typeface="#9Slide03 Arima Madurai Black" panose="00000A00000000000000" pitchFamily="2" charset="0"/>
              <a:ea typeface="SimSun" panose="02010600030101010101" pitchFamily="2" charset="-122"/>
            </a:endParaRPr>
          </a:p>
        </p:txBody>
      </p:sp>
      <p:cxnSp>
        <p:nvCxnSpPr>
          <p:cNvPr id="63" name="Đường nối Thẳng 29">
            <a:extLst>
              <a:ext uri="{FF2B5EF4-FFF2-40B4-BE49-F238E27FC236}">
                <a16:creationId xmlns:a16="http://schemas.microsoft.com/office/drawing/2014/main" id="{C139A096-9FDF-40DE-84CF-D3832DC98163}"/>
              </a:ext>
            </a:extLst>
          </p:cNvPr>
          <p:cNvCxnSpPr>
            <a:cxnSpLocks/>
          </p:cNvCxnSpPr>
          <p:nvPr/>
        </p:nvCxnSpPr>
        <p:spPr>
          <a:xfrm>
            <a:off x="5771049" y="8542779"/>
            <a:ext cx="1453537" cy="0"/>
          </a:xfrm>
          <a:prstGeom prst="line">
            <a:avLst/>
          </a:prstGeom>
          <a:ln w="28575" cap="flat" cmpd="sng">
            <a:solidFill>
              <a:srgbClr val="04345C"/>
            </a:solidFill>
            <a:prstDash val="dash"/>
            <a:headEnd type="none" w="med" len="med"/>
            <a:tailEnd type="none" w="med" len="med"/>
          </a:ln>
        </p:spPr>
      </p:cxnSp>
      <p:sp>
        <p:nvSpPr>
          <p:cNvPr id="65" name="Hộp Văn bản 9284">
            <a:extLst>
              <a:ext uri="{FF2B5EF4-FFF2-40B4-BE49-F238E27FC236}">
                <a16:creationId xmlns:a16="http://schemas.microsoft.com/office/drawing/2014/main" id="{5D80338E-091E-4426-A31F-F87925856462}"/>
              </a:ext>
            </a:extLst>
          </p:cNvPr>
          <p:cNvSpPr txBox="1"/>
          <p:nvPr/>
        </p:nvSpPr>
        <p:spPr>
          <a:xfrm>
            <a:off x="14275684" y="7477755"/>
            <a:ext cx="1772398" cy="584775"/>
          </a:xfrm>
          <a:prstGeom prst="rect">
            <a:avLst/>
          </a:prstGeom>
          <a:noFill/>
          <a:ln w="9525">
            <a:noFill/>
          </a:ln>
        </p:spPr>
        <p:txBody>
          <a:bodyPr>
            <a:spAutoFit/>
          </a:bodyPr>
          <a:lstStyle/>
          <a:p>
            <a:pPr eaLnBrk="0" hangingPunct="0"/>
            <a:r>
              <a:rPr lang="vi-VN" altLang="x-none" sz="3200" dirty="0">
                <a:latin typeface="#9Slide03 Arima Madurai Black" panose="00000A00000000000000" pitchFamily="2" charset="0"/>
              </a:rPr>
              <a:t>Đinh vít</a:t>
            </a:r>
            <a:endParaRPr lang="en-US" altLang="zh-CN" sz="3200" dirty="0">
              <a:latin typeface="#9Slide03 Arima Madurai Black" panose="00000A00000000000000" pitchFamily="2" charset="0"/>
              <a:ea typeface="SimSun" panose="02010600030101010101" pitchFamily="2" charset="-122"/>
            </a:endParaRPr>
          </a:p>
        </p:txBody>
      </p:sp>
      <p:cxnSp>
        <p:nvCxnSpPr>
          <p:cNvPr id="66" name="Đường nối Thẳng 9288">
            <a:extLst>
              <a:ext uri="{FF2B5EF4-FFF2-40B4-BE49-F238E27FC236}">
                <a16:creationId xmlns:a16="http://schemas.microsoft.com/office/drawing/2014/main" id="{73D6821D-A7ED-4E6A-BBB4-A843BE0CB698}"/>
              </a:ext>
            </a:extLst>
          </p:cNvPr>
          <p:cNvCxnSpPr>
            <a:cxnSpLocks/>
          </p:cNvCxnSpPr>
          <p:nvPr/>
        </p:nvCxnSpPr>
        <p:spPr>
          <a:xfrm>
            <a:off x="11939070" y="7770143"/>
            <a:ext cx="2081290" cy="0"/>
          </a:xfrm>
          <a:prstGeom prst="line">
            <a:avLst/>
          </a:prstGeom>
          <a:ln w="28575" cap="flat" cmpd="sng">
            <a:solidFill>
              <a:srgbClr val="04345C"/>
            </a:solidFill>
            <a:prstDash val="dash"/>
            <a:headEnd type="none" w="med" len="med"/>
            <a:tailEnd type="none" w="med" len="med"/>
          </a:ln>
        </p:spPr>
      </p:cxnSp>
      <p:cxnSp>
        <p:nvCxnSpPr>
          <p:cNvPr id="76" name="Đường nối Thẳng 11">
            <a:extLst>
              <a:ext uri="{FF2B5EF4-FFF2-40B4-BE49-F238E27FC236}">
                <a16:creationId xmlns:a16="http://schemas.microsoft.com/office/drawing/2014/main" id="{00367D19-0CDF-4BDE-9E4D-024E9C28911F}"/>
              </a:ext>
            </a:extLst>
          </p:cNvPr>
          <p:cNvCxnSpPr>
            <a:cxnSpLocks/>
          </p:cNvCxnSpPr>
          <p:nvPr/>
        </p:nvCxnSpPr>
        <p:spPr>
          <a:xfrm>
            <a:off x="5638800" y="3162300"/>
            <a:ext cx="2315117" cy="0"/>
          </a:xfrm>
          <a:prstGeom prst="line">
            <a:avLst/>
          </a:prstGeom>
          <a:ln w="28575" cap="flat" cmpd="sng">
            <a:solidFill>
              <a:srgbClr val="04345C"/>
            </a:solidFill>
            <a:prstDash val="dash"/>
            <a:headEnd type="none" w="med" len="med"/>
            <a:tailEnd type="none" w="med" len="med"/>
          </a:ln>
        </p:spPr>
      </p:cxnSp>
    </p:spTree>
    <p:extLst>
      <p:ext uri="{BB962C8B-B14F-4D97-AF65-F5344CB8AC3E}">
        <p14:creationId xmlns:p14="http://schemas.microsoft.com/office/powerpoint/2010/main" val="28219482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ox(i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plus(in)">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1000"/>
                                        <p:tgtEl>
                                          <p:spTgt spid="53"/>
                                        </p:tgtEl>
                                      </p:cBhvr>
                                    </p:animEffect>
                                    <p:anim calcmode="lin" valueType="num">
                                      <p:cBhvr>
                                        <p:cTn id="35" dur="1000" fill="hold"/>
                                        <p:tgtEl>
                                          <p:spTgt spid="53"/>
                                        </p:tgtEl>
                                        <p:attrNameLst>
                                          <p:attrName>ppt_x</p:attrName>
                                        </p:attrNameLst>
                                      </p:cBhvr>
                                      <p:tavLst>
                                        <p:tav tm="0">
                                          <p:val>
                                            <p:strVal val="#ppt_x"/>
                                          </p:val>
                                        </p:tav>
                                        <p:tav tm="100000">
                                          <p:val>
                                            <p:strVal val="#ppt_x"/>
                                          </p:val>
                                        </p:tav>
                                      </p:tavLst>
                                    </p:anim>
                                    <p:anim calcmode="lin" valueType="num">
                                      <p:cBhvr>
                                        <p:cTn id="36" dur="1000" fill="hold"/>
                                        <p:tgtEl>
                                          <p:spTgt spid="5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1000"/>
                                        <p:tgtEl>
                                          <p:spTgt spid="54"/>
                                        </p:tgtEl>
                                      </p:cBhvr>
                                    </p:animEffect>
                                    <p:anim calcmode="lin" valueType="num">
                                      <p:cBhvr>
                                        <p:cTn id="40" dur="1000" fill="hold"/>
                                        <p:tgtEl>
                                          <p:spTgt spid="54"/>
                                        </p:tgtEl>
                                        <p:attrNameLst>
                                          <p:attrName>ppt_x</p:attrName>
                                        </p:attrNameLst>
                                      </p:cBhvr>
                                      <p:tavLst>
                                        <p:tav tm="0">
                                          <p:val>
                                            <p:strVal val="#ppt_x"/>
                                          </p:val>
                                        </p:tav>
                                        <p:tav tm="100000">
                                          <p:val>
                                            <p:strVal val="#ppt_x"/>
                                          </p:val>
                                        </p:tav>
                                      </p:tavLst>
                                    </p:anim>
                                    <p:anim calcmode="lin" valueType="num">
                                      <p:cBhvr>
                                        <p:cTn id="41" dur="1000" fill="hold"/>
                                        <p:tgtEl>
                                          <p:spTgt spid="5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1000"/>
                                        <p:tgtEl>
                                          <p:spTgt spid="59"/>
                                        </p:tgtEl>
                                      </p:cBhvr>
                                    </p:animEffect>
                                    <p:anim calcmode="lin" valueType="num">
                                      <p:cBhvr>
                                        <p:cTn id="45" dur="1000" fill="hold"/>
                                        <p:tgtEl>
                                          <p:spTgt spid="59"/>
                                        </p:tgtEl>
                                        <p:attrNameLst>
                                          <p:attrName>ppt_x</p:attrName>
                                        </p:attrNameLst>
                                      </p:cBhvr>
                                      <p:tavLst>
                                        <p:tav tm="0">
                                          <p:val>
                                            <p:strVal val="#ppt_x"/>
                                          </p:val>
                                        </p:tav>
                                        <p:tav tm="100000">
                                          <p:val>
                                            <p:strVal val="#ppt_x"/>
                                          </p:val>
                                        </p:tav>
                                      </p:tavLst>
                                    </p:anim>
                                    <p:anim calcmode="lin" valueType="num">
                                      <p:cBhvr>
                                        <p:cTn id="46" dur="1000" fill="hold"/>
                                        <p:tgtEl>
                                          <p:spTgt spid="59"/>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1000"/>
                                        <p:tgtEl>
                                          <p:spTgt spid="76"/>
                                        </p:tgtEl>
                                      </p:cBhvr>
                                    </p:animEffect>
                                    <p:anim calcmode="lin" valueType="num">
                                      <p:cBhvr>
                                        <p:cTn id="50" dur="1000" fill="hold"/>
                                        <p:tgtEl>
                                          <p:spTgt spid="76"/>
                                        </p:tgtEl>
                                        <p:attrNameLst>
                                          <p:attrName>ppt_x</p:attrName>
                                        </p:attrNameLst>
                                      </p:cBhvr>
                                      <p:tavLst>
                                        <p:tav tm="0">
                                          <p:val>
                                            <p:strVal val="#ppt_x"/>
                                          </p:val>
                                        </p:tav>
                                        <p:tav tm="100000">
                                          <p:val>
                                            <p:strVal val="#ppt_x"/>
                                          </p:val>
                                        </p:tav>
                                      </p:tavLst>
                                    </p:anim>
                                    <p:anim calcmode="lin" valueType="num">
                                      <p:cBhvr>
                                        <p:cTn id="51" dur="1000" fill="hold"/>
                                        <p:tgtEl>
                                          <p:spTgt spid="7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1000"/>
                                        <p:tgtEl>
                                          <p:spTgt spid="51"/>
                                        </p:tgtEl>
                                      </p:cBhvr>
                                    </p:animEffect>
                                    <p:anim calcmode="lin" valueType="num">
                                      <p:cBhvr>
                                        <p:cTn id="60" dur="1000" fill="hold"/>
                                        <p:tgtEl>
                                          <p:spTgt spid="51"/>
                                        </p:tgtEl>
                                        <p:attrNameLst>
                                          <p:attrName>ppt_x</p:attrName>
                                        </p:attrNameLst>
                                      </p:cBhvr>
                                      <p:tavLst>
                                        <p:tav tm="0">
                                          <p:val>
                                            <p:strVal val="#ppt_x"/>
                                          </p:val>
                                        </p:tav>
                                        <p:tav tm="100000">
                                          <p:val>
                                            <p:strVal val="#ppt_x"/>
                                          </p:val>
                                        </p:tav>
                                      </p:tavLst>
                                    </p:anim>
                                    <p:anim calcmode="lin" valueType="num">
                                      <p:cBhvr>
                                        <p:cTn id="61" dur="1000" fill="hold"/>
                                        <p:tgtEl>
                                          <p:spTgt spid="5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1000"/>
                                        <p:tgtEl>
                                          <p:spTgt spid="62"/>
                                        </p:tgtEl>
                                      </p:cBhvr>
                                    </p:animEffect>
                                    <p:anim calcmode="lin" valueType="num">
                                      <p:cBhvr>
                                        <p:cTn id="65" dur="1000" fill="hold"/>
                                        <p:tgtEl>
                                          <p:spTgt spid="62"/>
                                        </p:tgtEl>
                                        <p:attrNameLst>
                                          <p:attrName>ppt_x</p:attrName>
                                        </p:attrNameLst>
                                      </p:cBhvr>
                                      <p:tavLst>
                                        <p:tav tm="0">
                                          <p:val>
                                            <p:strVal val="#ppt_x"/>
                                          </p:val>
                                        </p:tav>
                                        <p:tav tm="100000">
                                          <p:val>
                                            <p:strVal val="#ppt_x"/>
                                          </p:val>
                                        </p:tav>
                                      </p:tavLst>
                                    </p:anim>
                                    <p:anim calcmode="lin" valueType="num">
                                      <p:cBhvr>
                                        <p:cTn id="66" dur="1000" fill="hold"/>
                                        <p:tgtEl>
                                          <p:spTgt spid="62"/>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1000"/>
                                        <p:tgtEl>
                                          <p:spTgt spid="63"/>
                                        </p:tgtEl>
                                      </p:cBhvr>
                                    </p:animEffect>
                                    <p:anim calcmode="lin" valueType="num">
                                      <p:cBhvr>
                                        <p:cTn id="70" dur="1000" fill="hold"/>
                                        <p:tgtEl>
                                          <p:spTgt spid="63"/>
                                        </p:tgtEl>
                                        <p:attrNameLst>
                                          <p:attrName>ppt_x</p:attrName>
                                        </p:attrNameLst>
                                      </p:cBhvr>
                                      <p:tavLst>
                                        <p:tav tm="0">
                                          <p:val>
                                            <p:strVal val="#ppt_x"/>
                                          </p:val>
                                        </p:tav>
                                        <p:tav tm="100000">
                                          <p:val>
                                            <p:strVal val="#ppt_x"/>
                                          </p:val>
                                        </p:tav>
                                      </p:tavLst>
                                    </p:anim>
                                    <p:anim calcmode="lin" valueType="num">
                                      <p:cBhvr>
                                        <p:cTn id="7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50" grpId="0"/>
      <p:bldP spid="53" grpId="0"/>
      <p:bldP spid="59" grpId="0"/>
      <p:bldP spid="62"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17C4-275F-EB96-4AC4-FFBC10C36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1989" y="2615265"/>
            <a:ext cx="9306487" cy="7265287"/>
          </a:xfrm>
          <a:prstGeom prst="rect">
            <a:avLst/>
          </a:prstGeom>
        </p:spPr>
      </p:pic>
      <p:pic>
        <p:nvPicPr>
          <p:cNvPr id="2" name="Picture 2"/>
          <p:cNvPicPr>
            <a:picLocks noChangeAspect="1"/>
          </p:cNvPicPr>
          <p:nvPr/>
        </p:nvPicPr>
        <p:blipFill>
          <a:blip r:embed="rId3" cstate="print">
            <a:alphaModFix amt="9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630400" y="5952291"/>
            <a:ext cx="5829100" cy="6040518"/>
          </a:xfrm>
          <a:prstGeom prst="rect">
            <a:avLst/>
          </a:prstGeom>
        </p:spPr>
      </p:pic>
      <p:grpSp>
        <p:nvGrpSpPr>
          <p:cNvPr id="7" name="Group 7"/>
          <p:cNvGrpSpPr/>
          <p:nvPr/>
        </p:nvGrpSpPr>
        <p:grpSpPr>
          <a:xfrm>
            <a:off x="16831509" y="9309052"/>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13" name="Group 13"/>
          <p:cNvGrpSpPr/>
          <p:nvPr/>
        </p:nvGrpSpPr>
        <p:grpSpPr>
          <a:xfrm>
            <a:off x="-320056" y="1295400"/>
            <a:ext cx="1348756" cy="1348756"/>
            <a:chOff x="0" y="0"/>
            <a:chExt cx="6350000" cy="6350000"/>
          </a:xfrm>
          <a:solidFill>
            <a:srgbClr val="6BD4CD"/>
          </a:solidFill>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599965">
            <a:off x="-620029" y="-1195263"/>
            <a:ext cx="2306858" cy="2390526"/>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88313">
            <a:off x="17297641" y="7539614"/>
            <a:ext cx="1936109" cy="2006330"/>
          </a:xfrm>
          <a:prstGeom prst="rect">
            <a:avLst/>
          </a:prstGeom>
        </p:spPr>
      </p:pic>
      <p:sp>
        <p:nvSpPr>
          <p:cNvPr id="21" name="Text Box 198">
            <a:extLst>
              <a:ext uri="{FF2B5EF4-FFF2-40B4-BE49-F238E27FC236}">
                <a16:creationId xmlns:a16="http://schemas.microsoft.com/office/drawing/2014/main" id="{ED89AA9E-5603-4503-920F-E3AD01EB5A90}"/>
              </a:ext>
            </a:extLst>
          </p:cNvPr>
          <p:cNvSpPr txBox="1"/>
          <p:nvPr/>
        </p:nvSpPr>
        <p:spPr>
          <a:xfrm>
            <a:off x="817567" y="671568"/>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sp>
        <p:nvSpPr>
          <p:cNvPr id="22" name="Text Box 201">
            <a:extLst>
              <a:ext uri="{FF2B5EF4-FFF2-40B4-BE49-F238E27FC236}">
                <a16:creationId xmlns:a16="http://schemas.microsoft.com/office/drawing/2014/main" id="{350EA511-4B81-4062-AB8A-91C42086EFE4}"/>
              </a:ext>
            </a:extLst>
          </p:cNvPr>
          <p:cNvSpPr txBox="1"/>
          <p:nvPr/>
        </p:nvSpPr>
        <p:spPr>
          <a:xfrm>
            <a:off x="5963446" y="1754978"/>
            <a:ext cx="5975624" cy="738664"/>
          </a:xfrm>
          <a:prstGeom prst="rect">
            <a:avLst/>
          </a:prstGeom>
          <a:solidFill>
            <a:srgbClr val="6BD4CD"/>
          </a:solidFill>
          <a:ln w="9525">
            <a:noFill/>
          </a:ln>
        </p:spPr>
        <p:txBody>
          <a:bodyPr wrap="square" lIns="0" tIns="182880" bIns="0">
            <a:spAutoFit/>
          </a:bodyPr>
          <a:lstStyle/>
          <a:p>
            <a:pPr algn="ctr">
              <a:spcBef>
                <a:spcPct val="50000"/>
              </a:spcBef>
            </a:pPr>
            <a:r>
              <a:rPr lang="vi-VN" altLang="en-US" sz="3600" b="1" dirty="0">
                <a:solidFill>
                  <a:srgbClr val="04345C"/>
                </a:solidFill>
                <a:latin typeface="#9Slide03 Arima Madurai Black" panose="00000A00000000000000" pitchFamily="2" charset="0"/>
              </a:rPr>
              <a:t>TIẾN HÀNH THÍ NGHIỆM 1</a:t>
            </a:r>
            <a:endParaRPr lang="en-US" altLang="en-US" sz="3600" b="1" dirty="0">
              <a:solidFill>
                <a:srgbClr val="04345C"/>
              </a:solidFill>
              <a:latin typeface="#9Slide03 Arima Madurai Black" panose="00000A00000000000000" pitchFamily="2" charset="0"/>
            </a:endParaRPr>
          </a:p>
        </p:txBody>
      </p:sp>
      <p:sp>
        <p:nvSpPr>
          <p:cNvPr id="50" name="Hộp Văn bản 6">
            <a:extLst>
              <a:ext uri="{FF2B5EF4-FFF2-40B4-BE49-F238E27FC236}">
                <a16:creationId xmlns:a16="http://schemas.microsoft.com/office/drawing/2014/main" id="{C852DE6F-6ECA-4A44-BAA8-79DC1BD88C90}"/>
              </a:ext>
            </a:extLst>
          </p:cNvPr>
          <p:cNvSpPr txBox="1"/>
          <p:nvPr/>
        </p:nvSpPr>
        <p:spPr>
          <a:xfrm>
            <a:off x="-5695045" y="5831928"/>
            <a:ext cx="2494441" cy="584775"/>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Công tắc</a:t>
            </a:r>
            <a:endParaRPr lang="en-US" altLang="zh-CN" sz="3200" dirty="0">
              <a:latin typeface="#9Slide03 Arima Madurai Black" panose="00000A00000000000000" pitchFamily="2" charset="0"/>
              <a:ea typeface="SimSun" panose="02010600030101010101" pitchFamily="2" charset="-122"/>
            </a:endParaRPr>
          </a:p>
        </p:txBody>
      </p:sp>
      <p:cxnSp>
        <p:nvCxnSpPr>
          <p:cNvPr id="51" name="Đường nối Thẳng 11">
            <a:extLst>
              <a:ext uri="{FF2B5EF4-FFF2-40B4-BE49-F238E27FC236}">
                <a16:creationId xmlns:a16="http://schemas.microsoft.com/office/drawing/2014/main" id="{6EB62C2B-4162-4AD5-A68D-17DC1894BADD}"/>
              </a:ext>
            </a:extLst>
          </p:cNvPr>
          <p:cNvCxnSpPr>
            <a:cxnSpLocks/>
          </p:cNvCxnSpPr>
          <p:nvPr/>
        </p:nvCxnSpPr>
        <p:spPr>
          <a:xfrm>
            <a:off x="-3396680" y="6078827"/>
            <a:ext cx="2014562" cy="0"/>
          </a:xfrm>
          <a:prstGeom prst="line">
            <a:avLst/>
          </a:prstGeom>
          <a:ln w="28575" cap="flat" cmpd="sng">
            <a:solidFill>
              <a:srgbClr val="04345C"/>
            </a:solidFill>
            <a:prstDash val="dash"/>
            <a:headEnd type="none" w="med" len="med"/>
            <a:tailEnd type="none" w="med" len="med"/>
          </a:ln>
        </p:spPr>
      </p:cxnSp>
      <p:sp>
        <p:nvSpPr>
          <p:cNvPr id="53" name="Hộp Văn bản 13">
            <a:extLst>
              <a:ext uri="{FF2B5EF4-FFF2-40B4-BE49-F238E27FC236}">
                <a16:creationId xmlns:a16="http://schemas.microsoft.com/office/drawing/2014/main" id="{975FA408-AA32-482C-B307-843448E289AA}"/>
              </a:ext>
            </a:extLst>
          </p:cNvPr>
          <p:cNvSpPr txBox="1"/>
          <p:nvPr/>
        </p:nvSpPr>
        <p:spPr>
          <a:xfrm>
            <a:off x="21897535" y="3510298"/>
            <a:ext cx="2590800" cy="584775"/>
          </a:xfrm>
          <a:prstGeom prst="rect">
            <a:avLst/>
          </a:prstGeom>
          <a:noFill/>
          <a:ln w="9525">
            <a:noFill/>
          </a:ln>
        </p:spPr>
        <p:txBody>
          <a:bodyPr wrap="square">
            <a:spAutoFit/>
          </a:bodyPr>
          <a:lstStyle/>
          <a:p>
            <a:pPr eaLnBrk="0" hangingPunct="0"/>
            <a:r>
              <a:rPr lang="vi-VN" altLang="x-none" sz="3200">
                <a:latin typeface="#9Slide03 Arima Madurai Black" panose="00000A00000000000000" pitchFamily="2" charset="0"/>
              </a:rPr>
              <a:t>Dây dẫn điện</a:t>
            </a:r>
            <a:endParaRPr lang="en-US" altLang="zh-CN" sz="3200" dirty="0">
              <a:latin typeface="#9Slide03 Arima Madurai Black" panose="00000A00000000000000" pitchFamily="2" charset="0"/>
              <a:ea typeface="SimSun" panose="02010600030101010101" pitchFamily="2" charset="-122"/>
            </a:endParaRPr>
          </a:p>
        </p:txBody>
      </p:sp>
      <p:cxnSp>
        <p:nvCxnSpPr>
          <p:cNvPr id="54" name="Đường nối Thẳng 15">
            <a:extLst>
              <a:ext uri="{FF2B5EF4-FFF2-40B4-BE49-F238E27FC236}">
                <a16:creationId xmlns:a16="http://schemas.microsoft.com/office/drawing/2014/main" id="{1B793197-CF39-4870-AC8D-D81C8B22953B}"/>
              </a:ext>
            </a:extLst>
          </p:cNvPr>
          <p:cNvCxnSpPr>
            <a:cxnSpLocks/>
          </p:cNvCxnSpPr>
          <p:nvPr/>
        </p:nvCxnSpPr>
        <p:spPr>
          <a:xfrm flipV="1">
            <a:off x="18973800" y="3746038"/>
            <a:ext cx="2590800" cy="51740"/>
          </a:xfrm>
          <a:prstGeom prst="line">
            <a:avLst/>
          </a:prstGeom>
          <a:ln w="28575" cap="flat" cmpd="sng">
            <a:solidFill>
              <a:srgbClr val="04345C"/>
            </a:solidFill>
            <a:prstDash val="dash"/>
            <a:headEnd type="none" w="med" len="med"/>
            <a:tailEnd type="none" w="med" len="med"/>
          </a:ln>
        </p:spPr>
      </p:cxnSp>
      <p:sp>
        <p:nvSpPr>
          <p:cNvPr id="59" name="Hộp Văn bản 20">
            <a:extLst>
              <a:ext uri="{FF2B5EF4-FFF2-40B4-BE49-F238E27FC236}">
                <a16:creationId xmlns:a16="http://schemas.microsoft.com/office/drawing/2014/main" id="{7F2F6995-79CA-4E55-BA23-7D0965D2E161}"/>
              </a:ext>
            </a:extLst>
          </p:cNvPr>
          <p:cNvSpPr txBox="1"/>
          <p:nvPr/>
        </p:nvSpPr>
        <p:spPr>
          <a:xfrm>
            <a:off x="-5872587" y="3016818"/>
            <a:ext cx="3277914" cy="1077218"/>
          </a:xfrm>
          <a:prstGeom prst="rect">
            <a:avLst/>
          </a:prstGeom>
          <a:noFill/>
          <a:ln w="9525">
            <a:noFill/>
          </a:ln>
        </p:spPr>
        <p:txBody>
          <a:bodyPr wrap="square">
            <a:spAutoFit/>
          </a:bodyPr>
          <a:lstStyle/>
          <a:p>
            <a:pPr algn="ctr" eaLnBrk="0" hangingPunct="0"/>
            <a:r>
              <a:rPr lang="vi-VN" altLang="x-none" sz="3200" dirty="0">
                <a:latin typeface="#9Slide03 Arima Madurai Black" panose="00000A00000000000000" pitchFamily="2" charset="0"/>
              </a:rPr>
              <a:t>Hộp đựng hai viên pin 1,5 V</a:t>
            </a:r>
            <a:endParaRPr lang="en-US" altLang="zh-CN" sz="3200" dirty="0">
              <a:latin typeface="#9Slide03 Arima Madurai Black" panose="00000A00000000000000" pitchFamily="2" charset="0"/>
              <a:ea typeface="SimSun" panose="02010600030101010101" pitchFamily="2" charset="-122"/>
            </a:endParaRPr>
          </a:p>
        </p:txBody>
      </p:sp>
      <p:sp>
        <p:nvSpPr>
          <p:cNvPr id="62" name="Hộp Văn bản 27">
            <a:extLst>
              <a:ext uri="{FF2B5EF4-FFF2-40B4-BE49-F238E27FC236}">
                <a16:creationId xmlns:a16="http://schemas.microsoft.com/office/drawing/2014/main" id="{0EE53F87-FF21-4C9A-A8C9-B12A3CD93CA4}"/>
              </a:ext>
            </a:extLst>
          </p:cNvPr>
          <p:cNvSpPr txBox="1"/>
          <p:nvPr/>
        </p:nvSpPr>
        <p:spPr>
          <a:xfrm>
            <a:off x="-4919935" y="8352168"/>
            <a:ext cx="2494441"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Kẹp giấy bằng sắt</a:t>
            </a:r>
            <a:endParaRPr lang="en-US" altLang="zh-CN" sz="3200" dirty="0">
              <a:latin typeface="#9Slide03 Arima Madurai Black" panose="00000A00000000000000" pitchFamily="2" charset="0"/>
              <a:ea typeface="SimSun" panose="02010600030101010101" pitchFamily="2" charset="-122"/>
            </a:endParaRPr>
          </a:p>
        </p:txBody>
      </p:sp>
      <p:cxnSp>
        <p:nvCxnSpPr>
          <p:cNvPr id="63" name="Đường nối Thẳng 29">
            <a:extLst>
              <a:ext uri="{FF2B5EF4-FFF2-40B4-BE49-F238E27FC236}">
                <a16:creationId xmlns:a16="http://schemas.microsoft.com/office/drawing/2014/main" id="{C139A096-9FDF-40DE-84CF-D3832DC98163}"/>
              </a:ext>
            </a:extLst>
          </p:cNvPr>
          <p:cNvCxnSpPr>
            <a:cxnSpLocks/>
          </p:cNvCxnSpPr>
          <p:nvPr/>
        </p:nvCxnSpPr>
        <p:spPr>
          <a:xfrm>
            <a:off x="-2594673" y="8890777"/>
            <a:ext cx="1453537" cy="0"/>
          </a:xfrm>
          <a:prstGeom prst="line">
            <a:avLst/>
          </a:prstGeom>
          <a:ln w="28575" cap="flat" cmpd="sng">
            <a:solidFill>
              <a:srgbClr val="04345C"/>
            </a:solidFill>
            <a:prstDash val="dash"/>
            <a:headEnd type="none" w="med" len="med"/>
            <a:tailEnd type="none" w="med" len="med"/>
          </a:ln>
        </p:spPr>
      </p:cxnSp>
      <p:sp>
        <p:nvSpPr>
          <p:cNvPr id="65" name="Hộp Văn bản 9284">
            <a:extLst>
              <a:ext uri="{FF2B5EF4-FFF2-40B4-BE49-F238E27FC236}">
                <a16:creationId xmlns:a16="http://schemas.microsoft.com/office/drawing/2014/main" id="{5D80338E-091E-4426-A31F-F87925856462}"/>
              </a:ext>
            </a:extLst>
          </p:cNvPr>
          <p:cNvSpPr txBox="1"/>
          <p:nvPr/>
        </p:nvSpPr>
        <p:spPr>
          <a:xfrm>
            <a:off x="22854260" y="6080293"/>
            <a:ext cx="1772398" cy="584775"/>
          </a:xfrm>
          <a:prstGeom prst="rect">
            <a:avLst/>
          </a:prstGeom>
          <a:noFill/>
          <a:ln w="9525">
            <a:noFill/>
          </a:ln>
        </p:spPr>
        <p:txBody>
          <a:bodyPr>
            <a:spAutoFit/>
          </a:bodyPr>
          <a:lstStyle/>
          <a:p>
            <a:pPr eaLnBrk="0" hangingPunct="0"/>
            <a:r>
              <a:rPr lang="vi-VN" altLang="x-none" sz="3200" dirty="0">
                <a:latin typeface="#9Slide03 Arima Madurai Black" panose="00000A00000000000000" pitchFamily="2" charset="0"/>
              </a:rPr>
              <a:t>Đinh vít</a:t>
            </a:r>
            <a:endParaRPr lang="en-US" altLang="zh-CN" sz="3200" dirty="0">
              <a:latin typeface="#9Slide03 Arima Madurai Black" panose="00000A00000000000000" pitchFamily="2" charset="0"/>
              <a:ea typeface="SimSun" panose="02010600030101010101" pitchFamily="2" charset="-122"/>
            </a:endParaRPr>
          </a:p>
        </p:txBody>
      </p:sp>
      <p:cxnSp>
        <p:nvCxnSpPr>
          <p:cNvPr id="66" name="Đường nối Thẳng 9288">
            <a:extLst>
              <a:ext uri="{FF2B5EF4-FFF2-40B4-BE49-F238E27FC236}">
                <a16:creationId xmlns:a16="http://schemas.microsoft.com/office/drawing/2014/main" id="{73D6821D-A7ED-4E6A-BBB4-A843BE0CB698}"/>
              </a:ext>
            </a:extLst>
          </p:cNvPr>
          <p:cNvCxnSpPr>
            <a:cxnSpLocks/>
          </p:cNvCxnSpPr>
          <p:nvPr/>
        </p:nvCxnSpPr>
        <p:spPr>
          <a:xfrm>
            <a:off x="20517646" y="6372681"/>
            <a:ext cx="2081290" cy="0"/>
          </a:xfrm>
          <a:prstGeom prst="line">
            <a:avLst/>
          </a:prstGeom>
          <a:ln w="28575" cap="flat" cmpd="sng">
            <a:solidFill>
              <a:srgbClr val="04345C"/>
            </a:solidFill>
            <a:prstDash val="dash"/>
            <a:headEnd type="none" w="med" len="med"/>
            <a:tailEnd type="none" w="med" len="med"/>
          </a:ln>
        </p:spPr>
      </p:cxnSp>
      <p:cxnSp>
        <p:nvCxnSpPr>
          <p:cNvPr id="76" name="Đường nối Thẳng 11">
            <a:extLst>
              <a:ext uri="{FF2B5EF4-FFF2-40B4-BE49-F238E27FC236}">
                <a16:creationId xmlns:a16="http://schemas.microsoft.com/office/drawing/2014/main" id="{00367D19-0CDF-4BDE-9E4D-024E9C28911F}"/>
              </a:ext>
            </a:extLst>
          </p:cNvPr>
          <p:cNvCxnSpPr>
            <a:cxnSpLocks/>
          </p:cNvCxnSpPr>
          <p:nvPr/>
        </p:nvCxnSpPr>
        <p:spPr>
          <a:xfrm>
            <a:off x="-2726922" y="3510298"/>
            <a:ext cx="2315117" cy="0"/>
          </a:xfrm>
          <a:prstGeom prst="line">
            <a:avLst/>
          </a:prstGeom>
          <a:ln w="28575" cap="flat" cmpd="sng">
            <a:solidFill>
              <a:srgbClr val="04345C"/>
            </a:solidFill>
            <a:prstDash val="dash"/>
            <a:headEnd type="none" w="med" len="med"/>
            <a:tailEnd type="none" w="med" len="med"/>
          </a:ln>
        </p:spPr>
      </p:cxnSp>
      <p:sp>
        <p:nvSpPr>
          <p:cNvPr id="24" name="Text Box 201">
            <a:extLst>
              <a:ext uri="{FF2B5EF4-FFF2-40B4-BE49-F238E27FC236}">
                <a16:creationId xmlns:a16="http://schemas.microsoft.com/office/drawing/2014/main" id="{9DA31555-4083-27B9-3673-F1A30A13D155}"/>
              </a:ext>
            </a:extLst>
          </p:cNvPr>
          <p:cNvSpPr txBox="1"/>
          <p:nvPr/>
        </p:nvSpPr>
        <p:spPr>
          <a:xfrm>
            <a:off x="682740" y="3144866"/>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1</a:t>
            </a:r>
            <a:endParaRPr lang="en-US" altLang="en-US" sz="2800" b="1" dirty="0">
              <a:solidFill>
                <a:schemeClr val="bg1"/>
              </a:solidFill>
              <a:latin typeface="#9Slide03 Arima Madurai Black" panose="00000A00000000000000" pitchFamily="2" charset="0"/>
            </a:endParaRPr>
          </a:p>
        </p:txBody>
      </p:sp>
      <p:sp>
        <p:nvSpPr>
          <p:cNvPr id="26" name="Hộp Văn bản 20">
            <a:extLst>
              <a:ext uri="{FF2B5EF4-FFF2-40B4-BE49-F238E27FC236}">
                <a16:creationId xmlns:a16="http://schemas.microsoft.com/office/drawing/2014/main" id="{0894988C-6532-5D63-C487-7876DE150825}"/>
              </a:ext>
            </a:extLst>
          </p:cNvPr>
          <p:cNvSpPr txBox="1"/>
          <p:nvPr/>
        </p:nvSpPr>
        <p:spPr>
          <a:xfrm>
            <a:off x="2072069" y="3217910"/>
            <a:ext cx="9707653" cy="584775"/>
          </a:xfrm>
          <a:prstGeom prst="rect">
            <a:avLst/>
          </a:prstGeom>
          <a:noFill/>
          <a:ln w="9525">
            <a:noFill/>
          </a:ln>
        </p:spPr>
        <p:txBody>
          <a:bodyPr wrap="square">
            <a:spAutoFit/>
          </a:bodyPr>
          <a:lstStyle/>
          <a:p>
            <a:pPr algn="ctr" eaLnBrk="0" hangingPunct="0"/>
            <a:r>
              <a:rPr lang="vi-VN" altLang="x-none" sz="3200" dirty="0">
                <a:latin typeface="#9Slide03 Arima Madurai Black" panose="00000A00000000000000" pitchFamily="2" charset="0"/>
              </a:rPr>
              <a:t>Quấn dây điện xung quanh đinh vít (40 – 60 vòng)</a:t>
            </a:r>
            <a:endParaRPr lang="en-US" altLang="zh-CN" sz="3200" dirty="0">
              <a:latin typeface="#9Slide03 Arima Madurai Black" panose="00000A00000000000000" pitchFamily="2" charset="0"/>
              <a:ea typeface="SimSun" panose="02010600030101010101" pitchFamily="2" charset="-122"/>
            </a:endParaRPr>
          </a:p>
        </p:txBody>
      </p:sp>
      <p:sp>
        <p:nvSpPr>
          <p:cNvPr id="27" name="Text Box 201">
            <a:extLst>
              <a:ext uri="{FF2B5EF4-FFF2-40B4-BE49-F238E27FC236}">
                <a16:creationId xmlns:a16="http://schemas.microsoft.com/office/drawing/2014/main" id="{AFE139D7-98C2-D6BF-7F4D-9947D8111B5E}"/>
              </a:ext>
            </a:extLst>
          </p:cNvPr>
          <p:cNvSpPr txBox="1"/>
          <p:nvPr/>
        </p:nvSpPr>
        <p:spPr>
          <a:xfrm>
            <a:off x="682740" y="4494942"/>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2</a:t>
            </a:r>
            <a:endParaRPr lang="en-US" altLang="en-US" sz="2800" b="1" dirty="0">
              <a:solidFill>
                <a:schemeClr val="bg1"/>
              </a:solidFill>
              <a:latin typeface="#9Slide03 Arima Madurai Black" panose="00000A00000000000000" pitchFamily="2" charset="0"/>
            </a:endParaRPr>
          </a:p>
        </p:txBody>
      </p:sp>
      <p:sp>
        <p:nvSpPr>
          <p:cNvPr id="28" name="Hộp Văn bản 20">
            <a:extLst>
              <a:ext uri="{FF2B5EF4-FFF2-40B4-BE49-F238E27FC236}">
                <a16:creationId xmlns:a16="http://schemas.microsoft.com/office/drawing/2014/main" id="{0C206DE4-374B-00FE-33F2-4B4F037B9ACD}"/>
              </a:ext>
            </a:extLst>
          </p:cNvPr>
          <p:cNvSpPr txBox="1"/>
          <p:nvPr/>
        </p:nvSpPr>
        <p:spPr>
          <a:xfrm>
            <a:off x="2289494" y="4567986"/>
            <a:ext cx="7122496" cy="584775"/>
          </a:xfrm>
          <a:prstGeom prst="rect">
            <a:avLst/>
          </a:prstGeom>
          <a:noFill/>
          <a:ln w="9525">
            <a:noFill/>
          </a:ln>
        </p:spPr>
        <p:txBody>
          <a:bodyPr wrap="square">
            <a:spAutoFit/>
          </a:bodyPr>
          <a:lstStyle/>
          <a:p>
            <a:pPr eaLnBrk="0" hangingPunct="0"/>
            <a:r>
              <a:rPr lang="vi-VN" altLang="x-none" sz="3200" dirty="0">
                <a:latin typeface="#9Slide03 Arima Madurai Black" panose="00000A00000000000000" pitchFamily="2" charset="0"/>
              </a:rPr>
              <a:t>Nối 2 đầu dây dẫn với hai cực của pin</a:t>
            </a:r>
            <a:endParaRPr lang="en-US" altLang="zh-CN" sz="3200" dirty="0">
              <a:latin typeface="#9Slide03 Arima Madurai Black" panose="00000A00000000000000" pitchFamily="2" charset="0"/>
              <a:ea typeface="SimSun" panose="02010600030101010101" pitchFamily="2" charset="-122"/>
            </a:endParaRPr>
          </a:p>
        </p:txBody>
      </p:sp>
      <p:sp>
        <p:nvSpPr>
          <p:cNvPr id="29" name="Hộp Văn bản 20">
            <a:extLst>
              <a:ext uri="{FF2B5EF4-FFF2-40B4-BE49-F238E27FC236}">
                <a16:creationId xmlns:a16="http://schemas.microsoft.com/office/drawing/2014/main" id="{F9615408-D13E-EA42-794A-CBB2E4D16997}"/>
              </a:ext>
            </a:extLst>
          </p:cNvPr>
          <p:cNvSpPr txBox="1"/>
          <p:nvPr/>
        </p:nvSpPr>
        <p:spPr>
          <a:xfrm>
            <a:off x="2289492" y="5357046"/>
            <a:ext cx="8530908" cy="584775"/>
          </a:xfrm>
          <a:prstGeom prst="rect">
            <a:avLst/>
          </a:prstGeom>
          <a:noFill/>
          <a:ln w="9525">
            <a:noFill/>
          </a:ln>
        </p:spPr>
        <p:txBody>
          <a:bodyPr wrap="square">
            <a:spAutoFit/>
          </a:bodyPr>
          <a:lstStyle/>
          <a:p>
            <a:pPr eaLnBrk="0" hangingPunct="0"/>
            <a:r>
              <a:rPr lang="vi-VN" altLang="x-none" sz="3200">
                <a:latin typeface="#9Slide03 Arima Madurai Black" panose="00000A00000000000000" pitchFamily="2" charset="0"/>
              </a:rPr>
              <a:t>Bật công tắc và đưa đinh vít đến gần kẹp giấy</a:t>
            </a:r>
            <a:endParaRPr lang="en-US" altLang="zh-CN" sz="3200" dirty="0">
              <a:latin typeface="#9Slide03 Arima Madurai Black" panose="00000A00000000000000" pitchFamily="2" charset="0"/>
              <a:ea typeface="SimSun" panose="02010600030101010101" pitchFamily="2" charset="-122"/>
            </a:endParaRPr>
          </a:p>
        </p:txBody>
      </p:sp>
      <p:sp>
        <p:nvSpPr>
          <p:cNvPr id="30" name="Text Box 201">
            <a:extLst>
              <a:ext uri="{FF2B5EF4-FFF2-40B4-BE49-F238E27FC236}">
                <a16:creationId xmlns:a16="http://schemas.microsoft.com/office/drawing/2014/main" id="{CDF78C19-60F5-18A2-4380-C844A7B0756E}"/>
              </a:ext>
            </a:extLst>
          </p:cNvPr>
          <p:cNvSpPr txBox="1"/>
          <p:nvPr/>
        </p:nvSpPr>
        <p:spPr>
          <a:xfrm>
            <a:off x="656677" y="6373981"/>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3</a:t>
            </a:r>
            <a:endParaRPr lang="en-US" altLang="en-US" sz="2800" b="1" dirty="0">
              <a:solidFill>
                <a:schemeClr val="bg1"/>
              </a:solidFill>
              <a:latin typeface="#9Slide03 Arima Madurai Black" panose="00000A00000000000000" pitchFamily="2" charset="0"/>
            </a:endParaRPr>
          </a:p>
        </p:txBody>
      </p:sp>
      <p:sp>
        <p:nvSpPr>
          <p:cNvPr id="31" name="Hộp Văn bản 20">
            <a:extLst>
              <a:ext uri="{FF2B5EF4-FFF2-40B4-BE49-F238E27FC236}">
                <a16:creationId xmlns:a16="http://schemas.microsoft.com/office/drawing/2014/main" id="{14F823D3-A345-8889-BC4C-15273220B35C}"/>
              </a:ext>
            </a:extLst>
          </p:cNvPr>
          <p:cNvSpPr txBox="1"/>
          <p:nvPr/>
        </p:nvSpPr>
        <p:spPr>
          <a:xfrm>
            <a:off x="2263431" y="6447025"/>
            <a:ext cx="7122496" cy="584775"/>
          </a:xfrm>
          <a:prstGeom prst="rect">
            <a:avLst/>
          </a:prstGeom>
          <a:noFill/>
          <a:ln w="9525">
            <a:noFill/>
          </a:ln>
        </p:spPr>
        <p:txBody>
          <a:bodyPr wrap="square">
            <a:spAutoFit/>
          </a:bodyPr>
          <a:lstStyle/>
          <a:p>
            <a:pPr eaLnBrk="0" hangingPunct="0"/>
            <a:r>
              <a:rPr lang="vi-VN" altLang="x-none" sz="3200" dirty="0">
                <a:latin typeface="#9Slide03 Arima Madurai Black" panose="00000A00000000000000" pitchFamily="2" charset="0"/>
              </a:rPr>
              <a:t>Ngắt công tắc</a:t>
            </a:r>
            <a:endParaRPr lang="en-US" altLang="zh-CN" sz="3200" dirty="0">
              <a:latin typeface="#9Slide03 Arima Madurai Black" panose="00000A00000000000000" pitchFamily="2" charset="0"/>
              <a:ea typeface="SimSun" panose="02010600030101010101" pitchFamily="2" charset="-122"/>
            </a:endParaRPr>
          </a:p>
        </p:txBody>
      </p:sp>
      <p:sp>
        <p:nvSpPr>
          <p:cNvPr id="32" name="Text Box 201">
            <a:extLst>
              <a:ext uri="{FF2B5EF4-FFF2-40B4-BE49-F238E27FC236}">
                <a16:creationId xmlns:a16="http://schemas.microsoft.com/office/drawing/2014/main" id="{AE1F5C11-7DCF-3BD0-FF52-D0660DA1F22C}"/>
              </a:ext>
            </a:extLst>
          </p:cNvPr>
          <p:cNvSpPr txBox="1"/>
          <p:nvPr/>
        </p:nvSpPr>
        <p:spPr>
          <a:xfrm>
            <a:off x="5464930" y="7390423"/>
            <a:ext cx="1815202"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Ghi chú</a:t>
            </a:r>
            <a:endParaRPr lang="en-US" altLang="en-US" sz="2800" b="1" dirty="0">
              <a:solidFill>
                <a:schemeClr val="bg1"/>
              </a:solidFill>
              <a:latin typeface="#9Slide03 Arima Madurai Black" panose="00000A00000000000000" pitchFamily="2" charset="0"/>
            </a:endParaRPr>
          </a:p>
        </p:txBody>
      </p:sp>
      <p:sp>
        <p:nvSpPr>
          <p:cNvPr id="33" name="Hộp Văn bản 20">
            <a:extLst>
              <a:ext uri="{FF2B5EF4-FFF2-40B4-BE49-F238E27FC236}">
                <a16:creationId xmlns:a16="http://schemas.microsoft.com/office/drawing/2014/main" id="{EE8E9C03-F73E-8E2A-2D5A-424C1BF57762}"/>
              </a:ext>
            </a:extLst>
          </p:cNvPr>
          <p:cNvSpPr txBox="1"/>
          <p:nvPr/>
        </p:nvSpPr>
        <p:spPr>
          <a:xfrm>
            <a:off x="1025691" y="8438136"/>
            <a:ext cx="10559239"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Khi bật công tắc, trong mạch xuất hiện dòng điện đi từ cực dương của pin, qua ống dây và đi vào cực âm của pin</a:t>
            </a:r>
            <a:endParaRPr lang="en-US" altLang="zh-CN" sz="3200" dirty="0">
              <a:latin typeface="#9Slide03 Arima Madurai Black" panose="00000A00000000000000" pitchFamily="2" charset="0"/>
              <a:ea typeface="SimSun" panose="02010600030101010101" pitchFamily="2" charset="-122"/>
            </a:endParaRPr>
          </a:p>
        </p:txBody>
      </p:sp>
    </p:spTree>
    <p:extLst>
      <p:ext uri="{BB962C8B-B14F-4D97-AF65-F5344CB8AC3E}">
        <p14:creationId xmlns:p14="http://schemas.microsoft.com/office/powerpoint/2010/main" val="3541915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ox(in)">
                                      <p:cBhvr>
                                        <p:cTn id="16" dur="500"/>
                                        <p:tgtEl>
                                          <p:spTgt spid="27"/>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type="lt">
                                    <p:tmPct val="5000"/>
                                  </p:iterate>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1675"/>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ox(in)">
                                      <p:cBhvr>
                                        <p:cTn id="29" dur="500"/>
                                        <p:tgtEl>
                                          <p:spTgt spid="30"/>
                                        </p:tgtEl>
                                      </p:cBhvr>
                                    </p:animEffect>
                                  </p:childTnLst>
                                </p:cTn>
                              </p:par>
                            </p:childTnLst>
                          </p:cTn>
                        </p:par>
                        <p:par>
                          <p:cTn id="30" fill="hold">
                            <p:stCondLst>
                              <p:cond delay="500"/>
                            </p:stCondLst>
                            <p:childTnLst>
                              <p:par>
                                <p:cTn id="31" presetID="22" presetClass="entr" presetSubtype="8" fill="hold" grpId="0" nodeType="afterEffect">
                                  <p:stCondLst>
                                    <p:cond delay="0"/>
                                  </p:stCondLst>
                                  <p:iterate type="lt">
                                    <p:tmPct val="5000"/>
                                  </p:iterate>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ox(in)">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iterate type="lt">
                                    <p:tmPct val="5000"/>
                                  </p:iterate>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P spid="27" grpId="0" animBg="1"/>
      <p:bldP spid="28" grpId="0"/>
      <p:bldP spid="29" grpId="0"/>
      <p:bldP spid="30" grpId="0" animBg="1"/>
      <p:bldP spid="31" grpId="0"/>
      <p:bldP spid="32" grpId="0"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565287" y="5913946"/>
            <a:ext cx="5630153" cy="583435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58459">
            <a:off x="15711216" y="-2681118"/>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38171">
            <a:off x="-5448703" y="5248477"/>
            <a:ext cx="6599197" cy="6838546"/>
          </a:xfrm>
          <a:prstGeom prst="rect">
            <a:avLst/>
          </a:prstGeom>
        </p:spPr>
      </p:pic>
      <p:grpSp>
        <p:nvGrpSpPr>
          <p:cNvPr id="6" name="Group 6"/>
          <p:cNvGrpSpPr/>
          <p:nvPr/>
        </p:nvGrpSpPr>
        <p:grpSpPr>
          <a:xfrm>
            <a:off x="16078200"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284995">
            <a:off x="-870493" y="-880590"/>
            <a:ext cx="1936387" cy="2006618"/>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90501">
            <a:off x="17438639" y="7418650"/>
            <a:ext cx="2410762" cy="2498199"/>
          </a:xfrm>
          <a:prstGeom prst="rect">
            <a:avLst/>
          </a:prstGeom>
        </p:spPr>
      </p:pic>
      <p:pic>
        <p:nvPicPr>
          <p:cNvPr id="43" name="Picture 42">
            <a:extLst>
              <a:ext uri="{FF2B5EF4-FFF2-40B4-BE49-F238E27FC236}">
                <a16:creationId xmlns:a16="http://schemas.microsoft.com/office/drawing/2014/main" id="{2A1AFCC7-5786-D84A-21C2-528B1F3201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07821" y="5948425"/>
            <a:ext cx="5598127" cy="4370285"/>
          </a:xfrm>
          <a:prstGeom prst="rect">
            <a:avLst/>
          </a:prstGeom>
        </p:spPr>
      </p:pic>
      <p:sp>
        <p:nvSpPr>
          <p:cNvPr id="44" name="Text Box 201">
            <a:extLst>
              <a:ext uri="{FF2B5EF4-FFF2-40B4-BE49-F238E27FC236}">
                <a16:creationId xmlns:a16="http://schemas.microsoft.com/office/drawing/2014/main" id="{B78850FB-716E-D834-CA5C-D375FAE364AF}"/>
              </a:ext>
            </a:extLst>
          </p:cNvPr>
          <p:cNvSpPr txBox="1"/>
          <p:nvPr/>
        </p:nvSpPr>
        <p:spPr>
          <a:xfrm>
            <a:off x="-3457293" y="1816533"/>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1</a:t>
            </a:r>
            <a:endParaRPr lang="en-US" altLang="en-US" sz="2800" b="1" dirty="0">
              <a:solidFill>
                <a:schemeClr val="bg1"/>
              </a:solidFill>
              <a:latin typeface="#9Slide03 Arima Madurai Black" panose="00000A00000000000000" pitchFamily="2" charset="0"/>
            </a:endParaRPr>
          </a:p>
        </p:txBody>
      </p:sp>
      <p:sp>
        <p:nvSpPr>
          <p:cNvPr id="45" name="Hộp Văn bản 20">
            <a:extLst>
              <a:ext uri="{FF2B5EF4-FFF2-40B4-BE49-F238E27FC236}">
                <a16:creationId xmlns:a16="http://schemas.microsoft.com/office/drawing/2014/main" id="{88756FEB-3E85-9BA5-1BBE-131B3C023423}"/>
              </a:ext>
            </a:extLst>
          </p:cNvPr>
          <p:cNvSpPr txBox="1"/>
          <p:nvPr/>
        </p:nvSpPr>
        <p:spPr>
          <a:xfrm>
            <a:off x="-10024700" y="3291175"/>
            <a:ext cx="9707653" cy="584775"/>
          </a:xfrm>
          <a:prstGeom prst="rect">
            <a:avLst/>
          </a:prstGeom>
          <a:noFill/>
          <a:ln w="9525">
            <a:noFill/>
          </a:ln>
        </p:spPr>
        <p:txBody>
          <a:bodyPr wrap="square">
            <a:spAutoFit/>
          </a:bodyPr>
          <a:lstStyle/>
          <a:p>
            <a:pPr algn="ctr" eaLnBrk="0" hangingPunct="0"/>
            <a:r>
              <a:rPr lang="vi-VN" altLang="x-none" sz="3200" dirty="0">
                <a:latin typeface="#9Slide03 Arima Madurai Black" panose="00000A00000000000000" pitchFamily="2" charset="0"/>
              </a:rPr>
              <a:t>Quấn dây điện xung quanh đinh vít (40 – 60 vòng)</a:t>
            </a:r>
            <a:endParaRPr lang="en-US" altLang="zh-CN" sz="3200" dirty="0">
              <a:latin typeface="#9Slide03 Arima Madurai Black" panose="00000A00000000000000" pitchFamily="2" charset="0"/>
              <a:ea typeface="SimSun" panose="02010600030101010101" pitchFamily="2" charset="-122"/>
            </a:endParaRPr>
          </a:p>
        </p:txBody>
      </p:sp>
      <p:sp>
        <p:nvSpPr>
          <p:cNvPr id="46" name="Text Box 201">
            <a:extLst>
              <a:ext uri="{FF2B5EF4-FFF2-40B4-BE49-F238E27FC236}">
                <a16:creationId xmlns:a16="http://schemas.microsoft.com/office/drawing/2014/main" id="{C3CC3415-2C0C-EDB5-D83F-875F8742E221}"/>
              </a:ext>
            </a:extLst>
          </p:cNvPr>
          <p:cNvSpPr txBox="1"/>
          <p:nvPr/>
        </p:nvSpPr>
        <p:spPr>
          <a:xfrm>
            <a:off x="-3742386" y="4427262"/>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2</a:t>
            </a:r>
            <a:endParaRPr lang="en-US" altLang="en-US" sz="2800" b="1" dirty="0">
              <a:solidFill>
                <a:schemeClr val="bg1"/>
              </a:solidFill>
              <a:latin typeface="#9Slide03 Arima Madurai Black" panose="00000A00000000000000" pitchFamily="2" charset="0"/>
            </a:endParaRPr>
          </a:p>
        </p:txBody>
      </p:sp>
      <p:sp>
        <p:nvSpPr>
          <p:cNvPr id="47" name="Hộp Văn bản 20">
            <a:extLst>
              <a:ext uri="{FF2B5EF4-FFF2-40B4-BE49-F238E27FC236}">
                <a16:creationId xmlns:a16="http://schemas.microsoft.com/office/drawing/2014/main" id="{B3D8FE38-F7CA-8123-1372-F2F23ACBB9FB}"/>
              </a:ext>
            </a:extLst>
          </p:cNvPr>
          <p:cNvSpPr txBox="1"/>
          <p:nvPr/>
        </p:nvSpPr>
        <p:spPr>
          <a:xfrm>
            <a:off x="-8811858" y="5701999"/>
            <a:ext cx="7122496" cy="584775"/>
          </a:xfrm>
          <a:prstGeom prst="rect">
            <a:avLst/>
          </a:prstGeom>
          <a:noFill/>
          <a:ln w="9525">
            <a:noFill/>
          </a:ln>
        </p:spPr>
        <p:txBody>
          <a:bodyPr wrap="square">
            <a:spAutoFit/>
          </a:bodyPr>
          <a:lstStyle/>
          <a:p>
            <a:pPr eaLnBrk="0" hangingPunct="0"/>
            <a:r>
              <a:rPr lang="vi-VN" altLang="x-none" sz="3200" dirty="0">
                <a:latin typeface="#9Slide03 Arima Madurai Black" panose="00000A00000000000000" pitchFamily="2" charset="0"/>
              </a:rPr>
              <a:t>Nối 2 đầu dây dẫn với hai cực của pin</a:t>
            </a:r>
            <a:endParaRPr lang="en-US" altLang="zh-CN" sz="3200" dirty="0">
              <a:latin typeface="#9Slide03 Arima Madurai Black" panose="00000A00000000000000" pitchFamily="2" charset="0"/>
              <a:ea typeface="SimSun" panose="02010600030101010101" pitchFamily="2" charset="-122"/>
            </a:endParaRPr>
          </a:p>
        </p:txBody>
      </p:sp>
      <p:sp>
        <p:nvSpPr>
          <p:cNvPr id="48" name="Hộp Văn bản 20">
            <a:extLst>
              <a:ext uri="{FF2B5EF4-FFF2-40B4-BE49-F238E27FC236}">
                <a16:creationId xmlns:a16="http://schemas.microsoft.com/office/drawing/2014/main" id="{AD253D7F-6AFE-30F5-7EFC-0230FBAA3D16}"/>
              </a:ext>
            </a:extLst>
          </p:cNvPr>
          <p:cNvSpPr txBox="1"/>
          <p:nvPr/>
        </p:nvSpPr>
        <p:spPr>
          <a:xfrm>
            <a:off x="-8811860" y="6491059"/>
            <a:ext cx="8530908" cy="584775"/>
          </a:xfrm>
          <a:prstGeom prst="rect">
            <a:avLst/>
          </a:prstGeom>
          <a:noFill/>
          <a:ln w="9525">
            <a:noFill/>
          </a:ln>
        </p:spPr>
        <p:txBody>
          <a:bodyPr wrap="square">
            <a:spAutoFit/>
          </a:bodyPr>
          <a:lstStyle/>
          <a:p>
            <a:pPr eaLnBrk="0" hangingPunct="0"/>
            <a:r>
              <a:rPr lang="vi-VN" altLang="x-none" sz="3200">
                <a:latin typeface="#9Slide03 Arima Madurai Black" panose="00000A00000000000000" pitchFamily="2" charset="0"/>
              </a:rPr>
              <a:t>Bật công tắc và đưa đinh vít đến gần kẹp giấy</a:t>
            </a:r>
            <a:endParaRPr lang="en-US" altLang="zh-CN" sz="3200" dirty="0">
              <a:latin typeface="#9Slide03 Arima Madurai Black" panose="00000A00000000000000" pitchFamily="2" charset="0"/>
              <a:ea typeface="SimSun" panose="02010600030101010101" pitchFamily="2" charset="-122"/>
            </a:endParaRPr>
          </a:p>
        </p:txBody>
      </p:sp>
      <p:sp>
        <p:nvSpPr>
          <p:cNvPr id="49" name="Text Box 201">
            <a:extLst>
              <a:ext uri="{FF2B5EF4-FFF2-40B4-BE49-F238E27FC236}">
                <a16:creationId xmlns:a16="http://schemas.microsoft.com/office/drawing/2014/main" id="{8DF36EAB-9F0C-754F-331E-00480A0F5D3E}"/>
              </a:ext>
            </a:extLst>
          </p:cNvPr>
          <p:cNvSpPr txBox="1"/>
          <p:nvPr/>
        </p:nvSpPr>
        <p:spPr>
          <a:xfrm>
            <a:off x="-5809403" y="8351063"/>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3</a:t>
            </a:r>
            <a:endParaRPr lang="en-US" altLang="en-US" sz="2800" b="1" dirty="0">
              <a:solidFill>
                <a:schemeClr val="bg1"/>
              </a:solidFill>
              <a:latin typeface="#9Slide03 Arima Madurai Black" panose="00000A00000000000000" pitchFamily="2" charset="0"/>
            </a:endParaRPr>
          </a:p>
        </p:txBody>
      </p:sp>
      <p:sp>
        <p:nvSpPr>
          <p:cNvPr id="50" name="Hộp Văn bản 20">
            <a:extLst>
              <a:ext uri="{FF2B5EF4-FFF2-40B4-BE49-F238E27FC236}">
                <a16:creationId xmlns:a16="http://schemas.microsoft.com/office/drawing/2014/main" id="{B3431834-1453-5B86-B3AF-87E5DBB174AC}"/>
              </a:ext>
            </a:extLst>
          </p:cNvPr>
          <p:cNvSpPr txBox="1"/>
          <p:nvPr/>
        </p:nvSpPr>
        <p:spPr>
          <a:xfrm>
            <a:off x="-4202649" y="8424107"/>
            <a:ext cx="7122496" cy="584775"/>
          </a:xfrm>
          <a:prstGeom prst="rect">
            <a:avLst/>
          </a:prstGeom>
          <a:noFill/>
          <a:ln w="9525">
            <a:noFill/>
          </a:ln>
        </p:spPr>
        <p:txBody>
          <a:bodyPr wrap="square">
            <a:spAutoFit/>
          </a:bodyPr>
          <a:lstStyle/>
          <a:p>
            <a:pPr eaLnBrk="0" hangingPunct="0"/>
            <a:r>
              <a:rPr lang="vi-VN" altLang="x-none" sz="3200" dirty="0">
                <a:latin typeface="#9Slide03 Arima Madurai Black" panose="00000A00000000000000" pitchFamily="2" charset="0"/>
              </a:rPr>
              <a:t>Ngắt công tắc</a:t>
            </a:r>
            <a:endParaRPr lang="en-US" altLang="zh-CN" sz="3200" dirty="0">
              <a:latin typeface="#9Slide03 Arima Madurai Black" panose="00000A00000000000000" pitchFamily="2" charset="0"/>
              <a:ea typeface="SimSun" panose="02010600030101010101" pitchFamily="2" charset="-122"/>
            </a:endParaRPr>
          </a:p>
        </p:txBody>
      </p:sp>
      <p:sp>
        <p:nvSpPr>
          <p:cNvPr id="51" name="Text Box 201">
            <a:extLst>
              <a:ext uri="{FF2B5EF4-FFF2-40B4-BE49-F238E27FC236}">
                <a16:creationId xmlns:a16="http://schemas.microsoft.com/office/drawing/2014/main" id="{0C2CC818-B91F-725C-42BB-E7B59D47ED9A}"/>
              </a:ext>
            </a:extLst>
          </p:cNvPr>
          <p:cNvSpPr txBox="1"/>
          <p:nvPr/>
        </p:nvSpPr>
        <p:spPr>
          <a:xfrm>
            <a:off x="7715839" y="11258587"/>
            <a:ext cx="1815202"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Ghi chú</a:t>
            </a:r>
            <a:endParaRPr lang="en-US" altLang="en-US" sz="2800" b="1" dirty="0">
              <a:solidFill>
                <a:schemeClr val="bg1"/>
              </a:solidFill>
              <a:latin typeface="#9Slide03 Arima Madurai Black" panose="00000A00000000000000" pitchFamily="2" charset="0"/>
            </a:endParaRPr>
          </a:p>
        </p:txBody>
      </p:sp>
      <p:sp>
        <p:nvSpPr>
          <p:cNvPr id="52" name="Hộp Văn bản 20">
            <a:extLst>
              <a:ext uri="{FF2B5EF4-FFF2-40B4-BE49-F238E27FC236}">
                <a16:creationId xmlns:a16="http://schemas.microsoft.com/office/drawing/2014/main" id="{97545A66-62B5-4C80-B8D8-AD644A154392}"/>
              </a:ext>
            </a:extLst>
          </p:cNvPr>
          <p:cNvSpPr txBox="1"/>
          <p:nvPr/>
        </p:nvSpPr>
        <p:spPr>
          <a:xfrm>
            <a:off x="3276600" y="12306300"/>
            <a:ext cx="10559239"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Khi bật công tắc, trong mạch xuất hiện dòng điện đi từ cực dương của pin, qua ống dây và đi vào cực âm của pin</a:t>
            </a:r>
            <a:endParaRPr lang="en-US" altLang="zh-CN" sz="3200" dirty="0">
              <a:latin typeface="#9Slide03 Arima Madurai Black" panose="00000A00000000000000" pitchFamily="2" charset="0"/>
              <a:ea typeface="SimSun" panose="02010600030101010101" pitchFamily="2" charset="-122"/>
            </a:endParaRPr>
          </a:p>
        </p:txBody>
      </p:sp>
      <p:sp>
        <p:nvSpPr>
          <p:cNvPr id="53" name="Text Box 198">
            <a:extLst>
              <a:ext uri="{FF2B5EF4-FFF2-40B4-BE49-F238E27FC236}">
                <a16:creationId xmlns:a16="http://schemas.microsoft.com/office/drawing/2014/main" id="{1D793B1C-0854-2A12-86D9-9DE26523B023}"/>
              </a:ext>
            </a:extLst>
          </p:cNvPr>
          <p:cNvSpPr txBox="1"/>
          <p:nvPr/>
        </p:nvSpPr>
        <p:spPr>
          <a:xfrm>
            <a:off x="609600" y="915613"/>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pic>
        <p:nvPicPr>
          <p:cNvPr id="1026" name="Picture 2">
            <a:extLst>
              <a:ext uri="{FF2B5EF4-FFF2-40B4-BE49-F238E27FC236}">
                <a16:creationId xmlns:a16="http://schemas.microsoft.com/office/drawing/2014/main" id="{EF6B2EFF-507B-64B0-5A28-C6AE3FA1E7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9736" y="5329455"/>
            <a:ext cx="2925784" cy="29257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18CA1E-1A4B-F8E1-1130-1D605AAB3E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2385229"/>
            <a:ext cx="2209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58" name="Hộp Văn bản 20">
            <a:extLst>
              <a:ext uri="{FF2B5EF4-FFF2-40B4-BE49-F238E27FC236}">
                <a16:creationId xmlns:a16="http://schemas.microsoft.com/office/drawing/2014/main" id="{116DA162-66BB-A476-B99C-74A2D2C87120}"/>
              </a:ext>
            </a:extLst>
          </p:cNvPr>
          <p:cNvSpPr txBox="1"/>
          <p:nvPr/>
        </p:nvSpPr>
        <p:spPr>
          <a:xfrm>
            <a:off x="3666016" y="2878808"/>
            <a:ext cx="13097983" cy="1446550"/>
          </a:xfrm>
          <a:prstGeom prst="rect">
            <a:avLst/>
          </a:prstGeom>
          <a:noFill/>
          <a:ln w="9525">
            <a:noFill/>
          </a:ln>
        </p:spPr>
        <p:txBody>
          <a:bodyPr wrap="square">
            <a:spAutoFit/>
          </a:bodyPr>
          <a:lstStyle/>
          <a:p>
            <a:pPr algn="ctr" eaLnBrk="0" hangingPunct="0"/>
            <a:r>
              <a:rPr lang="vi-VN" sz="4400" dirty="0">
                <a:latin typeface="#9Slide07 IcielBaliho Script" pitchFamily="2" charset="0"/>
              </a:rPr>
              <a:t>Mô tả hiện tượng xảy ra giữa đinh vít và các kẹp giấy trong hai trường hợp có dòng điện và không có dòng điện đi qua cuộn dây.</a:t>
            </a:r>
            <a:endParaRPr lang="en-US" altLang="zh-CN" sz="4400" dirty="0">
              <a:latin typeface="#9Slide07 IcielBaliho Script" pitchFamily="2" charset="0"/>
            </a:endParaRPr>
          </a:p>
        </p:txBody>
      </p:sp>
      <p:sp>
        <p:nvSpPr>
          <p:cNvPr id="84" name="Hộp Văn bản 20">
            <a:extLst>
              <a:ext uri="{FF2B5EF4-FFF2-40B4-BE49-F238E27FC236}">
                <a16:creationId xmlns:a16="http://schemas.microsoft.com/office/drawing/2014/main" id="{CB6B02EA-2007-9DCB-BAD7-FC63A6FC6C5C}"/>
              </a:ext>
            </a:extLst>
          </p:cNvPr>
          <p:cNvSpPr txBox="1"/>
          <p:nvPr/>
        </p:nvSpPr>
        <p:spPr>
          <a:xfrm>
            <a:off x="3635986" y="6638473"/>
            <a:ext cx="9121625" cy="646331"/>
          </a:xfrm>
          <a:prstGeom prst="rect">
            <a:avLst/>
          </a:prstGeom>
          <a:noFill/>
          <a:ln w="9525">
            <a:noFill/>
          </a:ln>
        </p:spPr>
        <p:txBody>
          <a:bodyPr wrap="square">
            <a:spAutoFit/>
          </a:bodyPr>
          <a:lstStyle>
            <a:defPPr>
              <a:defRPr lang="en-US"/>
            </a:defPPr>
            <a:lvl1pPr algn="ctr" eaLnBrk="0" hangingPunct="0">
              <a:defRPr sz="3200">
                <a:latin typeface="#9Slide03 Arima Madurai Black" panose="00000A00000000000000" pitchFamily="2" charset="0"/>
              </a:defRPr>
            </a:lvl1pPr>
          </a:lstStyle>
          <a:p>
            <a:pPr algn="l"/>
            <a:r>
              <a:rPr lang="vi-VN" sz="3600" dirty="0"/>
              <a:t>Khi có dòng điện: đinh vít hút các kẹp giấy.</a:t>
            </a:r>
          </a:p>
        </p:txBody>
      </p:sp>
      <p:sp>
        <p:nvSpPr>
          <p:cNvPr id="85" name="Hộp Văn bản 20">
            <a:extLst>
              <a:ext uri="{FF2B5EF4-FFF2-40B4-BE49-F238E27FC236}">
                <a16:creationId xmlns:a16="http://schemas.microsoft.com/office/drawing/2014/main" id="{04A53302-2BFE-C21A-EA73-A4C8DE7E0CCF}"/>
              </a:ext>
            </a:extLst>
          </p:cNvPr>
          <p:cNvSpPr txBox="1"/>
          <p:nvPr/>
        </p:nvSpPr>
        <p:spPr>
          <a:xfrm>
            <a:off x="3657019" y="7601427"/>
            <a:ext cx="9009780" cy="1200329"/>
          </a:xfrm>
          <a:prstGeom prst="rect">
            <a:avLst/>
          </a:prstGeom>
          <a:noFill/>
          <a:ln w="9525">
            <a:noFill/>
          </a:ln>
        </p:spPr>
        <p:txBody>
          <a:bodyPr wrap="square">
            <a:spAutoFit/>
          </a:bodyPr>
          <a:lstStyle>
            <a:defPPr>
              <a:defRPr lang="en-US"/>
            </a:defPPr>
            <a:lvl1pPr algn="ctr" eaLnBrk="0" hangingPunct="0">
              <a:defRPr sz="3200">
                <a:latin typeface="#9Slide03 Arima Madurai Black" panose="00000A00000000000000" pitchFamily="2" charset="0"/>
              </a:defRPr>
            </a:lvl1pPr>
          </a:lstStyle>
          <a:p>
            <a:pPr algn="l"/>
            <a:r>
              <a:rPr lang="vi-VN" sz="3600" dirty="0"/>
              <a:t>Khi không có dòng điện: giữa đinh vít và kẹp giấy không xảy ra hiện tượng gì.</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58"/>
                                        </p:tgtEl>
                                        <p:attrNameLst>
                                          <p:attrName>style.visibility</p:attrName>
                                        </p:attrNameLst>
                                      </p:cBhvr>
                                      <p:to>
                                        <p:strVal val="visible"/>
                                      </p:to>
                                    </p:set>
                                    <p:animEffect transition="in" filter="wipe(left)">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84"/>
                                        </p:tgtEl>
                                        <p:attrNameLst>
                                          <p:attrName>style.visibility</p:attrName>
                                        </p:attrNameLst>
                                      </p:cBhvr>
                                      <p:to>
                                        <p:strVal val="visible"/>
                                      </p:to>
                                    </p:set>
                                    <p:animEffect transition="in" filter="wipe(left)">
                                      <p:cBhvr>
                                        <p:cTn id="24" dur="500"/>
                                        <p:tgtEl>
                                          <p:spTgt spid="84"/>
                                        </p:tgtEl>
                                      </p:cBhvr>
                                    </p:animEffect>
                                  </p:childTnLst>
                                </p:cTn>
                              </p:par>
                            </p:childTnLst>
                          </p:cTn>
                        </p:par>
                        <p:par>
                          <p:cTn id="25" fill="hold">
                            <p:stCondLst>
                              <p:cond delay="1850"/>
                            </p:stCondLst>
                            <p:childTnLst>
                              <p:par>
                                <p:cTn id="26" presetID="22" presetClass="entr" presetSubtype="8" fill="hold" grpId="0" nodeType="afterEffect">
                                  <p:stCondLst>
                                    <p:cond delay="0"/>
                                  </p:stCondLst>
                                  <p:iterate type="lt">
                                    <p:tmPct val="5000"/>
                                  </p:iterate>
                                  <p:childTnLst>
                                    <p:set>
                                      <p:cBhvr>
                                        <p:cTn id="27" dur="1" fill="hold">
                                          <p:stCondLst>
                                            <p:cond delay="0"/>
                                          </p:stCondLst>
                                        </p:cTn>
                                        <p:tgtEl>
                                          <p:spTgt spid="85"/>
                                        </p:tgtEl>
                                        <p:attrNameLst>
                                          <p:attrName>style.visibility</p:attrName>
                                        </p:attrNameLst>
                                      </p:cBhvr>
                                      <p:to>
                                        <p:strVal val="visible"/>
                                      </p:to>
                                    </p:set>
                                    <p:animEffect transition="in" filter="wipe(left)">
                                      <p:cBhvr>
                                        <p:cTn id="28"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4" grpId="0"/>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565287" y="5913946"/>
            <a:ext cx="5630153" cy="583435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58459">
            <a:off x="15711216" y="-2681118"/>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38171">
            <a:off x="-5448703" y="5248477"/>
            <a:ext cx="6599197" cy="6838546"/>
          </a:xfrm>
          <a:prstGeom prst="rect">
            <a:avLst/>
          </a:prstGeom>
        </p:spPr>
      </p:pic>
      <p:grpSp>
        <p:nvGrpSpPr>
          <p:cNvPr id="6" name="Group 6"/>
          <p:cNvGrpSpPr/>
          <p:nvPr/>
        </p:nvGrpSpPr>
        <p:grpSpPr>
          <a:xfrm>
            <a:off x="16078200"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284995">
            <a:off x="-870493" y="-880590"/>
            <a:ext cx="1936387" cy="2006618"/>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90501">
            <a:off x="17438639" y="7418650"/>
            <a:ext cx="2410762" cy="2498199"/>
          </a:xfrm>
          <a:prstGeom prst="rect">
            <a:avLst/>
          </a:prstGeom>
        </p:spPr>
      </p:pic>
      <p:sp>
        <p:nvSpPr>
          <p:cNvPr id="44" name="Text Box 201">
            <a:extLst>
              <a:ext uri="{FF2B5EF4-FFF2-40B4-BE49-F238E27FC236}">
                <a16:creationId xmlns:a16="http://schemas.microsoft.com/office/drawing/2014/main" id="{B78850FB-716E-D834-CA5C-D375FAE364AF}"/>
              </a:ext>
            </a:extLst>
          </p:cNvPr>
          <p:cNvSpPr txBox="1"/>
          <p:nvPr/>
        </p:nvSpPr>
        <p:spPr>
          <a:xfrm>
            <a:off x="-3457293" y="1816533"/>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1</a:t>
            </a:r>
            <a:endParaRPr lang="en-US" altLang="en-US" sz="2800" b="1" dirty="0">
              <a:solidFill>
                <a:schemeClr val="bg1"/>
              </a:solidFill>
              <a:latin typeface="#9Slide03 Arima Madurai Black" panose="00000A00000000000000" pitchFamily="2" charset="0"/>
            </a:endParaRPr>
          </a:p>
        </p:txBody>
      </p:sp>
      <p:sp>
        <p:nvSpPr>
          <p:cNvPr id="46" name="Text Box 201">
            <a:extLst>
              <a:ext uri="{FF2B5EF4-FFF2-40B4-BE49-F238E27FC236}">
                <a16:creationId xmlns:a16="http://schemas.microsoft.com/office/drawing/2014/main" id="{C3CC3415-2C0C-EDB5-D83F-875F8742E221}"/>
              </a:ext>
            </a:extLst>
          </p:cNvPr>
          <p:cNvSpPr txBox="1"/>
          <p:nvPr/>
        </p:nvSpPr>
        <p:spPr>
          <a:xfrm>
            <a:off x="-3742386" y="4427262"/>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2</a:t>
            </a:r>
            <a:endParaRPr lang="en-US" altLang="en-US" sz="2800" b="1" dirty="0">
              <a:solidFill>
                <a:schemeClr val="bg1"/>
              </a:solidFill>
              <a:latin typeface="#9Slide03 Arima Madurai Black" panose="00000A00000000000000" pitchFamily="2" charset="0"/>
            </a:endParaRPr>
          </a:p>
        </p:txBody>
      </p:sp>
      <p:sp>
        <p:nvSpPr>
          <p:cNvPr id="47" name="Hộp Văn bản 20">
            <a:extLst>
              <a:ext uri="{FF2B5EF4-FFF2-40B4-BE49-F238E27FC236}">
                <a16:creationId xmlns:a16="http://schemas.microsoft.com/office/drawing/2014/main" id="{B3D8FE38-F7CA-8123-1372-F2F23ACBB9FB}"/>
              </a:ext>
            </a:extLst>
          </p:cNvPr>
          <p:cNvSpPr txBox="1"/>
          <p:nvPr/>
        </p:nvSpPr>
        <p:spPr>
          <a:xfrm>
            <a:off x="-8811858" y="5701999"/>
            <a:ext cx="7122496" cy="584775"/>
          </a:xfrm>
          <a:prstGeom prst="rect">
            <a:avLst/>
          </a:prstGeom>
          <a:noFill/>
          <a:ln w="9525">
            <a:noFill/>
          </a:ln>
        </p:spPr>
        <p:txBody>
          <a:bodyPr wrap="square">
            <a:spAutoFit/>
          </a:bodyPr>
          <a:lstStyle/>
          <a:p>
            <a:pPr eaLnBrk="0" hangingPunct="0"/>
            <a:r>
              <a:rPr lang="vi-VN" altLang="x-none" sz="3200" dirty="0">
                <a:latin typeface="#9Slide03 Arima Madurai Black" panose="00000A00000000000000" pitchFamily="2" charset="0"/>
              </a:rPr>
              <a:t>Nối 2 đầu dây dẫn với hai cực của pin</a:t>
            </a:r>
            <a:endParaRPr lang="en-US" altLang="zh-CN" sz="3200" dirty="0">
              <a:latin typeface="#9Slide03 Arima Madurai Black" panose="00000A00000000000000" pitchFamily="2" charset="0"/>
              <a:ea typeface="SimSun" panose="02010600030101010101" pitchFamily="2" charset="-122"/>
            </a:endParaRPr>
          </a:p>
        </p:txBody>
      </p:sp>
      <p:sp>
        <p:nvSpPr>
          <p:cNvPr id="49" name="Text Box 201">
            <a:extLst>
              <a:ext uri="{FF2B5EF4-FFF2-40B4-BE49-F238E27FC236}">
                <a16:creationId xmlns:a16="http://schemas.microsoft.com/office/drawing/2014/main" id="{8DF36EAB-9F0C-754F-331E-00480A0F5D3E}"/>
              </a:ext>
            </a:extLst>
          </p:cNvPr>
          <p:cNvSpPr txBox="1"/>
          <p:nvPr/>
        </p:nvSpPr>
        <p:spPr>
          <a:xfrm>
            <a:off x="-5809403" y="8351063"/>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3</a:t>
            </a:r>
            <a:endParaRPr lang="en-US" altLang="en-US" sz="2800" b="1" dirty="0">
              <a:solidFill>
                <a:schemeClr val="bg1"/>
              </a:solidFill>
              <a:latin typeface="#9Slide03 Arima Madurai Black" panose="00000A00000000000000" pitchFamily="2" charset="0"/>
            </a:endParaRPr>
          </a:p>
        </p:txBody>
      </p:sp>
      <p:sp>
        <p:nvSpPr>
          <p:cNvPr id="51" name="Text Box 201">
            <a:extLst>
              <a:ext uri="{FF2B5EF4-FFF2-40B4-BE49-F238E27FC236}">
                <a16:creationId xmlns:a16="http://schemas.microsoft.com/office/drawing/2014/main" id="{0C2CC818-B91F-725C-42BB-E7B59D47ED9A}"/>
              </a:ext>
            </a:extLst>
          </p:cNvPr>
          <p:cNvSpPr txBox="1"/>
          <p:nvPr/>
        </p:nvSpPr>
        <p:spPr>
          <a:xfrm>
            <a:off x="7715839" y="11258587"/>
            <a:ext cx="1815202"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Ghi chú</a:t>
            </a:r>
            <a:endParaRPr lang="en-US" altLang="en-US" sz="2800" b="1" dirty="0">
              <a:solidFill>
                <a:schemeClr val="bg1"/>
              </a:solidFill>
              <a:latin typeface="#9Slide03 Arima Madurai Black" panose="00000A00000000000000" pitchFamily="2" charset="0"/>
            </a:endParaRPr>
          </a:p>
        </p:txBody>
      </p:sp>
      <p:sp>
        <p:nvSpPr>
          <p:cNvPr id="52" name="Hộp Văn bản 20">
            <a:extLst>
              <a:ext uri="{FF2B5EF4-FFF2-40B4-BE49-F238E27FC236}">
                <a16:creationId xmlns:a16="http://schemas.microsoft.com/office/drawing/2014/main" id="{97545A66-62B5-4C80-B8D8-AD644A154392}"/>
              </a:ext>
            </a:extLst>
          </p:cNvPr>
          <p:cNvSpPr txBox="1"/>
          <p:nvPr/>
        </p:nvSpPr>
        <p:spPr>
          <a:xfrm>
            <a:off x="3276600" y="12306300"/>
            <a:ext cx="10559239"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Khi bật công tắc, trong mạch xuất hiện dòng điện đi từ cực dương của pin, qua ống dây và đi vào cực âm của pin</a:t>
            </a:r>
            <a:endParaRPr lang="en-US" altLang="zh-CN" sz="3200" dirty="0">
              <a:latin typeface="#9Slide03 Arima Madurai Black" panose="00000A00000000000000" pitchFamily="2" charset="0"/>
              <a:ea typeface="SimSun" panose="02010600030101010101" pitchFamily="2" charset="-122"/>
            </a:endParaRPr>
          </a:p>
        </p:txBody>
      </p:sp>
      <p:sp>
        <p:nvSpPr>
          <p:cNvPr id="53" name="Text Box 198">
            <a:extLst>
              <a:ext uri="{FF2B5EF4-FFF2-40B4-BE49-F238E27FC236}">
                <a16:creationId xmlns:a16="http://schemas.microsoft.com/office/drawing/2014/main" id="{1D793B1C-0854-2A12-86D9-9DE26523B023}"/>
              </a:ext>
            </a:extLst>
          </p:cNvPr>
          <p:cNvSpPr txBox="1"/>
          <p:nvPr/>
        </p:nvSpPr>
        <p:spPr>
          <a:xfrm>
            <a:off x="676099" y="1331111"/>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pic>
        <p:nvPicPr>
          <p:cNvPr id="1026" name="Picture 2">
            <a:extLst>
              <a:ext uri="{FF2B5EF4-FFF2-40B4-BE49-F238E27FC236}">
                <a16:creationId xmlns:a16="http://schemas.microsoft.com/office/drawing/2014/main" id="{EF6B2EFF-507B-64B0-5A28-C6AE3FA1E7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1944" y="5664954"/>
            <a:ext cx="2444254" cy="2444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18CA1E-1A4B-F8E1-1130-1D605AAB3E7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80950" y="2825137"/>
            <a:ext cx="1853047" cy="1853047"/>
          </a:xfrm>
          <a:prstGeom prst="rect">
            <a:avLst/>
          </a:prstGeom>
          <a:noFill/>
          <a:extLst>
            <a:ext uri="{909E8E84-426E-40DD-AFC4-6F175D3DCCD1}">
              <a14:hiddenFill xmlns:a14="http://schemas.microsoft.com/office/drawing/2010/main">
                <a:solidFill>
                  <a:srgbClr val="FFFFFF"/>
                </a:solidFill>
              </a14:hiddenFill>
            </a:ext>
          </a:extLst>
        </p:spPr>
      </p:pic>
      <p:sp>
        <p:nvSpPr>
          <p:cNvPr id="58" name="Hộp Văn bản 20">
            <a:extLst>
              <a:ext uri="{FF2B5EF4-FFF2-40B4-BE49-F238E27FC236}">
                <a16:creationId xmlns:a16="http://schemas.microsoft.com/office/drawing/2014/main" id="{116DA162-66BB-A476-B99C-74A2D2C87120}"/>
              </a:ext>
            </a:extLst>
          </p:cNvPr>
          <p:cNvSpPr txBox="1"/>
          <p:nvPr/>
        </p:nvSpPr>
        <p:spPr>
          <a:xfrm>
            <a:off x="3544182" y="3097801"/>
            <a:ext cx="13097983" cy="1446550"/>
          </a:xfrm>
          <a:prstGeom prst="rect">
            <a:avLst/>
          </a:prstGeom>
          <a:noFill/>
          <a:ln w="9525">
            <a:noFill/>
          </a:ln>
        </p:spPr>
        <p:txBody>
          <a:bodyPr wrap="square">
            <a:spAutoFit/>
          </a:bodyPr>
          <a:lstStyle/>
          <a:p>
            <a:pPr algn="ctr" eaLnBrk="0" hangingPunct="0"/>
            <a:r>
              <a:rPr lang="en-US" sz="4400" dirty="0" err="1">
                <a:latin typeface="#9Slide07 IcielBaliho Script" pitchFamily="2" charset="0"/>
              </a:rPr>
              <a:t>Nêu</a:t>
            </a:r>
            <a:r>
              <a:rPr lang="en-US" sz="4400" dirty="0">
                <a:latin typeface="#9Slide07 IcielBaliho Script" pitchFamily="2" charset="0"/>
              </a:rPr>
              <a:t> </a:t>
            </a:r>
            <a:r>
              <a:rPr lang="en-US" sz="4400" dirty="0" err="1">
                <a:latin typeface="#9Slide07 IcielBaliho Script" pitchFamily="2" charset="0"/>
              </a:rPr>
              <a:t>xem</a:t>
            </a:r>
            <a:r>
              <a:rPr lang="en-US" sz="4400" dirty="0">
                <a:latin typeface="#9Slide07 IcielBaliho Script" pitchFamily="2" charset="0"/>
              </a:rPr>
              <a:t> </a:t>
            </a:r>
            <a:r>
              <a:rPr lang="en-US" sz="4400" dirty="0" err="1">
                <a:latin typeface="#9Slide07 IcielBaliho Script" pitchFamily="2" charset="0"/>
              </a:rPr>
              <a:t>đinh</a:t>
            </a:r>
            <a:r>
              <a:rPr lang="en-US" sz="4400" dirty="0">
                <a:latin typeface="#9Slide07 IcielBaliho Script" pitchFamily="2" charset="0"/>
              </a:rPr>
              <a:t> </a:t>
            </a:r>
            <a:r>
              <a:rPr lang="en-US" sz="4400" dirty="0" err="1">
                <a:latin typeface="#9Slide07 IcielBaliho Script" pitchFamily="2" charset="0"/>
              </a:rPr>
              <a:t>vít</a:t>
            </a:r>
            <a:r>
              <a:rPr lang="en-US" sz="4400" dirty="0">
                <a:latin typeface="#9Slide07 IcielBaliho Script" pitchFamily="2" charset="0"/>
              </a:rPr>
              <a:t> </a:t>
            </a:r>
            <a:r>
              <a:rPr lang="en-US" sz="4400" dirty="0" err="1">
                <a:latin typeface="#9Slide07 IcielBaliho Script" pitchFamily="2" charset="0"/>
              </a:rPr>
              <a:t>trở</a:t>
            </a:r>
            <a:r>
              <a:rPr lang="en-US" sz="4400" dirty="0">
                <a:latin typeface="#9Slide07 IcielBaliho Script" pitchFamily="2" charset="0"/>
              </a:rPr>
              <a:t> </a:t>
            </a:r>
            <a:r>
              <a:rPr lang="en-US" sz="4400" dirty="0" err="1">
                <a:latin typeface="#9Slide07 IcielBaliho Script" pitchFamily="2" charset="0"/>
              </a:rPr>
              <a:t>thành</a:t>
            </a:r>
            <a:r>
              <a:rPr lang="en-US" sz="4400" dirty="0">
                <a:latin typeface="#9Slide07 IcielBaliho Script" pitchFamily="2" charset="0"/>
              </a:rPr>
              <a:t> </a:t>
            </a:r>
            <a:r>
              <a:rPr lang="en-US" sz="4400" dirty="0" err="1">
                <a:latin typeface="#9Slide07 IcielBaliho Script" pitchFamily="2" charset="0"/>
              </a:rPr>
              <a:t>nam</a:t>
            </a:r>
            <a:r>
              <a:rPr lang="en-US" sz="4400" dirty="0">
                <a:latin typeface="#9Slide07 IcielBaliho Script" pitchFamily="2" charset="0"/>
              </a:rPr>
              <a:t> </a:t>
            </a:r>
            <a:r>
              <a:rPr lang="en-US" sz="4400" dirty="0" err="1">
                <a:latin typeface="#9Slide07 IcielBaliho Script" pitchFamily="2" charset="0"/>
              </a:rPr>
              <a:t>châm</a:t>
            </a:r>
            <a:r>
              <a:rPr lang="en-US" sz="4400" dirty="0">
                <a:latin typeface="#9Slide07 IcielBaliho Script" pitchFamily="2" charset="0"/>
              </a:rPr>
              <a:t> </a:t>
            </a:r>
            <a:r>
              <a:rPr lang="en-US" sz="4400" dirty="0" err="1">
                <a:latin typeface="#9Slide07 IcielBaliho Script" pitchFamily="2" charset="0"/>
              </a:rPr>
              <a:t>khi</a:t>
            </a:r>
            <a:r>
              <a:rPr lang="en-US" sz="4400" dirty="0">
                <a:latin typeface="#9Slide07 IcielBaliho Script" pitchFamily="2" charset="0"/>
              </a:rPr>
              <a:t> có </a:t>
            </a:r>
            <a:r>
              <a:rPr lang="en-US" sz="4400" dirty="0" err="1">
                <a:latin typeface="#9Slide07 IcielBaliho Script" pitchFamily="2" charset="0"/>
              </a:rPr>
              <a:t>dòng</a:t>
            </a:r>
            <a:r>
              <a:rPr lang="en-US" sz="4400" dirty="0">
                <a:latin typeface="#9Slide07 IcielBaliho Script" pitchFamily="2" charset="0"/>
              </a:rPr>
              <a:t> </a:t>
            </a:r>
            <a:r>
              <a:rPr lang="en-US" sz="4400" dirty="0" err="1">
                <a:latin typeface="#9Slide07 IcielBaliho Script" pitchFamily="2" charset="0"/>
              </a:rPr>
              <a:t>điện</a:t>
            </a:r>
            <a:r>
              <a:rPr lang="en-US" sz="4400" dirty="0">
                <a:latin typeface="#9Slide07 IcielBaliho Script" pitchFamily="2" charset="0"/>
              </a:rPr>
              <a:t> </a:t>
            </a:r>
            <a:r>
              <a:rPr lang="en-US" sz="4400" dirty="0" err="1">
                <a:latin typeface="#9Slide07 IcielBaliho Script" pitchFamily="2" charset="0"/>
              </a:rPr>
              <a:t>đi</a:t>
            </a:r>
            <a:r>
              <a:rPr lang="en-US" sz="4400" dirty="0">
                <a:latin typeface="#9Slide07 IcielBaliho Script" pitchFamily="2" charset="0"/>
              </a:rPr>
              <a:t> qua </a:t>
            </a:r>
            <a:r>
              <a:rPr lang="en-US" sz="4400" dirty="0" err="1">
                <a:latin typeface="#9Slide07 IcielBaliho Script" pitchFamily="2" charset="0"/>
              </a:rPr>
              <a:t>cuộn</a:t>
            </a:r>
            <a:r>
              <a:rPr lang="en-US" sz="4400" dirty="0">
                <a:latin typeface="#9Slide07 IcielBaliho Script" pitchFamily="2" charset="0"/>
              </a:rPr>
              <a:t> </a:t>
            </a:r>
            <a:r>
              <a:rPr lang="en-US" sz="4400" dirty="0" err="1">
                <a:latin typeface="#9Slide07 IcielBaliho Script" pitchFamily="2" charset="0"/>
              </a:rPr>
              <a:t>dây</a:t>
            </a:r>
            <a:r>
              <a:rPr lang="en-US" sz="4400" dirty="0">
                <a:latin typeface="#9Slide07 IcielBaliho Script" pitchFamily="2" charset="0"/>
              </a:rPr>
              <a:t>, làm </a:t>
            </a:r>
            <a:r>
              <a:rPr lang="en-US" sz="4400" dirty="0" err="1">
                <a:latin typeface="#9Slide07 IcielBaliho Script" pitchFamily="2" charset="0"/>
              </a:rPr>
              <a:t>thế</a:t>
            </a:r>
            <a:r>
              <a:rPr lang="en-US" sz="4400" dirty="0">
                <a:latin typeface="#9Slide07 IcielBaliho Script" pitchFamily="2" charset="0"/>
              </a:rPr>
              <a:t> nào </a:t>
            </a:r>
            <a:r>
              <a:rPr lang="en-US" sz="4400" dirty="0" err="1">
                <a:latin typeface="#9Slide07 IcielBaliho Script" pitchFamily="2" charset="0"/>
              </a:rPr>
              <a:t>để</a:t>
            </a:r>
            <a:r>
              <a:rPr lang="en-US" sz="4400" dirty="0">
                <a:latin typeface="#9Slide07 IcielBaliho Script" pitchFamily="2" charset="0"/>
              </a:rPr>
              <a:t> </a:t>
            </a:r>
            <a:r>
              <a:rPr lang="en-US" sz="4400" dirty="0" err="1">
                <a:latin typeface="#9Slide07 IcielBaliho Script" pitchFamily="2" charset="0"/>
              </a:rPr>
              <a:t>xác</a:t>
            </a:r>
            <a:r>
              <a:rPr lang="en-US" sz="4400" dirty="0">
                <a:latin typeface="#9Slide07 IcielBaliho Script" pitchFamily="2" charset="0"/>
              </a:rPr>
              <a:t> </a:t>
            </a:r>
            <a:r>
              <a:rPr lang="en-US" sz="4400" dirty="0" err="1">
                <a:latin typeface="#9Slide07 IcielBaliho Script" pitchFamily="2" charset="0"/>
              </a:rPr>
              <a:t>định</a:t>
            </a:r>
            <a:r>
              <a:rPr lang="en-US" sz="4400" dirty="0">
                <a:latin typeface="#9Slide07 IcielBaliho Script" pitchFamily="2" charset="0"/>
              </a:rPr>
              <a:t> </a:t>
            </a:r>
            <a:r>
              <a:rPr lang="en-US" sz="4400" dirty="0" err="1">
                <a:latin typeface="#9Slide07 IcielBaliho Script" pitchFamily="2" charset="0"/>
              </a:rPr>
              <a:t>các</a:t>
            </a:r>
            <a:r>
              <a:rPr lang="en-US" sz="4400" dirty="0">
                <a:latin typeface="#9Slide07 IcielBaliho Script" pitchFamily="2" charset="0"/>
              </a:rPr>
              <a:t> </a:t>
            </a:r>
            <a:r>
              <a:rPr lang="en-US" sz="4400" dirty="0" err="1">
                <a:latin typeface="#9Slide07 IcielBaliho Script" pitchFamily="2" charset="0"/>
              </a:rPr>
              <a:t>cực</a:t>
            </a:r>
            <a:r>
              <a:rPr lang="en-US" sz="4400" dirty="0">
                <a:latin typeface="#9Slide07 IcielBaliho Script" pitchFamily="2" charset="0"/>
              </a:rPr>
              <a:t> </a:t>
            </a:r>
            <a:r>
              <a:rPr lang="en-US" sz="4400" dirty="0" err="1">
                <a:latin typeface="#9Slide07 IcielBaliho Script" pitchFamily="2" charset="0"/>
              </a:rPr>
              <a:t>của</a:t>
            </a:r>
            <a:r>
              <a:rPr lang="en-US" sz="4400" dirty="0">
                <a:latin typeface="#9Slide07 IcielBaliho Script" pitchFamily="2" charset="0"/>
              </a:rPr>
              <a:t> </a:t>
            </a:r>
            <a:r>
              <a:rPr lang="en-US" sz="4400" dirty="0" err="1">
                <a:latin typeface="#9Slide07 IcielBaliho Script" pitchFamily="2" charset="0"/>
              </a:rPr>
              <a:t>nam</a:t>
            </a:r>
            <a:r>
              <a:rPr lang="en-US" sz="4400" dirty="0">
                <a:latin typeface="#9Slide07 IcielBaliho Script" pitchFamily="2" charset="0"/>
              </a:rPr>
              <a:t> </a:t>
            </a:r>
            <a:r>
              <a:rPr lang="en-US" sz="4400" dirty="0" err="1">
                <a:latin typeface="#9Slide07 IcielBaliho Script" pitchFamily="2" charset="0"/>
              </a:rPr>
              <a:t>châm</a:t>
            </a:r>
            <a:r>
              <a:rPr lang="en-US" sz="4400" dirty="0">
                <a:latin typeface="#9Slide07 IcielBaliho Script" pitchFamily="2" charset="0"/>
              </a:rPr>
              <a:t> </a:t>
            </a:r>
            <a:r>
              <a:rPr lang="en-US" sz="4400" dirty="0" err="1">
                <a:latin typeface="#9Slide07 IcielBaliho Script" pitchFamily="2" charset="0"/>
              </a:rPr>
              <a:t>này</a:t>
            </a:r>
            <a:r>
              <a:rPr lang="en-US" sz="4400" dirty="0">
                <a:latin typeface="#9Slide07 IcielBaliho Script" pitchFamily="2" charset="0"/>
              </a:rPr>
              <a:t>?</a:t>
            </a:r>
            <a:endParaRPr lang="en-US" altLang="zh-CN" sz="4400" dirty="0">
              <a:latin typeface="#9Slide07 IcielBaliho Script" pitchFamily="2" charset="0"/>
            </a:endParaRPr>
          </a:p>
        </p:txBody>
      </p:sp>
      <p:sp>
        <p:nvSpPr>
          <p:cNvPr id="84" name="Hộp Văn bản 20">
            <a:extLst>
              <a:ext uri="{FF2B5EF4-FFF2-40B4-BE49-F238E27FC236}">
                <a16:creationId xmlns:a16="http://schemas.microsoft.com/office/drawing/2014/main" id="{CB6B02EA-2007-9DCB-BAD7-FC63A6FC6C5C}"/>
              </a:ext>
            </a:extLst>
          </p:cNvPr>
          <p:cNvSpPr txBox="1"/>
          <p:nvPr/>
        </p:nvSpPr>
        <p:spPr>
          <a:xfrm>
            <a:off x="3900628" y="5722576"/>
            <a:ext cx="12385090" cy="2862322"/>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Dùng một kim nam châm thử đã được xác định các cực. Đưa một cực của kim nam châm lại gần một đầu của chiếc đinh vít, nếu chúng hút nhau thì có thể xác định được cực đó của đinh vít khác cực với kim nam châm. Từ đó xác định được cực còn lại.</a:t>
            </a:r>
          </a:p>
        </p:txBody>
      </p:sp>
    </p:spTree>
    <p:extLst>
      <p:ext uri="{BB962C8B-B14F-4D97-AF65-F5344CB8AC3E}">
        <p14:creationId xmlns:p14="http://schemas.microsoft.com/office/powerpoint/2010/main" val="6787995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58"/>
                                        </p:tgtEl>
                                        <p:attrNameLst>
                                          <p:attrName>style.visibility</p:attrName>
                                        </p:attrNameLst>
                                      </p:cBhvr>
                                      <p:to>
                                        <p:strVal val="visible"/>
                                      </p:to>
                                    </p:set>
                                    <p:animEffect transition="in" filter="wipe(left)">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84"/>
                                        </p:tgtEl>
                                        <p:attrNameLst>
                                          <p:attrName>style.visibility</p:attrName>
                                        </p:attrNameLst>
                                      </p:cBhvr>
                                      <p:to>
                                        <p:strVal val="visible"/>
                                      </p:to>
                                    </p:set>
                                    <p:animEffect transition="in" filter="wipe(left)">
                                      <p:cBhvr>
                                        <p:cTn id="2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565287" y="5913946"/>
            <a:ext cx="5630153" cy="583435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58459">
            <a:off x="15711216" y="-2681118"/>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38171">
            <a:off x="-5448703" y="5248477"/>
            <a:ext cx="6599197" cy="6838546"/>
          </a:xfrm>
          <a:prstGeom prst="rect">
            <a:avLst/>
          </a:prstGeom>
        </p:spPr>
      </p:pic>
      <p:grpSp>
        <p:nvGrpSpPr>
          <p:cNvPr id="6" name="Group 6"/>
          <p:cNvGrpSpPr/>
          <p:nvPr/>
        </p:nvGrpSpPr>
        <p:grpSpPr>
          <a:xfrm>
            <a:off x="16078200"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284995">
            <a:off x="-870493" y="-880590"/>
            <a:ext cx="1936387" cy="2006618"/>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90501">
            <a:off x="17438639" y="7418650"/>
            <a:ext cx="2410762" cy="2498199"/>
          </a:xfrm>
          <a:prstGeom prst="rect">
            <a:avLst/>
          </a:prstGeom>
        </p:spPr>
      </p:pic>
      <p:sp>
        <p:nvSpPr>
          <p:cNvPr id="44" name="Text Box 201">
            <a:extLst>
              <a:ext uri="{FF2B5EF4-FFF2-40B4-BE49-F238E27FC236}">
                <a16:creationId xmlns:a16="http://schemas.microsoft.com/office/drawing/2014/main" id="{B78850FB-716E-D834-CA5C-D375FAE364AF}"/>
              </a:ext>
            </a:extLst>
          </p:cNvPr>
          <p:cNvSpPr txBox="1"/>
          <p:nvPr/>
        </p:nvSpPr>
        <p:spPr>
          <a:xfrm>
            <a:off x="-3457293" y="1816533"/>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1</a:t>
            </a:r>
            <a:endParaRPr lang="en-US" altLang="en-US" sz="2800" b="1" dirty="0">
              <a:solidFill>
                <a:schemeClr val="bg1"/>
              </a:solidFill>
              <a:latin typeface="#9Slide03 Arima Madurai Black" panose="00000A00000000000000" pitchFamily="2" charset="0"/>
            </a:endParaRPr>
          </a:p>
        </p:txBody>
      </p:sp>
      <p:sp>
        <p:nvSpPr>
          <p:cNvPr id="46" name="Text Box 201">
            <a:extLst>
              <a:ext uri="{FF2B5EF4-FFF2-40B4-BE49-F238E27FC236}">
                <a16:creationId xmlns:a16="http://schemas.microsoft.com/office/drawing/2014/main" id="{C3CC3415-2C0C-EDB5-D83F-875F8742E221}"/>
              </a:ext>
            </a:extLst>
          </p:cNvPr>
          <p:cNvSpPr txBox="1"/>
          <p:nvPr/>
        </p:nvSpPr>
        <p:spPr>
          <a:xfrm>
            <a:off x="-3742386" y="4427262"/>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2</a:t>
            </a:r>
            <a:endParaRPr lang="en-US" altLang="en-US" sz="2800" b="1" dirty="0">
              <a:solidFill>
                <a:schemeClr val="bg1"/>
              </a:solidFill>
              <a:latin typeface="#9Slide03 Arima Madurai Black" panose="00000A00000000000000" pitchFamily="2" charset="0"/>
            </a:endParaRPr>
          </a:p>
        </p:txBody>
      </p:sp>
      <p:sp>
        <p:nvSpPr>
          <p:cNvPr id="47" name="Hộp Văn bản 20">
            <a:extLst>
              <a:ext uri="{FF2B5EF4-FFF2-40B4-BE49-F238E27FC236}">
                <a16:creationId xmlns:a16="http://schemas.microsoft.com/office/drawing/2014/main" id="{B3D8FE38-F7CA-8123-1372-F2F23ACBB9FB}"/>
              </a:ext>
            </a:extLst>
          </p:cNvPr>
          <p:cNvSpPr txBox="1"/>
          <p:nvPr/>
        </p:nvSpPr>
        <p:spPr>
          <a:xfrm>
            <a:off x="-8811858" y="5701999"/>
            <a:ext cx="7122496" cy="584775"/>
          </a:xfrm>
          <a:prstGeom prst="rect">
            <a:avLst/>
          </a:prstGeom>
          <a:noFill/>
          <a:ln w="9525">
            <a:noFill/>
          </a:ln>
        </p:spPr>
        <p:txBody>
          <a:bodyPr wrap="square">
            <a:spAutoFit/>
          </a:bodyPr>
          <a:lstStyle/>
          <a:p>
            <a:pPr eaLnBrk="0" hangingPunct="0"/>
            <a:r>
              <a:rPr lang="vi-VN" altLang="x-none" sz="3200" dirty="0">
                <a:latin typeface="#9Slide03 Arima Madurai Black" panose="00000A00000000000000" pitchFamily="2" charset="0"/>
              </a:rPr>
              <a:t>Nối 2 đầu dây dẫn với hai cực của pin</a:t>
            </a:r>
            <a:endParaRPr lang="en-US" altLang="zh-CN" sz="3200" dirty="0">
              <a:latin typeface="#9Slide03 Arima Madurai Black" panose="00000A00000000000000" pitchFamily="2" charset="0"/>
              <a:ea typeface="SimSun" panose="02010600030101010101" pitchFamily="2" charset="-122"/>
            </a:endParaRPr>
          </a:p>
        </p:txBody>
      </p:sp>
      <p:sp>
        <p:nvSpPr>
          <p:cNvPr id="49" name="Text Box 201">
            <a:extLst>
              <a:ext uri="{FF2B5EF4-FFF2-40B4-BE49-F238E27FC236}">
                <a16:creationId xmlns:a16="http://schemas.microsoft.com/office/drawing/2014/main" id="{8DF36EAB-9F0C-754F-331E-00480A0F5D3E}"/>
              </a:ext>
            </a:extLst>
          </p:cNvPr>
          <p:cNvSpPr txBox="1"/>
          <p:nvPr/>
        </p:nvSpPr>
        <p:spPr>
          <a:xfrm>
            <a:off x="-5809403" y="8351063"/>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3</a:t>
            </a:r>
            <a:endParaRPr lang="en-US" altLang="en-US" sz="2800" b="1" dirty="0">
              <a:solidFill>
                <a:schemeClr val="bg1"/>
              </a:solidFill>
              <a:latin typeface="#9Slide03 Arima Madurai Black" panose="00000A00000000000000" pitchFamily="2" charset="0"/>
            </a:endParaRPr>
          </a:p>
        </p:txBody>
      </p:sp>
      <p:sp>
        <p:nvSpPr>
          <p:cNvPr id="51" name="Text Box 201">
            <a:extLst>
              <a:ext uri="{FF2B5EF4-FFF2-40B4-BE49-F238E27FC236}">
                <a16:creationId xmlns:a16="http://schemas.microsoft.com/office/drawing/2014/main" id="{0C2CC818-B91F-725C-42BB-E7B59D47ED9A}"/>
              </a:ext>
            </a:extLst>
          </p:cNvPr>
          <p:cNvSpPr txBox="1"/>
          <p:nvPr/>
        </p:nvSpPr>
        <p:spPr>
          <a:xfrm>
            <a:off x="7715839" y="11258587"/>
            <a:ext cx="1815202"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Ghi chú</a:t>
            </a:r>
            <a:endParaRPr lang="en-US" altLang="en-US" sz="2800" b="1" dirty="0">
              <a:solidFill>
                <a:schemeClr val="bg1"/>
              </a:solidFill>
              <a:latin typeface="#9Slide03 Arima Madurai Black" panose="00000A00000000000000" pitchFamily="2" charset="0"/>
            </a:endParaRPr>
          </a:p>
        </p:txBody>
      </p:sp>
      <p:sp>
        <p:nvSpPr>
          <p:cNvPr id="52" name="Hộp Văn bản 20">
            <a:extLst>
              <a:ext uri="{FF2B5EF4-FFF2-40B4-BE49-F238E27FC236}">
                <a16:creationId xmlns:a16="http://schemas.microsoft.com/office/drawing/2014/main" id="{97545A66-62B5-4C80-B8D8-AD644A154392}"/>
              </a:ext>
            </a:extLst>
          </p:cNvPr>
          <p:cNvSpPr txBox="1"/>
          <p:nvPr/>
        </p:nvSpPr>
        <p:spPr>
          <a:xfrm>
            <a:off x="3276600" y="12306300"/>
            <a:ext cx="10559239"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Khi bật công tắc, trong mạch xuất hiện dòng điện đi từ cực dương của pin, qua ống dây và đi vào cực âm của pin</a:t>
            </a:r>
            <a:endParaRPr lang="en-US" altLang="zh-CN" sz="3200" dirty="0">
              <a:latin typeface="#9Slide03 Arima Madurai Black" panose="00000A00000000000000" pitchFamily="2" charset="0"/>
              <a:ea typeface="SimSun" panose="02010600030101010101" pitchFamily="2" charset="-122"/>
            </a:endParaRPr>
          </a:p>
        </p:txBody>
      </p:sp>
      <p:sp>
        <p:nvSpPr>
          <p:cNvPr id="53" name="Text Box 198">
            <a:extLst>
              <a:ext uri="{FF2B5EF4-FFF2-40B4-BE49-F238E27FC236}">
                <a16:creationId xmlns:a16="http://schemas.microsoft.com/office/drawing/2014/main" id="{1D793B1C-0854-2A12-86D9-9DE26523B023}"/>
              </a:ext>
            </a:extLst>
          </p:cNvPr>
          <p:cNvSpPr txBox="1"/>
          <p:nvPr/>
        </p:nvSpPr>
        <p:spPr>
          <a:xfrm>
            <a:off x="676099" y="1331111"/>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pic>
        <p:nvPicPr>
          <p:cNvPr id="1026" name="Picture 2">
            <a:extLst>
              <a:ext uri="{FF2B5EF4-FFF2-40B4-BE49-F238E27FC236}">
                <a16:creationId xmlns:a16="http://schemas.microsoft.com/office/drawing/2014/main" id="{EF6B2EFF-507B-64B0-5A28-C6AE3FA1E7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1944" y="5664954"/>
            <a:ext cx="2444254" cy="2444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18CA1E-1A4B-F8E1-1130-1D605AAB3E7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80950" y="2825137"/>
            <a:ext cx="1853047" cy="1853047"/>
          </a:xfrm>
          <a:prstGeom prst="rect">
            <a:avLst/>
          </a:prstGeom>
          <a:noFill/>
          <a:extLst>
            <a:ext uri="{909E8E84-426E-40DD-AFC4-6F175D3DCCD1}">
              <a14:hiddenFill xmlns:a14="http://schemas.microsoft.com/office/drawing/2010/main">
                <a:solidFill>
                  <a:srgbClr val="FFFFFF"/>
                </a:solidFill>
              </a14:hiddenFill>
            </a:ext>
          </a:extLst>
        </p:spPr>
      </p:pic>
      <p:sp>
        <p:nvSpPr>
          <p:cNvPr id="58" name="Hộp Văn bản 20">
            <a:extLst>
              <a:ext uri="{FF2B5EF4-FFF2-40B4-BE49-F238E27FC236}">
                <a16:creationId xmlns:a16="http://schemas.microsoft.com/office/drawing/2014/main" id="{116DA162-66BB-A476-B99C-74A2D2C87120}"/>
              </a:ext>
            </a:extLst>
          </p:cNvPr>
          <p:cNvSpPr txBox="1"/>
          <p:nvPr/>
        </p:nvSpPr>
        <p:spPr>
          <a:xfrm>
            <a:off x="3276600" y="3519023"/>
            <a:ext cx="14362818" cy="830997"/>
          </a:xfrm>
          <a:prstGeom prst="rect">
            <a:avLst/>
          </a:prstGeom>
          <a:noFill/>
          <a:ln w="9525">
            <a:noFill/>
          </a:ln>
        </p:spPr>
        <p:txBody>
          <a:bodyPr wrap="square">
            <a:spAutoFit/>
          </a:bodyPr>
          <a:lstStyle/>
          <a:p>
            <a:pPr algn="ctr" eaLnBrk="0" hangingPunct="0"/>
            <a:r>
              <a:rPr lang="en-US" sz="4800" dirty="0" err="1">
                <a:latin typeface="#9Slide07 IcielBaliho Script" pitchFamily="2" charset="0"/>
              </a:rPr>
              <a:t>Vì</a:t>
            </a:r>
            <a:r>
              <a:rPr lang="en-US" sz="4800" dirty="0">
                <a:latin typeface="#9Slide07 IcielBaliho Script" pitchFamily="2" charset="0"/>
              </a:rPr>
              <a:t> </a:t>
            </a:r>
            <a:r>
              <a:rPr lang="en-US" sz="4800" dirty="0" err="1">
                <a:latin typeface="#9Slide07 IcielBaliho Script" pitchFamily="2" charset="0"/>
              </a:rPr>
              <a:t>sao</a:t>
            </a:r>
            <a:r>
              <a:rPr lang="en-US" sz="4800" dirty="0">
                <a:latin typeface="#9Slide07 IcielBaliho Script" pitchFamily="2" charset="0"/>
              </a:rPr>
              <a:t> </a:t>
            </a:r>
            <a:r>
              <a:rPr lang="en-US" sz="4800" dirty="0" err="1">
                <a:latin typeface="#9Slide07 IcielBaliho Script" pitchFamily="2" charset="0"/>
              </a:rPr>
              <a:t>khi</a:t>
            </a:r>
            <a:r>
              <a:rPr lang="en-US" sz="4800" dirty="0">
                <a:latin typeface="#9Slide07 IcielBaliho Script" pitchFamily="2" charset="0"/>
              </a:rPr>
              <a:t> </a:t>
            </a:r>
            <a:r>
              <a:rPr lang="en-US" sz="4800" dirty="0" err="1">
                <a:latin typeface="#9Slide07 IcielBaliho Script" pitchFamily="2" charset="0"/>
              </a:rPr>
              <a:t>ngắt</a:t>
            </a:r>
            <a:r>
              <a:rPr lang="en-US" sz="4800" dirty="0">
                <a:latin typeface="#9Slide07 IcielBaliho Script" pitchFamily="2" charset="0"/>
              </a:rPr>
              <a:t> </a:t>
            </a:r>
            <a:r>
              <a:rPr lang="en-US" sz="4800" dirty="0" err="1">
                <a:latin typeface="#9Slide07 IcielBaliho Script" pitchFamily="2" charset="0"/>
              </a:rPr>
              <a:t>dòng</a:t>
            </a:r>
            <a:r>
              <a:rPr lang="en-US" sz="4800" dirty="0">
                <a:latin typeface="#9Slide07 IcielBaliho Script" pitchFamily="2" charset="0"/>
              </a:rPr>
              <a:t> </a:t>
            </a:r>
            <a:r>
              <a:rPr lang="en-US" sz="4800" dirty="0" err="1">
                <a:latin typeface="#9Slide07 IcielBaliho Script" pitchFamily="2" charset="0"/>
              </a:rPr>
              <a:t>điện</a:t>
            </a:r>
            <a:r>
              <a:rPr lang="en-US" sz="4800" dirty="0">
                <a:latin typeface="#9Slide07 IcielBaliho Script" pitchFamily="2" charset="0"/>
              </a:rPr>
              <a:t>, </a:t>
            </a:r>
            <a:r>
              <a:rPr lang="en-US" sz="4800" dirty="0" err="1">
                <a:latin typeface="#9Slide07 IcielBaliho Script" pitchFamily="2" charset="0"/>
              </a:rPr>
              <a:t>đinh</a:t>
            </a:r>
            <a:r>
              <a:rPr lang="en-US" sz="4800" dirty="0">
                <a:latin typeface="#9Slide07 IcielBaliho Script" pitchFamily="2" charset="0"/>
              </a:rPr>
              <a:t> </a:t>
            </a:r>
            <a:r>
              <a:rPr lang="en-US" sz="4800" dirty="0" err="1">
                <a:latin typeface="#9Slide07 IcielBaliho Script" pitchFamily="2" charset="0"/>
              </a:rPr>
              <a:t>vít</a:t>
            </a:r>
            <a:r>
              <a:rPr lang="en-US" sz="4800" dirty="0">
                <a:latin typeface="#9Slide07 IcielBaliho Script" pitchFamily="2" charset="0"/>
              </a:rPr>
              <a:t> </a:t>
            </a:r>
            <a:r>
              <a:rPr lang="en-US" sz="4800" dirty="0" err="1">
                <a:latin typeface="#9Slide07 IcielBaliho Script" pitchFamily="2" charset="0"/>
              </a:rPr>
              <a:t>không</a:t>
            </a:r>
            <a:r>
              <a:rPr lang="en-US" sz="4800" dirty="0">
                <a:latin typeface="#9Slide07 IcielBaliho Script" pitchFamily="2" charset="0"/>
              </a:rPr>
              <a:t> </a:t>
            </a:r>
            <a:r>
              <a:rPr lang="en-US" sz="4800" dirty="0" err="1">
                <a:latin typeface="#9Slide07 IcielBaliho Script" pitchFamily="2" charset="0"/>
              </a:rPr>
              <a:t>còn</a:t>
            </a:r>
            <a:r>
              <a:rPr lang="en-US" sz="4800" dirty="0">
                <a:latin typeface="#9Slide07 IcielBaliho Script" pitchFamily="2" charset="0"/>
              </a:rPr>
              <a:t> </a:t>
            </a:r>
            <a:r>
              <a:rPr lang="en-US" sz="4800" dirty="0" err="1">
                <a:latin typeface="#9Slide07 IcielBaliho Script" pitchFamily="2" charset="0"/>
              </a:rPr>
              <a:t>hút</a:t>
            </a:r>
            <a:r>
              <a:rPr lang="en-US" sz="4800" dirty="0">
                <a:latin typeface="#9Slide07 IcielBaliho Script" pitchFamily="2" charset="0"/>
              </a:rPr>
              <a:t> </a:t>
            </a:r>
            <a:r>
              <a:rPr lang="en-US" sz="4800" dirty="0" err="1">
                <a:latin typeface="#9Slide07 IcielBaliho Script" pitchFamily="2" charset="0"/>
              </a:rPr>
              <a:t>kẹp</a:t>
            </a:r>
            <a:r>
              <a:rPr lang="en-US" sz="4800" dirty="0">
                <a:latin typeface="#9Slide07 IcielBaliho Script" pitchFamily="2" charset="0"/>
              </a:rPr>
              <a:t> </a:t>
            </a:r>
            <a:r>
              <a:rPr lang="en-US" sz="4800" dirty="0" err="1">
                <a:latin typeface="#9Slide07 IcielBaliho Script" pitchFamily="2" charset="0"/>
              </a:rPr>
              <a:t>giấy</a:t>
            </a:r>
            <a:r>
              <a:rPr lang="en-US" sz="4800" dirty="0">
                <a:latin typeface="#9Slide07 IcielBaliho Script" pitchFamily="2" charset="0"/>
              </a:rPr>
              <a:t> </a:t>
            </a:r>
            <a:r>
              <a:rPr lang="en-US" sz="4800" dirty="0" err="1">
                <a:latin typeface="#9Slide07 IcielBaliho Script" pitchFamily="2" charset="0"/>
              </a:rPr>
              <a:t>nữa</a:t>
            </a:r>
            <a:r>
              <a:rPr lang="en-US" sz="4800" dirty="0">
                <a:latin typeface="#9Slide07 IcielBaliho Script" pitchFamily="2" charset="0"/>
              </a:rPr>
              <a:t>?</a:t>
            </a:r>
            <a:endParaRPr lang="en-US" altLang="zh-CN" sz="4800" dirty="0">
              <a:latin typeface="#9Slide07 IcielBaliho Script" pitchFamily="2" charset="0"/>
            </a:endParaRPr>
          </a:p>
        </p:txBody>
      </p:sp>
      <p:sp>
        <p:nvSpPr>
          <p:cNvPr id="84" name="Hộp Văn bản 20">
            <a:extLst>
              <a:ext uri="{FF2B5EF4-FFF2-40B4-BE49-F238E27FC236}">
                <a16:creationId xmlns:a16="http://schemas.microsoft.com/office/drawing/2014/main" id="{CB6B02EA-2007-9DCB-BAD7-FC63A6FC6C5C}"/>
              </a:ext>
            </a:extLst>
          </p:cNvPr>
          <p:cNvSpPr txBox="1"/>
          <p:nvPr/>
        </p:nvSpPr>
        <p:spPr>
          <a:xfrm>
            <a:off x="3886342" y="6262727"/>
            <a:ext cx="12385090" cy="1754326"/>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Khi ngắt dòng điện, đinh vít không còn hút các kẹp giấy vì nó đã mất đi từ tính, không có khả năng hút được các vật làm từ sắt, thép,... nữa.</a:t>
            </a:r>
          </a:p>
        </p:txBody>
      </p:sp>
    </p:spTree>
    <p:extLst>
      <p:ext uri="{BB962C8B-B14F-4D97-AF65-F5344CB8AC3E}">
        <p14:creationId xmlns:p14="http://schemas.microsoft.com/office/powerpoint/2010/main" val="6446064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58"/>
                                        </p:tgtEl>
                                        <p:attrNameLst>
                                          <p:attrName>style.visibility</p:attrName>
                                        </p:attrNameLst>
                                      </p:cBhvr>
                                      <p:to>
                                        <p:strVal val="visible"/>
                                      </p:to>
                                    </p:set>
                                    <p:animEffect transition="in" filter="wipe(left)">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84"/>
                                        </p:tgtEl>
                                        <p:attrNameLst>
                                          <p:attrName>style.visibility</p:attrName>
                                        </p:attrNameLst>
                                      </p:cBhvr>
                                      <p:to>
                                        <p:strVal val="visible"/>
                                      </p:to>
                                    </p:set>
                                    <p:animEffect transition="in" filter="wipe(left)">
                                      <p:cBhvr>
                                        <p:cTn id="2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2410</Words>
  <Application>Microsoft Office PowerPoint</Application>
  <PresentationFormat>Custom</PresentationFormat>
  <Paragraphs>263</Paragraphs>
  <Slides>38</Slides>
  <Notes>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Calibri</vt:lpstr>
      <vt:lpstr>Times New Roman</vt:lpstr>
      <vt:lpstr>#9Slide03 Arima Madurai Black</vt:lpstr>
      <vt:lpstr>Century Gothic</vt:lpstr>
      <vt:lpstr>SimSun</vt:lpstr>
      <vt:lpstr>Symbol</vt:lpstr>
      <vt:lpstr>#9Slide07 IcielBaliho Script</vt:lpstr>
      <vt:lpstr>#9Slide07 Cadena</vt:lpstr>
      <vt:lpstr>Times New Roman (Headings)</vt:lpstr>
      <vt:lpstr>Arial</vt:lpstr>
      <vt:lpstr>SimSun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Thiết kế và Công nghệ</dc:title>
  <dc:creator>Admin</dc:creator>
  <cp:lastModifiedBy>PC</cp:lastModifiedBy>
  <cp:revision>47</cp:revision>
  <dcterms:created xsi:type="dcterms:W3CDTF">2006-08-16T00:00:00Z</dcterms:created>
  <dcterms:modified xsi:type="dcterms:W3CDTF">2023-01-30T07:48:13Z</dcterms:modified>
  <dc:identifier>DAEqLRB63Dk</dc:identifier>
</cp:coreProperties>
</file>