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6" r:id="rId2"/>
    <p:sldId id="257" r:id="rId3"/>
    <p:sldId id="269" r:id="rId4"/>
    <p:sldId id="271" r:id="rId5"/>
    <p:sldId id="272" r:id="rId6"/>
    <p:sldId id="270" r:id="rId7"/>
    <p:sldId id="274" r:id="rId8"/>
    <p:sldId id="260" r:id="rId9"/>
    <p:sldId id="275" r:id="rId10"/>
    <p:sldId id="262" r:id="rId11"/>
    <p:sldId id="273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6D9F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4" d="100"/>
          <a:sy n="64" d="100"/>
        </p:scale>
        <p:origin x="148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0545F-9CDC-4805-8BDC-6ED9DF1CBCBE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601C2-8773-445A-89CA-240185AB5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64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28FD9-67B4-409F-A2B7-9E2E4C23728C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7B191-B84E-4B93-8552-59723C2F6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17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A334B96B-3596-4826-A735-C791AD93A98B}" type="slidenum">
              <a:rPr lang="en-US" smtClean="0">
                <a:latin typeface="Arial" charset="0"/>
                <a:cs typeface="Arial" charset="0"/>
              </a:rPr>
              <a:pPr eaLnBrk="1" hangingPunct="1"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B191-B84E-4B93-8552-59723C2F620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27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08D361-41C8-4A65-A655-7DA672B67EA9}" type="slidenum">
              <a:rPr lang="en-US"/>
              <a:pPr/>
              <a:t>10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1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7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02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DC6FE9-2A91-4D5F-AE00-F69039CAD0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7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6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4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4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3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1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9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0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B403D-253E-4B95-A455-96F33A640344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7F63D-17B5-435F-B45F-B5121BE48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93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gif"/><Relationship Id="rId2" Type="http://schemas.openxmlformats.org/officeDocument/2006/relationships/video" Target="NULL" TargetMode="External"/><Relationship Id="rId1" Type="http://schemas.openxmlformats.org/officeDocument/2006/relationships/audio" Target="file:///D:\GIAO%20AN\CTHT\GA%20PPT\Toan%207\GVG\HeartAndSoul-KennyG_pgr7.mp3" TargetMode="Externa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34" Type="http://schemas.openxmlformats.org/officeDocument/2006/relationships/image" Target="../media/image3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29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32" Type="http://schemas.openxmlformats.org/officeDocument/2006/relationships/image" Target="../media/image36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31" Type="http://schemas.openxmlformats.org/officeDocument/2006/relationships/image" Target="../media/image35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Relationship Id="rId30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9.wmf"/><Relationship Id="rId9" Type="http://schemas.openxmlformats.org/officeDocument/2006/relationships/image" Target="../media/image4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D:\TAI%20LIEU\090122_countdown5_CENTEA\EXE_countdown_mau5.ex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4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eartAndSoul-KennyG_pgr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93138" y="62690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2" descr="1 (2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0163" y="0"/>
            <a:ext cx="9232901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57200" y="3200400"/>
            <a:ext cx="82296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 i="1">
                <a:solidFill>
                  <a:srgbClr val="0000FF"/>
                </a:solidFill>
                <a:cs typeface="Arial" charset="0"/>
              </a:rPr>
              <a:t>Các thầy cô giáo và các em  học sinh </a:t>
            </a:r>
          </a:p>
          <a:p>
            <a:pPr algn="ctr"/>
            <a:r>
              <a:rPr lang="en-US" sz="3000" b="1" i="1">
                <a:solidFill>
                  <a:srgbClr val="0000FF"/>
                </a:solidFill>
                <a:cs typeface="Arial" charset="0"/>
              </a:rPr>
              <a:t>về dự tiết học Toán 9</a:t>
            </a:r>
            <a:endParaRPr lang="en-US" sz="3000" b="1">
              <a:solidFill>
                <a:srgbClr val="0000FF"/>
              </a:solidFill>
              <a:cs typeface="Arial" charset="0"/>
            </a:endParaRPr>
          </a:p>
          <a:p>
            <a:pPr algn="ctr"/>
            <a:r>
              <a:rPr lang="en-US" sz="3000" b="1">
                <a:solidFill>
                  <a:srgbClr val="0000FF"/>
                </a:solidFill>
                <a:cs typeface="Arial" charset="0"/>
              </a:rPr>
              <a:t>****Lớp 9A1****</a:t>
            </a:r>
          </a:p>
        </p:txBody>
      </p:sp>
      <p:sp>
        <p:nvSpPr>
          <p:cNvPr id="10245" name="WordArt 6"/>
          <p:cNvSpPr>
            <a:spLocks noChangeArrowheads="1" noChangeShapeType="1" noTextEdit="1"/>
          </p:cNvSpPr>
          <p:nvPr/>
        </p:nvSpPr>
        <p:spPr bwMode="auto">
          <a:xfrm>
            <a:off x="436563" y="346075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/>
                <a:cs typeface="Times New Roman"/>
              </a:rPr>
              <a:t>Trường THCS Tả Thanh Oai</a:t>
            </a:r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993300"/>
              </a:solidFill>
              <a:latin typeface="Times New Roman"/>
              <a:cs typeface="Times New Roman"/>
            </a:endParaRPr>
          </a:p>
        </p:txBody>
      </p:sp>
      <p:pic>
        <p:nvPicPr>
          <p:cNvPr id="10246" name="Picture 7" descr="BAR"/>
          <p:cNvPicPr preferRelativeResize="0"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2763" y="731838"/>
            <a:ext cx="5715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8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10000" y="1981200"/>
            <a:ext cx="1522413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9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53200" y="3276600"/>
            <a:ext cx="1277938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10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" y="0"/>
            <a:ext cx="1277938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1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66800" y="3200400"/>
            <a:ext cx="1277938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2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248275"/>
            <a:ext cx="1277938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13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0" y="0"/>
            <a:ext cx="1277938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14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66063" y="5248275"/>
            <a:ext cx="1277937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15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2952750" y="5695950"/>
            <a:ext cx="10287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16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5314950" y="5695950"/>
            <a:ext cx="10287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Picture 17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29400" y="2057400"/>
            <a:ext cx="5524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7" name="Picture 18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03563" y="193675"/>
            <a:ext cx="5524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8" name="Picture 19" descr="SPARKLES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95600" y="4800600"/>
            <a:ext cx="5524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9" name="Picture 5" descr="MCj03551430000[1]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218363" y="0"/>
            <a:ext cx="192563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WordArt 4" descr="90%"/>
          <p:cNvSpPr>
            <a:spLocks noChangeArrowheads="1" noChangeShapeType="1" noTextEdit="1"/>
          </p:cNvSpPr>
          <p:nvPr/>
        </p:nvSpPr>
        <p:spPr bwMode="auto">
          <a:xfrm>
            <a:off x="914400" y="1485900"/>
            <a:ext cx="7467600" cy="4648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5331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pattFill prst="pct90">
                  <a:fgClr>
                    <a:srgbClr val="339966"/>
                  </a:fgClr>
                  <a:bgClr>
                    <a:srgbClr val="FFFFFF"/>
                  </a:bgClr>
                </a:pattFill>
                <a:latin typeface="Tiffany"/>
              </a:rPr>
              <a:t>NHIỆT LIỆT CHÀO MỪNG</a:t>
            </a:r>
          </a:p>
        </p:txBody>
      </p:sp>
      <p:pic>
        <p:nvPicPr>
          <p:cNvPr id="4" name="Picture 3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838200" y="618807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6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7649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2764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58373" grpId="0"/>
      <p:bldP spid="5837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4525963" y="3763963"/>
            <a:ext cx="141287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2613025" y="2687638"/>
            <a:ext cx="1397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5335588" y="6810375"/>
            <a:ext cx="61912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n-US" altLang="ko-KR" sz="900" b="1">
                <a:solidFill>
                  <a:srgbClr val="000000"/>
                </a:solidFill>
                <a:latin typeface="Arial" charset="0"/>
                <a:ea typeface="Batang" pitchFamily="18" charset="-127"/>
              </a:rPr>
              <a:t>t</a:t>
            </a:r>
            <a:endParaRPr lang="en-US">
              <a:latin typeface="Arial" charset="0"/>
            </a:endParaRPr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152400" y="1143000"/>
            <a:ext cx="5486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  Biết cung CmD của (O) có số đo bằng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80</a:t>
            </a:r>
            <a:r>
              <a:rPr lang="en-US" sz="3200" b="1" baseline="3000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. Tính diện tích hình quạt OCmD.</a:t>
            </a: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228600" y="45720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 u="sng">
                <a:solidFill>
                  <a:srgbClr val="FF0066"/>
                </a:solidFill>
                <a:latin typeface="Times New Roman" pitchFamily="18" charset="0"/>
              </a:rPr>
              <a:t>Bổ sung:</a:t>
            </a:r>
            <a:r>
              <a:rPr lang="en-US" u="sng">
                <a:latin typeface="Arial" charset="0"/>
              </a:rPr>
              <a:t> </a:t>
            </a:r>
          </a:p>
        </p:txBody>
      </p:sp>
      <p:grpSp>
        <p:nvGrpSpPr>
          <p:cNvPr id="110606" name="Group 14"/>
          <p:cNvGrpSpPr>
            <a:grpSpLocks noChangeAspect="1"/>
          </p:cNvGrpSpPr>
          <p:nvPr/>
        </p:nvGrpSpPr>
        <p:grpSpPr bwMode="auto">
          <a:xfrm>
            <a:off x="3626757" y="1927830"/>
            <a:ext cx="5257800" cy="4982838"/>
            <a:chOff x="3696" y="720"/>
            <a:chExt cx="1920" cy="1875"/>
          </a:xfrm>
        </p:grpSpPr>
        <p:sp>
          <p:nvSpPr>
            <p:cNvPr id="110607" name="AutoShape 15"/>
            <p:cNvSpPr>
              <a:spLocks noChangeAspect="1" noChangeArrowheads="1" noTextEdit="1"/>
            </p:cNvSpPr>
            <p:nvPr/>
          </p:nvSpPr>
          <p:spPr bwMode="auto">
            <a:xfrm>
              <a:off x="3696" y="720"/>
              <a:ext cx="1920" cy="1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8" name="Arc 16"/>
            <p:cNvSpPr>
              <a:spLocks/>
            </p:cNvSpPr>
            <p:nvPr/>
          </p:nvSpPr>
          <p:spPr bwMode="auto">
            <a:xfrm>
              <a:off x="5281" y="1799"/>
              <a:ext cx="52" cy="83"/>
            </a:xfrm>
            <a:custGeom>
              <a:avLst/>
              <a:gdLst>
                <a:gd name="G0" fmla="+- 21600 0 0"/>
                <a:gd name="G1" fmla="+- 15274 0 0"/>
                <a:gd name="G2" fmla="+- 21600 0 0"/>
                <a:gd name="T0" fmla="*/ 22947 w 22947"/>
                <a:gd name="T1" fmla="*/ 36832 h 36874"/>
                <a:gd name="T2" fmla="*/ 6326 w 22947"/>
                <a:gd name="T3" fmla="*/ 0 h 36874"/>
                <a:gd name="T4" fmla="*/ 21600 w 22947"/>
                <a:gd name="T5" fmla="*/ 15274 h 36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47" h="36874" fill="none" extrusionOk="0">
                  <a:moveTo>
                    <a:pt x="22946" y="36831"/>
                  </a:moveTo>
                  <a:cubicBezTo>
                    <a:pt x="22498" y="36859"/>
                    <a:pt x="22049" y="36873"/>
                    <a:pt x="21600" y="36874"/>
                  </a:cubicBezTo>
                  <a:cubicBezTo>
                    <a:pt x="9670" y="36874"/>
                    <a:pt x="0" y="27203"/>
                    <a:pt x="0" y="15274"/>
                  </a:cubicBezTo>
                  <a:cubicBezTo>
                    <a:pt x="-1" y="9545"/>
                    <a:pt x="2275" y="4051"/>
                    <a:pt x="6326" y="0"/>
                  </a:cubicBezTo>
                </a:path>
                <a:path w="22947" h="36874" stroke="0" extrusionOk="0">
                  <a:moveTo>
                    <a:pt x="22946" y="36831"/>
                  </a:moveTo>
                  <a:cubicBezTo>
                    <a:pt x="22498" y="36859"/>
                    <a:pt x="22049" y="36873"/>
                    <a:pt x="21600" y="36874"/>
                  </a:cubicBezTo>
                  <a:cubicBezTo>
                    <a:pt x="9670" y="36874"/>
                    <a:pt x="0" y="27203"/>
                    <a:pt x="0" y="15274"/>
                  </a:cubicBezTo>
                  <a:cubicBezTo>
                    <a:pt x="-1" y="9545"/>
                    <a:pt x="2275" y="4051"/>
                    <a:pt x="6326" y="0"/>
                  </a:cubicBezTo>
                  <a:lnTo>
                    <a:pt x="21600" y="15274"/>
                  </a:lnTo>
                  <a:close/>
                </a:path>
              </a:pathLst>
            </a:custGeom>
            <a:noFill/>
            <a:ln w="11113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9" name="Oval 17"/>
            <p:cNvSpPr>
              <a:spLocks noChangeArrowheads="1"/>
            </p:cNvSpPr>
            <p:nvPr/>
          </p:nvSpPr>
          <p:spPr bwMode="auto">
            <a:xfrm>
              <a:off x="4224" y="1204"/>
              <a:ext cx="1206" cy="119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0" name="Oval 18"/>
            <p:cNvSpPr>
              <a:spLocks noChangeArrowheads="1"/>
            </p:cNvSpPr>
            <p:nvPr/>
          </p:nvSpPr>
          <p:spPr bwMode="auto">
            <a:xfrm>
              <a:off x="3845" y="794"/>
              <a:ext cx="1615" cy="1608"/>
            </a:xfrm>
            <a:prstGeom prst="ellipse">
              <a:avLst/>
            </a:prstGeom>
            <a:noFill/>
            <a:ln w="0">
              <a:solidFill>
                <a:srgbClr val="008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1" name="Line 19"/>
            <p:cNvSpPr>
              <a:spLocks noChangeShapeType="1"/>
            </p:cNvSpPr>
            <p:nvPr/>
          </p:nvSpPr>
          <p:spPr bwMode="auto">
            <a:xfrm>
              <a:off x="3875" y="1390"/>
              <a:ext cx="1" cy="40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2" name="Line 20"/>
            <p:cNvSpPr>
              <a:spLocks noChangeShapeType="1"/>
            </p:cNvSpPr>
            <p:nvPr/>
          </p:nvSpPr>
          <p:spPr bwMode="auto">
            <a:xfrm>
              <a:off x="3875" y="1732"/>
              <a:ext cx="67" cy="1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3" name="Line 21"/>
            <p:cNvSpPr>
              <a:spLocks noChangeShapeType="1"/>
            </p:cNvSpPr>
            <p:nvPr/>
          </p:nvSpPr>
          <p:spPr bwMode="auto">
            <a:xfrm>
              <a:off x="3875" y="1390"/>
              <a:ext cx="1548" cy="40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4" name="Line 22"/>
            <p:cNvSpPr>
              <a:spLocks noChangeShapeType="1"/>
            </p:cNvSpPr>
            <p:nvPr/>
          </p:nvSpPr>
          <p:spPr bwMode="auto">
            <a:xfrm>
              <a:off x="3875" y="1799"/>
              <a:ext cx="154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5" name="Line 23"/>
            <p:cNvSpPr>
              <a:spLocks noChangeShapeType="1"/>
            </p:cNvSpPr>
            <p:nvPr/>
          </p:nvSpPr>
          <p:spPr bwMode="auto">
            <a:xfrm>
              <a:off x="3942" y="1732"/>
              <a:ext cx="1" cy="67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6" name="Line 24"/>
            <p:cNvSpPr>
              <a:spLocks noChangeShapeType="1"/>
            </p:cNvSpPr>
            <p:nvPr/>
          </p:nvSpPr>
          <p:spPr bwMode="auto">
            <a:xfrm>
              <a:off x="3875" y="1799"/>
              <a:ext cx="863" cy="59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7" name="Line 25"/>
            <p:cNvSpPr>
              <a:spLocks noChangeShapeType="1"/>
            </p:cNvSpPr>
            <p:nvPr/>
          </p:nvSpPr>
          <p:spPr bwMode="auto">
            <a:xfrm flipH="1">
              <a:off x="4738" y="1799"/>
              <a:ext cx="685" cy="59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8" name="Line 26"/>
            <p:cNvSpPr>
              <a:spLocks noChangeShapeType="1"/>
            </p:cNvSpPr>
            <p:nvPr/>
          </p:nvSpPr>
          <p:spPr bwMode="auto">
            <a:xfrm>
              <a:off x="4745" y="2297"/>
              <a:ext cx="45" cy="52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9" name="Line 27"/>
            <p:cNvSpPr>
              <a:spLocks noChangeShapeType="1"/>
            </p:cNvSpPr>
            <p:nvPr/>
          </p:nvSpPr>
          <p:spPr bwMode="auto">
            <a:xfrm>
              <a:off x="3875" y="1390"/>
              <a:ext cx="863" cy="10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0" name="Line 28"/>
            <p:cNvSpPr>
              <a:spLocks noChangeShapeType="1"/>
            </p:cNvSpPr>
            <p:nvPr/>
          </p:nvSpPr>
          <p:spPr bwMode="auto">
            <a:xfrm flipH="1">
              <a:off x="4693" y="2297"/>
              <a:ext cx="52" cy="38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1" name="Line 29"/>
            <p:cNvSpPr>
              <a:spLocks noChangeShapeType="1"/>
            </p:cNvSpPr>
            <p:nvPr/>
          </p:nvSpPr>
          <p:spPr bwMode="auto">
            <a:xfrm flipH="1">
              <a:off x="4306" y="1799"/>
              <a:ext cx="1117" cy="29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2" name="Rectangle 30"/>
            <p:cNvSpPr>
              <a:spLocks noChangeArrowheads="1"/>
            </p:cNvSpPr>
            <p:nvPr/>
          </p:nvSpPr>
          <p:spPr bwMode="auto">
            <a:xfrm>
              <a:off x="5095" y="1806"/>
              <a:ext cx="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110623" name="Rectangle 31"/>
            <p:cNvSpPr>
              <a:spLocks noChangeArrowheads="1"/>
            </p:cNvSpPr>
            <p:nvPr/>
          </p:nvSpPr>
          <p:spPr bwMode="auto">
            <a:xfrm>
              <a:off x="5088" y="1724"/>
              <a:ext cx="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>
                <a:latin typeface="Arial" charset="0"/>
              </a:endParaRPr>
            </a:p>
          </p:txBody>
        </p:sp>
        <p:sp>
          <p:nvSpPr>
            <p:cNvPr id="110624" name="Oval 32"/>
            <p:cNvSpPr>
              <a:spLocks noChangeArrowheads="1"/>
            </p:cNvSpPr>
            <p:nvPr/>
          </p:nvSpPr>
          <p:spPr bwMode="auto">
            <a:xfrm>
              <a:off x="3860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25" name="Oval 33"/>
            <p:cNvSpPr>
              <a:spLocks noChangeArrowheads="1"/>
            </p:cNvSpPr>
            <p:nvPr/>
          </p:nvSpPr>
          <p:spPr bwMode="auto">
            <a:xfrm>
              <a:off x="4209" y="1784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26" name="Oval 34"/>
            <p:cNvSpPr>
              <a:spLocks noChangeArrowheads="1"/>
            </p:cNvSpPr>
            <p:nvPr/>
          </p:nvSpPr>
          <p:spPr bwMode="auto">
            <a:xfrm>
              <a:off x="4723" y="2379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27" name="Rectangle 35"/>
            <p:cNvSpPr>
              <a:spLocks noChangeArrowheads="1"/>
            </p:cNvSpPr>
            <p:nvPr/>
          </p:nvSpPr>
          <p:spPr bwMode="auto">
            <a:xfrm>
              <a:off x="4723" y="2409"/>
              <a:ext cx="4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10628" name="Oval 36"/>
            <p:cNvSpPr>
              <a:spLocks noChangeArrowheads="1"/>
            </p:cNvSpPr>
            <p:nvPr/>
          </p:nvSpPr>
          <p:spPr bwMode="auto">
            <a:xfrm>
              <a:off x="4291" y="2074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29" name="Rectangle 37"/>
            <p:cNvSpPr>
              <a:spLocks noChangeArrowheads="1"/>
            </p:cNvSpPr>
            <p:nvPr/>
          </p:nvSpPr>
          <p:spPr bwMode="auto">
            <a:xfrm>
              <a:off x="4239" y="2082"/>
              <a:ext cx="5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10630" name="Oval 38"/>
            <p:cNvSpPr>
              <a:spLocks noChangeArrowheads="1"/>
            </p:cNvSpPr>
            <p:nvPr/>
          </p:nvSpPr>
          <p:spPr bwMode="auto">
            <a:xfrm>
              <a:off x="4812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1" name="Rectangle 39"/>
            <p:cNvSpPr>
              <a:spLocks noChangeArrowheads="1"/>
            </p:cNvSpPr>
            <p:nvPr/>
          </p:nvSpPr>
          <p:spPr bwMode="auto">
            <a:xfrm>
              <a:off x="4760" y="1806"/>
              <a:ext cx="66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10632" name="Oval 40"/>
            <p:cNvSpPr>
              <a:spLocks noChangeArrowheads="1"/>
            </p:cNvSpPr>
            <p:nvPr/>
          </p:nvSpPr>
          <p:spPr bwMode="auto">
            <a:xfrm>
              <a:off x="4634" y="1583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3" name="Oval 41"/>
            <p:cNvSpPr>
              <a:spLocks noChangeArrowheads="1"/>
            </p:cNvSpPr>
            <p:nvPr/>
          </p:nvSpPr>
          <p:spPr bwMode="auto">
            <a:xfrm>
              <a:off x="5408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4" name="Rectangle 42"/>
            <p:cNvSpPr>
              <a:spLocks noChangeArrowheads="1"/>
            </p:cNvSpPr>
            <p:nvPr/>
          </p:nvSpPr>
          <p:spPr bwMode="auto">
            <a:xfrm>
              <a:off x="5475" y="1762"/>
              <a:ext cx="61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10635" name="Oval 43"/>
            <p:cNvSpPr>
              <a:spLocks noChangeArrowheads="1"/>
            </p:cNvSpPr>
            <p:nvPr/>
          </p:nvSpPr>
          <p:spPr bwMode="auto">
            <a:xfrm>
              <a:off x="3860" y="1375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6" name="Rectangle 44"/>
            <p:cNvSpPr>
              <a:spLocks noChangeArrowheads="1"/>
            </p:cNvSpPr>
            <p:nvPr/>
          </p:nvSpPr>
          <p:spPr bwMode="auto">
            <a:xfrm>
              <a:off x="3793" y="1323"/>
              <a:ext cx="61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10637" name="Oval 45"/>
            <p:cNvSpPr>
              <a:spLocks noChangeArrowheads="1"/>
            </p:cNvSpPr>
            <p:nvPr/>
          </p:nvSpPr>
          <p:spPr bwMode="auto">
            <a:xfrm>
              <a:off x="3860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8" name="Rectangle 46"/>
            <p:cNvSpPr>
              <a:spLocks noChangeArrowheads="1"/>
            </p:cNvSpPr>
            <p:nvPr/>
          </p:nvSpPr>
          <p:spPr bwMode="auto">
            <a:xfrm>
              <a:off x="3770" y="1747"/>
              <a:ext cx="5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10639" name="Oval 47"/>
            <p:cNvSpPr>
              <a:spLocks noChangeArrowheads="1"/>
            </p:cNvSpPr>
            <p:nvPr/>
          </p:nvSpPr>
          <p:spPr bwMode="auto">
            <a:xfrm>
              <a:off x="4209" y="1784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40" name="Text Box 48"/>
          <p:cNvSpPr txBox="1">
            <a:spLocks noChangeArrowheads="1"/>
          </p:cNvSpPr>
          <p:nvPr/>
        </p:nvSpPr>
        <p:spPr bwMode="auto">
          <a:xfrm>
            <a:off x="4697896" y="4320546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M</a:t>
            </a:r>
          </a:p>
        </p:txBody>
      </p:sp>
      <p:sp>
        <p:nvSpPr>
          <p:cNvPr id="110641" name="Text Box 49"/>
          <p:cNvSpPr txBox="1">
            <a:spLocks noChangeArrowheads="1"/>
          </p:cNvSpPr>
          <p:nvPr/>
        </p:nvSpPr>
        <p:spPr bwMode="auto">
          <a:xfrm>
            <a:off x="8048799" y="589020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m</a:t>
            </a:r>
          </a:p>
        </p:txBody>
      </p:sp>
      <p:sp>
        <p:nvSpPr>
          <p:cNvPr id="110642" name="Line 50"/>
          <p:cNvSpPr>
            <a:spLocks noChangeShapeType="1"/>
          </p:cNvSpPr>
          <p:nvPr/>
        </p:nvSpPr>
        <p:spPr bwMode="auto">
          <a:xfrm flipH="1">
            <a:off x="6489793" y="4829834"/>
            <a:ext cx="262024" cy="1586536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Oval 24"/>
          <p:cNvSpPr>
            <a:spLocks noChangeArrowheads="1"/>
          </p:cNvSpPr>
          <p:nvPr/>
        </p:nvSpPr>
        <p:spPr bwMode="auto">
          <a:xfrm>
            <a:off x="5272416" y="3943868"/>
            <a:ext cx="98028" cy="94732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Rectangle 32"/>
          <p:cNvSpPr>
            <a:spLocks noChangeArrowheads="1"/>
          </p:cNvSpPr>
          <p:nvPr/>
        </p:nvSpPr>
        <p:spPr bwMode="auto">
          <a:xfrm>
            <a:off x="5231296" y="3629128"/>
            <a:ext cx="1538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>
                <a:solidFill>
                  <a:srgbClr val="000000"/>
                </a:solidFill>
                <a:latin typeface="Arial" charset="0"/>
              </a:rPr>
              <a:t>E</a:t>
            </a:r>
            <a:endParaRPr lang="en-US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4632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278063" y="260350"/>
            <a:ext cx="49609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66"/>
                </a:solidFill>
              </a:rPr>
              <a:t>HƯỚNG DẪN VỀ NHÀ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79388" y="3644900"/>
            <a:ext cx="874871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- Tiết sau kiểm tra 1 tiết chương III hình học phẳng.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44463" y="1196975"/>
            <a:ext cx="87836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- Xem lại các dạng BT trắc nghiệm, tính toán, chứng minh.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44463" y="2349500"/>
            <a:ext cx="88376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- Ôn lại các công thức tính, các dấu hiệu nhận biết, các định lí.</a:t>
            </a:r>
          </a:p>
        </p:txBody>
      </p:sp>
      <p:pic>
        <p:nvPicPr>
          <p:cNvPr id="31750" name="Picture 6" descr="red_ros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661025"/>
            <a:ext cx="881062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25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2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  <p:bldP spid="317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40" name="Picture 36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96" y="706438"/>
            <a:ext cx="2743200" cy="72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9" name="Picture 35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050" y="560388"/>
            <a:ext cx="1828800" cy="87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8" name="Picture 34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25" y="1257300"/>
            <a:ext cx="2617788" cy="230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7" name="Picture 33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71613"/>
            <a:ext cx="2133600" cy="79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6" name="Picture 32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3" y="1997075"/>
            <a:ext cx="1376362" cy="70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5" name="Picture 31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725" y="2089150"/>
            <a:ext cx="3101975" cy="147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4" name="Picture 30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2536825" cy="152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3" name="Picture 29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141304"/>
            <a:ext cx="1905000" cy="123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2" name="Picture 28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100513"/>
            <a:ext cx="762000" cy="47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1" name="Picture 27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65420">
            <a:off x="2438400" y="3255963"/>
            <a:ext cx="2438400" cy="78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0" name="Picture 26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461" y="4151313"/>
            <a:ext cx="979487" cy="128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9" name="Picture 25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613" y="3227388"/>
            <a:ext cx="2478087" cy="113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8" name="Picture 24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809" y="5741504"/>
            <a:ext cx="124777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7" name="Picture 23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2662">
            <a:off x="2019300" y="5410200"/>
            <a:ext cx="13335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6" name="Picture 22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009" y="5741504"/>
            <a:ext cx="1296987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5" name="Picture 21" descr="Cov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790" y="5663165"/>
            <a:ext cx="1135062" cy="40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 descr="Cover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215" y="5715000"/>
            <a:ext cx="138588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 descr="Cover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76600"/>
            <a:ext cx="21717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 descr="Cover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791200"/>
            <a:ext cx="1371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 descr="Cover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486400"/>
            <a:ext cx="1600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 descr="Cover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14750"/>
            <a:ext cx="2405063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 descr="Cover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114800"/>
            <a:ext cx="1568450" cy="14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762859"/>
            <a:ext cx="1524000" cy="85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2147">
            <a:off x="5791200" y="3200400"/>
            <a:ext cx="1831975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140" y="2813050"/>
            <a:ext cx="1549400" cy="99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682" y="1708618"/>
            <a:ext cx="1960562" cy="126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2675">
            <a:off x="5578475" y="2341563"/>
            <a:ext cx="1600200" cy="1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611" y="1549606"/>
            <a:ext cx="1277937" cy="58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413" y="1774825"/>
            <a:ext cx="941387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99" y="722882"/>
            <a:ext cx="1610519" cy="86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709" y="1201738"/>
            <a:ext cx="788987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52600"/>
            <a:ext cx="10763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75" y="3032125"/>
            <a:ext cx="1571625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762000" y="87313"/>
            <a:ext cx="7315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i="1" u="sng">
                <a:solidFill>
                  <a:srgbClr val="FF3300"/>
                </a:solidFill>
                <a:latin typeface="Times New Roman" pitchFamily="18" charset="0"/>
              </a:rPr>
              <a:t>Tiết 56:</a:t>
            </a:r>
            <a:r>
              <a:rPr lang="en-US" sz="2400">
                <a:solidFill>
                  <a:srgbClr val="FF3300"/>
                </a:solidFill>
                <a:latin typeface="Times New Roman" pitchFamily="18" charset="0"/>
              </a:rPr>
              <a:t>           </a:t>
            </a: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ÔN TẬP CHƯƠNG III</a:t>
            </a:r>
          </a:p>
        </p:txBody>
      </p:sp>
    </p:spTree>
    <p:extLst>
      <p:ext uri="{BB962C8B-B14F-4D97-AF65-F5344CB8AC3E}">
        <p14:creationId xmlns:p14="http://schemas.microsoft.com/office/powerpoint/2010/main" val="269362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490537"/>
          </a:xfrm>
        </p:spPr>
        <p:txBody>
          <a:bodyPr>
            <a:normAutofit fontScale="90000"/>
          </a:bodyPr>
          <a:lstStyle/>
          <a:p>
            <a:r>
              <a:rPr lang="en-US" sz="3600" b="1" u="sng">
                <a:solidFill>
                  <a:srgbClr val="FF0066"/>
                </a:solidFill>
              </a:rPr>
              <a:t>TRẮC NGHIỆM 1:</a:t>
            </a:r>
            <a:r>
              <a:rPr lang="en-US" sz="3600" b="1">
                <a:solidFill>
                  <a:srgbClr val="FF0066"/>
                </a:solidFill>
              </a:rPr>
              <a:t>  (Đúng hay Sai ?)</a:t>
            </a:r>
          </a:p>
        </p:txBody>
      </p:sp>
      <p:graphicFrame>
        <p:nvGraphicFramePr>
          <p:cNvPr id="26640" name="Object 16"/>
          <p:cNvGraphicFramePr>
            <a:graphicFrameLocks noGrp="1"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1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3754438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23850" y="620713"/>
            <a:ext cx="84248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Tứ giác ABCD nội tiếp được trong đường tròn khi có một trong các điều kiện sau: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44463" y="2205038"/>
            <a:ext cx="7451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71438" y="1757363"/>
            <a:ext cx="7308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1)</a:t>
            </a:r>
            <a:r>
              <a:rPr lang="en-US" sz="2800" b="1">
                <a:solidFill>
                  <a:srgbClr val="0000FF"/>
                </a:solidFill>
              </a:rPr>
              <a:t>  Bốn đỉnh A,B,C,D cách đều điểm O.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1438" y="2478088"/>
            <a:ext cx="6661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2)</a:t>
            </a:r>
            <a:r>
              <a:rPr lang="en-US" sz="2800" b="1">
                <a:solidFill>
                  <a:srgbClr val="0000FF"/>
                </a:solidFill>
              </a:rPr>
              <a:t>  Tứ giác ABCD là hình thang cân. 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71438" y="3219450"/>
            <a:ext cx="6229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3)</a:t>
            </a:r>
            <a:r>
              <a:rPr lang="en-US" sz="2800" b="1">
                <a:solidFill>
                  <a:srgbClr val="0000FF"/>
                </a:solidFill>
              </a:rPr>
              <a:t>  ABCD là hình thang vuông.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1438" y="3989388"/>
            <a:ext cx="5724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4)</a:t>
            </a:r>
            <a:r>
              <a:rPr lang="en-US" sz="2800" b="1">
                <a:solidFill>
                  <a:srgbClr val="0000FF"/>
                </a:solidFill>
              </a:rPr>
              <a:t>  ABCD là hình chữ nhật.</a:t>
            </a:r>
          </a:p>
        </p:txBody>
      </p:sp>
      <p:grpSp>
        <p:nvGrpSpPr>
          <p:cNvPr id="26668" name="Group 44"/>
          <p:cNvGrpSpPr>
            <a:grpSpLocks/>
          </p:cNvGrpSpPr>
          <p:nvPr/>
        </p:nvGrpSpPr>
        <p:grpSpPr bwMode="auto">
          <a:xfrm>
            <a:off x="107950" y="4648200"/>
            <a:ext cx="2711450" cy="646113"/>
            <a:chOff x="113" y="3613"/>
            <a:chExt cx="1708" cy="407"/>
          </a:xfrm>
        </p:grpSpPr>
        <p:graphicFrame>
          <p:nvGraphicFramePr>
            <p:cNvPr id="2664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7275650"/>
                </p:ext>
              </p:extLst>
            </p:nvPr>
          </p:nvGraphicFramePr>
          <p:xfrm>
            <a:off x="385" y="3613"/>
            <a:ext cx="1436" cy="3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6" name="Equation" r:id="rId5" imgW="825500" imgH="228600" progId="Equation.DSMT4">
                    <p:embed/>
                  </p:oleObj>
                </mc:Choice>
                <mc:Fallback>
                  <p:oleObj name="Equation" r:id="rId5" imgW="825500" imgH="228600" progId="Equation.DSMT4">
                    <p:embed/>
                    <p:pic>
                      <p:nvPicPr>
                        <p:cNvPr id="0" name="Picture 1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" y="3613"/>
                          <a:ext cx="1436" cy="3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113" y="3693"/>
              <a:ext cx="4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66"/>
                  </a:solidFill>
                </a:rPr>
                <a:t>5)</a:t>
              </a:r>
              <a:r>
                <a:rPr lang="en-US" sz="2800" b="1">
                  <a:solidFill>
                    <a:srgbClr val="0000FF"/>
                  </a:solidFill>
                </a:rPr>
                <a:t>  </a:t>
              </a:r>
            </a:p>
          </p:txBody>
        </p:sp>
      </p:grpSp>
      <p:grpSp>
        <p:nvGrpSpPr>
          <p:cNvPr id="26667" name="Group 43"/>
          <p:cNvGrpSpPr>
            <a:grpSpLocks/>
          </p:cNvGrpSpPr>
          <p:nvPr/>
        </p:nvGrpSpPr>
        <p:grpSpPr bwMode="auto">
          <a:xfrm>
            <a:off x="144463" y="5507034"/>
            <a:ext cx="3805238" cy="619125"/>
            <a:chOff x="68" y="3061"/>
            <a:chExt cx="2397" cy="390"/>
          </a:xfrm>
        </p:grpSpPr>
        <p:graphicFrame>
          <p:nvGraphicFramePr>
            <p:cNvPr id="26651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195299"/>
                </p:ext>
              </p:extLst>
            </p:nvPr>
          </p:nvGraphicFramePr>
          <p:xfrm>
            <a:off x="363" y="3061"/>
            <a:ext cx="2102" cy="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7" name="Equation" r:id="rId7" imgW="1231366" imgH="228501" progId="Equation.DSMT4">
                    <p:embed/>
                  </p:oleObj>
                </mc:Choice>
                <mc:Fallback>
                  <p:oleObj name="Equation" r:id="rId7" imgW="1231366" imgH="228501" progId="Equation.DSMT4">
                    <p:embed/>
                    <p:pic>
                      <p:nvPicPr>
                        <p:cNvPr id="0" name="Picture 1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" y="3061"/>
                          <a:ext cx="2102" cy="3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52" name="Text Box 28"/>
            <p:cNvSpPr txBox="1">
              <a:spLocks noChangeArrowheads="1"/>
            </p:cNvSpPr>
            <p:nvPr/>
          </p:nvSpPr>
          <p:spPr bwMode="auto">
            <a:xfrm>
              <a:off x="68" y="3113"/>
              <a:ext cx="4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66"/>
                  </a:solidFill>
                </a:rPr>
                <a:t>6)</a:t>
              </a:r>
              <a:r>
                <a:rPr lang="en-US" sz="2800" b="1">
                  <a:solidFill>
                    <a:srgbClr val="0000FF"/>
                  </a:solidFill>
                </a:rPr>
                <a:t>  </a:t>
              </a:r>
            </a:p>
          </p:txBody>
        </p:sp>
      </p:grp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6804025" y="1697038"/>
            <a:ext cx="431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Đ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6300788" y="2466975"/>
            <a:ext cx="43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Đ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5345113" y="3121025"/>
            <a:ext cx="43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S</a:t>
            </a: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4716463" y="3956050"/>
            <a:ext cx="43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Đ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4597400" y="5586413"/>
            <a:ext cx="431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Đ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3733800" y="4638675"/>
            <a:ext cx="43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S</a:t>
            </a:r>
          </a:p>
        </p:txBody>
      </p:sp>
      <p:pic>
        <p:nvPicPr>
          <p:cNvPr id="26664" name="Picture 4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146425"/>
            <a:ext cx="3779837" cy="371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653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31" grpId="0"/>
      <p:bldP spid="26632" grpId="0"/>
      <p:bldP spid="26633" grpId="0"/>
      <p:bldP spid="26636" grpId="0"/>
      <p:bldP spid="26669" grpId="0"/>
      <p:bldP spid="26670" grpId="0"/>
      <p:bldP spid="26671" grpId="0"/>
      <p:bldP spid="26672" grpId="0"/>
      <p:bldP spid="26673" grpId="0"/>
      <p:bldP spid="266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885950" y="195263"/>
            <a:ext cx="3600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0066"/>
                </a:solidFill>
              </a:rPr>
              <a:t>TRẮC NGHIỆM 2:</a:t>
            </a:r>
            <a:endParaRPr lang="en-US" sz="3600" b="1" u="sng">
              <a:solidFill>
                <a:srgbClr val="0000FF"/>
              </a:solidFill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52488" y="1676400"/>
            <a:ext cx="75295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Trong hình vẽ bên, Tứ giác sau đây nội tiếp:</a:t>
            </a:r>
            <a:endParaRPr lang="en-US" sz="3200" b="1">
              <a:solidFill>
                <a:srgbClr val="FF0066"/>
              </a:solidFill>
            </a:endParaRP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4358707" y="2133600"/>
            <a:ext cx="5105400" cy="3886200"/>
            <a:chOff x="2688" y="1128"/>
            <a:chExt cx="3216" cy="2448"/>
          </a:xfrm>
        </p:grpSpPr>
        <p:grpSp>
          <p:nvGrpSpPr>
            <p:cNvPr id="27654" name="Group 6"/>
            <p:cNvGrpSpPr>
              <a:grpSpLocks/>
            </p:cNvGrpSpPr>
            <p:nvPr/>
          </p:nvGrpSpPr>
          <p:grpSpPr bwMode="auto">
            <a:xfrm rot="-2608718">
              <a:off x="3432" y="1128"/>
              <a:ext cx="1536" cy="2448"/>
              <a:chOff x="3432" y="1128"/>
              <a:chExt cx="1536" cy="2448"/>
            </a:xfrm>
          </p:grpSpPr>
          <p:grpSp>
            <p:nvGrpSpPr>
              <p:cNvPr id="27655" name="Group 7"/>
              <p:cNvGrpSpPr>
                <a:grpSpLocks/>
              </p:cNvGrpSpPr>
              <p:nvPr/>
            </p:nvGrpSpPr>
            <p:grpSpPr bwMode="auto">
              <a:xfrm rot="9641505">
                <a:off x="3432" y="1128"/>
                <a:ext cx="1536" cy="2448"/>
                <a:chOff x="3432" y="1128"/>
                <a:chExt cx="1536" cy="2448"/>
              </a:xfrm>
            </p:grpSpPr>
            <p:grpSp>
              <p:nvGrpSpPr>
                <p:cNvPr id="27656" name="Group 8"/>
                <p:cNvGrpSpPr>
                  <a:grpSpLocks/>
                </p:cNvGrpSpPr>
                <p:nvPr/>
              </p:nvGrpSpPr>
              <p:grpSpPr bwMode="auto">
                <a:xfrm rot="14604096">
                  <a:off x="2976" y="1584"/>
                  <a:ext cx="2448" cy="1536"/>
                  <a:chOff x="2976" y="1584"/>
                  <a:chExt cx="2448" cy="1536"/>
                </a:xfrm>
              </p:grpSpPr>
              <p:grpSp>
                <p:nvGrpSpPr>
                  <p:cNvPr id="2765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2976" y="1584"/>
                    <a:ext cx="2448" cy="1536"/>
                    <a:chOff x="2976" y="1584"/>
                    <a:chExt cx="2448" cy="1536"/>
                  </a:xfrm>
                </p:grpSpPr>
                <p:sp>
                  <p:nvSpPr>
                    <p:cNvPr id="27658" name="Line 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76" y="1584"/>
                      <a:ext cx="768" cy="15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59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76" y="3120"/>
                      <a:ext cx="240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60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1584"/>
                      <a:ext cx="1680" cy="15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61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1584"/>
                      <a:ext cx="0" cy="15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62" name="Line 1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76" y="1968"/>
                      <a:ext cx="1200" cy="115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63" name="Line 1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408" y="2208"/>
                      <a:ext cx="1968" cy="91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7664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2976"/>
                    <a:ext cx="144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665" name="Rectangle 17"/>
                <p:cNvSpPr>
                  <a:spLocks noChangeArrowheads="1"/>
                </p:cNvSpPr>
                <p:nvPr/>
              </p:nvSpPr>
              <p:spPr bwMode="auto">
                <a:xfrm>
                  <a:off x="4428" y="2952"/>
                  <a:ext cx="144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7666" name="Rectangle 18"/>
              <p:cNvSpPr>
                <a:spLocks noChangeArrowheads="1"/>
              </p:cNvSpPr>
              <p:nvPr/>
            </p:nvSpPr>
            <p:spPr bwMode="auto">
              <a:xfrm>
                <a:off x="4308" y="2052"/>
                <a:ext cx="144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3600" y="1180"/>
              <a:ext cx="5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latin typeface="VNI-Times" pitchFamily="2" charset="0"/>
                </a:rPr>
                <a:t>A</a:t>
              </a:r>
            </a:p>
          </p:txBody>
        </p:sp>
        <p:sp>
          <p:nvSpPr>
            <p:cNvPr id="27668" name="Text Box 20"/>
            <p:cNvSpPr txBox="1">
              <a:spLocks noChangeArrowheads="1"/>
            </p:cNvSpPr>
            <p:nvPr/>
          </p:nvSpPr>
          <p:spPr bwMode="auto">
            <a:xfrm>
              <a:off x="2688" y="3004"/>
              <a:ext cx="5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latin typeface="VNI-Times" pitchFamily="2" charset="0"/>
                </a:rPr>
                <a:t>B</a:t>
              </a:r>
            </a:p>
          </p:txBody>
        </p:sp>
        <p:sp>
          <p:nvSpPr>
            <p:cNvPr id="27669" name="Text Box 21"/>
            <p:cNvSpPr txBox="1">
              <a:spLocks noChangeArrowheads="1"/>
            </p:cNvSpPr>
            <p:nvPr/>
          </p:nvSpPr>
          <p:spPr bwMode="auto">
            <a:xfrm>
              <a:off x="5328" y="3024"/>
              <a:ext cx="5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latin typeface="VNI-Times" pitchFamily="2" charset="0"/>
                </a:rPr>
                <a:t>C</a:t>
              </a:r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4176" y="1660"/>
              <a:ext cx="5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latin typeface="VNI-Times" pitchFamily="2" charset="0"/>
                </a:rPr>
                <a:t>K</a:t>
              </a:r>
            </a:p>
          </p:txBody>
        </p:sp>
        <p:sp>
          <p:nvSpPr>
            <p:cNvPr id="27671" name="Text Box 23"/>
            <p:cNvSpPr txBox="1">
              <a:spLocks noChangeArrowheads="1"/>
            </p:cNvSpPr>
            <p:nvPr/>
          </p:nvSpPr>
          <p:spPr bwMode="auto">
            <a:xfrm>
              <a:off x="3552" y="307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latin typeface="VNI-Times" pitchFamily="2" charset="0"/>
                </a:rPr>
                <a:t>H</a:t>
              </a:r>
            </a:p>
          </p:txBody>
        </p:sp>
        <p:sp>
          <p:nvSpPr>
            <p:cNvPr id="27672" name="Text Box 24"/>
            <p:cNvSpPr txBox="1">
              <a:spLocks noChangeArrowheads="1"/>
            </p:cNvSpPr>
            <p:nvPr/>
          </p:nvSpPr>
          <p:spPr bwMode="auto">
            <a:xfrm>
              <a:off x="3156" y="1924"/>
              <a:ext cx="5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latin typeface="VNI-Times" pitchFamily="2" charset="0"/>
                </a:rPr>
                <a:t>F</a:t>
              </a:r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3840" y="2112"/>
              <a:ext cx="5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latin typeface="VNI-Times" pitchFamily="2" charset="0"/>
                </a:rPr>
                <a:t>O</a:t>
              </a:r>
            </a:p>
          </p:txBody>
        </p:sp>
      </p:grpSp>
      <p:grpSp>
        <p:nvGrpSpPr>
          <p:cNvPr id="27674" name="Group 26"/>
          <p:cNvGrpSpPr>
            <a:grpSpLocks/>
          </p:cNvGrpSpPr>
          <p:nvPr/>
        </p:nvGrpSpPr>
        <p:grpSpPr bwMode="auto">
          <a:xfrm>
            <a:off x="323850" y="2560638"/>
            <a:ext cx="3887788" cy="3532187"/>
            <a:chOff x="204" y="1797"/>
            <a:chExt cx="2449" cy="2225"/>
          </a:xfrm>
        </p:grpSpPr>
        <p:sp>
          <p:nvSpPr>
            <p:cNvPr id="27675" name="Text Box 27"/>
            <p:cNvSpPr txBox="1">
              <a:spLocks noChangeArrowheads="1"/>
            </p:cNvSpPr>
            <p:nvPr/>
          </p:nvSpPr>
          <p:spPr bwMode="auto">
            <a:xfrm>
              <a:off x="204" y="1797"/>
              <a:ext cx="192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66"/>
                  </a:solidFill>
                </a:rPr>
                <a:t>A.   </a:t>
              </a:r>
              <a:r>
                <a:rPr lang="en-US" sz="3200">
                  <a:solidFill>
                    <a:srgbClr val="0000FF"/>
                  </a:solidFill>
                </a:rPr>
                <a:t>Tứ giác HOKC</a:t>
              </a:r>
              <a:endParaRPr lang="en-US" sz="3200" b="1">
                <a:solidFill>
                  <a:srgbClr val="0000FF"/>
                </a:solidFill>
              </a:endParaRPr>
            </a:p>
          </p:txBody>
        </p:sp>
        <p:sp>
          <p:nvSpPr>
            <p:cNvPr id="27676" name="Text Box 28"/>
            <p:cNvSpPr txBox="1">
              <a:spLocks noChangeArrowheads="1"/>
            </p:cNvSpPr>
            <p:nvPr/>
          </p:nvSpPr>
          <p:spPr bwMode="auto">
            <a:xfrm>
              <a:off x="204" y="2387"/>
              <a:ext cx="192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66"/>
                  </a:solidFill>
                </a:rPr>
                <a:t>B.   </a:t>
              </a:r>
              <a:r>
                <a:rPr lang="en-US" sz="3200">
                  <a:solidFill>
                    <a:srgbClr val="0000FF"/>
                  </a:solidFill>
                </a:rPr>
                <a:t>Tứ giác HOKF</a:t>
              </a:r>
            </a:p>
          </p:txBody>
        </p:sp>
        <p:sp>
          <p:nvSpPr>
            <p:cNvPr id="27677" name="Text Box 29"/>
            <p:cNvSpPr txBox="1">
              <a:spLocks noChangeArrowheads="1"/>
            </p:cNvSpPr>
            <p:nvPr/>
          </p:nvSpPr>
          <p:spPr bwMode="auto">
            <a:xfrm>
              <a:off x="204" y="3022"/>
              <a:ext cx="192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66"/>
                  </a:solidFill>
                </a:rPr>
                <a:t>C.    </a:t>
              </a:r>
              <a:r>
                <a:rPr lang="en-US" sz="3200">
                  <a:solidFill>
                    <a:srgbClr val="0000FF"/>
                  </a:solidFill>
                </a:rPr>
                <a:t>Tứ giác BFKC</a:t>
              </a:r>
              <a:endParaRPr lang="en-US" sz="3200" b="1">
                <a:solidFill>
                  <a:srgbClr val="0000FF"/>
                </a:solidFill>
              </a:endParaRPr>
            </a:p>
          </p:txBody>
        </p:sp>
        <p:sp>
          <p:nvSpPr>
            <p:cNvPr id="27678" name="Text Box 30"/>
            <p:cNvSpPr txBox="1">
              <a:spLocks noChangeArrowheads="1"/>
            </p:cNvSpPr>
            <p:nvPr/>
          </p:nvSpPr>
          <p:spPr bwMode="auto">
            <a:xfrm>
              <a:off x="204" y="3657"/>
              <a:ext cx="244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66"/>
                  </a:solidFill>
                </a:rPr>
                <a:t>D.  </a:t>
              </a:r>
              <a:r>
                <a:rPr lang="en-US" sz="3200">
                  <a:solidFill>
                    <a:srgbClr val="0000FF"/>
                  </a:solidFill>
                </a:rPr>
                <a:t>Tất cả đều đúng.</a:t>
              </a:r>
              <a:endParaRPr lang="en-US" sz="3200" b="1">
                <a:solidFill>
                  <a:srgbClr val="0000FF"/>
                </a:solidFill>
              </a:endParaRPr>
            </a:p>
          </p:txBody>
        </p:sp>
      </p:grpSp>
      <p:sp>
        <p:nvSpPr>
          <p:cNvPr id="27679" name="Oval 31"/>
          <p:cNvSpPr>
            <a:spLocks noChangeArrowheads="1"/>
          </p:cNvSpPr>
          <p:nvPr/>
        </p:nvSpPr>
        <p:spPr bwMode="auto">
          <a:xfrm>
            <a:off x="148811" y="4458550"/>
            <a:ext cx="720725" cy="720725"/>
          </a:xfrm>
          <a:prstGeom prst="ellips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680" name="Picture 32" descr="red_ro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661025"/>
            <a:ext cx="881062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323850" y="977900"/>
            <a:ext cx="6119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0000FF"/>
                </a:solidFill>
              </a:rPr>
              <a:t>Hãy chọn đáp án </a:t>
            </a:r>
            <a:r>
              <a:rPr lang="en-US" sz="3200" b="1" i="1">
                <a:solidFill>
                  <a:srgbClr val="FF0066"/>
                </a:solidFill>
              </a:rPr>
              <a:t>Đúng:</a:t>
            </a:r>
            <a:endParaRPr lang="en-US" sz="3200" b="1" i="1">
              <a:solidFill>
                <a:srgbClr val="0000FF"/>
              </a:solidFill>
            </a:endParaRPr>
          </a:p>
        </p:txBody>
      </p:sp>
      <p:sp>
        <p:nvSpPr>
          <p:cNvPr id="33" name="Oval 31"/>
          <p:cNvSpPr>
            <a:spLocks noChangeArrowheads="1"/>
          </p:cNvSpPr>
          <p:nvPr/>
        </p:nvSpPr>
        <p:spPr bwMode="auto">
          <a:xfrm>
            <a:off x="200025" y="2553942"/>
            <a:ext cx="720725" cy="720725"/>
          </a:xfrm>
          <a:prstGeom prst="ellips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558857" y="3446288"/>
            <a:ext cx="1168593" cy="388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26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94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440"/>
                            </p:stCondLst>
                            <p:childTnLst>
                              <p:par>
                                <p:cTn id="3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79" grpId="0" animBg="1"/>
      <p:bldP spid="27681" grpId="0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31800" y="195263"/>
            <a:ext cx="8483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	Nêu cách tính diện tích phần tô màu trong hình dưới đây: </a:t>
            </a:r>
            <a:endParaRPr lang="en-US" sz="3600" b="1">
              <a:solidFill>
                <a:srgbClr val="0000FF"/>
              </a:solidFill>
            </a:endParaRPr>
          </a:p>
        </p:txBody>
      </p:sp>
      <p:grpSp>
        <p:nvGrpSpPr>
          <p:cNvPr id="33821" name="Group 29"/>
          <p:cNvGrpSpPr>
            <a:grpSpLocks/>
          </p:cNvGrpSpPr>
          <p:nvPr/>
        </p:nvGrpSpPr>
        <p:grpSpPr bwMode="auto">
          <a:xfrm>
            <a:off x="1258888" y="1914525"/>
            <a:ext cx="5761038" cy="4063999"/>
            <a:chOff x="793" y="1206"/>
            <a:chExt cx="3629" cy="2560"/>
          </a:xfrm>
        </p:grpSpPr>
        <p:pic>
          <p:nvPicPr>
            <p:cNvPr id="33816" name="Picture 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2" y="1296"/>
              <a:ext cx="3410" cy="2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817" name="Text Box 25"/>
            <p:cNvSpPr txBox="1">
              <a:spLocks noChangeArrowheads="1"/>
            </p:cNvSpPr>
            <p:nvPr/>
          </p:nvSpPr>
          <p:spPr bwMode="auto">
            <a:xfrm>
              <a:off x="793" y="2341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66"/>
                  </a:solidFill>
                </a:rPr>
                <a:t>A</a:t>
              </a:r>
            </a:p>
          </p:txBody>
        </p:sp>
        <p:sp>
          <p:nvSpPr>
            <p:cNvPr id="33818" name="Text Box 26"/>
            <p:cNvSpPr txBox="1">
              <a:spLocks noChangeArrowheads="1"/>
            </p:cNvSpPr>
            <p:nvPr/>
          </p:nvSpPr>
          <p:spPr bwMode="auto">
            <a:xfrm>
              <a:off x="2837" y="1206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66"/>
                  </a:solidFill>
                </a:rPr>
                <a:t>B</a:t>
              </a:r>
            </a:p>
          </p:txBody>
        </p:sp>
        <p:sp>
          <p:nvSpPr>
            <p:cNvPr id="33819" name="Text Box 27"/>
            <p:cNvSpPr txBox="1">
              <a:spLocks noChangeArrowheads="1"/>
            </p:cNvSpPr>
            <p:nvPr/>
          </p:nvSpPr>
          <p:spPr bwMode="auto">
            <a:xfrm>
              <a:off x="2825" y="3439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66"/>
                  </a:solidFill>
                </a:rPr>
                <a:t>C</a:t>
              </a:r>
            </a:p>
          </p:txBody>
        </p:sp>
        <p:sp>
          <p:nvSpPr>
            <p:cNvPr id="33820" name="Text Box 28"/>
            <p:cNvSpPr txBox="1">
              <a:spLocks noChangeArrowheads="1"/>
            </p:cNvSpPr>
            <p:nvPr/>
          </p:nvSpPr>
          <p:spPr bwMode="auto">
            <a:xfrm>
              <a:off x="3379" y="2332"/>
              <a:ext cx="4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66"/>
                  </a:solidFill>
                </a:rPr>
                <a:t>O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773363" y="6019800"/>
            <a:ext cx="518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S = S</a:t>
            </a:r>
            <a:r>
              <a:rPr lang="en-US" sz="4400" b="1" baseline="-25000">
                <a:solidFill>
                  <a:srgbClr val="0000FF"/>
                </a:solidFill>
              </a:rPr>
              <a:t>ABOC</a:t>
            </a:r>
            <a:r>
              <a:rPr lang="en-US" sz="4400" b="1">
                <a:solidFill>
                  <a:srgbClr val="0000FF"/>
                </a:solidFill>
              </a:rPr>
              <a:t> – S</a:t>
            </a:r>
            <a:r>
              <a:rPr lang="en-US" sz="4400" b="1" baseline="-25000">
                <a:solidFill>
                  <a:srgbClr val="0000FF"/>
                </a:solidFill>
              </a:rPr>
              <a:t>qOBC</a:t>
            </a:r>
          </a:p>
        </p:txBody>
      </p:sp>
      <p:grpSp>
        <p:nvGrpSpPr>
          <p:cNvPr id="33798" name="Group 33797"/>
          <p:cNvGrpSpPr/>
          <p:nvPr/>
        </p:nvGrpSpPr>
        <p:grpSpPr>
          <a:xfrm>
            <a:off x="1586350" y="2425494"/>
            <a:ext cx="3805118" cy="3034402"/>
            <a:chOff x="1586672" y="2477294"/>
            <a:chExt cx="3805118" cy="2922379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1606550" y="2491272"/>
              <a:ext cx="3189287" cy="14605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809089" y="2477294"/>
              <a:ext cx="568326" cy="14843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810366" y="3962400"/>
              <a:ext cx="581424" cy="143727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586672" y="3953668"/>
              <a:ext cx="3236946" cy="14460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799" name="Arc 33798"/>
          <p:cNvSpPr/>
          <p:nvPr/>
        </p:nvSpPr>
        <p:spPr>
          <a:xfrm rot="11436240">
            <a:off x="3815890" y="2380132"/>
            <a:ext cx="3163824" cy="3163824"/>
          </a:xfrm>
          <a:prstGeom prst="arc">
            <a:avLst>
              <a:gd name="adj1" fmla="val 16846644"/>
              <a:gd name="adj2" fmla="val 3487301"/>
            </a:avLst>
          </a:prstGeom>
          <a:solidFill>
            <a:schemeClr val="accent6">
              <a:lumMod val="75000"/>
              <a:alpha val="45000"/>
            </a:schemeClr>
          </a:solidFill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6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7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187575" y="44450"/>
            <a:ext cx="2232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FF0066"/>
                </a:solidFill>
              </a:rPr>
              <a:t>II. BÀI TẬP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7950" y="620713"/>
            <a:ext cx="842486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	Cho tam giác ABC vuông ở A. Trên AC lấy một điểm M và vẽ đường tròn tâm O đường kính MC cắt BC tại E và cắt BM kéo dài tại D.</a:t>
            </a:r>
            <a:endParaRPr lang="en-US" sz="2800" b="1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79388" y="2046288"/>
            <a:ext cx="8353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a)</a:t>
            </a:r>
            <a:r>
              <a:rPr lang="en-US" sz="2800" b="1">
                <a:solidFill>
                  <a:srgbClr val="0000FF"/>
                </a:solidFill>
              </a:rPr>
              <a:t> Chứng minh tứ giác ABEM và ABCD nội tiếp. </a:t>
            </a:r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179388" y="2565402"/>
            <a:ext cx="5078412" cy="652463"/>
            <a:chOff x="113" y="1616"/>
            <a:chExt cx="3199" cy="411"/>
          </a:xfrm>
        </p:grpSpPr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113" y="1659"/>
              <a:ext cx="319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66"/>
                  </a:solidFill>
                </a:rPr>
                <a:t>b)</a:t>
              </a:r>
              <a:r>
                <a:rPr lang="en-US" sz="2800" b="1">
                  <a:solidFill>
                    <a:srgbClr val="0000FF"/>
                  </a:solidFill>
                </a:rPr>
                <a:t> Chứng minh:</a:t>
              </a:r>
              <a:r>
                <a:rPr lang="en-US" sz="3200" b="1">
                  <a:solidFill>
                    <a:srgbClr val="0000FF"/>
                  </a:solidFill>
                </a:rPr>
                <a:t>                           .</a:t>
              </a:r>
            </a:p>
          </p:txBody>
        </p:sp>
        <p:graphicFrame>
          <p:nvGraphicFramePr>
            <p:cNvPr id="1024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1656689"/>
                </p:ext>
              </p:extLst>
            </p:nvPr>
          </p:nvGraphicFramePr>
          <p:xfrm>
            <a:off x="1843" y="1616"/>
            <a:ext cx="1325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8" name="Equation" r:id="rId3" imgW="838200" imgH="228600" progId="Equation.DSMT4">
                    <p:embed/>
                  </p:oleObj>
                </mc:Choice>
                <mc:Fallback>
                  <p:oleObj name="Equation" r:id="rId3" imgW="838200" imgH="228600" progId="Equation.DSMT4">
                    <p:embed/>
                    <p:pic>
                      <p:nvPicPr>
                        <p:cNvPr id="0" name="Picture 1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3" y="1616"/>
                          <a:ext cx="1325" cy="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64" name="Group 24"/>
          <p:cNvGrpSpPr>
            <a:grpSpLocks/>
          </p:cNvGrpSpPr>
          <p:nvPr/>
        </p:nvGrpSpPr>
        <p:grpSpPr bwMode="auto">
          <a:xfrm>
            <a:off x="179388" y="3365498"/>
            <a:ext cx="8569325" cy="946150"/>
            <a:chOff x="113" y="2088"/>
            <a:chExt cx="5602" cy="596"/>
          </a:xfrm>
        </p:grpSpPr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113" y="2088"/>
              <a:ext cx="560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66"/>
                  </a:solidFill>
                </a:rPr>
                <a:t>c)</a:t>
              </a:r>
              <a:r>
                <a:rPr lang="en-US" sz="2800" b="1">
                  <a:solidFill>
                    <a:srgbClr val="0000FF"/>
                  </a:solidFill>
                </a:rPr>
                <a:t> Đường thẳng DA cắt đường tròn tại S. Chứng minh CA là tia phân giác của góc            .</a:t>
              </a:r>
            </a:p>
          </p:txBody>
        </p:sp>
        <p:graphicFrame>
          <p:nvGraphicFramePr>
            <p:cNvPr id="10253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2993535"/>
                </p:ext>
              </p:extLst>
            </p:nvPr>
          </p:nvGraphicFramePr>
          <p:xfrm>
            <a:off x="2388" y="2308"/>
            <a:ext cx="525" cy="3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9" name="Equation" r:id="rId5" imgW="330200" imgH="228600" progId="Equation.DSMT4">
                    <p:embed/>
                  </p:oleObj>
                </mc:Choice>
                <mc:Fallback>
                  <p:oleObj name="Equation" r:id="rId5" imgW="330200" imgH="228600" progId="Equation.DSMT4">
                    <p:embed/>
                    <p:pic>
                      <p:nvPicPr>
                        <p:cNvPr id="0" name="Picture 1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8" y="2308"/>
                          <a:ext cx="525" cy="3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61" name="Group 21"/>
          <p:cNvGrpSpPr>
            <a:grpSpLocks/>
          </p:cNvGrpSpPr>
          <p:nvPr/>
        </p:nvGrpSpPr>
        <p:grpSpPr bwMode="auto">
          <a:xfrm>
            <a:off x="107950" y="4291013"/>
            <a:ext cx="8424863" cy="1598612"/>
            <a:chOff x="68" y="2480"/>
            <a:chExt cx="5307" cy="1007"/>
          </a:xfrm>
        </p:grpSpPr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112" y="2556"/>
              <a:ext cx="154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66"/>
                  </a:solidFill>
                </a:rPr>
                <a:t>d)</a:t>
              </a:r>
              <a:r>
                <a:rPr lang="en-US" sz="2800" b="1">
                  <a:solidFill>
                    <a:srgbClr val="0000FF"/>
                  </a:solidFill>
                </a:rPr>
                <a:t> Cho biết </a:t>
              </a:r>
            </a:p>
          </p:txBody>
        </p:sp>
        <p:graphicFrame>
          <p:nvGraphicFramePr>
            <p:cNvPr id="10255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84342230"/>
                </p:ext>
              </p:extLst>
            </p:nvPr>
          </p:nvGraphicFramePr>
          <p:xfrm>
            <a:off x="1328" y="2480"/>
            <a:ext cx="1120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0" name="Equation" r:id="rId7" imgW="711200" imgH="228600" progId="Equation.DSMT4">
                    <p:embed/>
                  </p:oleObj>
                </mc:Choice>
                <mc:Fallback>
                  <p:oleObj name="Equation" r:id="rId7" imgW="711200" imgH="228600" progId="Equation.DSMT4">
                    <p:embed/>
                    <p:pic>
                      <p:nvPicPr>
                        <p:cNvPr id="0" name="Picture 1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8" y="2480"/>
                          <a:ext cx="1120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2562" y="2556"/>
              <a:ext cx="177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và MC = 8cm. </a:t>
              </a:r>
            </a:p>
          </p:txBody>
        </p:sp>
        <p:sp>
          <p:nvSpPr>
            <p:cNvPr id="10257" name="Text Box 17"/>
            <p:cNvSpPr txBox="1">
              <a:spLocks noChangeArrowheads="1"/>
            </p:cNvSpPr>
            <p:nvPr/>
          </p:nvSpPr>
          <p:spPr bwMode="auto">
            <a:xfrm>
              <a:off x="68" y="2886"/>
              <a:ext cx="5307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indent="292100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	Tính diện tích hình viên phân giới hạn bởi cung và dây CE của đường tròn (O)?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981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4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2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2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2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98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2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2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2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134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139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144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2"/>
          <p:cNvGrpSpPr>
            <a:grpSpLocks noChangeAspect="1"/>
          </p:cNvGrpSpPr>
          <p:nvPr/>
        </p:nvGrpSpPr>
        <p:grpSpPr bwMode="auto">
          <a:xfrm>
            <a:off x="4267200" y="-914400"/>
            <a:ext cx="4953000" cy="4800600"/>
            <a:chOff x="3696" y="720"/>
            <a:chExt cx="1920" cy="1875"/>
          </a:xfrm>
        </p:grpSpPr>
        <p:sp>
          <p:nvSpPr>
            <p:cNvPr id="10547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696" y="720"/>
              <a:ext cx="1920" cy="1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77" name="Oval 5"/>
            <p:cNvSpPr>
              <a:spLocks noChangeArrowheads="1"/>
            </p:cNvSpPr>
            <p:nvPr/>
          </p:nvSpPr>
          <p:spPr bwMode="auto">
            <a:xfrm>
              <a:off x="4224" y="1204"/>
              <a:ext cx="1206" cy="119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78" name="Oval 6"/>
            <p:cNvSpPr>
              <a:spLocks noChangeArrowheads="1"/>
            </p:cNvSpPr>
            <p:nvPr/>
          </p:nvSpPr>
          <p:spPr bwMode="auto">
            <a:xfrm>
              <a:off x="3845" y="794"/>
              <a:ext cx="1615" cy="160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8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79" name="Line 7"/>
            <p:cNvSpPr>
              <a:spLocks noChangeShapeType="1"/>
            </p:cNvSpPr>
            <p:nvPr/>
          </p:nvSpPr>
          <p:spPr bwMode="auto">
            <a:xfrm>
              <a:off x="3875" y="1390"/>
              <a:ext cx="1" cy="40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0" name="Line 8"/>
            <p:cNvSpPr>
              <a:spLocks noChangeShapeType="1"/>
            </p:cNvSpPr>
            <p:nvPr/>
          </p:nvSpPr>
          <p:spPr bwMode="auto">
            <a:xfrm>
              <a:off x="3875" y="1732"/>
              <a:ext cx="67" cy="1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1" name="Line 9"/>
            <p:cNvSpPr>
              <a:spLocks noChangeShapeType="1"/>
            </p:cNvSpPr>
            <p:nvPr/>
          </p:nvSpPr>
          <p:spPr bwMode="auto">
            <a:xfrm>
              <a:off x="3875" y="1390"/>
              <a:ext cx="1548" cy="40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2" name="Line 10"/>
            <p:cNvSpPr>
              <a:spLocks noChangeShapeType="1"/>
            </p:cNvSpPr>
            <p:nvPr/>
          </p:nvSpPr>
          <p:spPr bwMode="auto">
            <a:xfrm>
              <a:off x="3875" y="1799"/>
              <a:ext cx="154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3" name="Line 11"/>
            <p:cNvSpPr>
              <a:spLocks noChangeShapeType="1"/>
            </p:cNvSpPr>
            <p:nvPr/>
          </p:nvSpPr>
          <p:spPr bwMode="auto">
            <a:xfrm>
              <a:off x="3942" y="1732"/>
              <a:ext cx="1" cy="67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4" name="Line 12"/>
            <p:cNvSpPr>
              <a:spLocks noChangeShapeType="1"/>
            </p:cNvSpPr>
            <p:nvPr/>
          </p:nvSpPr>
          <p:spPr bwMode="auto">
            <a:xfrm>
              <a:off x="3875" y="1799"/>
              <a:ext cx="863" cy="59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5" name="Line 13"/>
            <p:cNvSpPr>
              <a:spLocks noChangeShapeType="1"/>
            </p:cNvSpPr>
            <p:nvPr/>
          </p:nvSpPr>
          <p:spPr bwMode="auto">
            <a:xfrm flipH="1">
              <a:off x="4738" y="1799"/>
              <a:ext cx="685" cy="59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7" name="Line 15"/>
            <p:cNvSpPr>
              <a:spLocks noChangeShapeType="1"/>
            </p:cNvSpPr>
            <p:nvPr/>
          </p:nvSpPr>
          <p:spPr bwMode="auto">
            <a:xfrm>
              <a:off x="3875" y="1390"/>
              <a:ext cx="863" cy="10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9" name="Line 17"/>
            <p:cNvSpPr>
              <a:spLocks noChangeShapeType="1"/>
            </p:cNvSpPr>
            <p:nvPr/>
          </p:nvSpPr>
          <p:spPr bwMode="auto">
            <a:xfrm flipH="1">
              <a:off x="4228" y="1500"/>
              <a:ext cx="78" cy="30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2" name="Oval 20"/>
            <p:cNvSpPr>
              <a:spLocks noChangeArrowheads="1"/>
            </p:cNvSpPr>
            <p:nvPr/>
          </p:nvSpPr>
          <p:spPr bwMode="auto">
            <a:xfrm>
              <a:off x="3860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3" name="Oval 21"/>
            <p:cNvSpPr>
              <a:spLocks noChangeArrowheads="1"/>
            </p:cNvSpPr>
            <p:nvPr/>
          </p:nvSpPr>
          <p:spPr bwMode="auto">
            <a:xfrm>
              <a:off x="4209" y="1784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4" name="Oval 22"/>
            <p:cNvSpPr>
              <a:spLocks noChangeArrowheads="1"/>
            </p:cNvSpPr>
            <p:nvPr/>
          </p:nvSpPr>
          <p:spPr bwMode="auto">
            <a:xfrm>
              <a:off x="4723" y="2379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5" name="Rectangle 23"/>
            <p:cNvSpPr>
              <a:spLocks noChangeArrowheads="1"/>
            </p:cNvSpPr>
            <p:nvPr/>
          </p:nvSpPr>
          <p:spPr bwMode="auto">
            <a:xfrm>
              <a:off x="4723" y="2409"/>
              <a:ext cx="4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05498" name="Oval 26"/>
            <p:cNvSpPr>
              <a:spLocks noChangeArrowheads="1"/>
            </p:cNvSpPr>
            <p:nvPr/>
          </p:nvSpPr>
          <p:spPr bwMode="auto">
            <a:xfrm>
              <a:off x="4812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99" name="Rectangle 27"/>
            <p:cNvSpPr>
              <a:spLocks noChangeArrowheads="1"/>
            </p:cNvSpPr>
            <p:nvPr/>
          </p:nvSpPr>
          <p:spPr bwMode="auto">
            <a:xfrm>
              <a:off x="4760" y="1806"/>
              <a:ext cx="7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05501" name="Oval 29"/>
            <p:cNvSpPr>
              <a:spLocks noChangeArrowheads="1"/>
            </p:cNvSpPr>
            <p:nvPr/>
          </p:nvSpPr>
          <p:spPr bwMode="auto">
            <a:xfrm>
              <a:off x="5408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2" name="Rectangle 30"/>
            <p:cNvSpPr>
              <a:spLocks noChangeArrowheads="1"/>
            </p:cNvSpPr>
            <p:nvPr/>
          </p:nvSpPr>
          <p:spPr bwMode="auto">
            <a:xfrm>
              <a:off x="5475" y="1762"/>
              <a:ext cx="6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05503" name="Oval 31"/>
            <p:cNvSpPr>
              <a:spLocks noChangeArrowheads="1"/>
            </p:cNvSpPr>
            <p:nvPr/>
          </p:nvSpPr>
          <p:spPr bwMode="auto">
            <a:xfrm>
              <a:off x="3860" y="1375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4" name="Rectangle 32"/>
            <p:cNvSpPr>
              <a:spLocks noChangeArrowheads="1"/>
            </p:cNvSpPr>
            <p:nvPr/>
          </p:nvSpPr>
          <p:spPr bwMode="auto">
            <a:xfrm>
              <a:off x="3793" y="1323"/>
              <a:ext cx="6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05505" name="Oval 33"/>
            <p:cNvSpPr>
              <a:spLocks noChangeArrowheads="1"/>
            </p:cNvSpPr>
            <p:nvPr/>
          </p:nvSpPr>
          <p:spPr bwMode="auto">
            <a:xfrm>
              <a:off x="3860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06" name="Rectangle 34"/>
            <p:cNvSpPr>
              <a:spLocks noChangeArrowheads="1"/>
            </p:cNvSpPr>
            <p:nvPr/>
          </p:nvSpPr>
          <p:spPr bwMode="auto">
            <a:xfrm>
              <a:off x="3770" y="1747"/>
              <a:ext cx="53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105507" name="Oval 35"/>
            <p:cNvSpPr>
              <a:spLocks noChangeArrowheads="1"/>
            </p:cNvSpPr>
            <p:nvPr/>
          </p:nvSpPr>
          <p:spPr bwMode="auto">
            <a:xfrm>
              <a:off x="4209" y="1784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08" name="Text Box 36"/>
          <p:cNvSpPr txBox="1">
            <a:spLocks noChangeArrowheads="1"/>
          </p:cNvSpPr>
          <p:nvPr/>
        </p:nvSpPr>
        <p:spPr bwMode="auto">
          <a:xfrm>
            <a:off x="5172084" y="1857364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M</a:t>
            </a:r>
          </a:p>
        </p:txBody>
      </p:sp>
      <p:sp>
        <p:nvSpPr>
          <p:cNvPr id="38" name="Oval 24"/>
          <p:cNvSpPr>
            <a:spLocks noChangeArrowheads="1"/>
          </p:cNvSpPr>
          <p:nvPr/>
        </p:nvSpPr>
        <p:spPr bwMode="auto">
          <a:xfrm>
            <a:off x="5791200" y="1035949"/>
            <a:ext cx="98028" cy="94732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32"/>
          <p:cNvSpPr>
            <a:spLocks noChangeArrowheads="1"/>
          </p:cNvSpPr>
          <p:nvPr/>
        </p:nvSpPr>
        <p:spPr bwMode="auto">
          <a:xfrm>
            <a:off x="5729969" y="747713"/>
            <a:ext cx="1538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>
                <a:solidFill>
                  <a:srgbClr val="000000"/>
                </a:solidFill>
                <a:latin typeface="Arial" charset="0"/>
              </a:rPr>
              <a:t>E</a:t>
            </a:r>
            <a:endParaRPr lang="en-US" b="1">
              <a:latin typeface="Arial" charset="0"/>
            </a:endParaRPr>
          </a:p>
        </p:txBody>
      </p:sp>
      <p:sp>
        <p:nvSpPr>
          <p:cNvPr id="40" name="Arc 4"/>
          <p:cNvSpPr>
            <a:spLocks/>
          </p:cNvSpPr>
          <p:nvPr/>
        </p:nvSpPr>
        <p:spPr bwMode="auto">
          <a:xfrm rot="16373695">
            <a:off x="4816258" y="982700"/>
            <a:ext cx="64660" cy="270893"/>
          </a:xfrm>
          <a:custGeom>
            <a:avLst/>
            <a:gdLst>
              <a:gd name="G0" fmla="+- 21600 0 0"/>
              <a:gd name="G1" fmla="+- 15274 0 0"/>
              <a:gd name="G2" fmla="+- 21600 0 0"/>
              <a:gd name="T0" fmla="*/ 22947 w 22947"/>
              <a:gd name="T1" fmla="*/ 36832 h 36874"/>
              <a:gd name="T2" fmla="*/ 6326 w 22947"/>
              <a:gd name="T3" fmla="*/ 0 h 36874"/>
              <a:gd name="T4" fmla="*/ 21600 w 22947"/>
              <a:gd name="T5" fmla="*/ 15274 h 36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947" h="36874" fill="none" extrusionOk="0">
                <a:moveTo>
                  <a:pt x="22946" y="36831"/>
                </a:moveTo>
                <a:cubicBezTo>
                  <a:pt x="22498" y="36859"/>
                  <a:pt x="22049" y="36873"/>
                  <a:pt x="21600" y="36874"/>
                </a:cubicBezTo>
                <a:cubicBezTo>
                  <a:pt x="9670" y="36874"/>
                  <a:pt x="0" y="27203"/>
                  <a:pt x="0" y="15274"/>
                </a:cubicBezTo>
                <a:cubicBezTo>
                  <a:pt x="-1" y="9545"/>
                  <a:pt x="2275" y="4051"/>
                  <a:pt x="6326" y="0"/>
                </a:cubicBezTo>
              </a:path>
              <a:path w="22947" h="36874" stroke="0" extrusionOk="0">
                <a:moveTo>
                  <a:pt x="22946" y="36831"/>
                </a:moveTo>
                <a:cubicBezTo>
                  <a:pt x="22498" y="36859"/>
                  <a:pt x="22049" y="36873"/>
                  <a:pt x="21600" y="36874"/>
                </a:cubicBezTo>
                <a:cubicBezTo>
                  <a:pt x="9670" y="36874"/>
                  <a:pt x="0" y="27203"/>
                  <a:pt x="0" y="15274"/>
                </a:cubicBezTo>
                <a:cubicBezTo>
                  <a:pt x="-1" y="9545"/>
                  <a:pt x="2275" y="4051"/>
                  <a:pt x="6326" y="0"/>
                </a:cubicBezTo>
                <a:lnTo>
                  <a:pt x="21600" y="15274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469387" y="418064"/>
            <a:ext cx="0" cy="38491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-4377" y="983976"/>
            <a:ext cx="527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GT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5379" y="2753014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KL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6670" y="228600"/>
                <a:ext cx="2145011" cy="17249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/>
                  <a:t>Δ</a:t>
                </a:r>
                <a:r>
                  <a:rPr lang="en-US" sz="2400"/>
                  <a:t>ABC:</a:t>
                </a:r>
              </a:p>
              <a:p>
                <a:r>
                  <a:rPr lang="en-US" sz="2400"/>
                  <a:t>M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sz="2400"/>
                  <a:t> AC, (O;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𝑀𝐶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/>
                  <a:t>)</a:t>
                </a:r>
              </a:p>
              <a:p>
                <a:r>
                  <a:rPr lang="en-US" sz="2400"/>
                  <a:t>(O)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/>
                  <a:t>BC = {E},</a:t>
                </a:r>
              </a:p>
              <a:p>
                <a:r>
                  <a:rPr lang="en-US" sz="2400"/>
                  <a:t>BM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sz="2400"/>
                  <a:t> (O) = {D}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70" y="228600"/>
                <a:ext cx="2145011" cy="1724959"/>
              </a:xfrm>
              <a:prstGeom prst="rect">
                <a:avLst/>
              </a:prstGeom>
              <a:blipFill rotWithShape="1">
                <a:blip r:embed="rId4"/>
                <a:stretch>
                  <a:fillRect l="-4545" t="-2837" r="-3125" b="-7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41698"/>
              </p:ext>
            </p:extLst>
          </p:nvPr>
        </p:nvGraphicFramePr>
        <p:xfrm>
          <a:off x="1463260" y="241300"/>
          <a:ext cx="879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5" imgW="545760" imgH="228600" progId="Equation.DSMT4">
                  <p:embed/>
                </p:oleObj>
              </mc:Choice>
              <mc:Fallback>
                <p:oleObj name="Equation" r:id="rId5" imgW="545760" imgH="2286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260" y="241300"/>
                        <a:ext cx="87947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Connector 46"/>
          <p:cNvCxnSpPr/>
          <p:nvPr/>
        </p:nvCxnSpPr>
        <p:spPr>
          <a:xfrm flipH="1" flipV="1">
            <a:off x="86140" y="2018264"/>
            <a:ext cx="4028660" cy="100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20166" y="2075388"/>
                <a:ext cx="7194021" cy="27140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AutoNum type="alphaLcParenR"/>
                </a:pPr>
                <a:r>
                  <a:rPr lang="en-US" sz="2400"/>
                  <a:t>Tứ giác ABEM, ABCD nội tiếp</a:t>
                </a:r>
              </a:p>
              <a:p>
                <a:pPr marL="457200" indent="-457200">
                  <a:buFontTx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i="0">
                            <a:latin typeface="Cambria Math"/>
                          </a:rPr>
                          <m:t>ABD</m:t>
                        </m:r>
                      </m:e>
                    </m:acc>
                    <m:r>
                      <a:rPr lang="en-US" sz="2400" i="0">
                        <a:latin typeface="Cambria Math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i="0">
                            <a:latin typeface="Cambria Math"/>
                          </a:rPr>
                          <m:t>ACD</m:t>
                        </m:r>
                      </m:e>
                    </m:acc>
                  </m:oMath>
                </a14:m>
                <a:endParaRPr lang="en-US" sz="2400"/>
              </a:p>
              <a:p>
                <a:pPr marL="457200" indent="-457200">
                  <a:buFontTx/>
                  <a:buAutoNum type="alphaLcParenR"/>
                </a:pPr>
                <a:r>
                  <a:rPr lang="en-US" sz="2400"/>
                  <a:t> DA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sz="2400"/>
                  <a:t> (O) = {S} =&gt; CA là tia phân giác</a:t>
                </a:r>
              </a:p>
              <a:p>
                <a:r>
                  <a:rPr lang="en-US" sz="2400"/>
                  <a:t>của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SCB</m:t>
                        </m:r>
                      </m:e>
                    </m:acc>
                  </m:oMath>
                </a14:m>
                <a:endParaRPr lang="en-US" sz="2400"/>
              </a:p>
              <a:p>
                <a:pPr marL="457200" indent="-457200">
                  <a:buAutoNum type="alphaLcParenR" startAt="4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ACB</m:t>
                        </m:r>
                      </m:e>
                    </m:acc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0" smtClean="0">
                            <a:latin typeface="Cambria Math"/>
                          </a:rPr>
                          <m:t>30</m:t>
                        </m:r>
                      </m:e>
                      <m:sup>
                        <m:r>
                          <a:rPr lang="en-US" sz="2400" b="0" i="0" smtClean="0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sz="2400"/>
                  <a:t> MC = 8cm </a:t>
                </a:r>
              </a:p>
              <a:p>
                <a:r>
                  <a:rPr lang="en-US" sz="2400"/>
                  <a:t>=&gt; S hình viên phân giới hạn bởi cung và dây CE của (O) </a:t>
                </a:r>
              </a:p>
              <a:p>
                <a:endParaRPr lang="en-US" sz="240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66" y="2075388"/>
                <a:ext cx="7194021" cy="2714076"/>
              </a:xfrm>
              <a:prstGeom prst="rect">
                <a:avLst/>
              </a:prstGeom>
              <a:blipFill rotWithShape="1">
                <a:blip r:embed="rId7"/>
                <a:stretch>
                  <a:fillRect l="-1271" t="-2018" r="-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4"/>
          <p:cNvSpPr>
            <a:spLocks/>
          </p:cNvSpPr>
          <p:nvPr/>
        </p:nvSpPr>
        <p:spPr bwMode="auto">
          <a:xfrm>
            <a:off x="8305800" y="1873787"/>
            <a:ext cx="134144" cy="212507"/>
          </a:xfrm>
          <a:custGeom>
            <a:avLst/>
            <a:gdLst>
              <a:gd name="G0" fmla="+- 21600 0 0"/>
              <a:gd name="G1" fmla="+- 15274 0 0"/>
              <a:gd name="G2" fmla="+- 21600 0 0"/>
              <a:gd name="T0" fmla="*/ 22947 w 22947"/>
              <a:gd name="T1" fmla="*/ 36832 h 36874"/>
              <a:gd name="T2" fmla="*/ 6326 w 22947"/>
              <a:gd name="T3" fmla="*/ 0 h 36874"/>
              <a:gd name="T4" fmla="*/ 21600 w 22947"/>
              <a:gd name="T5" fmla="*/ 15274 h 36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947" h="36874" fill="none" extrusionOk="0">
                <a:moveTo>
                  <a:pt x="22946" y="36831"/>
                </a:moveTo>
                <a:cubicBezTo>
                  <a:pt x="22498" y="36859"/>
                  <a:pt x="22049" y="36873"/>
                  <a:pt x="21600" y="36874"/>
                </a:cubicBezTo>
                <a:cubicBezTo>
                  <a:pt x="9670" y="36874"/>
                  <a:pt x="0" y="27203"/>
                  <a:pt x="0" y="15274"/>
                </a:cubicBezTo>
                <a:cubicBezTo>
                  <a:pt x="-1" y="9545"/>
                  <a:pt x="2275" y="4051"/>
                  <a:pt x="6326" y="0"/>
                </a:cubicBezTo>
              </a:path>
              <a:path w="22947" h="36874" stroke="0" extrusionOk="0">
                <a:moveTo>
                  <a:pt x="22946" y="36831"/>
                </a:moveTo>
                <a:cubicBezTo>
                  <a:pt x="22498" y="36859"/>
                  <a:pt x="22049" y="36873"/>
                  <a:pt x="21600" y="36874"/>
                </a:cubicBezTo>
                <a:cubicBezTo>
                  <a:pt x="9670" y="36874"/>
                  <a:pt x="0" y="27203"/>
                  <a:pt x="0" y="15274"/>
                </a:cubicBezTo>
                <a:cubicBezTo>
                  <a:pt x="-1" y="9545"/>
                  <a:pt x="2275" y="4051"/>
                  <a:pt x="6326" y="0"/>
                </a:cubicBezTo>
                <a:lnTo>
                  <a:pt x="21600" y="15274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711681" y="786500"/>
            <a:ext cx="1130418" cy="1091401"/>
            <a:chOff x="4711681" y="801014"/>
            <a:chExt cx="1130418" cy="1091401"/>
          </a:xfrm>
        </p:grpSpPr>
        <p:sp>
          <p:nvSpPr>
            <p:cNvPr id="55" name="Line 7"/>
            <p:cNvSpPr>
              <a:spLocks noChangeShapeType="1"/>
            </p:cNvSpPr>
            <p:nvPr/>
          </p:nvSpPr>
          <p:spPr bwMode="auto">
            <a:xfrm>
              <a:off x="4711681" y="801014"/>
              <a:ext cx="26312" cy="109140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7"/>
            <p:cNvSpPr>
              <a:spLocks noChangeShapeType="1"/>
            </p:cNvSpPr>
            <p:nvPr/>
          </p:nvSpPr>
          <p:spPr bwMode="auto">
            <a:xfrm flipH="1">
              <a:off x="4711681" y="1873787"/>
              <a:ext cx="99883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 flipV="1">
              <a:off x="5650773" y="1091079"/>
              <a:ext cx="191326" cy="7750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7"/>
            <p:cNvSpPr>
              <a:spLocks noChangeShapeType="1"/>
            </p:cNvSpPr>
            <p:nvPr/>
          </p:nvSpPr>
          <p:spPr bwMode="auto">
            <a:xfrm>
              <a:off x="4737993" y="801014"/>
              <a:ext cx="1104106" cy="2900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4742217" y="790921"/>
            <a:ext cx="4002384" cy="2567264"/>
            <a:chOff x="4735413" y="795249"/>
            <a:chExt cx="4002384" cy="2567264"/>
          </a:xfrm>
        </p:grpSpPr>
        <p:sp>
          <p:nvSpPr>
            <p:cNvPr id="90" name="Line 7"/>
            <p:cNvSpPr>
              <a:spLocks noChangeShapeType="1"/>
            </p:cNvSpPr>
            <p:nvPr/>
          </p:nvSpPr>
          <p:spPr bwMode="auto">
            <a:xfrm>
              <a:off x="4735413" y="795249"/>
              <a:ext cx="2580" cy="1047171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7"/>
            <p:cNvSpPr>
              <a:spLocks noChangeShapeType="1"/>
            </p:cNvSpPr>
            <p:nvPr/>
          </p:nvSpPr>
          <p:spPr bwMode="auto">
            <a:xfrm flipH="1" flipV="1">
              <a:off x="4737990" y="1839122"/>
              <a:ext cx="2214663" cy="1523391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7"/>
            <p:cNvSpPr>
              <a:spLocks noChangeShapeType="1"/>
            </p:cNvSpPr>
            <p:nvPr/>
          </p:nvSpPr>
          <p:spPr bwMode="auto">
            <a:xfrm flipV="1">
              <a:off x="6952654" y="1852700"/>
              <a:ext cx="1776115" cy="1509813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7"/>
            <p:cNvSpPr>
              <a:spLocks noChangeShapeType="1"/>
            </p:cNvSpPr>
            <p:nvPr/>
          </p:nvSpPr>
          <p:spPr bwMode="auto">
            <a:xfrm>
              <a:off x="4737992" y="801013"/>
              <a:ext cx="3999805" cy="1047071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" name="Line 14"/>
          <p:cNvSpPr>
            <a:spLocks noChangeShapeType="1"/>
          </p:cNvSpPr>
          <p:nvPr/>
        </p:nvSpPr>
        <p:spPr bwMode="auto">
          <a:xfrm>
            <a:off x="6973292" y="3123225"/>
            <a:ext cx="116086" cy="133137"/>
          </a:xfrm>
          <a:prstGeom prst="line">
            <a:avLst/>
          </a:prstGeom>
          <a:noFill/>
          <a:ln w="1111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16"/>
          <p:cNvSpPr>
            <a:spLocks noChangeShapeType="1"/>
          </p:cNvSpPr>
          <p:nvPr/>
        </p:nvSpPr>
        <p:spPr bwMode="auto">
          <a:xfrm flipH="1">
            <a:off x="6839148" y="3123225"/>
            <a:ext cx="134144" cy="97292"/>
          </a:xfrm>
          <a:prstGeom prst="line">
            <a:avLst/>
          </a:prstGeom>
          <a:noFill/>
          <a:ln w="1111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Line 14"/>
          <p:cNvSpPr>
            <a:spLocks noChangeShapeType="1"/>
          </p:cNvSpPr>
          <p:nvPr/>
        </p:nvSpPr>
        <p:spPr bwMode="auto">
          <a:xfrm flipV="1">
            <a:off x="5959070" y="1130681"/>
            <a:ext cx="29021" cy="156782"/>
          </a:xfrm>
          <a:prstGeom prst="line">
            <a:avLst/>
          </a:prstGeom>
          <a:noFill/>
          <a:ln w="1111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Line 16"/>
          <p:cNvSpPr>
            <a:spLocks noChangeShapeType="1"/>
          </p:cNvSpPr>
          <p:nvPr/>
        </p:nvSpPr>
        <p:spPr bwMode="auto">
          <a:xfrm flipH="1" flipV="1">
            <a:off x="5814392" y="1240291"/>
            <a:ext cx="134144" cy="47171"/>
          </a:xfrm>
          <a:prstGeom prst="line">
            <a:avLst/>
          </a:prstGeom>
          <a:noFill/>
          <a:ln w="1111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Oval 28"/>
          <p:cNvSpPr>
            <a:spLocks noChangeArrowheads="1"/>
          </p:cNvSpPr>
          <p:nvPr/>
        </p:nvSpPr>
        <p:spPr bwMode="auto">
          <a:xfrm>
            <a:off x="6686947" y="1265176"/>
            <a:ext cx="95448" cy="94732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54" grpId="0" animBg="1"/>
      <p:bldP spid="96" grpId="0" animBg="1"/>
      <p:bldP spid="97" grpId="0" animBg="1"/>
      <p:bldP spid="98" grpId="0" animBg="1"/>
      <p:bldP spid="99" grpId="0" animBg="1"/>
      <p:bldP spid="1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09" name="Text Box 37"/>
          <p:cNvSpPr txBox="1">
            <a:spLocks noChangeArrowheads="1"/>
          </p:cNvSpPr>
          <p:nvPr/>
        </p:nvSpPr>
        <p:spPr bwMode="auto">
          <a:xfrm>
            <a:off x="304800" y="5424487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TH1: S nằm giữa A và D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76200" y="533400"/>
            <a:ext cx="4953000" cy="4800600"/>
            <a:chOff x="-76200" y="265112"/>
            <a:chExt cx="4953000" cy="4800600"/>
          </a:xfrm>
        </p:grpSpPr>
        <p:grpSp>
          <p:nvGrpSpPr>
            <p:cNvPr id="105474" name="Group 2"/>
            <p:cNvGrpSpPr>
              <a:grpSpLocks noChangeAspect="1"/>
            </p:cNvGrpSpPr>
            <p:nvPr/>
          </p:nvGrpSpPr>
          <p:grpSpPr bwMode="auto">
            <a:xfrm>
              <a:off x="-76200" y="265112"/>
              <a:ext cx="4953000" cy="4800600"/>
              <a:chOff x="3696" y="720"/>
              <a:chExt cx="1920" cy="1875"/>
            </a:xfrm>
          </p:grpSpPr>
          <p:sp>
            <p:nvSpPr>
              <p:cNvPr id="105475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3696" y="720"/>
                <a:ext cx="1920" cy="1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76" name="Arc 4"/>
              <p:cNvSpPr>
                <a:spLocks/>
              </p:cNvSpPr>
              <p:nvPr/>
            </p:nvSpPr>
            <p:spPr bwMode="auto">
              <a:xfrm>
                <a:off x="5281" y="1799"/>
                <a:ext cx="52" cy="83"/>
              </a:xfrm>
              <a:custGeom>
                <a:avLst/>
                <a:gdLst>
                  <a:gd name="G0" fmla="+- 21600 0 0"/>
                  <a:gd name="G1" fmla="+- 15274 0 0"/>
                  <a:gd name="G2" fmla="+- 21600 0 0"/>
                  <a:gd name="T0" fmla="*/ 22947 w 22947"/>
                  <a:gd name="T1" fmla="*/ 36832 h 36874"/>
                  <a:gd name="T2" fmla="*/ 6326 w 22947"/>
                  <a:gd name="T3" fmla="*/ 0 h 36874"/>
                  <a:gd name="T4" fmla="*/ 21600 w 22947"/>
                  <a:gd name="T5" fmla="*/ 15274 h 368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947" h="36874" fill="none" extrusionOk="0">
                    <a:moveTo>
                      <a:pt x="22946" y="36831"/>
                    </a:moveTo>
                    <a:cubicBezTo>
                      <a:pt x="22498" y="36859"/>
                      <a:pt x="22049" y="36873"/>
                      <a:pt x="21600" y="36874"/>
                    </a:cubicBezTo>
                    <a:cubicBezTo>
                      <a:pt x="9670" y="36874"/>
                      <a:pt x="0" y="27203"/>
                      <a:pt x="0" y="15274"/>
                    </a:cubicBezTo>
                    <a:cubicBezTo>
                      <a:pt x="-1" y="9545"/>
                      <a:pt x="2275" y="4051"/>
                      <a:pt x="6326" y="0"/>
                    </a:cubicBezTo>
                  </a:path>
                  <a:path w="22947" h="36874" stroke="0" extrusionOk="0">
                    <a:moveTo>
                      <a:pt x="22946" y="36831"/>
                    </a:moveTo>
                    <a:cubicBezTo>
                      <a:pt x="22498" y="36859"/>
                      <a:pt x="22049" y="36873"/>
                      <a:pt x="21600" y="36874"/>
                    </a:cubicBezTo>
                    <a:cubicBezTo>
                      <a:pt x="9670" y="36874"/>
                      <a:pt x="0" y="27203"/>
                      <a:pt x="0" y="15274"/>
                    </a:cubicBezTo>
                    <a:cubicBezTo>
                      <a:pt x="-1" y="9545"/>
                      <a:pt x="2275" y="4051"/>
                      <a:pt x="6326" y="0"/>
                    </a:cubicBezTo>
                    <a:lnTo>
                      <a:pt x="21600" y="15274"/>
                    </a:lnTo>
                    <a:close/>
                  </a:path>
                </a:pathLst>
              </a:custGeom>
              <a:noFill/>
              <a:ln w="11113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77" name="Oval 5"/>
              <p:cNvSpPr>
                <a:spLocks noChangeArrowheads="1"/>
              </p:cNvSpPr>
              <p:nvPr/>
            </p:nvSpPr>
            <p:spPr bwMode="auto">
              <a:xfrm>
                <a:off x="4224" y="1204"/>
                <a:ext cx="1206" cy="1198"/>
              </a:xfrm>
              <a:prstGeom prst="ellips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78" name="Oval 6"/>
              <p:cNvSpPr>
                <a:spLocks noChangeArrowheads="1"/>
              </p:cNvSpPr>
              <p:nvPr/>
            </p:nvSpPr>
            <p:spPr bwMode="auto">
              <a:xfrm>
                <a:off x="3845" y="794"/>
                <a:ext cx="1615" cy="1608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8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79" name="Line 7"/>
              <p:cNvSpPr>
                <a:spLocks noChangeShapeType="1"/>
              </p:cNvSpPr>
              <p:nvPr/>
            </p:nvSpPr>
            <p:spPr bwMode="auto">
              <a:xfrm>
                <a:off x="3875" y="1390"/>
                <a:ext cx="1" cy="409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0" name="Line 8"/>
              <p:cNvSpPr>
                <a:spLocks noChangeShapeType="1"/>
              </p:cNvSpPr>
              <p:nvPr/>
            </p:nvSpPr>
            <p:spPr bwMode="auto">
              <a:xfrm>
                <a:off x="3875" y="1732"/>
                <a:ext cx="67" cy="1"/>
              </a:xfrm>
              <a:prstGeom prst="line">
                <a:avLst/>
              </a:prstGeom>
              <a:noFill/>
              <a:ln w="111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1" name="Line 9"/>
              <p:cNvSpPr>
                <a:spLocks noChangeShapeType="1"/>
              </p:cNvSpPr>
              <p:nvPr/>
            </p:nvSpPr>
            <p:spPr bwMode="auto">
              <a:xfrm>
                <a:off x="3875" y="1390"/>
                <a:ext cx="1548" cy="409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2" name="Line 10"/>
              <p:cNvSpPr>
                <a:spLocks noChangeShapeType="1"/>
              </p:cNvSpPr>
              <p:nvPr/>
            </p:nvSpPr>
            <p:spPr bwMode="auto">
              <a:xfrm>
                <a:off x="3875" y="1799"/>
                <a:ext cx="1548" cy="1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3" name="Line 11"/>
              <p:cNvSpPr>
                <a:spLocks noChangeShapeType="1"/>
              </p:cNvSpPr>
              <p:nvPr/>
            </p:nvSpPr>
            <p:spPr bwMode="auto">
              <a:xfrm>
                <a:off x="3942" y="1732"/>
                <a:ext cx="1" cy="67"/>
              </a:xfrm>
              <a:prstGeom prst="line">
                <a:avLst/>
              </a:prstGeom>
              <a:noFill/>
              <a:ln w="111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4" name="Line 12"/>
              <p:cNvSpPr>
                <a:spLocks noChangeShapeType="1"/>
              </p:cNvSpPr>
              <p:nvPr/>
            </p:nvSpPr>
            <p:spPr bwMode="auto">
              <a:xfrm>
                <a:off x="3875" y="1799"/>
                <a:ext cx="863" cy="595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5" name="Line 13"/>
              <p:cNvSpPr>
                <a:spLocks noChangeShapeType="1"/>
              </p:cNvSpPr>
              <p:nvPr/>
            </p:nvSpPr>
            <p:spPr bwMode="auto">
              <a:xfrm flipH="1">
                <a:off x="4738" y="1799"/>
                <a:ext cx="685" cy="595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6" name="Line 14"/>
              <p:cNvSpPr>
                <a:spLocks noChangeShapeType="1"/>
              </p:cNvSpPr>
              <p:nvPr/>
            </p:nvSpPr>
            <p:spPr bwMode="auto">
              <a:xfrm>
                <a:off x="4745" y="2297"/>
                <a:ext cx="45" cy="52"/>
              </a:xfrm>
              <a:prstGeom prst="line">
                <a:avLst/>
              </a:prstGeom>
              <a:noFill/>
              <a:ln w="111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7" name="Line 15"/>
              <p:cNvSpPr>
                <a:spLocks noChangeShapeType="1"/>
              </p:cNvSpPr>
              <p:nvPr/>
            </p:nvSpPr>
            <p:spPr bwMode="auto">
              <a:xfrm>
                <a:off x="3875" y="1390"/>
                <a:ext cx="863" cy="1004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8" name="Line 16"/>
              <p:cNvSpPr>
                <a:spLocks noChangeShapeType="1"/>
              </p:cNvSpPr>
              <p:nvPr/>
            </p:nvSpPr>
            <p:spPr bwMode="auto">
              <a:xfrm flipH="1">
                <a:off x="4693" y="2297"/>
                <a:ext cx="52" cy="38"/>
              </a:xfrm>
              <a:prstGeom prst="line">
                <a:avLst/>
              </a:prstGeom>
              <a:noFill/>
              <a:ln w="111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89" name="Line 17"/>
              <p:cNvSpPr>
                <a:spLocks noChangeShapeType="1"/>
              </p:cNvSpPr>
              <p:nvPr/>
            </p:nvSpPr>
            <p:spPr bwMode="auto">
              <a:xfrm flipH="1">
                <a:off x="4306" y="1799"/>
                <a:ext cx="1117" cy="290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0" name="Rectangle 18"/>
              <p:cNvSpPr>
                <a:spLocks noChangeArrowheads="1"/>
              </p:cNvSpPr>
              <p:nvPr/>
            </p:nvSpPr>
            <p:spPr bwMode="auto">
              <a:xfrm>
                <a:off x="5095" y="1786"/>
                <a:ext cx="50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2</a:t>
                </a:r>
                <a:endParaRPr lang="en-US">
                  <a:latin typeface="Arial" charset="0"/>
                </a:endParaRPr>
              </a:p>
            </p:txBody>
          </p:sp>
          <p:sp>
            <p:nvSpPr>
              <p:cNvPr id="105491" name="Rectangle 19"/>
              <p:cNvSpPr>
                <a:spLocks noChangeArrowheads="1"/>
              </p:cNvSpPr>
              <p:nvPr/>
            </p:nvSpPr>
            <p:spPr bwMode="auto">
              <a:xfrm>
                <a:off x="5088" y="1704"/>
                <a:ext cx="50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1</a:t>
                </a:r>
                <a:endParaRPr lang="en-US">
                  <a:latin typeface="Arial" charset="0"/>
                </a:endParaRPr>
              </a:p>
            </p:txBody>
          </p:sp>
          <p:sp>
            <p:nvSpPr>
              <p:cNvPr id="105492" name="Oval 20"/>
              <p:cNvSpPr>
                <a:spLocks noChangeArrowheads="1"/>
              </p:cNvSpPr>
              <p:nvPr/>
            </p:nvSpPr>
            <p:spPr bwMode="auto">
              <a:xfrm>
                <a:off x="3860" y="1784"/>
                <a:ext cx="37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3" name="Oval 21"/>
              <p:cNvSpPr>
                <a:spLocks noChangeArrowheads="1"/>
              </p:cNvSpPr>
              <p:nvPr/>
            </p:nvSpPr>
            <p:spPr bwMode="auto">
              <a:xfrm>
                <a:off x="4209" y="1784"/>
                <a:ext cx="38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4" name="Oval 22"/>
              <p:cNvSpPr>
                <a:spLocks noChangeArrowheads="1"/>
              </p:cNvSpPr>
              <p:nvPr/>
            </p:nvSpPr>
            <p:spPr bwMode="auto">
              <a:xfrm>
                <a:off x="4723" y="2379"/>
                <a:ext cx="37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5" name="Rectangle 23"/>
              <p:cNvSpPr>
                <a:spLocks noChangeArrowheads="1"/>
              </p:cNvSpPr>
              <p:nvPr/>
            </p:nvSpPr>
            <p:spPr bwMode="auto">
              <a:xfrm>
                <a:off x="4723" y="2409"/>
                <a:ext cx="47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eaLnBrk="1" hangingPunct="1"/>
                <a:r>
                  <a:rPr lang="en-US" b="1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05496" name="Oval 24"/>
              <p:cNvSpPr>
                <a:spLocks noChangeArrowheads="1"/>
              </p:cNvSpPr>
              <p:nvPr/>
            </p:nvSpPr>
            <p:spPr bwMode="auto">
              <a:xfrm>
                <a:off x="4291" y="2074"/>
                <a:ext cx="38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7" name="Rectangle 25"/>
              <p:cNvSpPr>
                <a:spLocks noChangeArrowheads="1"/>
              </p:cNvSpPr>
              <p:nvPr/>
            </p:nvSpPr>
            <p:spPr bwMode="auto">
              <a:xfrm>
                <a:off x="4239" y="2082"/>
                <a:ext cx="60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b="1">
                    <a:solidFill>
                      <a:srgbClr val="000000"/>
                    </a:solidFill>
                    <a:latin typeface="Arial" charset="0"/>
                  </a:rPr>
                  <a:t>S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05498" name="Oval 26"/>
              <p:cNvSpPr>
                <a:spLocks noChangeArrowheads="1"/>
              </p:cNvSpPr>
              <p:nvPr/>
            </p:nvSpPr>
            <p:spPr bwMode="auto">
              <a:xfrm>
                <a:off x="4812" y="1784"/>
                <a:ext cx="37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99" name="Rectangle 27"/>
              <p:cNvSpPr>
                <a:spLocks noChangeArrowheads="1"/>
              </p:cNvSpPr>
              <p:nvPr/>
            </p:nvSpPr>
            <p:spPr bwMode="auto">
              <a:xfrm>
                <a:off x="4760" y="1806"/>
                <a:ext cx="70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b="1">
                    <a:solidFill>
                      <a:srgbClr val="000000"/>
                    </a:solidFill>
                    <a:latin typeface="Arial" charset="0"/>
                  </a:rPr>
                  <a:t>O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05500" name="Oval 28"/>
              <p:cNvSpPr>
                <a:spLocks noChangeArrowheads="1"/>
              </p:cNvSpPr>
              <p:nvPr/>
            </p:nvSpPr>
            <p:spPr bwMode="auto">
              <a:xfrm>
                <a:off x="4634" y="1583"/>
                <a:ext cx="37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1" name="Oval 29"/>
              <p:cNvSpPr>
                <a:spLocks noChangeArrowheads="1"/>
              </p:cNvSpPr>
              <p:nvPr/>
            </p:nvSpPr>
            <p:spPr bwMode="auto">
              <a:xfrm>
                <a:off x="5408" y="1784"/>
                <a:ext cx="37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2" name="Rectangle 30"/>
              <p:cNvSpPr>
                <a:spLocks noChangeArrowheads="1"/>
              </p:cNvSpPr>
              <p:nvPr/>
            </p:nvSpPr>
            <p:spPr bwMode="auto">
              <a:xfrm>
                <a:off x="5475" y="1762"/>
                <a:ext cx="65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b="1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05503" name="Oval 31"/>
              <p:cNvSpPr>
                <a:spLocks noChangeArrowheads="1"/>
              </p:cNvSpPr>
              <p:nvPr/>
            </p:nvSpPr>
            <p:spPr bwMode="auto">
              <a:xfrm>
                <a:off x="3860" y="1375"/>
                <a:ext cx="37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4" name="Rectangle 32"/>
              <p:cNvSpPr>
                <a:spLocks noChangeArrowheads="1"/>
              </p:cNvSpPr>
              <p:nvPr/>
            </p:nvSpPr>
            <p:spPr bwMode="auto">
              <a:xfrm>
                <a:off x="3793" y="1323"/>
                <a:ext cx="65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b="1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05505" name="Oval 33"/>
              <p:cNvSpPr>
                <a:spLocks noChangeArrowheads="1"/>
              </p:cNvSpPr>
              <p:nvPr/>
            </p:nvSpPr>
            <p:spPr bwMode="auto">
              <a:xfrm>
                <a:off x="3860" y="1784"/>
                <a:ext cx="37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06" name="Rectangle 34"/>
              <p:cNvSpPr>
                <a:spLocks noChangeArrowheads="1"/>
              </p:cNvSpPr>
              <p:nvPr/>
            </p:nvSpPr>
            <p:spPr bwMode="auto">
              <a:xfrm>
                <a:off x="3770" y="1747"/>
                <a:ext cx="53" cy="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eaLnBrk="1" hangingPunct="1"/>
                <a:r>
                  <a:rPr lang="en-US" b="1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105507" name="Oval 35"/>
              <p:cNvSpPr>
                <a:spLocks noChangeArrowheads="1"/>
              </p:cNvSpPr>
              <p:nvPr/>
            </p:nvSpPr>
            <p:spPr bwMode="auto">
              <a:xfrm>
                <a:off x="4209" y="1784"/>
                <a:ext cx="38" cy="3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5508" name="Text Box 36"/>
            <p:cNvSpPr txBox="1">
              <a:spLocks noChangeArrowheads="1"/>
            </p:cNvSpPr>
            <p:nvPr/>
          </p:nvSpPr>
          <p:spPr bwMode="auto">
            <a:xfrm>
              <a:off x="844550" y="2466975"/>
              <a:ext cx="685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M</a:t>
              </a:r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auto">
            <a:xfrm>
              <a:off x="1447800" y="2215461"/>
              <a:ext cx="98028" cy="94732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32"/>
            <p:cNvSpPr>
              <a:spLocks noChangeArrowheads="1"/>
            </p:cNvSpPr>
            <p:nvPr/>
          </p:nvSpPr>
          <p:spPr bwMode="auto">
            <a:xfrm>
              <a:off x="1386569" y="1927225"/>
              <a:ext cx="15388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b="1">
                <a:latin typeface="Arial" charset="0"/>
              </a:endParaRPr>
            </a:p>
          </p:txBody>
        </p:sp>
      </p:grp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7040563" y="3535363"/>
            <a:ext cx="141287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5127625" y="2459038"/>
            <a:ext cx="1397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endParaRPr lang="en-US">
              <a:latin typeface="Arial" charset="0"/>
            </a:endParaRPr>
          </a:p>
        </p:txBody>
      </p:sp>
      <p:grpSp>
        <p:nvGrpSpPr>
          <p:cNvPr id="43" name="Group 13"/>
          <p:cNvGrpSpPr>
            <a:grpSpLocks noChangeAspect="1"/>
          </p:cNvGrpSpPr>
          <p:nvPr/>
        </p:nvGrpSpPr>
        <p:grpSpPr bwMode="auto">
          <a:xfrm>
            <a:off x="4876800" y="914400"/>
            <a:ext cx="4267200" cy="4495800"/>
            <a:chOff x="4128" y="2400"/>
            <a:chExt cx="1422" cy="1626"/>
          </a:xfrm>
        </p:grpSpPr>
        <p:sp>
          <p:nvSpPr>
            <p:cNvPr id="44" name="AutoShape 14"/>
            <p:cNvSpPr>
              <a:spLocks noChangeAspect="1" noChangeArrowheads="1"/>
            </p:cNvSpPr>
            <p:nvPr/>
          </p:nvSpPr>
          <p:spPr bwMode="auto">
            <a:xfrm>
              <a:off x="4128" y="2400"/>
              <a:ext cx="1422" cy="1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Arc 15"/>
            <p:cNvSpPr>
              <a:spLocks/>
            </p:cNvSpPr>
            <p:nvPr/>
          </p:nvSpPr>
          <p:spPr bwMode="auto">
            <a:xfrm>
              <a:off x="4510" y="3588"/>
              <a:ext cx="90" cy="72"/>
            </a:xfrm>
            <a:custGeom>
              <a:avLst/>
              <a:gdLst>
                <a:gd name="G0" fmla="+- 20300 0 0"/>
                <a:gd name="G1" fmla="+- 21600 0 0"/>
                <a:gd name="G2" fmla="+- 21600 0 0"/>
                <a:gd name="T0" fmla="*/ 0 w 27131"/>
                <a:gd name="T1" fmla="*/ 14218 h 21600"/>
                <a:gd name="T2" fmla="*/ 27131 w 27131"/>
                <a:gd name="T3" fmla="*/ 1108 h 21600"/>
                <a:gd name="T4" fmla="*/ 20300 w 2713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131" h="21600" fill="none" extrusionOk="0">
                  <a:moveTo>
                    <a:pt x="0" y="14218"/>
                  </a:moveTo>
                  <a:cubicBezTo>
                    <a:pt x="3104" y="5682"/>
                    <a:pt x="11217" y="-1"/>
                    <a:pt x="20300" y="0"/>
                  </a:cubicBezTo>
                  <a:cubicBezTo>
                    <a:pt x="22621" y="0"/>
                    <a:pt x="24928" y="374"/>
                    <a:pt x="27130" y="1108"/>
                  </a:cubicBezTo>
                </a:path>
                <a:path w="27131" h="21600" stroke="0" extrusionOk="0">
                  <a:moveTo>
                    <a:pt x="0" y="14218"/>
                  </a:moveTo>
                  <a:cubicBezTo>
                    <a:pt x="3104" y="5682"/>
                    <a:pt x="11217" y="-1"/>
                    <a:pt x="20300" y="0"/>
                  </a:cubicBezTo>
                  <a:cubicBezTo>
                    <a:pt x="22621" y="0"/>
                    <a:pt x="24928" y="374"/>
                    <a:pt x="27130" y="1108"/>
                  </a:cubicBezTo>
                  <a:lnTo>
                    <a:pt x="20300" y="21600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Arc 16"/>
            <p:cNvSpPr>
              <a:spLocks/>
            </p:cNvSpPr>
            <p:nvPr/>
          </p:nvSpPr>
          <p:spPr bwMode="auto">
            <a:xfrm>
              <a:off x="4500" y="3582"/>
              <a:ext cx="102" cy="87"/>
            </a:xfrm>
            <a:custGeom>
              <a:avLst/>
              <a:gdLst>
                <a:gd name="G0" fmla="+- 18522 0 0"/>
                <a:gd name="G1" fmla="+- 21600 0 0"/>
                <a:gd name="G2" fmla="+- 21600 0 0"/>
                <a:gd name="T0" fmla="*/ 0 w 25353"/>
                <a:gd name="T1" fmla="*/ 10487 h 21600"/>
                <a:gd name="T2" fmla="*/ 25353 w 25353"/>
                <a:gd name="T3" fmla="*/ 1108 h 21600"/>
                <a:gd name="T4" fmla="*/ 18522 w 2535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53" h="21600" fill="none" extrusionOk="0">
                  <a:moveTo>
                    <a:pt x="0" y="10487"/>
                  </a:moveTo>
                  <a:cubicBezTo>
                    <a:pt x="3903" y="3980"/>
                    <a:pt x="10934" y="-1"/>
                    <a:pt x="18522" y="0"/>
                  </a:cubicBezTo>
                  <a:cubicBezTo>
                    <a:pt x="20843" y="0"/>
                    <a:pt x="23150" y="374"/>
                    <a:pt x="25352" y="1108"/>
                  </a:cubicBezTo>
                </a:path>
                <a:path w="25353" h="21600" stroke="0" extrusionOk="0">
                  <a:moveTo>
                    <a:pt x="0" y="10487"/>
                  </a:moveTo>
                  <a:cubicBezTo>
                    <a:pt x="3903" y="3980"/>
                    <a:pt x="10934" y="-1"/>
                    <a:pt x="18522" y="0"/>
                  </a:cubicBezTo>
                  <a:cubicBezTo>
                    <a:pt x="20843" y="0"/>
                    <a:pt x="23150" y="374"/>
                    <a:pt x="25352" y="1108"/>
                  </a:cubicBezTo>
                  <a:lnTo>
                    <a:pt x="18522" y="21600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Arc 17"/>
            <p:cNvSpPr>
              <a:spLocks/>
            </p:cNvSpPr>
            <p:nvPr/>
          </p:nvSpPr>
          <p:spPr bwMode="auto">
            <a:xfrm>
              <a:off x="5142" y="3498"/>
              <a:ext cx="87" cy="132"/>
            </a:xfrm>
            <a:custGeom>
              <a:avLst/>
              <a:gdLst>
                <a:gd name="G0" fmla="+- 21600 0 0"/>
                <a:gd name="G1" fmla="+- 13032 0 0"/>
                <a:gd name="G2" fmla="+- 21600 0 0"/>
                <a:gd name="T0" fmla="*/ 10530 w 21600"/>
                <a:gd name="T1" fmla="*/ 31580 h 31580"/>
                <a:gd name="T2" fmla="*/ 4374 w 21600"/>
                <a:gd name="T3" fmla="*/ 0 h 31580"/>
                <a:gd name="T4" fmla="*/ 21600 w 21600"/>
                <a:gd name="T5" fmla="*/ 13032 h 3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80" fill="none" extrusionOk="0">
                  <a:moveTo>
                    <a:pt x="10530" y="31579"/>
                  </a:moveTo>
                  <a:cubicBezTo>
                    <a:pt x="3999" y="27682"/>
                    <a:pt x="0" y="20637"/>
                    <a:pt x="0" y="13032"/>
                  </a:cubicBezTo>
                  <a:cubicBezTo>
                    <a:pt x="-1" y="8327"/>
                    <a:pt x="1535" y="3751"/>
                    <a:pt x="4374" y="0"/>
                  </a:cubicBezTo>
                </a:path>
                <a:path w="21600" h="31580" stroke="0" extrusionOk="0">
                  <a:moveTo>
                    <a:pt x="10530" y="31579"/>
                  </a:moveTo>
                  <a:cubicBezTo>
                    <a:pt x="3999" y="27682"/>
                    <a:pt x="0" y="20637"/>
                    <a:pt x="0" y="13032"/>
                  </a:cubicBezTo>
                  <a:cubicBezTo>
                    <a:pt x="-1" y="8327"/>
                    <a:pt x="1535" y="3751"/>
                    <a:pt x="4374" y="0"/>
                  </a:cubicBezTo>
                  <a:lnTo>
                    <a:pt x="21600" y="13032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rc 18"/>
            <p:cNvSpPr>
              <a:spLocks/>
            </p:cNvSpPr>
            <p:nvPr/>
          </p:nvSpPr>
          <p:spPr bwMode="auto">
            <a:xfrm>
              <a:off x="4619" y="3648"/>
              <a:ext cx="115" cy="137"/>
            </a:xfrm>
            <a:custGeom>
              <a:avLst/>
              <a:gdLst>
                <a:gd name="G0" fmla="+- 3439 0 0"/>
                <a:gd name="G1" fmla="+- 21600 0 0"/>
                <a:gd name="G2" fmla="+- 21600 0 0"/>
                <a:gd name="T0" fmla="*/ 0 w 25039"/>
                <a:gd name="T1" fmla="*/ 276 h 29953"/>
                <a:gd name="T2" fmla="*/ 23358 w 25039"/>
                <a:gd name="T3" fmla="*/ 29953 h 29953"/>
                <a:gd name="T4" fmla="*/ 3439 w 25039"/>
                <a:gd name="T5" fmla="*/ 21600 h 29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039" h="29953" fill="none" extrusionOk="0">
                  <a:moveTo>
                    <a:pt x="-1" y="275"/>
                  </a:moveTo>
                  <a:cubicBezTo>
                    <a:pt x="1137" y="92"/>
                    <a:pt x="2287" y="-1"/>
                    <a:pt x="3439" y="0"/>
                  </a:cubicBezTo>
                  <a:cubicBezTo>
                    <a:pt x="15368" y="0"/>
                    <a:pt x="25039" y="9670"/>
                    <a:pt x="25039" y="21600"/>
                  </a:cubicBezTo>
                  <a:cubicBezTo>
                    <a:pt x="25039" y="24468"/>
                    <a:pt x="24467" y="27307"/>
                    <a:pt x="23358" y="29953"/>
                  </a:cubicBezTo>
                </a:path>
                <a:path w="25039" h="29953" stroke="0" extrusionOk="0">
                  <a:moveTo>
                    <a:pt x="-1" y="275"/>
                  </a:moveTo>
                  <a:cubicBezTo>
                    <a:pt x="1137" y="92"/>
                    <a:pt x="2287" y="-1"/>
                    <a:pt x="3439" y="0"/>
                  </a:cubicBezTo>
                  <a:cubicBezTo>
                    <a:pt x="15368" y="0"/>
                    <a:pt x="25039" y="9670"/>
                    <a:pt x="25039" y="21600"/>
                  </a:cubicBezTo>
                  <a:cubicBezTo>
                    <a:pt x="25039" y="24468"/>
                    <a:pt x="24467" y="27307"/>
                    <a:pt x="23358" y="29953"/>
                  </a:cubicBezTo>
                  <a:lnTo>
                    <a:pt x="3439" y="21600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Arc 19"/>
            <p:cNvSpPr>
              <a:spLocks/>
            </p:cNvSpPr>
            <p:nvPr/>
          </p:nvSpPr>
          <p:spPr bwMode="auto">
            <a:xfrm>
              <a:off x="5160" y="3498"/>
              <a:ext cx="81" cy="119"/>
            </a:xfrm>
            <a:custGeom>
              <a:avLst/>
              <a:gdLst>
                <a:gd name="G0" fmla="+- 21600 0 0"/>
                <a:gd name="G1" fmla="+- 13591 0 0"/>
                <a:gd name="G2" fmla="+- 21600 0 0"/>
                <a:gd name="T0" fmla="*/ 9801 w 21600"/>
                <a:gd name="T1" fmla="*/ 31683 h 31683"/>
                <a:gd name="T2" fmla="*/ 4812 w 21600"/>
                <a:gd name="T3" fmla="*/ 0 h 31683"/>
                <a:gd name="T4" fmla="*/ 21600 w 21600"/>
                <a:gd name="T5" fmla="*/ 13591 h 3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683" fill="none" extrusionOk="0">
                  <a:moveTo>
                    <a:pt x="9800" y="31683"/>
                  </a:moveTo>
                  <a:cubicBezTo>
                    <a:pt x="3686" y="27696"/>
                    <a:pt x="0" y="20890"/>
                    <a:pt x="0" y="13591"/>
                  </a:cubicBezTo>
                  <a:cubicBezTo>
                    <a:pt x="-1" y="8643"/>
                    <a:pt x="1698" y="3845"/>
                    <a:pt x="4811" y="-1"/>
                  </a:cubicBezTo>
                </a:path>
                <a:path w="21600" h="31683" stroke="0" extrusionOk="0">
                  <a:moveTo>
                    <a:pt x="9800" y="31683"/>
                  </a:moveTo>
                  <a:cubicBezTo>
                    <a:pt x="3686" y="27696"/>
                    <a:pt x="0" y="20890"/>
                    <a:pt x="0" y="13591"/>
                  </a:cubicBezTo>
                  <a:cubicBezTo>
                    <a:pt x="-1" y="8643"/>
                    <a:pt x="1698" y="3845"/>
                    <a:pt x="4811" y="-1"/>
                  </a:cubicBezTo>
                  <a:lnTo>
                    <a:pt x="21600" y="13591"/>
                  </a:lnTo>
                  <a:close/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Oval 20"/>
            <p:cNvSpPr>
              <a:spLocks noChangeArrowheads="1"/>
            </p:cNvSpPr>
            <p:nvPr/>
          </p:nvSpPr>
          <p:spPr bwMode="auto">
            <a:xfrm>
              <a:off x="4182" y="2460"/>
              <a:ext cx="1308" cy="1302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8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Oval 21"/>
            <p:cNvSpPr>
              <a:spLocks noChangeArrowheads="1"/>
            </p:cNvSpPr>
            <p:nvPr/>
          </p:nvSpPr>
          <p:spPr bwMode="auto">
            <a:xfrm>
              <a:off x="4572" y="3108"/>
              <a:ext cx="786" cy="786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>
              <a:off x="4572" y="3498"/>
              <a:ext cx="78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>
              <a:off x="4314" y="3498"/>
              <a:ext cx="103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>
              <a:off x="4314" y="2718"/>
              <a:ext cx="1" cy="78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25"/>
            <p:cNvSpPr>
              <a:spLocks noChangeShapeType="1"/>
            </p:cNvSpPr>
            <p:nvPr/>
          </p:nvSpPr>
          <p:spPr bwMode="auto">
            <a:xfrm>
              <a:off x="4314" y="3498"/>
              <a:ext cx="540" cy="37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6"/>
            <p:cNvSpPr>
              <a:spLocks noChangeShapeType="1"/>
            </p:cNvSpPr>
            <p:nvPr/>
          </p:nvSpPr>
          <p:spPr bwMode="auto">
            <a:xfrm>
              <a:off x="4314" y="2718"/>
              <a:ext cx="330" cy="10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27"/>
            <p:cNvSpPr>
              <a:spLocks noChangeShapeType="1"/>
            </p:cNvSpPr>
            <p:nvPr/>
          </p:nvSpPr>
          <p:spPr bwMode="auto">
            <a:xfrm>
              <a:off x="4314" y="2718"/>
              <a:ext cx="1038" cy="78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28"/>
            <p:cNvSpPr>
              <a:spLocks noChangeShapeType="1"/>
            </p:cNvSpPr>
            <p:nvPr/>
          </p:nvSpPr>
          <p:spPr bwMode="auto">
            <a:xfrm flipH="1">
              <a:off x="4644" y="3498"/>
              <a:ext cx="708" cy="23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29"/>
            <p:cNvSpPr>
              <a:spLocks noChangeShapeType="1"/>
            </p:cNvSpPr>
            <p:nvPr/>
          </p:nvSpPr>
          <p:spPr bwMode="auto">
            <a:xfrm flipH="1">
              <a:off x="4854" y="3498"/>
              <a:ext cx="498" cy="37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30"/>
            <p:cNvSpPr>
              <a:spLocks noChangeShapeType="1"/>
            </p:cNvSpPr>
            <p:nvPr/>
          </p:nvSpPr>
          <p:spPr bwMode="auto">
            <a:xfrm>
              <a:off x="4314" y="2718"/>
              <a:ext cx="522" cy="39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Rectangle 32"/>
            <p:cNvSpPr>
              <a:spLocks noChangeArrowheads="1"/>
            </p:cNvSpPr>
            <p:nvPr/>
          </p:nvSpPr>
          <p:spPr bwMode="auto">
            <a:xfrm>
              <a:off x="5146" y="3393"/>
              <a:ext cx="31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>
                <a:latin typeface="Arial" charset="0"/>
              </a:endParaRPr>
            </a:p>
          </p:txBody>
        </p:sp>
        <p:sp>
          <p:nvSpPr>
            <p:cNvPr id="63" name="Oval 33"/>
            <p:cNvSpPr>
              <a:spLocks noChangeArrowheads="1"/>
            </p:cNvSpPr>
            <p:nvPr/>
          </p:nvSpPr>
          <p:spPr bwMode="auto">
            <a:xfrm>
              <a:off x="4842" y="386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34"/>
            <p:cNvSpPr>
              <a:spLocks noChangeArrowheads="1"/>
            </p:cNvSpPr>
            <p:nvPr/>
          </p:nvSpPr>
          <p:spPr bwMode="auto">
            <a:xfrm>
              <a:off x="4800" y="3876"/>
              <a:ext cx="5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>
                <a:latin typeface="Arial" charset="0"/>
              </a:endParaRPr>
            </a:p>
          </p:txBody>
        </p:sp>
        <p:sp>
          <p:nvSpPr>
            <p:cNvPr id="65" name="Oval 35"/>
            <p:cNvSpPr>
              <a:spLocks noChangeArrowheads="1"/>
            </p:cNvSpPr>
            <p:nvPr/>
          </p:nvSpPr>
          <p:spPr bwMode="auto">
            <a:xfrm>
              <a:off x="4632" y="372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Oval 36"/>
            <p:cNvSpPr>
              <a:spLocks noChangeArrowheads="1"/>
            </p:cNvSpPr>
            <p:nvPr/>
          </p:nvSpPr>
          <p:spPr bwMode="auto">
            <a:xfrm>
              <a:off x="4632" y="372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37"/>
            <p:cNvSpPr>
              <a:spLocks noChangeArrowheads="1"/>
            </p:cNvSpPr>
            <p:nvPr/>
          </p:nvSpPr>
          <p:spPr bwMode="auto">
            <a:xfrm>
              <a:off x="4584" y="3738"/>
              <a:ext cx="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>
                <a:latin typeface="Arial" charset="0"/>
              </a:endParaRPr>
            </a:p>
          </p:txBody>
        </p:sp>
        <p:sp>
          <p:nvSpPr>
            <p:cNvPr id="68" name="Oval 38"/>
            <p:cNvSpPr>
              <a:spLocks noChangeArrowheads="1"/>
            </p:cNvSpPr>
            <p:nvPr/>
          </p:nvSpPr>
          <p:spPr bwMode="auto">
            <a:xfrm>
              <a:off x="4560" y="34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Oval 39"/>
            <p:cNvSpPr>
              <a:spLocks noChangeArrowheads="1"/>
            </p:cNvSpPr>
            <p:nvPr/>
          </p:nvSpPr>
          <p:spPr bwMode="auto">
            <a:xfrm>
              <a:off x="5340" y="34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40"/>
            <p:cNvSpPr>
              <a:spLocks noChangeArrowheads="1"/>
            </p:cNvSpPr>
            <p:nvPr/>
          </p:nvSpPr>
          <p:spPr bwMode="auto">
            <a:xfrm>
              <a:off x="5382" y="3486"/>
              <a:ext cx="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>
                <a:latin typeface="Arial" charset="0"/>
              </a:endParaRPr>
            </a:p>
          </p:txBody>
        </p:sp>
        <p:sp>
          <p:nvSpPr>
            <p:cNvPr id="71" name="Oval 41"/>
            <p:cNvSpPr>
              <a:spLocks noChangeArrowheads="1"/>
            </p:cNvSpPr>
            <p:nvPr/>
          </p:nvSpPr>
          <p:spPr bwMode="auto">
            <a:xfrm>
              <a:off x="4560" y="34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Oval 42"/>
            <p:cNvSpPr>
              <a:spLocks noChangeArrowheads="1"/>
            </p:cNvSpPr>
            <p:nvPr/>
          </p:nvSpPr>
          <p:spPr bwMode="auto">
            <a:xfrm>
              <a:off x="4950" y="34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Rectangle 43"/>
            <p:cNvSpPr>
              <a:spLocks noChangeArrowheads="1"/>
            </p:cNvSpPr>
            <p:nvPr/>
          </p:nvSpPr>
          <p:spPr bwMode="auto">
            <a:xfrm>
              <a:off x="4950" y="3390"/>
              <a:ext cx="6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>
                <a:latin typeface="Arial" charset="0"/>
              </a:endParaRPr>
            </a:p>
          </p:txBody>
        </p:sp>
        <p:sp>
          <p:nvSpPr>
            <p:cNvPr id="74" name="Oval 44"/>
            <p:cNvSpPr>
              <a:spLocks noChangeArrowheads="1"/>
            </p:cNvSpPr>
            <p:nvPr/>
          </p:nvSpPr>
          <p:spPr bwMode="auto">
            <a:xfrm>
              <a:off x="4560" y="34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Rectangle 45"/>
            <p:cNvSpPr>
              <a:spLocks noChangeArrowheads="1"/>
            </p:cNvSpPr>
            <p:nvPr/>
          </p:nvSpPr>
          <p:spPr bwMode="auto">
            <a:xfrm>
              <a:off x="4484" y="3401"/>
              <a:ext cx="6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>
                <a:latin typeface="Arial" charset="0"/>
              </a:endParaRPr>
            </a:p>
          </p:txBody>
        </p:sp>
        <p:sp>
          <p:nvSpPr>
            <p:cNvPr id="76" name="Oval 46"/>
            <p:cNvSpPr>
              <a:spLocks noChangeArrowheads="1"/>
            </p:cNvSpPr>
            <p:nvPr/>
          </p:nvSpPr>
          <p:spPr bwMode="auto">
            <a:xfrm>
              <a:off x="4302" y="34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47"/>
            <p:cNvSpPr>
              <a:spLocks noChangeArrowheads="1"/>
            </p:cNvSpPr>
            <p:nvPr/>
          </p:nvSpPr>
          <p:spPr bwMode="auto">
            <a:xfrm>
              <a:off x="4254" y="3504"/>
              <a:ext cx="5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>
                <a:latin typeface="Arial" charset="0"/>
              </a:endParaRPr>
            </a:p>
          </p:txBody>
        </p:sp>
        <p:sp>
          <p:nvSpPr>
            <p:cNvPr id="78" name="Oval 48"/>
            <p:cNvSpPr>
              <a:spLocks noChangeArrowheads="1"/>
            </p:cNvSpPr>
            <p:nvPr/>
          </p:nvSpPr>
          <p:spPr bwMode="auto">
            <a:xfrm>
              <a:off x="4302" y="27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Rectangle 49"/>
            <p:cNvSpPr>
              <a:spLocks noChangeArrowheads="1"/>
            </p:cNvSpPr>
            <p:nvPr/>
          </p:nvSpPr>
          <p:spPr bwMode="auto">
            <a:xfrm>
              <a:off x="4266" y="2622"/>
              <a:ext cx="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>
                <a:latin typeface="Arial" charset="0"/>
              </a:endParaRPr>
            </a:p>
          </p:txBody>
        </p:sp>
      </p:grpSp>
      <p:sp>
        <p:nvSpPr>
          <p:cNvPr id="80" name="Text Box 50"/>
          <p:cNvSpPr txBox="1">
            <a:spLocks noChangeArrowheads="1"/>
          </p:cNvSpPr>
          <p:nvPr/>
        </p:nvSpPr>
        <p:spPr bwMode="auto">
          <a:xfrm>
            <a:off x="5029200" y="5424487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TH2: D nằm giữa A và S</a:t>
            </a:r>
          </a:p>
        </p:txBody>
      </p:sp>
      <p:sp>
        <p:nvSpPr>
          <p:cNvPr id="81" name="Oval 24"/>
          <p:cNvSpPr>
            <a:spLocks noChangeArrowheads="1"/>
          </p:cNvSpPr>
          <p:nvPr/>
        </p:nvSpPr>
        <p:spPr bwMode="auto">
          <a:xfrm>
            <a:off x="7015076" y="2857158"/>
            <a:ext cx="98028" cy="94732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6973956" y="2542418"/>
            <a:ext cx="1538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>
                <a:solidFill>
                  <a:srgbClr val="000000"/>
                </a:solidFill>
                <a:latin typeface="Arial" charset="0"/>
              </a:rPr>
              <a:t>E</a:t>
            </a:r>
            <a:endParaRPr lang="en-US" b="1">
              <a:latin typeface="Arial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810246" y="762000"/>
            <a:ext cx="0" cy="6096000"/>
          </a:xfrm>
          <a:prstGeom prst="line">
            <a:avLst/>
          </a:prstGeom>
          <a:ln w="539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hlinkClick r:id="rId2" action="ppaction://hlinkfile"/>
          </p:cNvPr>
          <p:cNvSpPr/>
          <p:nvPr/>
        </p:nvSpPr>
        <p:spPr>
          <a:xfrm>
            <a:off x="2328994" y="9575"/>
            <a:ext cx="5138606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HOẠT ĐỘNG NHÓM</a:t>
            </a:r>
          </a:p>
        </p:txBody>
      </p:sp>
      <p:sp>
        <p:nvSpPr>
          <p:cNvPr id="85" name="Rectangle 84">
            <a:hlinkClick r:id="rId2" action="ppaction://hlinkfile"/>
          </p:cNvPr>
          <p:cNvSpPr/>
          <p:nvPr/>
        </p:nvSpPr>
        <p:spPr>
          <a:xfrm>
            <a:off x="808400" y="848380"/>
            <a:ext cx="35350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NHÓM 1 -&gt; 4</a:t>
            </a:r>
          </a:p>
        </p:txBody>
      </p:sp>
      <p:sp>
        <p:nvSpPr>
          <p:cNvPr id="86" name="Rectangle 85">
            <a:hlinkClick r:id="rId2" action="ppaction://hlinkfile"/>
          </p:cNvPr>
          <p:cNvSpPr/>
          <p:nvPr/>
        </p:nvSpPr>
        <p:spPr>
          <a:xfrm>
            <a:off x="5491433" y="848380"/>
            <a:ext cx="35350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NHÓM 5 -&gt; 8</a:t>
            </a:r>
          </a:p>
        </p:txBody>
      </p:sp>
    </p:spTree>
    <p:extLst>
      <p:ext uri="{BB962C8B-B14F-4D97-AF65-F5344CB8AC3E}">
        <p14:creationId xmlns:p14="http://schemas.microsoft.com/office/powerpoint/2010/main" val="85741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5" grpId="0" animBg="1"/>
      <p:bldP spid="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Arrow Connector 48"/>
          <p:cNvCxnSpPr>
            <a:endCxn id="45" idx="2"/>
          </p:cNvCxnSpPr>
          <p:nvPr/>
        </p:nvCxnSpPr>
        <p:spPr>
          <a:xfrm flipV="1">
            <a:off x="990600" y="1954449"/>
            <a:ext cx="1527802" cy="5401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4267200" y="-1066800"/>
            <a:ext cx="4953000" cy="4800600"/>
            <a:chOff x="3696" y="720"/>
            <a:chExt cx="1920" cy="1875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696" y="720"/>
              <a:ext cx="1920" cy="1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5281" y="1799"/>
              <a:ext cx="52" cy="83"/>
            </a:xfrm>
            <a:custGeom>
              <a:avLst/>
              <a:gdLst>
                <a:gd name="G0" fmla="+- 21600 0 0"/>
                <a:gd name="G1" fmla="+- 15274 0 0"/>
                <a:gd name="G2" fmla="+- 21600 0 0"/>
                <a:gd name="T0" fmla="*/ 22947 w 22947"/>
                <a:gd name="T1" fmla="*/ 36832 h 36874"/>
                <a:gd name="T2" fmla="*/ 6326 w 22947"/>
                <a:gd name="T3" fmla="*/ 0 h 36874"/>
                <a:gd name="T4" fmla="*/ 21600 w 22947"/>
                <a:gd name="T5" fmla="*/ 15274 h 36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47" h="36874" fill="none" extrusionOk="0">
                  <a:moveTo>
                    <a:pt x="22946" y="36831"/>
                  </a:moveTo>
                  <a:cubicBezTo>
                    <a:pt x="22498" y="36859"/>
                    <a:pt x="22049" y="36873"/>
                    <a:pt x="21600" y="36874"/>
                  </a:cubicBezTo>
                  <a:cubicBezTo>
                    <a:pt x="9670" y="36874"/>
                    <a:pt x="0" y="27203"/>
                    <a:pt x="0" y="15274"/>
                  </a:cubicBezTo>
                  <a:cubicBezTo>
                    <a:pt x="-1" y="9545"/>
                    <a:pt x="2275" y="4051"/>
                    <a:pt x="6326" y="0"/>
                  </a:cubicBezTo>
                </a:path>
                <a:path w="22947" h="36874" stroke="0" extrusionOk="0">
                  <a:moveTo>
                    <a:pt x="22946" y="36831"/>
                  </a:moveTo>
                  <a:cubicBezTo>
                    <a:pt x="22498" y="36859"/>
                    <a:pt x="22049" y="36873"/>
                    <a:pt x="21600" y="36874"/>
                  </a:cubicBezTo>
                  <a:cubicBezTo>
                    <a:pt x="9670" y="36874"/>
                    <a:pt x="0" y="27203"/>
                    <a:pt x="0" y="15274"/>
                  </a:cubicBezTo>
                  <a:cubicBezTo>
                    <a:pt x="-1" y="9545"/>
                    <a:pt x="2275" y="4051"/>
                    <a:pt x="6326" y="0"/>
                  </a:cubicBezTo>
                  <a:lnTo>
                    <a:pt x="21600" y="15274"/>
                  </a:lnTo>
                  <a:close/>
                </a:path>
              </a:pathLst>
            </a:custGeom>
            <a:noFill/>
            <a:ln w="11113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4224" y="1204"/>
              <a:ext cx="1206" cy="119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3845" y="794"/>
              <a:ext cx="1615" cy="160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8000"/>
                  </a:solidFill>
                  <a:prstDash val="sysDot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875" y="1390"/>
              <a:ext cx="1" cy="40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875" y="1732"/>
              <a:ext cx="67" cy="1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875" y="1390"/>
              <a:ext cx="1548" cy="40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875" y="1799"/>
              <a:ext cx="154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3942" y="1732"/>
              <a:ext cx="1" cy="67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3875" y="1799"/>
              <a:ext cx="863" cy="59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>
              <a:off x="4738" y="1799"/>
              <a:ext cx="685" cy="59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4745" y="2297"/>
              <a:ext cx="45" cy="52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3875" y="1390"/>
              <a:ext cx="863" cy="10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H="1">
              <a:off x="4693" y="2297"/>
              <a:ext cx="52" cy="38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H="1">
              <a:off x="4306" y="1799"/>
              <a:ext cx="1117" cy="29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5095" y="1786"/>
              <a:ext cx="5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5088" y="1704"/>
              <a:ext cx="5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>
                <a:latin typeface="Arial" charset="0"/>
              </a:endParaRPr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3860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4209" y="1784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4723" y="2379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4723" y="2409"/>
              <a:ext cx="4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4291" y="2074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4239" y="2082"/>
              <a:ext cx="6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4812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4760" y="1806"/>
              <a:ext cx="7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4634" y="1583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5408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5475" y="1762"/>
              <a:ext cx="6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3860" y="1375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3793" y="1323"/>
              <a:ext cx="6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3860" y="1784"/>
              <a:ext cx="37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3770" y="1747"/>
              <a:ext cx="53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4209" y="1784"/>
              <a:ext cx="38" cy="3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5187950" y="1135063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M</a:t>
            </a:r>
          </a:p>
        </p:txBody>
      </p:sp>
      <p:sp>
        <p:nvSpPr>
          <p:cNvPr id="39" name="Oval 24"/>
          <p:cNvSpPr>
            <a:spLocks noChangeArrowheads="1"/>
          </p:cNvSpPr>
          <p:nvPr/>
        </p:nvSpPr>
        <p:spPr bwMode="auto">
          <a:xfrm>
            <a:off x="5791200" y="883549"/>
            <a:ext cx="98028" cy="94732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32"/>
          <p:cNvSpPr>
            <a:spLocks noChangeArrowheads="1"/>
          </p:cNvSpPr>
          <p:nvPr/>
        </p:nvSpPr>
        <p:spPr bwMode="auto">
          <a:xfrm>
            <a:off x="5729969" y="595313"/>
            <a:ext cx="1538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>
                <a:solidFill>
                  <a:srgbClr val="000000"/>
                </a:solidFill>
                <a:latin typeface="Arial" charset="0"/>
              </a:rPr>
              <a:t>E</a:t>
            </a:r>
            <a:endParaRPr lang="en-US" b="1">
              <a:latin typeface="Arial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65043" y="685800"/>
            <a:ext cx="43056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/>
              <a:t>S hình viên phân giới hạn bởi cung và dây CE của (O)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42760" y="1464250"/>
                <a:ext cx="2351284" cy="49019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vp</m:t>
                        </m:r>
                      </m:sub>
                    </m:sSub>
                  </m:oMath>
                </a14:m>
                <a:r>
                  <a:rPr lang="en-US" sz="2400"/>
                  <a:t> = S</a:t>
                </a:r>
                <a:r>
                  <a:rPr lang="en-US" sz="2400" baseline="-25000"/>
                  <a:t>qOCE</a:t>
                </a:r>
                <a:r>
                  <a:rPr lang="en-US" sz="2400"/>
                  <a:t> – S</a:t>
                </a:r>
                <a:r>
                  <a:rPr lang="en-US" sz="2400" baseline="-25000"/>
                  <a:t>OCE</a:t>
                </a: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760" y="1464250"/>
                <a:ext cx="2351284" cy="490199"/>
              </a:xfrm>
              <a:prstGeom prst="rect">
                <a:avLst/>
              </a:prstGeom>
              <a:blipFill rotWithShape="1">
                <a:blip r:embed="rId3"/>
                <a:stretch>
                  <a:fillRect l="-518" t="-8642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15957" y="2464015"/>
                <a:ext cx="2351284" cy="69531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S</a:t>
                </a:r>
                <a:r>
                  <a:rPr lang="en-US" sz="2400" baseline="-25000"/>
                  <a:t>qOCE</a:t>
                </a:r>
                <a:r>
                  <a:rPr lang="en-US" sz="240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𝑂𝐶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đ</m:t>
                        </m:r>
                        <m:acc>
                          <m:accPr>
                            <m:chr m:val="̂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𝐸𝐶</m:t>
                            </m:r>
                          </m:e>
                        </m:acc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360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den>
                    </m:f>
                  </m:oMath>
                </a14:m>
                <a:endParaRPr lang="en-US" sz="2400" baseline="-2500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7" y="2464015"/>
                <a:ext cx="2351284" cy="695319"/>
              </a:xfrm>
              <a:prstGeom prst="rect">
                <a:avLst/>
              </a:prstGeom>
              <a:blipFill rotWithShape="1">
                <a:blip r:embed="rId4"/>
                <a:stretch>
                  <a:fillRect l="-3886" b="-4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>
            <a:endCxn id="45" idx="2"/>
          </p:cNvCxnSpPr>
          <p:nvPr/>
        </p:nvCxnSpPr>
        <p:spPr>
          <a:xfrm flipH="1" flipV="1">
            <a:off x="2518402" y="1954449"/>
            <a:ext cx="1520199" cy="5985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135116" y="2523865"/>
                <a:ext cx="2351284" cy="61619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S</a:t>
                </a:r>
                <a:r>
                  <a:rPr lang="en-US" sz="2400" baseline="-25000"/>
                  <a:t>OCE</a:t>
                </a:r>
                <a:r>
                  <a:rPr lang="en-US" sz="240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𝑂𝐻</m:t>
                    </m:r>
                    <m:r>
                      <a:rPr lang="en-US" sz="2400" b="0" i="1" smtClean="0">
                        <a:latin typeface="Cambria Math"/>
                      </a:rPr>
                      <m:t>.</m:t>
                    </m:r>
                    <m:r>
                      <a:rPr lang="en-US" sz="2400" b="0" i="1" smtClean="0">
                        <a:latin typeface="Cambria Math"/>
                      </a:rPr>
                      <m:t>𝐸𝐶</m:t>
                    </m:r>
                  </m:oMath>
                </a14:m>
                <a:endParaRPr lang="en-US" sz="2400" baseline="-2500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16" y="2523865"/>
                <a:ext cx="2351284" cy="616194"/>
              </a:xfrm>
              <a:prstGeom prst="rect">
                <a:avLst/>
              </a:prstGeom>
              <a:blipFill rotWithShape="1">
                <a:blip r:embed="rId5"/>
                <a:stretch>
                  <a:fillRect l="-3886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>
          <a:xfrm flipV="1">
            <a:off x="7197118" y="1318419"/>
            <a:ext cx="91578" cy="3952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32"/>
          <p:cNvSpPr>
            <a:spLocks noChangeArrowheads="1"/>
          </p:cNvSpPr>
          <p:nvPr/>
        </p:nvSpPr>
        <p:spPr bwMode="auto">
          <a:xfrm>
            <a:off x="7313712" y="1018401"/>
            <a:ext cx="1667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>
                <a:solidFill>
                  <a:srgbClr val="000000"/>
                </a:solidFill>
                <a:latin typeface="Arial" charset="0"/>
              </a:rPr>
              <a:t>H</a:t>
            </a:r>
            <a:endParaRPr lang="en-US" b="1">
              <a:latin typeface="Arial" charset="0"/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5822750" y="930915"/>
            <a:ext cx="1374368" cy="775111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569844" y="3182840"/>
            <a:ext cx="533400" cy="483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 flipV="1">
            <a:off x="1388996" y="3219967"/>
            <a:ext cx="820804" cy="13520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33829" y="3725628"/>
                <a:ext cx="1255166" cy="61696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OC=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𝑀𝐶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400" baseline="-2500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29" y="3725628"/>
                <a:ext cx="1255166" cy="616964"/>
              </a:xfrm>
              <a:prstGeom prst="rect">
                <a:avLst/>
              </a:prstGeom>
              <a:blipFill rotWithShape="1">
                <a:blip r:embed="rId6"/>
                <a:stretch>
                  <a:fillRect l="-7767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06383" y="4572000"/>
                <a:ext cx="3085133" cy="47397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sđ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18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b="0" i="1" smtClean="0">
                        <a:latin typeface="Cambria Math"/>
                      </a:rPr>
                      <m:t>.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𝐴𝐶𝐵</m:t>
                        </m:r>
                      </m:e>
                    </m:acc>
                  </m:oMath>
                </a14:m>
                <a:endParaRPr lang="en-US" sz="2400" baseline="-2500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83" y="4572000"/>
                <a:ext cx="3085133" cy="473976"/>
              </a:xfrm>
              <a:prstGeom prst="rect">
                <a:avLst/>
              </a:prstGeom>
              <a:blipFill rotWithShape="1">
                <a:blip r:embed="rId7"/>
                <a:stretch>
                  <a:fillRect l="-2964" t="-7692" r="-49802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055552"/>
              </p:ext>
            </p:extLst>
          </p:nvPr>
        </p:nvGraphicFramePr>
        <p:xfrm>
          <a:off x="1238591" y="4631095"/>
          <a:ext cx="365869" cy="329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8" imgW="253800" imgH="228600" progId="Equation.DSMT4">
                  <p:embed/>
                </p:oleObj>
              </mc:Choice>
              <mc:Fallback>
                <p:oleObj name="Equation" r:id="rId8" imgW="253800" imgH="2286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591" y="4631095"/>
                        <a:ext cx="365869" cy="3292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2" name="Straight Arrow Connector 71"/>
          <p:cNvCxnSpPr/>
          <p:nvPr/>
        </p:nvCxnSpPr>
        <p:spPr>
          <a:xfrm flipV="1">
            <a:off x="3707306" y="3136883"/>
            <a:ext cx="533400" cy="483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 flipV="1">
            <a:off x="4526458" y="3174011"/>
            <a:ext cx="1296292" cy="4927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675835" y="3666740"/>
            <a:ext cx="208654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/>
              <a:t>OH=OC.sinACB</a:t>
            </a:r>
            <a:endParaRPr lang="en-US" sz="2400" baseline="-25000"/>
          </a:p>
        </p:txBody>
      </p:sp>
      <p:sp>
        <p:nvSpPr>
          <p:cNvPr id="75" name="TextBox 74"/>
          <p:cNvSpPr txBox="1"/>
          <p:nvPr/>
        </p:nvSpPr>
        <p:spPr>
          <a:xfrm>
            <a:off x="5029200" y="3666740"/>
            <a:ext cx="338863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/>
              <a:t>EC = 2.HC = 2.OC.cosACB</a:t>
            </a:r>
            <a:endParaRPr lang="en-US" sz="2400" baseline="-25000"/>
          </a:p>
        </p:txBody>
      </p:sp>
      <p:sp>
        <p:nvSpPr>
          <p:cNvPr id="80" name="Chord 79"/>
          <p:cNvSpPr/>
          <p:nvPr/>
        </p:nvSpPr>
        <p:spPr>
          <a:xfrm rot="8108771">
            <a:off x="5622431" y="158290"/>
            <a:ext cx="3127746" cy="3090409"/>
          </a:xfrm>
          <a:prstGeom prst="chord">
            <a:avLst>
              <a:gd name="adj1" fmla="val 4398995"/>
              <a:gd name="adj2" fmla="val 13527658"/>
            </a:avLst>
          </a:prstGeom>
          <a:solidFill>
            <a:srgbClr val="C6D9F1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2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 animBg="1"/>
      <p:bldP spid="46" grpId="0" animBg="1"/>
      <p:bldP spid="53" grpId="0" animBg="1"/>
      <p:bldP spid="63" grpId="0" animBg="1"/>
      <p:bldP spid="65" grpId="0" animBg="1"/>
      <p:bldP spid="74" grpId="0" animBg="1"/>
      <p:bldP spid="75" grpId="0" animBg="1"/>
      <p:bldP spid="8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587</Words>
  <Application>Microsoft Office PowerPoint</Application>
  <PresentationFormat>Trình chiếu Trên màn hình (4:3)</PresentationFormat>
  <Paragraphs>131</Paragraphs>
  <Slides>11</Slides>
  <Notes>3</Notes>
  <HiddenSlides>0</HiddenSlides>
  <MMClips>2</MMClips>
  <ScaleCrop>false</ScaleCrop>
  <HeadingPairs>
    <vt:vector size="8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11</vt:i4>
      </vt:variant>
    </vt:vector>
  </HeadingPairs>
  <TitlesOfParts>
    <vt:vector size="19" baseType="lpstr">
      <vt:lpstr>Tiffany</vt:lpstr>
      <vt:lpstr>Arial</vt:lpstr>
      <vt:lpstr>Calibri</vt:lpstr>
      <vt:lpstr>Cambria Math</vt:lpstr>
      <vt:lpstr>Times New Roman</vt:lpstr>
      <vt:lpstr>VNI-Times</vt:lpstr>
      <vt:lpstr>Office Theme</vt:lpstr>
      <vt:lpstr>Equation</vt:lpstr>
      <vt:lpstr>Bản trình bày PowerPoint</vt:lpstr>
      <vt:lpstr>Bản trình bày PowerPoint</vt:lpstr>
      <vt:lpstr>TRẮC NGHIỆM 1:  (Đúng hay Sai ?)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microsoft9413</cp:lastModifiedBy>
  <cp:revision>61</cp:revision>
  <cp:lastPrinted>2017-03-08T18:52:22Z</cp:lastPrinted>
  <dcterms:created xsi:type="dcterms:W3CDTF">2013-04-04T23:50:20Z</dcterms:created>
  <dcterms:modified xsi:type="dcterms:W3CDTF">2020-04-15T14:59:48Z</dcterms:modified>
</cp:coreProperties>
</file>