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2"/>
  </p:notesMasterIdLst>
  <p:sldIdLst>
    <p:sldId id="538" r:id="rId2"/>
    <p:sldId id="539" r:id="rId3"/>
    <p:sldId id="542" r:id="rId4"/>
    <p:sldId id="516" r:id="rId5"/>
    <p:sldId id="537" r:id="rId6"/>
    <p:sldId id="536" r:id="rId7"/>
    <p:sldId id="540" r:id="rId8"/>
    <p:sldId id="541" r:id="rId9"/>
    <p:sldId id="543" r:id="rId10"/>
    <p:sldId id="544" r:id="rId11"/>
  </p:sldIdLst>
  <p:sldSz cx="12188825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66FFFF"/>
    <a:srgbClr val="3399FF"/>
    <a:srgbClr val="3333CC"/>
    <a:srgbClr val="660066"/>
    <a:srgbClr val="3333FF"/>
    <a:srgbClr val="0000CC"/>
    <a:srgbClr val="FF3300"/>
    <a:srgbClr val="FFFF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93772" autoAdjust="0"/>
  </p:normalViewPr>
  <p:slideViewPr>
    <p:cSldViewPr>
      <p:cViewPr varScale="1">
        <p:scale>
          <a:sx n="69" d="100"/>
          <a:sy n="69" d="100"/>
        </p:scale>
        <p:origin x="690" y="48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image" Target="../media/image51.emf"/><Relationship Id="rId3" Type="http://schemas.openxmlformats.org/officeDocument/2006/relationships/image" Target="../media/image49.wmf"/><Relationship Id="rId7" Type="http://schemas.openxmlformats.org/officeDocument/2006/relationships/image" Target="../media/image38.wmf"/><Relationship Id="rId12" Type="http://schemas.openxmlformats.org/officeDocument/2006/relationships/image" Target="../media/image43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37.wmf"/><Relationship Id="rId11" Type="http://schemas.openxmlformats.org/officeDocument/2006/relationships/image" Target="../media/image42.wmf"/><Relationship Id="rId5" Type="http://schemas.openxmlformats.org/officeDocument/2006/relationships/image" Target="../media/image36.wmf"/><Relationship Id="rId10" Type="http://schemas.openxmlformats.org/officeDocument/2006/relationships/image" Target="../media/image41.wmf"/><Relationship Id="rId4" Type="http://schemas.openxmlformats.org/officeDocument/2006/relationships/image" Target="../media/image50.wmf"/><Relationship Id="rId9" Type="http://schemas.openxmlformats.org/officeDocument/2006/relationships/image" Target="../media/image4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4" Type="http://schemas.openxmlformats.org/officeDocument/2006/relationships/image" Target="../media/image5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8.wmf"/><Relationship Id="rId5" Type="http://schemas.openxmlformats.org/officeDocument/2006/relationships/image" Target="../media/image53.wmf"/><Relationship Id="rId4" Type="http://schemas.openxmlformats.org/officeDocument/2006/relationships/image" Target="../media/image5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950EC-FED3-455C-9A81-023DF8037D92}" type="datetimeFigureOut">
              <a:rPr lang="en-US" smtClean="0"/>
              <a:pPr/>
              <a:t>3/3/2022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FAE36-A1C9-4A5A-B42C-90FFEA8965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625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g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FA40C6DB-A851-4DB6-93B6-AB6E9CCE0253}" type="slidenum">
              <a:rPr lang="en-US" altLang="en-US" b="0" smtClean="0">
                <a:latin typeface="Arial" panose="020B0604020202020204" pitchFamily="34" charset="0"/>
              </a:rPr>
              <a:pPr/>
              <a:t>1</a:t>
            </a:fld>
            <a:endParaRPr lang="en-US" altLang="en-US" b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018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EA7F6EC9-16E4-490E-93F3-F7E0B2E14416}" type="slidenum">
              <a:rPr lang="en-US" altLang="en-US" b="0" smtClean="0">
                <a:latin typeface="Arial" panose="020B0604020202020204" pitchFamily="34" charset="0"/>
              </a:rPr>
              <a:pPr/>
              <a:t>2</a:t>
            </a:fld>
            <a:endParaRPr lang="en-US" altLang="en-US" b="0" smtClean="0">
              <a:latin typeface="Arial" panose="020B0604020202020204" pitchFamily="34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4369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fld id="{E0871FFE-B1E8-4011-BA11-3744005A7EC6}" type="slidenum">
              <a:rPr lang="en-US" altLang="en-US" b="0" smtClean="0">
                <a:latin typeface="Arial" panose="020B0604020202020204" pitchFamily="34" charset="0"/>
              </a:rPr>
              <a:pPr/>
              <a:t>3</a:t>
            </a:fld>
            <a:endParaRPr lang="en-US" altLang="en-US" b="0" smtClean="0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6731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59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67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FAE36-A1C9-4A5A-B42C-90FFEA89659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59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89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762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441" y="274640"/>
            <a:ext cx="10969943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53090-3799-4566-837B-9C539193B59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934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43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480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722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2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26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52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39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232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BBAFA-6BDE-42C0-8942-B1B57EAA68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13344-5C28-4A41-B808-69CF615403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57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26" Type="http://schemas.openxmlformats.org/officeDocument/2006/relationships/image" Target="../media/image15.pn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0.png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5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20" Type="http://schemas.openxmlformats.org/officeDocument/2006/relationships/image" Target="../media/image9.png"/><Relationship Id="rId29" Type="http://schemas.openxmlformats.org/officeDocument/2006/relationships/image" Target="../media/image18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24" Type="http://schemas.openxmlformats.org/officeDocument/2006/relationships/image" Target="../media/image13.png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23" Type="http://schemas.openxmlformats.org/officeDocument/2006/relationships/image" Target="../media/image12.png"/><Relationship Id="rId28" Type="http://schemas.openxmlformats.org/officeDocument/2006/relationships/image" Target="../media/image17.png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Relationship Id="rId22" Type="http://schemas.openxmlformats.org/officeDocument/2006/relationships/image" Target="../media/image11.png"/><Relationship Id="rId27" Type="http://schemas.openxmlformats.org/officeDocument/2006/relationships/image" Target="../media/image16.png"/><Relationship Id="rId30" Type="http://schemas.openxmlformats.org/officeDocument/2006/relationships/image" Target="../media/image19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1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13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9.png"/><Relationship Id="rId11" Type="http://schemas.openxmlformats.org/officeDocument/2006/relationships/oleObject" Target="../embeddings/oleObject12.bin"/><Relationship Id="rId5" Type="http://schemas.openxmlformats.org/officeDocument/2006/relationships/image" Target="../media/image28.png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23.wmf"/><Relationship Id="rId4" Type="http://schemas.openxmlformats.org/officeDocument/2006/relationships/image" Target="../media/image27.png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2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31.wmf"/><Relationship Id="rId18" Type="http://schemas.openxmlformats.org/officeDocument/2006/relationships/image" Target="../media/image34.e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33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2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39.wmf"/><Relationship Id="rId18" Type="http://schemas.openxmlformats.org/officeDocument/2006/relationships/oleObject" Target="../embeddings/oleObject29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43.wmf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41.wmf"/><Relationship Id="rId25" Type="http://schemas.openxmlformats.org/officeDocument/2006/relationships/image" Target="../media/image46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8.bin"/><Relationship Id="rId20" Type="http://schemas.openxmlformats.org/officeDocument/2006/relationships/oleObject" Target="../embeddings/oleObject30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38.wmf"/><Relationship Id="rId24" Type="http://schemas.openxmlformats.org/officeDocument/2006/relationships/image" Target="../media/image45.emf"/><Relationship Id="rId5" Type="http://schemas.openxmlformats.org/officeDocument/2006/relationships/image" Target="../media/image35.wmf"/><Relationship Id="rId15" Type="http://schemas.openxmlformats.org/officeDocument/2006/relationships/image" Target="../media/image40.wmf"/><Relationship Id="rId23" Type="http://schemas.openxmlformats.org/officeDocument/2006/relationships/image" Target="../media/image34.emf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42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27.bin"/><Relationship Id="rId22" Type="http://schemas.openxmlformats.org/officeDocument/2006/relationships/image" Target="../media/image44.emf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0.wmf"/><Relationship Id="rId18" Type="http://schemas.openxmlformats.org/officeDocument/2006/relationships/oleObject" Target="../embeddings/oleObject37.bin"/><Relationship Id="rId26" Type="http://schemas.openxmlformats.org/officeDocument/2006/relationships/oleObject" Target="../embeddings/oleObject41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39.wmf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37.wmf"/><Relationship Id="rId25" Type="http://schemas.openxmlformats.org/officeDocument/2006/relationships/image" Target="../media/image41.wmf"/><Relationship Id="rId33" Type="http://schemas.openxmlformats.org/officeDocument/2006/relationships/image" Target="../media/image51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36.bin"/><Relationship Id="rId20" Type="http://schemas.openxmlformats.org/officeDocument/2006/relationships/oleObject" Target="../embeddings/oleObject38.bin"/><Relationship Id="rId29" Type="http://schemas.openxmlformats.org/officeDocument/2006/relationships/image" Target="../media/image43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49.wmf"/><Relationship Id="rId24" Type="http://schemas.openxmlformats.org/officeDocument/2006/relationships/oleObject" Target="../embeddings/oleObject40.bin"/><Relationship Id="rId32" Type="http://schemas.openxmlformats.org/officeDocument/2006/relationships/oleObject" Target="../embeddings/oleObject43.bin"/><Relationship Id="rId5" Type="http://schemas.openxmlformats.org/officeDocument/2006/relationships/image" Target="../media/image52.emf"/><Relationship Id="rId15" Type="http://schemas.openxmlformats.org/officeDocument/2006/relationships/image" Target="../media/image36.wmf"/><Relationship Id="rId23" Type="http://schemas.openxmlformats.org/officeDocument/2006/relationships/image" Target="../media/image40.wmf"/><Relationship Id="rId28" Type="http://schemas.openxmlformats.org/officeDocument/2006/relationships/oleObject" Target="../embeddings/oleObject42.bin"/><Relationship Id="rId10" Type="http://schemas.openxmlformats.org/officeDocument/2006/relationships/oleObject" Target="../embeddings/oleObject33.bin"/><Relationship Id="rId19" Type="http://schemas.openxmlformats.org/officeDocument/2006/relationships/image" Target="../media/image38.wmf"/><Relationship Id="rId31" Type="http://schemas.openxmlformats.org/officeDocument/2006/relationships/image" Target="../media/image46.emf"/><Relationship Id="rId4" Type="http://schemas.openxmlformats.org/officeDocument/2006/relationships/image" Target="../media/image34.emf"/><Relationship Id="rId9" Type="http://schemas.openxmlformats.org/officeDocument/2006/relationships/image" Target="../media/image48.wmf"/><Relationship Id="rId14" Type="http://schemas.openxmlformats.org/officeDocument/2006/relationships/oleObject" Target="../embeddings/oleObject35.bin"/><Relationship Id="rId22" Type="http://schemas.openxmlformats.org/officeDocument/2006/relationships/oleObject" Target="../embeddings/oleObject39.bin"/><Relationship Id="rId27" Type="http://schemas.openxmlformats.org/officeDocument/2006/relationships/image" Target="../media/image42.wmf"/><Relationship Id="rId30" Type="http://schemas.openxmlformats.org/officeDocument/2006/relationships/image" Target="../media/image45.emf"/><Relationship Id="rId8" Type="http://schemas.openxmlformats.org/officeDocument/2006/relationships/oleObject" Target="../embeddings/oleObject3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55.wmf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12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63.png"/><Relationship Id="rId11" Type="http://schemas.openxmlformats.org/officeDocument/2006/relationships/image" Target="../media/image54.wmf"/><Relationship Id="rId5" Type="http://schemas.openxmlformats.org/officeDocument/2006/relationships/image" Target="../media/image57.emf"/><Relationship Id="rId15" Type="http://schemas.openxmlformats.org/officeDocument/2006/relationships/image" Target="../media/image56.wmf"/><Relationship Id="rId10" Type="http://schemas.openxmlformats.org/officeDocument/2006/relationships/oleObject" Target="../embeddings/oleObject45.bin"/><Relationship Id="rId4" Type="http://schemas.openxmlformats.org/officeDocument/2006/relationships/image" Target="../media/image61.png"/><Relationship Id="rId9" Type="http://schemas.openxmlformats.org/officeDocument/2006/relationships/image" Target="../media/image53.wmf"/><Relationship Id="rId14" Type="http://schemas.openxmlformats.org/officeDocument/2006/relationships/oleObject" Target="../embeddings/oleObject4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image" Target="../media/image69.png"/><Relationship Id="rId18" Type="http://schemas.openxmlformats.org/officeDocument/2006/relationships/image" Target="../media/image70.png"/><Relationship Id="rId3" Type="http://schemas.openxmlformats.org/officeDocument/2006/relationships/image" Target="../media/image57.emf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56.wmf"/><Relationship Id="rId17" Type="http://schemas.openxmlformats.org/officeDocument/2006/relationships/image" Target="../media/image5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2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68.png"/><Relationship Id="rId11" Type="http://schemas.openxmlformats.org/officeDocument/2006/relationships/oleObject" Target="../embeddings/oleObject50.bin"/><Relationship Id="rId5" Type="http://schemas.openxmlformats.org/officeDocument/2006/relationships/image" Target="../media/image67.png"/><Relationship Id="rId15" Type="http://schemas.openxmlformats.org/officeDocument/2006/relationships/image" Target="../media/image54.wmf"/><Relationship Id="rId10" Type="http://schemas.openxmlformats.org/officeDocument/2006/relationships/image" Target="../media/image55.wmf"/><Relationship Id="rId4" Type="http://schemas.openxmlformats.org/officeDocument/2006/relationships/image" Target="../media/image66.png"/><Relationship Id="rId9" Type="http://schemas.openxmlformats.org/officeDocument/2006/relationships/oleObject" Target="../embeddings/oleObject49.bin"/><Relationship Id="rId14" Type="http://schemas.openxmlformats.org/officeDocument/2006/relationships/oleObject" Target="../embeddings/oleObject5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emf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1801812" y="808039"/>
            <a:ext cx="845820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0F3F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2800">
                <a:latin typeface="Times New Roman" panose="02020603050405020304" pitchFamily="18" charset="0"/>
              </a:rPr>
              <a:t>Điền các nội dung thích hợp vào chỗ trống để được các khẳng định đúng về hai tam giác đồng dạng.</a:t>
            </a:r>
          </a:p>
        </p:txBody>
      </p:sp>
      <p:grpSp>
        <p:nvGrpSpPr>
          <p:cNvPr id="5123" name="Group 4"/>
          <p:cNvGrpSpPr>
            <a:grpSpLocks/>
          </p:cNvGrpSpPr>
          <p:nvPr/>
        </p:nvGrpSpPr>
        <p:grpSpPr bwMode="auto">
          <a:xfrm>
            <a:off x="1827213" y="2743201"/>
            <a:ext cx="2778125" cy="1920875"/>
            <a:chOff x="384" y="1296"/>
            <a:chExt cx="1750" cy="1210"/>
          </a:xfrm>
        </p:grpSpPr>
        <p:grpSp>
          <p:nvGrpSpPr>
            <p:cNvPr id="5169" name="Group 5"/>
            <p:cNvGrpSpPr>
              <a:grpSpLocks/>
            </p:cNvGrpSpPr>
            <p:nvPr/>
          </p:nvGrpSpPr>
          <p:grpSpPr bwMode="auto">
            <a:xfrm>
              <a:off x="384" y="1296"/>
              <a:ext cx="965" cy="1210"/>
              <a:chOff x="1017" y="1710"/>
              <a:chExt cx="965" cy="1210"/>
            </a:xfrm>
          </p:grpSpPr>
          <p:grpSp>
            <p:nvGrpSpPr>
              <p:cNvPr id="5178" name="Group 6"/>
              <p:cNvGrpSpPr>
                <a:grpSpLocks/>
              </p:cNvGrpSpPr>
              <p:nvPr/>
            </p:nvGrpSpPr>
            <p:grpSpPr bwMode="auto">
              <a:xfrm>
                <a:off x="1104" y="1920"/>
                <a:ext cx="795" cy="768"/>
                <a:chOff x="1248" y="1728"/>
                <a:chExt cx="1248" cy="960"/>
              </a:xfrm>
            </p:grpSpPr>
            <p:sp>
              <p:nvSpPr>
                <p:cNvPr id="5182" name="Line 7"/>
                <p:cNvSpPr>
                  <a:spLocks noChangeShapeType="1"/>
                </p:cNvSpPr>
                <p:nvPr/>
              </p:nvSpPr>
              <p:spPr bwMode="auto">
                <a:xfrm flipH="1">
                  <a:off x="1248" y="1728"/>
                  <a:ext cx="288" cy="9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83" name="Line 8"/>
                <p:cNvSpPr>
                  <a:spLocks noChangeShapeType="1"/>
                </p:cNvSpPr>
                <p:nvPr/>
              </p:nvSpPr>
              <p:spPr bwMode="auto">
                <a:xfrm>
                  <a:off x="1248" y="2688"/>
                  <a:ext cx="12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84" name="Line 9"/>
                <p:cNvSpPr>
                  <a:spLocks noChangeShapeType="1"/>
                </p:cNvSpPr>
                <p:nvPr/>
              </p:nvSpPr>
              <p:spPr bwMode="auto">
                <a:xfrm flipH="1" flipV="1">
                  <a:off x="1536" y="1728"/>
                  <a:ext cx="960" cy="9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179" name="Text Box 10"/>
              <p:cNvSpPr txBox="1">
                <a:spLocks noChangeArrowheads="1"/>
              </p:cNvSpPr>
              <p:nvPr/>
            </p:nvSpPr>
            <p:spPr bwMode="auto">
              <a:xfrm>
                <a:off x="1181" y="1710"/>
                <a:ext cx="21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/>
                  <a:t>A</a:t>
                </a:r>
              </a:p>
            </p:txBody>
          </p:sp>
          <p:sp>
            <p:nvSpPr>
              <p:cNvPr id="5180" name="Text Box 11"/>
              <p:cNvSpPr txBox="1">
                <a:spLocks noChangeArrowheads="1"/>
              </p:cNvSpPr>
              <p:nvPr/>
            </p:nvSpPr>
            <p:spPr bwMode="auto">
              <a:xfrm>
                <a:off x="1017" y="2687"/>
                <a:ext cx="21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/>
                  <a:t>B</a:t>
                </a:r>
              </a:p>
            </p:txBody>
          </p:sp>
          <p:sp>
            <p:nvSpPr>
              <p:cNvPr id="5181" name="Text Box 12"/>
              <p:cNvSpPr txBox="1">
                <a:spLocks noChangeArrowheads="1"/>
              </p:cNvSpPr>
              <p:nvPr/>
            </p:nvSpPr>
            <p:spPr bwMode="auto">
              <a:xfrm>
                <a:off x="1769" y="2679"/>
                <a:ext cx="213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/>
                  <a:t>C</a:t>
                </a:r>
              </a:p>
            </p:txBody>
          </p:sp>
        </p:grpSp>
        <p:grpSp>
          <p:nvGrpSpPr>
            <p:cNvPr id="5170" name="Group 13"/>
            <p:cNvGrpSpPr>
              <a:grpSpLocks/>
            </p:cNvGrpSpPr>
            <p:nvPr/>
          </p:nvGrpSpPr>
          <p:grpSpPr bwMode="auto">
            <a:xfrm>
              <a:off x="1337" y="1478"/>
              <a:ext cx="797" cy="1008"/>
              <a:chOff x="1970" y="1892"/>
              <a:chExt cx="797" cy="1008"/>
            </a:xfrm>
          </p:grpSpPr>
          <p:grpSp>
            <p:nvGrpSpPr>
              <p:cNvPr id="5171" name="Group 14"/>
              <p:cNvGrpSpPr>
                <a:grpSpLocks/>
              </p:cNvGrpSpPr>
              <p:nvPr/>
            </p:nvGrpSpPr>
            <p:grpSpPr bwMode="auto">
              <a:xfrm>
                <a:off x="2064" y="2112"/>
                <a:ext cx="585" cy="564"/>
                <a:chOff x="1248" y="1728"/>
                <a:chExt cx="1248" cy="960"/>
              </a:xfrm>
            </p:grpSpPr>
            <p:sp>
              <p:nvSpPr>
                <p:cNvPr id="5175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1248" y="1728"/>
                  <a:ext cx="288" cy="9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76" name="Line 16"/>
                <p:cNvSpPr>
                  <a:spLocks noChangeShapeType="1"/>
                </p:cNvSpPr>
                <p:nvPr/>
              </p:nvSpPr>
              <p:spPr bwMode="auto">
                <a:xfrm>
                  <a:off x="1248" y="2688"/>
                  <a:ext cx="12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77" name="Line 17"/>
                <p:cNvSpPr>
                  <a:spLocks noChangeShapeType="1"/>
                </p:cNvSpPr>
                <p:nvPr/>
              </p:nvSpPr>
              <p:spPr bwMode="auto">
                <a:xfrm flipH="1" flipV="1">
                  <a:off x="1536" y="1728"/>
                  <a:ext cx="960" cy="96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172" name="Text Box 18"/>
              <p:cNvSpPr txBox="1">
                <a:spLocks noChangeArrowheads="1"/>
              </p:cNvSpPr>
              <p:nvPr/>
            </p:nvSpPr>
            <p:spPr bwMode="auto">
              <a:xfrm>
                <a:off x="2093" y="1892"/>
                <a:ext cx="299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/>
                  <a:t>A’ </a:t>
                </a:r>
              </a:p>
            </p:txBody>
          </p:sp>
          <p:sp>
            <p:nvSpPr>
              <p:cNvPr id="5173" name="Text Box 19"/>
              <p:cNvSpPr txBox="1">
                <a:spLocks noChangeArrowheads="1"/>
              </p:cNvSpPr>
              <p:nvPr/>
            </p:nvSpPr>
            <p:spPr bwMode="auto">
              <a:xfrm>
                <a:off x="1970" y="2667"/>
                <a:ext cx="257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/>
                  <a:t>B’</a:t>
                </a:r>
              </a:p>
            </p:txBody>
          </p:sp>
          <p:sp>
            <p:nvSpPr>
              <p:cNvPr id="5174" name="Text Box 20"/>
              <p:cNvSpPr txBox="1">
                <a:spLocks noChangeArrowheads="1"/>
              </p:cNvSpPr>
              <p:nvPr/>
            </p:nvSpPr>
            <p:spPr bwMode="auto">
              <a:xfrm>
                <a:off x="2513" y="2666"/>
                <a:ext cx="25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/>
                  <a:t>C’</a:t>
                </a:r>
              </a:p>
            </p:txBody>
          </p:sp>
        </p:grpSp>
      </p:grpSp>
      <p:sp>
        <p:nvSpPr>
          <p:cNvPr id="5124" name="Text Box 40"/>
          <p:cNvSpPr txBox="1">
            <a:spLocks noChangeArrowheads="1"/>
          </p:cNvSpPr>
          <p:nvPr/>
        </p:nvSpPr>
        <p:spPr bwMode="auto">
          <a:xfrm>
            <a:off x="4327525" y="2305050"/>
            <a:ext cx="3408362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….           ….             ….</a:t>
            </a:r>
          </a:p>
          <a:p>
            <a:endParaRPr lang="en-US" altLang="en-US" sz="20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….           ….             ….</a:t>
            </a:r>
          </a:p>
        </p:txBody>
      </p:sp>
      <p:sp>
        <p:nvSpPr>
          <p:cNvPr id="5125" name="Text Box 53"/>
          <p:cNvSpPr txBox="1">
            <a:spLocks noChangeArrowheads="1"/>
          </p:cNvSpPr>
          <p:nvPr/>
        </p:nvSpPr>
        <p:spPr bwMode="auto">
          <a:xfrm>
            <a:off x="5173662" y="3917951"/>
            <a:ext cx="15621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….         ….    </a:t>
            </a:r>
          </a:p>
          <a:p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….         ….    </a:t>
            </a:r>
          </a:p>
        </p:txBody>
      </p:sp>
      <p:grpSp>
        <p:nvGrpSpPr>
          <p:cNvPr id="5126" name="Group 54"/>
          <p:cNvGrpSpPr>
            <a:grpSpLocks/>
          </p:cNvGrpSpPr>
          <p:nvPr/>
        </p:nvGrpSpPr>
        <p:grpSpPr bwMode="auto">
          <a:xfrm>
            <a:off x="5127626" y="4090988"/>
            <a:ext cx="1438275" cy="461962"/>
            <a:chOff x="2684" y="3574"/>
            <a:chExt cx="624" cy="291"/>
          </a:xfrm>
        </p:grpSpPr>
        <p:sp>
          <p:nvSpPr>
            <p:cNvPr id="5166" name="Line 55"/>
            <p:cNvSpPr>
              <a:spLocks noChangeShapeType="1"/>
            </p:cNvSpPr>
            <p:nvPr/>
          </p:nvSpPr>
          <p:spPr bwMode="auto">
            <a:xfrm>
              <a:off x="2684" y="3729"/>
              <a:ext cx="203" cy="2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7" name="Text Box 56"/>
            <p:cNvSpPr txBox="1">
              <a:spLocks noChangeArrowheads="1"/>
            </p:cNvSpPr>
            <p:nvPr/>
          </p:nvSpPr>
          <p:spPr bwMode="auto">
            <a:xfrm>
              <a:off x="2887" y="3574"/>
              <a:ext cx="15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8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sp>
          <p:nvSpPr>
            <p:cNvPr id="5168" name="Line 57"/>
            <p:cNvSpPr>
              <a:spLocks noChangeShapeType="1"/>
            </p:cNvSpPr>
            <p:nvPr/>
          </p:nvSpPr>
          <p:spPr bwMode="auto">
            <a:xfrm>
              <a:off x="3068" y="3735"/>
              <a:ext cx="240" cy="0"/>
            </a:xfrm>
            <a:prstGeom prst="line">
              <a:avLst/>
            </a:prstGeom>
            <a:noFill/>
            <a:ln w="9525">
              <a:solidFill>
                <a:srgbClr val="000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7" name="Group 85"/>
          <p:cNvGrpSpPr>
            <a:grpSpLocks/>
          </p:cNvGrpSpPr>
          <p:nvPr/>
        </p:nvGrpSpPr>
        <p:grpSpPr bwMode="auto">
          <a:xfrm>
            <a:off x="6492875" y="3582988"/>
            <a:ext cx="3143250" cy="2894012"/>
            <a:chOff x="3012" y="2361"/>
            <a:chExt cx="1980" cy="1823"/>
          </a:xfrm>
        </p:grpSpPr>
        <p:graphicFrame>
          <p:nvGraphicFramePr>
            <p:cNvPr id="5158" name="Object 70"/>
            <p:cNvGraphicFramePr>
              <a:graphicFrameLocks noChangeAspect="1"/>
            </p:cNvGraphicFramePr>
            <p:nvPr/>
          </p:nvGraphicFramePr>
          <p:xfrm>
            <a:off x="3012" y="2361"/>
            <a:ext cx="279" cy="7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954" name="Equation" r:id="rId4" imgW="190440" imgH="266400" progId="Equation.DSMT4">
                    <p:embed/>
                  </p:oleObj>
                </mc:Choice>
                <mc:Fallback>
                  <p:oleObj name="Equation" r:id="rId4" imgW="190440" imgH="2664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2" y="2361"/>
                          <a:ext cx="279" cy="7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59" name="Object 71"/>
            <p:cNvGraphicFramePr>
              <a:graphicFrameLocks noChangeAspect="1"/>
            </p:cNvGraphicFramePr>
            <p:nvPr/>
          </p:nvGraphicFramePr>
          <p:xfrm>
            <a:off x="4351" y="2576"/>
            <a:ext cx="545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955" name="Equation" r:id="rId6" imgW="520560" imgH="190440" progId="Equation.DSMT4">
                    <p:embed/>
                  </p:oleObj>
                </mc:Choice>
                <mc:Fallback>
                  <p:oleObj name="Equation" r:id="rId6" imgW="520560" imgH="1904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1" y="2576"/>
                          <a:ext cx="545" cy="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60" name="Object 72"/>
            <p:cNvGraphicFramePr>
              <a:graphicFrameLocks noChangeAspect="1"/>
            </p:cNvGraphicFramePr>
            <p:nvPr/>
          </p:nvGraphicFramePr>
          <p:xfrm>
            <a:off x="3479" y="2600"/>
            <a:ext cx="601" cy="1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956" name="Equation" r:id="rId8" imgW="685800" imgH="190440" progId="Equation.DSMT4">
                    <p:embed/>
                  </p:oleObj>
                </mc:Choice>
                <mc:Fallback>
                  <p:oleObj name="Equation" r:id="rId8" imgW="685800" imgH="1904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9" y="2600"/>
                          <a:ext cx="601" cy="1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61" name="Text Box 73"/>
            <p:cNvSpPr txBox="1">
              <a:spLocks noChangeArrowheads="1"/>
            </p:cNvSpPr>
            <p:nvPr/>
          </p:nvSpPr>
          <p:spPr bwMode="auto">
            <a:xfrm>
              <a:off x="3209" y="2561"/>
              <a:ext cx="27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sym typeface="Symbol" panose="05050102010706020507" pitchFamily="18" charset="2"/>
                </a:rPr>
                <a:t></a:t>
              </a:r>
            </a:p>
          </p:txBody>
        </p:sp>
        <p:sp>
          <p:nvSpPr>
            <p:cNvPr id="5162" name="Text Box 74"/>
            <p:cNvSpPr txBox="1">
              <a:spLocks noChangeArrowheads="1"/>
            </p:cNvSpPr>
            <p:nvPr/>
          </p:nvSpPr>
          <p:spPr bwMode="auto">
            <a:xfrm rot="-5400000">
              <a:off x="4079" y="2549"/>
              <a:ext cx="18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/>
                <a:t>S</a:t>
              </a:r>
            </a:p>
          </p:txBody>
        </p:sp>
        <p:graphicFrame>
          <p:nvGraphicFramePr>
            <p:cNvPr id="5163" name="Object 70"/>
            <p:cNvGraphicFramePr>
              <a:graphicFrameLocks noChangeAspect="1"/>
            </p:cNvGraphicFramePr>
            <p:nvPr/>
          </p:nvGraphicFramePr>
          <p:xfrm>
            <a:off x="3053" y="3452"/>
            <a:ext cx="279" cy="7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957" name="Equation" r:id="rId10" imgW="190440" imgH="266400" progId="Equation.DSMT4">
                    <p:embed/>
                  </p:oleObj>
                </mc:Choice>
                <mc:Fallback>
                  <p:oleObj name="Equation" r:id="rId10" imgW="190440" imgH="2664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53" y="3452"/>
                          <a:ext cx="279" cy="7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64" name="Object 72"/>
            <p:cNvGraphicFramePr>
              <a:graphicFrameLocks noChangeAspect="1"/>
            </p:cNvGraphicFramePr>
            <p:nvPr/>
          </p:nvGraphicFramePr>
          <p:xfrm>
            <a:off x="3575" y="3769"/>
            <a:ext cx="601" cy="1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958" name="Equation" r:id="rId12" imgW="685800" imgH="190440" progId="Equation.DSMT4">
                    <p:embed/>
                  </p:oleObj>
                </mc:Choice>
                <mc:Fallback>
                  <p:oleObj name="Equation" r:id="rId12" imgW="685800" imgH="1904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5" y="3769"/>
                          <a:ext cx="601" cy="1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65" name="Object 71"/>
            <p:cNvGraphicFramePr>
              <a:graphicFrameLocks noChangeAspect="1"/>
            </p:cNvGraphicFramePr>
            <p:nvPr/>
          </p:nvGraphicFramePr>
          <p:xfrm>
            <a:off x="4447" y="3736"/>
            <a:ext cx="545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959" name="Equation" r:id="rId14" imgW="520560" imgH="190440" progId="Equation.DSMT4">
                    <p:embed/>
                  </p:oleObj>
                </mc:Choice>
                <mc:Fallback>
                  <p:oleObj name="Equation" r:id="rId14" imgW="520560" imgH="1904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47" y="3736"/>
                          <a:ext cx="545" cy="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28" name="Text Box 75"/>
          <p:cNvSpPr txBox="1">
            <a:spLocks noChangeArrowheads="1"/>
          </p:cNvSpPr>
          <p:nvPr/>
        </p:nvSpPr>
        <p:spPr bwMode="auto">
          <a:xfrm>
            <a:off x="9475788" y="2530475"/>
            <a:ext cx="1096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( c.c.c )</a:t>
            </a:r>
          </a:p>
        </p:txBody>
      </p:sp>
      <p:sp>
        <p:nvSpPr>
          <p:cNvPr id="5129" name="Text Box 76"/>
          <p:cNvSpPr txBox="1">
            <a:spLocks noChangeArrowheads="1"/>
          </p:cNvSpPr>
          <p:nvPr/>
        </p:nvSpPr>
        <p:spPr bwMode="auto">
          <a:xfrm>
            <a:off x="9409113" y="3803650"/>
            <a:ext cx="1114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( c.g.c )</a:t>
            </a:r>
          </a:p>
        </p:txBody>
      </p:sp>
      <p:sp>
        <p:nvSpPr>
          <p:cNvPr id="5130" name="TextBox 1"/>
          <p:cNvSpPr txBox="1">
            <a:spLocks noChangeArrowheads="1"/>
          </p:cNvSpPr>
          <p:nvPr/>
        </p:nvSpPr>
        <p:spPr bwMode="auto">
          <a:xfrm>
            <a:off x="4570413" y="381001"/>
            <a:ext cx="4105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5131" name="Text Box 73"/>
          <p:cNvSpPr txBox="1">
            <a:spLocks noChangeArrowheads="1"/>
          </p:cNvSpPr>
          <p:nvPr/>
        </p:nvSpPr>
        <p:spPr bwMode="auto">
          <a:xfrm>
            <a:off x="6975475" y="5703888"/>
            <a:ext cx="4889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</a:p>
        </p:txBody>
      </p:sp>
      <p:sp>
        <p:nvSpPr>
          <p:cNvPr id="5132" name="Text Box 74"/>
          <p:cNvSpPr txBox="1">
            <a:spLocks noChangeArrowheads="1"/>
          </p:cNvSpPr>
          <p:nvPr/>
        </p:nvSpPr>
        <p:spPr bwMode="auto">
          <a:xfrm rot="-5400000">
            <a:off x="8408987" y="5764213"/>
            <a:ext cx="292100" cy="4000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/>
              <a:t>S</a:t>
            </a:r>
          </a:p>
        </p:txBody>
      </p:sp>
      <p:sp>
        <p:nvSpPr>
          <p:cNvPr id="5133" name="Text Box 76"/>
          <p:cNvSpPr txBox="1">
            <a:spLocks noChangeArrowheads="1"/>
          </p:cNvSpPr>
          <p:nvPr/>
        </p:nvSpPr>
        <p:spPr bwMode="auto">
          <a:xfrm>
            <a:off x="9559926" y="5665788"/>
            <a:ext cx="9286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latin typeface="Times New Roman" panose="02020603050405020304" pitchFamily="18" charset="0"/>
              </a:rPr>
              <a:t>( g.g )</a:t>
            </a:r>
          </a:p>
        </p:txBody>
      </p:sp>
      <p:sp>
        <p:nvSpPr>
          <p:cNvPr id="5134" name="TextBox 2"/>
          <p:cNvSpPr txBox="1">
            <a:spLocks noChangeArrowheads="1"/>
          </p:cNvSpPr>
          <p:nvPr/>
        </p:nvSpPr>
        <p:spPr bwMode="auto">
          <a:xfrm>
            <a:off x="4689476" y="5649914"/>
            <a:ext cx="1785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………=………</a:t>
            </a:r>
          </a:p>
        </p:txBody>
      </p:sp>
      <p:sp>
        <p:nvSpPr>
          <p:cNvPr id="5135" name="TextBox 90"/>
          <p:cNvSpPr txBox="1">
            <a:spLocks noChangeArrowheads="1"/>
          </p:cNvSpPr>
          <p:nvPr/>
        </p:nvSpPr>
        <p:spPr bwMode="auto">
          <a:xfrm>
            <a:off x="4841876" y="6183314"/>
            <a:ext cx="1785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………=………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940301" y="5468938"/>
          <a:ext cx="1379537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60" name="Equation" r:id="rId16" imgW="545760" imgH="253800" progId="Equation.DSMT4">
                  <p:embed/>
                </p:oleObj>
              </mc:Choice>
              <mc:Fallback>
                <p:oleObj name="Equation" r:id="rId16" imgW="5457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0301" y="5468938"/>
                        <a:ext cx="1379537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130801" y="6065839"/>
          <a:ext cx="106203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61" name="Equation" r:id="rId18" imgW="596880" imgH="253800" progId="Equation.DSMT4">
                  <p:embed/>
                </p:oleObj>
              </mc:Choice>
              <mc:Fallback>
                <p:oleObj name="Equation" r:id="rId18" imgW="596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801" y="6065839"/>
                        <a:ext cx="1062037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53103" y="3146454"/>
            <a:ext cx="4703764" cy="523220"/>
          </a:xfrm>
          <a:prstGeom prst="rect">
            <a:avLst/>
          </a:prstGeom>
          <a:blipFill rotWithShape="0">
            <a:blip r:embed="rId20"/>
            <a:stretch>
              <a:fillRect t="-11628" b="-31395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pSp>
        <p:nvGrpSpPr>
          <p:cNvPr id="5139" name="Group 82"/>
          <p:cNvGrpSpPr>
            <a:grpSpLocks/>
          </p:cNvGrpSpPr>
          <p:nvPr/>
        </p:nvGrpSpPr>
        <p:grpSpPr bwMode="auto">
          <a:xfrm>
            <a:off x="4252912" y="2519363"/>
            <a:ext cx="4616550" cy="544512"/>
            <a:chOff x="2352" y="1675"/>
            <a:chExt cx="2279" cy="343"/>
          </a:xfrm>
        </p:grpSpPr>
        <p:grpSp>
          <p:nvGrpSpPr>
            <p:cNvPr id="5150" name="Group 42"/>
            <p:cNvGrpSpPr>
              <a:grpSpLocks/>
            </p:cNvGrpSpPr>
            <p:nvPr/>
          </p:nvGrpSpPr>
          <p:grpSpPr bwMode="auto">
            <a:xfrm>
              <a:off x="2352" y="1684"/>
              <a:ext cx="1300" cy="334"/>
              <a:chOff x="3888" y="2185"/>
              <a:chExt cx="1300" cy="334"/>
            </a:xfrm>
          </p:grpSpPr>
          <p:sp>
            <p:nvSpPr>
              <p:cNvPr id="5153" name="Line 43"/>
              <p:cNvSpPr>
                <a:spLocks noChangeShapeType="1"/>
              </p:cNvSpPr>
              <p:nvPr/>
            </p:nvSpPr>
            <p:spPr bwMode="auto">
              <a:xfrm>
                <a:off x="3888" y="2352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4" name="Text Box 44"/>
              <p:cNvSpPr txBox="1">
                <a:spLocks noChangeArrowheads="1"/>
              </p:cNvSpPr>
              <p:nvPr/>
            </p:nvSpPr>
            <p:spPr bwMode="auto">
              <a:xfrm>
                <a:off x="4196" y="2189"/>
                <a:ext cx="192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CC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</a:p>
            </p:txBody>
          </p:sp>
          <p:sp>
            <p:nvSpPr>
              <p:cNvPr id="5155" name="Line 45"/>
              <p:cNvSpPr>
                <a:spLocks noChangeShapeType="1"/>
              </p:cNvSpPr>
              <p:nvPr/>
            </p:nvSpPr>
            <p:spPr bwMode="auto">
              <a:xfrm>
                <a:off x="4414" y="2341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6" name="Text Box 46"/>
              <p:cNvSpPr txBox="1">
                <a:spLocks noChangeArrowheads="1"/>
              </p:cNvSpPr>
              <p:nvPr/>
            </p:nvSpPr>
            <p:spPr bwMode="auto">
              <a:xfrm>
                <a:off x="4706" y="2185"/>
                <a:ext cx="192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CC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</a:p>
            </p:txBody>
          </p:sp>
          <p:sp>
            <p:nvSpPr>
              <p:cNvPr id="5157" name="Line 47"/>
              <p:cNvSpPr>
                <a:spLocks noChangeShapeType="1"/>
              </p:cNvSpPr>
              <p:nvPr/>
            </p:nvSpPr>
            <p:spPr bwMode="auto">
              <a:xfrm>
                <a:off x="4948" y="235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51" name="Text Box 49"/>
            <p:cNvSpPr txBox="1">
              <a:spLocks noChangeArrowheads="1"/>
            </p:cNvSpPr>
            <p:nvPr/>
          </p:nvSpPr>
          <p:spPr bwMode="auto">
            <a:xfrm>
              <a:off x="3644" y="1675"/>
              <a:ext cx="26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</a:t>
              </a:r>
            </a:p>
          </p:txBody>
        </p:sp>
        <p:sp>
          <p:nvSpPr>
            <p:cNvPr id="5152" name="Text Box 52"/>
            <p:cNvSpPr txBox="1">
              <a:spLocks noChangeArrowheads="1"/>
            </p:cNvSpPr>
            <p:nvPr/>
          </p:nvSpPr>
          <p:spPr bwMode="auto">
            <a:xfrm rot="16200000">
              <a:off x="4377" y="1721"/>
              <a:ext cx="250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</a:p>
          </p:txBody>
        </p:sp>
      </p:grpSp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81602" y="2338964"/>
            <a:ext cx="900193" cy="805285"/>
          </a:xfrm>
          <a:prstGeom prst="rect">
            <a:avLst/>
          </a:prstGeom>
          <a:blipFill rotWithShape="0">
            <a:blip r:embed="rId21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163007" y="2330380"/>
            <a:ext cx="910026" cy="807657"/>
          </a:xfrm>
          <a:prstGeom prst="rect">
            <a:avLst/>
          </a:prstGeom>
          <a:blipFill rotWithShape="0">
            <a:blip r:embed="rId22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290383" y="2355915"/>
            <a:ext cx="784196" cy="807657"/>
          </a:xfrm>
          <a:prstGeom prst="rect">
            <a:avLst/>
          </a:prstGeom>
          <a:blipFill rotWithShape="0">
            <a:blip r:embed="rId23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1" name="Rectangle 10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282394" y="2562221"/>
            <a:ext cx="1239018" cy="461665"/>
          </a:xfrm>
          <a:prstGeom prst="rect">
            <a:avLst/>
          </a:prstGeom>
          <a:blipFill rotWithShape="0">
            <a:blip r:embed="rId24"/>
            <a:stretch>
              <a:fillRect l="-1478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2" name="Rectangle 1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610061" y="2562220"/>
            <a:ext cx="966819" cy="461665"/>
          </a:xfrm>
          <a:prstGeom prst="rect">
            <a:avLst/>
          </a:prstGeom>
          <a:blipFill rotWithShape="0">
            <a:blip r:embed="rId25"/>
            <a:stretch>
              <a:fillRect l="-1899" r="-3165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4" name="TextBox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39681" y="3515537"/>
            <a:ext cx="1548318" cy="871392"/>
          </a:xfrm>
          <a:prstGeom prst="rect">
            <a:avLst/>
          </a:prstGeom>
          <a:blipFill rotWithShape="0">
            <a:blip r:embed="rId26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5" name="TextBox 10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04653" y="3885082"/>
            <a:ext cx="900193" cy="805285"/>
          </a:xfrm>
          <a:prstGeom prst="rect">
            <a:avLst/>
          </a:prstGeom>
          <a:blipFill rotWithShape="0">
            <a:blip r:embed="rId27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6" name="TextBox 10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29174" y="3890360"/>
            <a:ext cx="910026" cy="807657"/>
          </a:xfrm>
          <a:prstGeom prst="rect">
            <a:avLst/>
          </a:prstGeom>
          <a:blipFill rotWithShape="0">
            <a:blip r:embed="rId28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7" name="TextBox 10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66006" y="1933297"/>
            <a:ext cx="4703764" cy="523220"/>
          </a:xfrm>
          <a:prstGeom prst="rect">
            <a:avLst/>
          </a:prstGeom>
          <a:blipFill rotWithShape="0">
            <a:blip r:embed="rId29"/>
            <a:stretch>
              <a:fillRect t="-11628" b="-31395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08" name="TextBox 10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61829" y="4905773"/>
            <a:ext cx="4703764" cy="523220"/>
          </a:xfrm>
          <a:prstGeom prst="rect">
            <a:avLst/>
          </a:prstGeom>
          <a:blipFill rotWithShape="0">
            <a:blip r:embed="rId30"/>
            <a:stretch>
              <a:fillRect t="-12791" b="-31395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1768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0684" y="1250248"/>
            <a:ext cx="8356963" cy="4424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nhà: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664" indent="-285664">
              <a:lnSpc>
                <a:spcPct val="110000"/>
              </a:lnSpc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664" indent="-285664">
              <a:lnSpc>
                <a:spcPct val="110000"/>
              </a:lnSpc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664" indent="-285664">
              <a:lnSpc>
                <a:spcPct val="110000"/>
              </a:lnSpc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664" indent="-285664">
              <a:lnSpc>
                <a:spcPct val="110000"/>
              </a:lnSpc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77</a:t>
            </a:r>
          </a:p>
          <a:p>
            <a:pPr marL="285664" indent="-285664">
              <a:lnSpc>
                <a:spcPct val="110000"/>
              </a:lnSpc>
              <a:buFontTx/>
              <a:buChar char="-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36; 37; 38; 39; 40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79, 80</a:t>
            </a:r>
          </a:p>
          <a:p>
            <a:pPr>
              <a:lnSpc>
                <a:spcPct val="110000"/>
              </a:lnSpc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25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6037262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4922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7262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2436812" y="2509839"/>
            <a:ext cx="7848600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CÁC TRƯỜNG HỢP ĐỒNG DẠNG CỦA HAI TAM GIÁC</a:t>
            </a:r>
          </a:p>
        </p:txBody>
      </p:sp>
      <p:sp>
        <p:nvSpPr>
          <p:cNvPr id="3076" name="TextBox 1"/>
          <p:cNvSpPr txBox="1">
            <a:spLocks noChangeArrowheads="1"/>
          </p:cNvSpPr>
          <p:nvPr/>
        </p:nvSpPr>
        <p:spPr bwMode="auto">
          <a:xfrm>
            <a:off x="5484812" y="1524001"/>
            <a:ext cx="1676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47</a:t>
            </a:r>
          </a:p>
        </p:txBody>
      </p:sp>
    </p:spTree>
    <p:extLst>
      <p:ext uri="{BB962C8B-B14F-4D97-AF65-F5344CB8AC3E}">
        <p14:creationId xmlns:p14="http://schemas.microsoft.com/office/powerpoint/2010/main" val="204087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WordArt 2"/>
          <p:cNvSpPr>
            <a:spLocks noChangeArrowheads="1" noChangeShapeType="1" noTextEdit="1"/>
          </p:cNvSpPr>
          <p:nvPr/>
        </p:nvSpPr>
        <p:spPr bwMode="auto">
          <a:xfrm>
            <a:off x="3656012" y="0"/>
            <a:ext cx="3646488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2646" name="Text Box 326"/>
          <p:cNvSpPr txBox="1">
            <a:spLocks noChangeArrowheads="1"/>
          </p:cNvSpPr>
          <p:nvPr/>
        </p:nvSpPr>
        <p:spPr bwMode="auto">
          <a:xfrm>
            <a:off x="1690736" y="1186156"/>
            <a:ext cx="8088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977900" indent="-4572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549400" indent="-4572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2120900" indent="-4572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692400" indent="-4572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3149600" indent="-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3606800" indent="-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4064000" indent="-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4521200" indent="-4572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Em hãy giải thích vì sao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pt-BR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ABC      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pt-BR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EDC trong hình vẽ sau đây?</a:t>
            </a:r>
            <a:r>
              <a:rPr lang="pt-BR" altLang="en-US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0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7" name="Rectangle 327"/>
          <p:cNvSpPr>
            <a:spLocks noChangeArrowheads="1"/>
          </p:cNvSpPr>
          <p:nvPr/>
        </p:nvSpPr>
        <p:spPr bwMode="auto">
          <a:xfrm>
            <a:off x="1522413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8" name="Rectangle 328"/>
          <p:cNvSpPr>
            <a:spLocks noChangeArrowheads="1"/>
          </p:cNvSpPr>
          <p:nvPr/>
        </p:nvSpPr>
        <p:spPr bwMode="auto">
          <a:xfrm>
            <a:off x="1522413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1" name="Rectangle 333"/>
          <p:cNvSpPr>
            <a:spLocks noChangeArrowheads="1"/>
          </p:cNvSpPr>
          <p:nvPr/>
        </p:nvSpPr>
        <p:spPr bwMode="auto">
          <a:xfrm>
            <a:off x="1522413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98038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6" name="Rectangle 338"/>
          <p:cNvSpPr>
            <a:spLocks noChangeArrowheads="1"/>
          </p:cNvSpPr>
          <p:nvPr/>
        </p:nvSpPr>
        <p:spPr bwMode="auto">
          <a:xfrm>
            <a:off x="1522413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98038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2661" name="Rectangle 341"/>
          <p:cNvSpPr>
            <a:spLocks noChangeArrowheads="1"/>
          </p:cNvSpPr>
          <p:nvPr/>
        </p:nvSpPr>
        <p:spPr bwMode="auto">
          <a:xfrm rot="5400000">
            <a:off x="5284814" y="1128047"/>
            <a:ext cx="3127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0">
                <a:solidFill>
                  <a:schemeClr val="tx2"/>
                </a:solidFill>
                <a:latin typeface="Verdana" panose="020B0604030504040204" pitchFamily="34" charset="0"/>
              </a:rPr>
              <a:t>S</a:t>
            </a:r>
          </a:p>
        </p:txBody>
      </p:sp>
      <p:grpSp>
        <p:nvGrpSpPr>
          <p:cNvPr id="312701" name="Group 381"/>
          <p:cNvGrpSpPr>
            <a:grpSpLocks/>
          </p:cNvGrpSpPr>
          <p:nvPr/>
        </p:nvGrpSpPr>
        <p:grpSpPr bwMode="auto">
          <a:xfrm>
            <a:off x="847981" y="1751824"/>
            <a:ext cx="3214688" cy="3124200"/>
            <a:chOff x="520" y="1910"/>
            <a:chExt cx="2025" cy="1968"/>
          </a:xfrm>
        </p:grpSpPr>
        <p:sp>
          <p:nvSpPr>
            <p:cNvPr id="8245" name="AutoShape 344"/>
            <p:cNvSpPr>
              <a:spLocks noChangeAspect="1" noChangeArrowheads="1"/>
            </p:cNvSpPr>
            <p:nvPr/>
          </p:nvSpPr>
          <p:spPr bwMode="auto">
            <a:xfrm>
              <a:off x="520" y="1910"/>
              <a:ext cx="2025" cy="19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pSp>
          <p:nvGrpSpPr>
            <p:cNvPr id="8246" name="Group 365"/>
            <p:cNvGrpSpPr>
              <a:grpSpLocks/>
            </p:cNvGrpSpPr>
            <p:nvPr/>
          </p:nvGrpSpPr>
          <p:grpSpPr bwMode="auto">
            <a:xfrm>
              <a:off x="1856" y="2642"/>
              <a:ext cx="258" cy="136"/>
              <a:chOff x="2813" y="7725"/>
              <a:chExt cx="471" cy="167"/>
            </a:xfrm>
          </p:grpSpPr>
          <p:sp>
            <p:nvSpPr>
              <p:cNvPr id="8247" name="Oval 366"/>
              <p:cNvSpPr>
                <a:spLocks noChangeArrowheads="1"/>
              </p:cNvSpPr>
              <p:nvPr/>
            </p:nvSpPr>
            <p:spPr bwMode="auto">
              <a:xfrm>
                <a:off x="2813" y="7785"/>
                <a:ext cx="53" cy="35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48" name="Rectangle 367"/>
              <p:cNvSpPr>
                <a:spLocks noChangeArrowheads="1"/>
              </p:cNvSpPr>
              <p:nvPr/>
            </p:nvSpPr>
            <p:spPr bwMode="auto">
              <a:xfrm flipH="1">
                <a:off x="2962" y="7725"/>
                <a:ext cx="322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en-US" altLang="en-US" sz="1200" b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en-US" altLang="en-US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</a:t>
                </a:r>
                <a:endParaRPr lang="en-US" altLang="en-US" sz="140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312667" name="Arc 347"/>
          <p:cNvSpPr>
            <a:spLocks/>
          </p:cNvSpPr>
          <p:nvPr/>
        </p:nvSpPr>
        <p:spPr bwMode="auto">
          <a:xfrm>
            <a:off x="1897063" y="4057652"/>
            <a:ext cx="131763" cy="192087"/>
          </a:xfrm>
          <a:custGeom>
            <a:avLst/>
            <a:gdLst>
              <a:gd name="T0" fmla="*/ 244960789 w 21600"/>
              <a:gd name="T1" fmla="*/ 0 h 33094"/>
              <a:gd name="T2" fmla="*/ 924608275 w 21600"/>
              <a:gd name="T3" fmla="*/ 1265440384 h 33094"/>
              <a:gd name="T4" fmla="*/ 0 w 21600"/>
              <a:gd name="T5" fmla="*/ 805667595 h 330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3094" fill="none" extrusionOk="0">
                <a:moveTo>
                  <a:pt x="4754" y="-1"/>
                </a:moveTo>
                <a:cubicBezTo>
                  <a:pt x="14604" y="2222"/>
                  <a:pt x="21600" y="10972"/>
                  <a:pt x="21600" y="21070"/>
                </a:cubicBezTo>
                <a:cubicBezTo>
                  <a:pt x="21600" y="25351"/>
                  <a:pt x="20327" y="29536"/>
                  <a:pt x="17943" y="33093"/>
                </a:cubicBezTo>
              </a:path>
              <a:path w="21600" h="33094" stroke="0" extrusionOk="0">
                <a:moveTo>
                  <a:pt x="4754" y="-1"/>
                </a:moveTo>
                <a:cubicBezTo>
                  <a:pt x="14604" y="2222"/>
                  <a:pt x="21600" y="10972"/>
                  <a:pt x="21600" y="21070"/>
                </a:cubicBezTo>
                <a:cubicBezTo>
                  <a:pt x="21600" y="25351"/>
                  <a:pt x="20327" y="29536"/>
                  <a:pt x="17943" y="33093"/>
                </a:cubicBezTo>
                <a:lnTo>
                  <a:pt x="0" y="21070"/>
                </a:lnTo>
                <a:lnTo>
                  <a:pt x="4754" y="-1"/>
                </a:lnTo>
                <a:close/>
              </a:path>
            </a:pathLst>
          </a:cu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668" name="Arc 348"/>
          <p:cNvSpPr>
            <a:spLocks/>
          </p:cNvSpPr>
          <p:nvPr/>
        </p:nvSpPr>
        <p:spPr bwMode="auto">
          <a:xfrm>
            <a:off x="3305176" y="2366964"/>
            <a:ext cx="131762" cy="188913"/>
          </a:xfrm>
          <a:custGeom>
            <a:avLst/>
            <a:gdLst>
              <a:gd name="T0" fmla="*/ 281695718 w 28431"/>
              <a:gd name="T1" fmla="*/ 497029914 h 38880"/>
              <a:gd name="T2" fmla="*/ 85606491 w 28431"/>
              <a:gd name="T3" fmla="*/ 0 h 38880"/>
              <a:gd name="T4" fmla="*/ 214013850 w 28431"/>
              <a:gd name="T5" fmla="*/ 227381838 h 3888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431" h="38880" fill="none" extrusionOk="0">
                <a:moveTo>
                  <a:pt x="28430" y="37771"/>
                </a:moveTo>
                <a:cubicBezTo>
                  <a:pt x="26228" y="38505"/>
                  <a:pt x="23921" y="38880"/>
                  <a:pt x="21600" y="38880"/>
                </a:cubicBezTo>
                <a:cubicBezTo>
                  <a:pt x="9670" y="38880"/>
                  <a:pt x="0" y="29209"/>
                  <a:pt x="0" y="17280"/>
                </a:cubicBezTo>
                <a:cubicBezTo>
                  <a:pt x="0" y="10481"/>
                  <a:pt x="3200" y="4079"/>
                  <a:pt x="8639" y="0"/>
                </a:cubicBezTo>
              </a:path>
              <a:path w="28431" h="38880" stroke="0" extrusionOk="0">
                <a:moveTo>
                  <a:pt x="28430" y="37771"/>
                </a:moveTo>
                <a:cubicBezTo>
                  <a:pt x="26228" y="38505"/>
                  <a:pt x="23921" y="38880"/>
                  <a:pt x="21600" y="38880"/>
                </a:cubicBezTo>
                <a:cubicBezTo>
                  <a:pt x="9670" y="38880"/>
                  <a:pt x="0" y="29209"/>
                  <a:pt x="0" y="17280"/>
                </a:cubicBezTo>
                <a:cubicBezTo>
                  <a:pt x="0" y="10481"/>
                  <a:pt x="3200" y="4079"/>
                  <a:pt x="8639" y="0"/>
                </a:cubicBezTo>
                <a:lnTo>
                  <a:pt x="21600" y="17280"/>
                </a:lnTo>
                <a:lnTo>
                  <a:pt x="28430" y="37771"/>
                </a:lnTo>
                <a:close/>
              </a:path>
            </a:pathLst>
          </a:cu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2669" name="Group 349"/>
          <p:cNvGrpSpPr>
            <a:grpSpLocks/>
          </p:cNvGrpSpPr>
          <p:nvPr/>
        </p:nvGrpSpPr>
        <p:grpSpPr bwMode="auto">
          <a:xfrm>
            <a:off x="1708151" y="3929064"/>
            <a:ext cx="2635250" cy="334963"/>
            <a:chOff x="1176" y="8512"/>
            <a:chExt cx="1980" cy="241"/>
          </a:xfrm>
        </p:grpSpPr>
        <p:sp>
          <p:nvSpPr>
            <p:cNvPr id="8243" name="Line 350"/>
            <p:cNvSpPr>
              <a:spLocks noChangeShapeType="1"/>
            </p:cNvSpPr>
            <p:nvPr/>
          </p:nvSpPr>
          <p:spPr bwMode="auto">
            <a:xfrm>
              <a:off x="1176" y="8752"/>
              <a:ext cx="1980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4" name="Rectangle 351"/>
            <p:cNvSpPr>
              <a:spLocks noChangeArrowheads="1"/>
            </p:cNvSpPr>
            <p:nvPr/>
          </p:nvSpPr>
          <p:spPr bwMode="auto">
            <a:xfrm>
              <a:off x="2046" y="8512"/>
              <a:ext cx="7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 b="0">
                  <a:solidFill>
                    <a:srgbClr val="FF0000"/>
                  </a:solidFill>
                  <a:latin typeface="Arial" panose="020B0604020202020204" pitchFamily="34" charset="0"/>
                </a:rPr>
                <a:t>6</a:t>
              </a:r>
            </a:p>
          </p:txBody>
        </p:sp>
      </p:grpSp>
      <p:grpSp>
        <p:nvGrpSpPr>
          <p:cNvPr id="312672" name="Group 352"/>
          <p:cNvGrpSpPr>
            <a:grpSpLocks/>
          </p:cNvGrpSpPr>
          <p:nvPr/>
        </p:nvGrpSpPr>
        <p:grpSpPr bwMode="auto">
          <a:xfrm>
            <a:off x="2286001" y="2076452"/>
            <a:ext cx="1358900" cy="268287"/>
            <a:chOff x="1611" y="7177"/>
            <a:chExt cx="1020" cy="211"/>
          </a:xfrm>
        </p:grpSpPr>
        <p:sp>
          <p:nvSpPr>
            <p:cNvPr id="8241" name="Line 353"/>
            <p:cNvSpPr>
              <a:spLocks noChangeShapeType="1"/>
            </p:cNvSpPr>
            <p:nvPr/>
          </p:nvSpPr>
          <p:spPr bwMode="auto">
            <a:xfrm>
              <a:off x="1611" y="7387"/>
              <a:ext cx="1020" cy="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2" name="Rectangle 354"/>
            <p:cNvSpPr>
              <a:spLocks noChangeArrowheads="1"/>
            </p:cNvSpPr>
            <p:nvPr/>
          </p:nvSpPr>
          <p:spPr bwMode="auto">
            <a:xfrm>
              <a:off x="2078" y="7177"/>
              <a:ext cx="7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 b="0">
                  <a:solidFill>
                    <a:srgbClr val="FF0000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312675" name="Group 355"/>
          <p:cNvGrpSpPr>
            <a:grpSpLocks/>
          </p:cNvGrpSpPr>
          <p:nvPr/>
        </p:nvGrpSpPr>
        <p:grpSpPr bwMode="auto">
          <a:xfrm>
            <a:off x="1708151" y="2366964"/>
            <a:ext cx="1936750" cy="1895475"/>
            <a:chOff x="1176" y="7387"/>
            <a:chExt cx="1455" cy="1365"/>
          </a:xfrm>
        </p:grpSpPr>
        <p:sp>
          <p:nvSpPr>
            <p:cNvPr id="8239" name="Line 356"/>
            <p:cNvSpPr>
              <a:spLocks noChangeShapeType="1"/>
            </p:cNvSpPr>
            <p:nvPr/>
          </p:nvSpPr>
          <p:spPr bwMode="auto">
            <a:xfrm flipH="1">
              <a:off x="1176" y="7387"/>
              <a:ext cx="1455" cy="136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0" name="Rectangle 357"/>
            <p:cNvSpPr>
              <a:spLocks noChangeArrowheads="1"/>
            </p:cNvSpPr>
            <p:nvPr/>
          </p:nvSpPr>
          <p:spPr bwMode="auto">
            <a:xfrm>
              <a:off x="2465" y="7569"/>
              <a:ext cx="7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0000"/>
                  </a:solidFill>
                  <a:latin typeface="Arial" panose="020B0604020202020204" pitchFamily="34" charset="0"/>
                </a:rPr>
                <a:t>x</a:t>
              </a:r>
            </a:p>
          </p:txBody>
        </p:sp>
      </p:grpSp>
      <p:sp>
        <p:nvSpPr>
          <p:cNvPr id="312678" name="Line 358"/>
          <p:cNvSpPr>
            <a:spLocks noChangeShapeType="1"/>
          </p:cNvSpPr>
          <p:nvPr/>
        </p:nvSpPr>
        <p:spPr bwMode="auto">
          <a:xfrm flipH="1">
            <a:off x="3205163" y="2451102"/>
            <a:ext cx="200025" cy="8255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679" name="Line 359"/>
          <p:cNvSpPr>
            <a:spLocks noChangeShapeType="1"/>
          </p:cNvSpPr>
          <p:nvPr/>
        </p:nvSpPr>
        <p:spPr bwMode="auto">
          <a:xfrm flipH="1">
            <a:off x="1927226" y="4075114"/>
            <a:ext cx="179387" cy="104775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2680" name="Group 360"/>
          <p:cNvGrpSpPr>
            <a:grpSpLocks/>
          </p:cNvGrpSpPr>
          <p:nvPr/>
        </p:nvGrpSpPr>
        <p:grpSpPr bwMode="auto">
          <a:xfrm>
            <a:off x="2262575" y="2366186"/>
            <a:ext cx="2057400" cy="1895475"/>
            <a:chOff x="1611" y="7387"/>
            <a:chExt cx="1545" cy="1365"/>
          </a:xfrm>
        </p:grpSpPr>
        <p:sp>
          <p:nvSpPr>
            <p:cNvPr id="8237" name="Line 361"/>
            <p:cNvSpPr>
              <a:spLocks noChangeShapeType="1"/>
            </p:cNvSpPr>
            <p:nvPr/>
          </p:nvSpPr>
          <p:spPr bwMode="auto">
            <a:xfrm>
              <a:off x="1611" y="7387"/>
              <a:ext cx="1545" cy="1365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8" name="Rectangle 362"/>
            <p:cNvSpPr>
              <a:spLocks noChangeArrowheads="1"/>
            </p:cNvSpPr>
            <p:nvPr/>
          </p:nvSpPr>
          <p:spPr bwMode="auto">
            <a:xfrm>
              <a:off x="2646" y="8032"/>
              <a:ext cx="7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FF0000"/>
                  </a:solidFill>
                  <a:latin typeface="Arial" panose="020B0604020202020204" pitchFamily="34" charset="0"/>
                </a:rPr>
                <a:t>y</a:t>
              </a:r>
            </a:p>
          </p:txBody>
        </p:sp>
      </p:grpSp>
      <p:sp>
        <p:nvSpPr>
          <p:cNvPr id="312683" name="Rectangle 363"/>
          <p:cNvSpPr>
            <a:spLocks noChangeArrowheads="1"/>
          </p:cNvSpPr>
          <p:nvPr/>
        </p:nvSpPr>
        <p:spPr bwMode="auto">
          <a:xfrm>
            <a:off x="2466976" y="2638427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 i="1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endParaRPr lang="en-US" altLang="en-US" sz="1400" b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12684" name="Rectangle 364"/>
          <p:cNvSpPr>
            <a:spLocks noChangeArrowheads="1"/>
          </p:cNvSpPr>
          <p:nvPr/>
        </p:nvSpPr>
        <p:spPr bwMode="auto">
          <a:xfrm>
            <a:off x="2046288" y="3411539"/>
            <a:ext cx="24846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b="0" i="1">
                <a:solidFill>
                  <a:srgbClr val="FF0000"/>
                </a:solidFill>
                <a:latin typeface="Arial" panose="020B0604020202020204" pitchFamily="34" charset="0"/>
              </a:rPr>
              <a:t>3,5</a:t>
            </a:r>
            <a:endParaRPr lang="en-US" altLang="en-US" sz="1400" b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pSp>
        <p:nvGrpSpPr>
          <p:cNvPr id="312688" name="Group 368"/>
          <p:cNvGrpSpPr>
            <a:grpSpLocks/>
          </p:cNvGrpSpPr>
          <p:nvPr/>
        </p:nvGrpSpPr>
        <p:grpSpPr bwMode="auto">
          <a:xfrm>
            <a:off x="1666875" y="4221148"/>
            <a:ext cx="142118" cy="351827"/>
            <a:chOff x="1146" y="8722"/>
            <a:chExt cx="171" cy="273"/>
          </a:xfrm>
        </p:grpSpPr>
        <p:sp>
          <p:nvSpPr>
            <p:cNvPr id="8235" name="Oval 369"/>
            <p:cNvSpPr>
              <a:spLocks noChangeArrowheads="1"/>
            </p:cNvSpPr>
            <p:nvPr/>
          </p:nvSpPr>
          <p:spPr bwMode="auto">
            <a:xfrm>
              <a:off x="1146" y="8722"/>
              <a:ext cx="60" cy="6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6" name="Rectangle 370"/>
            <p:cNvSpPr>
              <a:spLocks noChangeArrowheads="1"/>
            </p:cNvSpPr>
            <p:nvPr/>
          </p:nvSpPr>
          <p:spPr bwMode="auto">
            <a:xfrm>
              <a:off x="1161" y="8828"/>
              <a:ext cx="156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  <a:endParaRPr lang="en-US" altLang="en-US" sz="1400">
                <a:latin typeface="Arial" panose="020B0604020202020204" pitchFamily="34" charset="0"/>
              </a:endParaRPr>
            </a:p>
          </p:txBody>
        </p:sp>
      </p:grpSp>
      <p:grpSp>
        <p:nvGrpSpPr>
          <p:cNvPr id="312691" name="Group 371"/>
          <p:cNvGrpSpPr>
            <a:grpSpLocks/>
          </p:cNvGrpSpPr>
          <p:nvPr/>
        </p:nvGrpSpPr>
        <p:grpSpPr bwMode="auto">
          <a:xfrm>
            <a:off x="4303722" y="4221152"/>
            <a:ext cx="119896" cy="331190"/>
            <a:chOff x="3126" y="8722"/>
            <a:chExt cx="144" cy="257"/>
          </a:xfrm>
        </p:grpSpPr>
        <p:sp>
          <p:nvSpPr>
            <p:cNvPr id="8233" name="Oval 372"/>
            <p:cNvSpPr>
              <a:spLocks noChangeArrowheads="1"/>
            </p:cNvSpPr>
            <p:nvPr/>
          </p:nvSpPr>
          <p:spPr bwMode="auto">
            <a:xfrm>
              <a:off x="3126" y="8722"/>
              <a:ext cx="60" cy="6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4" name="Rectangle 373"/>
            <p:cNvSpPr>
              <a:spLocks noChangeArrowheads="1"/>
            </p:cNvSpPr>
            <p:nvPr/>
          </p:nvSpPr>
          <p:spPr bwMode="auto">
            <a:xfrm>
              <a:off x="3126" y="8812"/>
              <a:ext cx="144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  <a:endParaRPr lang="en-US" altLang="en-US" sz="1400">
                <a:latin typeface="Arial" panose="020B0604020202020204" pitchFamily="34" charset="0"/>
              </a:endParaRPr>
            </a:p>
          </p:txBody>
        </p:sp>
      </p:grpSp>
      <p:grpSp>
        <p:nvGrpSpPr>
          <p:cNvPr id="312694" name="Group 374"/>
          <p:cNvGrpSpPr>
            <a:grpSpLocks/>
          </p:cNvGrpSpPr>
          <p:nvPr/>
        </p:nvGrpSpPr>
        <p:grpSpPr bwMode="auto">
          <a:xfrm>
            <a:off x="2206625" y="1971677"/>
            <a:ext cx="129458" cy="438150"/>
            <a:chOff x="1536" y="7102"/>
            <a:chExt cx="158" cy="315"/>
          </a:xfrm>
        </p:grpSpPr>
        <p:sp>
          <p:nvSpPr>
            <p:cNvPr id="8231" name="Oval 375"/>
            <p:cNvSpPr>
              <a:spLocks noChangeArrowheads="1"/>
            </p:cNvSpPr>
            <p:nvPr/>
          </p:nvSpPr>
          <p:spPr bwMode="auto">
            <a:xfrm>
              <a:off x="1581" y="7357"/>
              <a:ext cx="60" cy="6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2" name="Rectangle 376"/>
            <p:cNvSpPr>
              <a:spLocks noChangeArrowheads="1"/>
            </p:cNvSpPr>
            <p:nvPr/>
          </p:nvSpPr>
          <p:spPr bwMode="auto">
            <a:xfrm>
              <a:off x="1536" y="7102"/>
              <a:ext cx="1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  <a:endParaRPr lang="en-US" altLang="en-US" sz="1400">
                <a:latin typeface="Arial" panose="020B0604020202020204" pitchFamily="34" charset="0"/>
              </a:endParaRPr>
            </a:p>
          </p:txBody>
        </p:sp>
      </p:grpSp>
      <p:grpSp>
        <p:nvGrpSpPr>
          <p:cNvPr id="312697" name="Group 377"/>
          <p:cNvGrpSpPr>
            <a:grpSpLocks/>
          </p:cNvGrpSpPr>
          <p:nvPr/>
        </p:nvGrpSpPr>
        <p:grpSpPr bwMode="auto">
          <a:xfrm>
            <a:off x="3563945" y="1992314"/>
            <a:ext cx="130237" cy="417513"/>
            <a:chOff x="2571" y="7117"/>
            <a:chExt cx="158" cy="300"/>
          </a:xfrm>
        </p:grpSpPr>
        <p:sp>
          <p:nvSpPr>
            <p:cNvPr id="8229" name="Oval 378"/>
            <p:cNvSpPr>
              <a:spLocks noChangeArrowheads="1"/>
            </p:cNvSpPr>
            <p:nvPr/>
          </p:nvSpPr>
          <p:spPr bwMode="auto">
            <a:xfrm>
              <a:off x="2601" y="7357"/>
              <a:ext cx="60" cy="6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0" name="Rectangle 379"/>
            <p:cNvSpPr>
              <a:spLocks noChangeArrowheads="1"/>
            </p:cNvSpPr>
            <p:nvPr/>
          </p:nvSpPr>
          <p:spPr bwMode="auto">
            <a:xfrm>
              <a:off x="2571" y="7117"/>
              <a:ext cx="15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B</a:t>
              </a:r>
              <a:endParaRPr lang="en-US" altLang="en-US" sz="1400">
                <a:latin typeface="Arial" panose="020B0604020202020204" pitchFamily="34" charset="0"/>
              </a:endParaRPr>
            </a:p>
          </p:txBody>
        </p:sp>
      </p:grpSp>
      <p:sp>
        <p:nvSpPr>
          <p:cNvPr id="8226" name="TextBox 1"/>
          <p:cNvSpPr txBox="1">
            <a:spLocks noChangeArrowheads="1"/>
          </p:cNvSpPr>
          <p:nvPr/>
        </p:nvSpPr>
        <p:spPr bwMode="auto">
          <a:xfrm>
            <a:off x="1921108" y="117601"/>
            <a:ext cx="8794750" cy="4000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47. LUYỆN TẬP CÁC TRƯỜNG HỢP ĐỒNG DẠNG CỦA TAM GIÁC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432719" y="823000"/>
            <a:ext cx="4008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Bài 1: (Bài 38 – SGK T.79)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061748" y="1960191"/>
                <a:ext cx="3962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 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𝐸𝐷𝐶</m:t>
                    </m:r>
                  </m:oMath>
                </a14:m>
                <a:r>
                  <a:rPr lang="en-US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có: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748" y="1960191"/>
                <a:ext cx="3962400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2308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203525" y="2306139"/>
                <a:ext cx="3087688" cy="4715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/>
                  <a:t>(gt)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3525" y="2306139"/>
                <a:ext cx="3087688" cy="471539"/>
              </a:xfrm>
              <a:prstGeom prst="rect">
                <a:avLst/>
              </a:prstGeom>
              <a:blipFill rotWithShape="0">
                <a:blip r:embed="rId5"/>
                <a:stretch>
                  <a:fillRect l="-593" t="-7692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51366" y="2694211"/>
                <a:ext cx="4448246" cy="4739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𝐴𝐶𝐵</m:t>
                        </m:r>
                      </m:e>
                    </m:acc>
                  </m:oMath>
                </a14:m>
                <a:r>
                  <a:rPr lang="en-US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𝐸𝐶𝐷</m:t>
                        </m:r>
                      </m:e>
                    </m:acc>
                  </m:oMath>
                </a14:m>
                <a:r>
                  <a:rPr lang="en-US" sz="24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(2 góc đối đỉnh)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1366" y="2694211"/>
                <a:ext cx="4448246" cy="473976"/>
              </a:xfrm>
              <a:prstGeom prst="rect">
                <a:avLst/>
              </a:prstGeom>
              <a:blipFill rotWithShape="0">
                <a:blip r:embed="rId6"/>
                <a:stretch>
                  <a:fillRect t="-7692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5036022" y="3163480"/>
            <a:ext cx="3988126" cy="396875"/>
            <a:chOff x="3513610" y="3163479"/>
            <a:chExt cx="3988126" cy="396875"/>
          </a:xfrm>
        </p:grpSpPr>
        <p:sp>
          <p:nvSpPr>
            <p:cNvPr id="312650" name="Text Box 330"/>
            <p:cNvSpPr txBox="1">
              <a:spLocks noChangeArrowheads="1"/>
            </p:cNvSpPr>
            <p:nvPr/>
          </p:nvSpPr>
          <p:spPr bwMode="auto">
            <a:xfrm>
              <a:off x="3615536" y="3163479"/>
              <a:ext cx="38862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 b="0">
                  <a:latin typeface="Arial" panose="020B0604020202020204" pitchFamily="34" charset="0"/>
                  <a:sym typeface="Symbol" panose="05050102010706020507" pitchFamily="18" charset="2"/>
                </a:rPr>
                <a:t>  ABC     EDC (g.g). </a:t>
              </a:r>
            </a:p>
          </p:txBody>
        </p:sp>
        <p:sp>
          <p:nvSpPr>
            <p:cNvPr id="312660" name="Rectangle 340"/>
            <p:cNvSpPr>
              <a:spLocks noChangeArrowheads="1"/>
            </p:cNvSpPr>
            <p:nvPr/>
          </p:nvSpPr>
          <p:spPr bwMode="auto">
            <a:xfrm rot="5400000">
              <a:off x="4588276" y="3060291"/>
              <a:ext cx="312737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0">
                  <a:latin typeface="Verdana" panose="020B0604030504040204" pitchFamily="34" charset="0"/>
                </a:rPr>
                <a:t>S</a:t>
              </a: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3513610" y="3249557"/>
            <a:ext cx="3302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011" name="Equation" r:id="rId7" imgW="330120" imgH="228600" progId="Equation.DSMT4">
                    <p:embed/>
                  </p:oleObj>
                </mc:Choice>
                <mc:Fallback>
                  <p:oleObj name="Equation" r:id="rId7" imgW="33012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513610" y="3249557"/>
                          <a:ext cx="330200" cy="228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036941" y="3538641"/>
          <a:ext cx="24257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12" name="Equation" r:id="rId9" imgW="2425680" imgH="774360" progId="Equation.DSMT4">
                  <p:embed/>
                </p:oleObj>
              </mc:Choice>
              <mc:Fallback>
                <p:oleObj name="Equation" r:id="rId9" imgW="242568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36941" y="3538641"/>
                        <a:ext cx="24257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5178887" y="4274070"/>
            <a:ext cx="2682423" cy="825500"/>
            <a:chOff x="3697232" y="4397023"/>
            <a:chExt cx="2682423" cy="825500"/>
          </a:xfrm>
        </p:grpSpPr>
        <p:sp>
          <p:nvSpPr>
            <p:cNvPr id="9" name="TextBox 8"/>
            <p:cNvSpPr txBox="1"/>
            <p:nvPr/>
          </p:nvSpPr>
          <p:spPr>
            <a:xfrm>
              <a:off x="3697232" y="4541162"/>
              <a:ext cx="1323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latin typeface="Times New Roman" panose="02020603050405020304" pitchFamily="18" charset="0"/>
                  <a:cs typeface="Times New Roman" panose="02020603050405020304" pitchFamily="18" charset="0"/>
                </a:rPr>
                <a:t>hay</a:t>
              </a:r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/>
          </p:nvGraphicFramePr>
          <p:xfrm>
            <a:off x="4385755" y="4397023"/>
            <a:ext cx="19939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013" name="Equation" r:id="rId11" imgW="1993680" imgH="825480" progId="Equation.DSMT4">
                    <p:embed/>
                  </p:oleObj>
                </mc:Choice>
                <mc:Fallback>
                  <p:oleObj name="Equation" r:id="rId11" imgW="1993680" imgH="825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385755" y="4397023"/>
                          <a:ext cx="1993900" cy="825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036941" y="5037932"/>
          <a:ext cx="36195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14" name="Equation" r:id="rId13" imgW="3619440" imgH="799920" progId="Equation.DSMT4">
                  <p:embed/>
                </p:oleObj>
              </mc:Choice>
              <mc:Fallback>
                <p:oleObj name="Equation" r:id="rId13" imgW="3619440" imgH="799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036941" y="5037932"/>
                        <a:ext cx="3619500" cy="80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057574" y="5793855"/>
          <a:ext cx="2819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15" name="Equation" r:id="rId15" imgW="2819160" imgH="761760" progId="Equation.DSMT4">
                  <p:embed/>
                </p:oleObj>
              </mc:Choice>
              <mc:Fallback>
                <p:oleObj name="Equation" r:id="rId15" imgW="281916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057574" y="5793855"/>
                        <a:ext cx="28194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" name="TextBox 388"/>
          <p:cNvSpPr txBox="1"/>
          <p:nvPr/>
        </p:nvSpPr>
        <p:spPr>
          <a:xfrm>
            <a:off x="4680088" y="1559160"/>
            <a:ext cx="1327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4058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12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646" grpId="0"/>
      <p:bldP spid="312661" grpId="0"/>
      <p:bldP spid="4" grpId="0"/>
      <p:bldP spid="5" grpId="0"/>
      <p:bldP spid="6" grpId="0"/>
      <p:bldP spid="3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168768" y="487046"/>
            <a:ext cx="1069979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en-US" sz="2400" b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alt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 tứ giá</a:t>
            </a:r>
            <a:r>
              <a:rPr lang="en-US" alt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alt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ABCD có AB = 3cm, BC = 10cm; CD = 12cm; </a:t>
            </a:r>
            <a:endParaRPr lang="en-US" alt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alt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 = 5cm và đường chéo BD = 6cm. </a:t>
            </a:r>
            <a:endParaRPr lang="en-US" altLang="en-US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 </a:t>
            </a:r>
            <a:r>
              <a:rPr lang="en-US" alt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minh: </a:t>
            </a:r>
            <a:r>
              <a:rPr lang="en-US" alt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</a:t>
            </a:r>
            <a:r>
              <a:rPr lang="en-US" alt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ABD </a:t>
            </a:r>
            <a:r>
              <a:rPr lang="en-US" alt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</a:t>
            </a:r>
            <a:r>
              <a:rPr lang="en-US" alt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BDC;</a:t>
            </a:r>
            <a:endParaRPr lang="en-US" alt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491854"/>
              </p:ext>
            </p:extLst>
          </p:nvPr>
        </p:nvGraphicFramePr>
        <p:xfrm>
          <a:off x="4566703" y="4192504"/>
          <a:ext cx="1304636" cy="554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228" name="Equation" r:id="rId4" imgW="1434960" imgH="609480" progId="Equation.DSMT4">
                  <p:embed/>
                </p:oleObj>
              </mc:Choice>
              <mc:Fallback>
                <p:oleObj name="Equation" r:id="rId4" imgW="143496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66703" y="4192504"/>
                        <a:ext cx="1304636" cy="554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801455"/>
              </p:ext>
            </p:extLst>
          </p:nvPr>
        </p:nvGraphicFramePr>
        <p:xfrm>
          <a:off x="4578460" y="4857538"/>
          <a:ext cx="1293091" cy="554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229" name="Equation" r:id="rId6" imgW="1422360" imgH="609480" progId="Equation.DSMT4">
                  <p:embed/>
                </p:oleObj>
              </mc:Choice>
              <mc:Fallback>
                <p:oleObj name="Equation" r:id="rId6" imgW="142236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8460" y="4857538"/>
                        <a:ext cx="1293091" cy="554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Right Brace 53"/>
          <p:cNvSpPr/>
          <p:nvPr/>
        </p:nvSpPr>
        <p:spPr>
          <a:xfrm>
            <a:off x="5919780" y="3428247"/>
            <a:ext cx="260868" cy="1983473"/>
          </a:xfrm>
          <a:prstGeom prst="rightBrace">
            <a:avLst>
              <a:gd name="adj1" fmla="val 61712"/>
              <a:gd name="adj2" fmla="val 50640"/>
            </a:avLst>
          </a:prstGeom>
          <a:noFill/>
          <a:ln w="28575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7183101"/>
              </p:ext>
            </p:extLst>
          </p:nvPr>
        </p:nvGraphicFramePr>
        <p:xfrm>
          <a:off x="6311528" y="4134187"/>
          <a:ext cx="208915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230" name="Equation" r:id="rId8" imgW="2184120" imgH="609480" progId="Equation.DSMT4">
                  <p:embed/>
                </p:oleObj>
              </mc:Choice>
              <mc:Fallback>
                <p:oleObj name="Equation" r:id="rId8" imgW="218412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311528" y="4134187"/>
                        <a:ext cx="2089150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Rectangle 55"/>
          <p:cNvSpPr/>
          <p:nvPr/>
        </p:nvSpPr>
        <p:spPr>
          <a:xfrm>
            <a:off x="4319185" y="5411319"/>
            <a:ext cx="3910045" cy="4968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</a:rPr>
              <a:t>Xét</a:t>
            </a:r>
            <a:r>
              <a:rPr lang="en-US" sz="2400" dirty="0" smtClean="0">
                <a:latin typeface="Times New Roman" pitchFamily="18" charset="0"/>
              </a:rPr>
              <a:t>            </a:t>
            </a:r>
            <a:r>
              <a:rPr lang="en-US" sz="2400" dirty="0" err="1" smtClean="0">
                <a:latin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</a:rPr>
              <a:t>             </a:t>
            </a:r>
            <a:r>
              <a:rPr lang="en-US" sz="2400" dirty="0" err="1" smtClean="0">
                <a:latin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</a:rPr>
              <a:t>:       </a:t>
            </a:r>
            <a:endParaRPr lang="en-US" sz="2400" dirty="0">
              <a:latin typeface="Times New Roman" pitchFamily="18" charset="0"/>
            </a:endParaRPr>
          </a:p>
        </p:txBody>
      </p: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763805"/>
              </p:ext>
            </p:extLst>
          </p:nvPr>
        </p:nvGraphicFramePr>
        <p:xfrm>
          <a:off x="5057596" y="5542967"/>
          <a:ext cx="2179205" cy="31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231" name="Equation" r:id="rId10" imgW="2273040" imgH="330120" progId="Equation.DSMT4">
                  <p:embed/>
                </p:oleObj>
              </mc:Choice>
              <mc:Fallback>
                <p:oleObj name="Equation" r:id="rId10" imgW="227304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057596" y="5542967"/>
                        <a:ext cx="2179205" cy="316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5" name="Group 64"/>
          <p:cNvGrpSpPr/>
          <p:nvPr/>
        </p:nvGrpSpPr>
        <p:grpSpPr>
          <a:xfrm>
            <a:off x="4557769" y="6590966"/>
            <a:ext cx="3622675" cy="352425"/>
            <a:chOff x="715391" y="6347592"/>
            <a:chExt cx="3623619" cy="352425"/>
          </a:xfrm>
        </p:grpSpPr>
        <p:graphicFrame>
          <p:nvGraphicFramePr>
            <p:cNvPr id="59" name="Object 5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09761017"/>
                </p:ext>
              </p:extLst>
            </p:nvPr>
          </p:nvGraphicFramePr>
          <p:xfrm>
            <a:off x="715391" y="6347592"/>
            <a:ext cx="3623619" cy="352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232" name="Equation" r:id="rId12" imgW="2857320" imgH="279360" progId="Equation.DSMT4">
                    <p:embed/>
                  </p:oleObj>
                </mc:Choice>
                <mc:Fallback>
                  <p:oleObj name="Equation" r:id="rId12" imgW="2857320" imgH="279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5391" y="6347592"/>
                          <a:ext cx="3623619" cy="3524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0" name="Freeform 61"/>
            <p:cNvSpPr>
              <a:spLocks noChangeAspect="1"/>
            </p:cNvSpPr>
            <p:nvPr/>
          </p:nvSpPr>
          <p:spPr bwMode="auto">
            <a:xfrm>
              <a:off x="2006856" y="6453114"/>
              <a:ext cx="291166" cy="128705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285496"/>
              </p:ext>
            </p:extLst>
          </p:nvPr>
        </p:nvGraphicFramePr>
        <p:xfrm>
          <a:off x="4566703" y="5845126"/>
          <a:ext cx="24161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233" name="Equation" r:id="rId14" imgW="2197080" imgH="596880" progId="Equation.DSMT4">
                  <p:embed/>
                </p:oleObj>
              </mc:Choice>
              <mc:Fallback>
                <p:oleObj name="Equation" r:id="rId14" imgW="219708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566703" y="5845126"/>
                        <a:ext cx="2416175" cy="657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TextBox 67"/>
          <p:cNvSpPr txBox="1"/>
          <p:nvPr/>
        </p:nvSpPr>
        <p:spPr>
          <a:xfrm>
            <a:off x="4479862" y="3062193"/>
            <a:ext cx="2386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970631"/>
              </p:ext>
            </p:extLst>
          </p:nvPr>
        </p:nvGraphicFramePr>
        <p:xfrm>
          <a:off x="4613920" y="3523858"/>
          <a:ext cx="1177636" cy="554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234" name="Equation" r:id="rId16" imgW="1295280" imgH="609480" progId="Equation.DSMT4">
                  <p:embed/>
                </p:oleObj>
              </mc:Choice>
              <mc:Fallback>
                <p:oleObj name="Equation" r:id="rId16" imgW="129528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613920" y="3523858"/>
                        <a:ext cx="1177636" cy="554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Straight Connector 3"/>
          <p:cNvCxnSpPr>
            <a:stCxn id="28" idx="3"/>
          </p:cNvCxnSpPr>
          <p:nvPr/>
        </p:nvCxnSpPr>
        <p:spPr>
          <a:xfrm>
            <a:off x="4522562" y="2357557"/>
            <a:ext cx="0" cy="452214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0366" name="Picture 30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288" y="787297"/>
            <a:ext cx="5000625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634644" y="1966351"/>
            <a:ext cx="1327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45310" y="1239711"/>
            <a:ext cx="8354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alt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4770744" y="1225970"/>
            <a:ext cx="8178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BD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040620" y="1231131"/>
            <a:ext cx="8354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766054" y="1225970"/>
            <a:ext cx="8178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sz="24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dirty="0">
              <a:solidFill>
                <a:srgbClr val="FFFF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95760" y="1964610"/>
            <a:ext cx="3807242" cy="1892341"/>
            <a:chOff x="217209" y="1649812"/>
            <a:chExt cx="3807242" cy="1892341"/>
          </a:xfrm>
        </p:grpSpPr>
        <p:cxnSp>
          <p:nvCxnSpPr>
            <p:cNvPr id="7" name="Straight Connector 6"/>
            <p:cNvCxnSpPr/>
            <p:nvPr/>
          </p:nvCxnSpPr>
          <p:spPr>
            <a:xfrm flipH="1">
              <a:off x="939300" y="1649812"/>
              <a:ext cx="1359" cy="18584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293478" y="2944491"/>
              <a:ext cx="3730973" cy="1438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17209" y="2306084"/>
              <a:ext cx="6681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GT</a:t>
              </a:r>
              <a:endParaRPr lang="en-US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69656" y="3080488"/>
              <a:ext cx="6681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KL</a:t>
              </a:r>
              <a:endParaRPr lang="en-US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37765" y="2120609"/>
            <a:ext cx="21201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alt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 </a:t>
            </a:r>
            <a:r>
              <a:rPr lang="vi-VN" alt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vi-VN" alt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ABCD</a:t>
            </a:r>
            <a:r>
              <a:rPr lang="en-US" alt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/>
          </a:p>
        </p:txBody>
      </p:sp>
      <p:sp>
        <p:nvSpPr>
          <p:cNvPr id="13" name="Rectangle 12"/>
          <p:cNvSpPr/>
          <p:nvPr/>
        </p:nvSpPr>
        <p:spPr>
          <a:xfrm>
            <a:off x="949100" y="2420493"/>
            <a:ext cx="15456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 = </a:t>
            </a:r>
            <a:r>
              <a:rPr lang="vi-VN" alt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3cm</a:t>
            </a:r>
            <a:r>
              <a:rPr lang="en-US" alt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/>
          </a:p>
        </p:txBody>
      </p:sp>
      <p:sp>
        <p:nvSpPr>
          <p:cNvPr id="14" name="Rectangle 13"/>
          <p:cNvSpPr/>
          <p:nvPr/>
        </p:nvSpPr>
        <p:spPr>
          <a:xfrm>
            <a:off x="2304004" y="2809524"/>
            <a:ext cx="16225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CD = 12cm</a:t>
            </a:r>
            <a:endParaRPr lang="en-US" sz="2400"/>
          </a:p>
        </p:txBody>
      </p:sp>
      <p:sp>
        <p:nvSpPr>
          <p:cNvPr id="15" name="Rectangle 14"/>
          <p:cNvSpPr/>
          <p:nvPr/>
        </p:nvSpPr>
        <p:spPr>
          <a:xfrm>
            <a:off x="870319" y="2821754"/>
            <a:ext cx="1640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 = </a:t>
            </a:r>
            <a:r>
              <a:rPr lang="vi-VN" alt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5cm</a:t>
            </a:r>
            <a:r>
              <a:rPr lang="en-US" alt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vi-VN" alt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/>
          </a:p>
        </p:txBody>
      </p:sp>
      <p:sp>
        <p:nvSpPr>
          <p:cNvPr id="16" name="Rectangle 15"/>
          <p:cNvSpPr/>
          <p:nvPr/>
        </p:nvSpPr>
        <p:spPr>
          <a:xfrm>
            <a:off x="2389389" y="2428016"/>
            <a:ext cx="1468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BD = 6cm</a:t>
            </a:r>
            <a:endParaRPr lang="en-US" sz="2400"/>
          </a:p>
        </p:txBody>
      </p:sp>
      <p:grpSp>
        <p:nvGrpSpPr>
          <p:cNvPr id="23" name="Group 22"/>
          <p:cNvGrpSpPr/>
          <p:nvPr/>
        </p:nvGrpSpPr>
        <p:grpSpPr>
          <a:xfrm>
            <a:off x="994641" y="3363674"/>
            <a:ext cx="2382383" cy="461665"/>
            <a:chOff x="942130" y="4227845"/>
            <a:chExt cx="2382383" cy="461665"/>
          </a:xfrm>
        </p:grpSpPr>
        <p:sp>
          <p:nvSpPr>
            <p:cNvPr id="17" name="Rectangle 16"/>
            <p:cNvSpPr/>
            <p:nvPr/>
          </p:nvSpPr>
          <p:spPr>
            <a:xfrm>
              <a:off x="942130" y="4227845"/>
              <a:ext cx="238238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/>
                </a:rPr>
                <a:t></a:t>
              </a:r>
              <a:r>
                <a:rPr lang="en-US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ABD </a:t>
              </a:r>
              <a:r>
                <a:rPr lang="en-US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     </a:t>
              </a:r>
              <a:r>
                <a:rPr lang="en-US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  <a:sym typeface="Symbol"/>
                </a:rPr>
                <a:t></a:t>
              </a:r>
              <a:r>
                <a:rPr lang="en-US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BDC</a:t>
              </a:r>
              <a:endPara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Freeform 61"/>
            <p:cNvSpPr>
              <a:spLocks noChangeAspect="1"/>
            </p:cNvSpPr>
            <p:nvPr/>
          </p:nvSpPr>
          <p:spPr bwMode="auto">
            <a:xfrm>
              <a:off x="2025218" y="4394324"/>
              <a:ext cx="291090" cy="128705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8" name="Rectangle 27"/>
          <p:cNvSpPr/>
          <p:nvPr/>
        </p:nvSpPr>
        <p:spPr>
          <a:xfrm>
            <a:off x="2917635" y="2126724"/>
            <a:ext cx="16049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BC = 10cm</a:t>
            </a:r>
            <a:endParaRPr lang="en-US" sz="2400"/>
          </a:p>
        </p:txBody>
      </p:sp>
      <p:sp>
        <p:nvSpPr>
          <p:cNvPr id="38" name="TextBox 1"/>
          <p:cNvSpPr txBox="1">
            <a:spLocks noChangeArrowheads="1"/>
          </p:cNvSpPr>
          <p:nvPr/>
        </p:nvSpPr>
        <p:spPr bwMode="auto">
          <a:xfrm>
            <a:off x="1275889" y="67415"/>
            <a:ext cx="8794750" cy="4000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47. LUYỆN TẬP CÁC TRƯỜNG HỢP ĐỒNG DẠNG CỦA TAM GIÁC</a:t>
            </a:r>
          </a:p>
        </p:txBody>
      </p:sp>
    </p:spTree>
    <p:extLst>
      <p:ext uri="{BB962C8B-B14F-4D97-AF65-F5344CB8AC3E}">
        <p14:creationId xmlns:p14="http://schemas.microsoft.com/office/powerpoint/2010/main" val="313118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/>
      <p:bldP spid="68" grpId="0"/>
      <p:bldP spid="29" grpId="0"/>
      <p:bldP spid="3" grpId="0"/>
      <p:bldP spid="3" grpId="1"/>
      <p:bldP spid="5" grpId="0"/>
      <p:bldP spid="5" grpId="1"/>
      <p:bldP spid="32" grpId="0"/>
      <p:bldP spid="32" grpId="1"/>
      <p:bldP spid="33" grpId="0"/>
      <p:bldP spid="33" grpId="1"/>
      <p:bldP spid="12" grpId="0"/>
      <p:bldP spid="13" grpId="0"/>
      <p:bldP spid="14" grpId="0"/>
      <p:bldP spid="15" grpId="0"/>
      <p:bldP spid="16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6366244"/>
              </p:ext>
            </p:extLst>
          </p:nvPr>
        </p:nvGraphicFramePr>
        <p:xfrm>
          <a:off x="2248116" y="4253143"/>
          <a:ext cx="1952716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019" name="Equation" r:id="rId4" imgW="2184120" imgH="609480" progId="Equation.DSMT4">
                  <p:embed/>
                </p:oleObj>
              </mc:Choice>
              <mc:Fallback>
                <p:oleObj name="Equation" r:id="rId4" imgW="218412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48116" y="4253143"/>
                        <a:ext cx="1952716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71572" y="3410243"/>
            <a:ext cx="3910045" cy="3350360"/>
            <a:chOff x="74612" y="2414592"/>
            <a:chExt cx="3910045" cy="4094158"/>
          </a:xfrm>
        </p:grpSpPr>
        <p:graphicFrame>
          <p:nvGraphicFramePr>
            <p:cNvPr id="52" name="Objec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06535408"/>
                </p:ext>
              </p:extLst>
            </p:nvPr>
          </p:nvGraphicFramePr>
          <p:xfrm>
            <a:off x="368204" y="3532433"/>
            <a:ext cx="1304636" cy="554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20" name="Equation" r:id="rId6" imgW="1434960" imgH="609480" progId="Equation.DSMT4">
                    <p:embed/>
                  </p:oleObj>
                </mc:Choice>
                <mc:Fallback>
                  <p:oleObj name="Equation" r:id="rId6" imgW="1434960" imgH="609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368204" y="3532433"/>
                          <a:ext cx="1304636" cy="5541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" name="Object 5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39551981"/>
                </p:ext>
              </p:extLst>
            </p:nvPr>
          </p:nvGraphicFramePr>
          <p:xfrm>
            <a:off x="398950" y="4147400"/>
            <a:ext cx="1293091" cy="554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21" name="Equation" r:id="rId8" imgW="1422360" imgH="609480" progId="Equation.DSMT4">
                    <p:embed/>
                  </p:oleObj>
                </mc:Choice>
                <mc:Fallback>
                  <p:oleObj name="Equation" r:id="rId8" imgW="1422360" imgH="609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398950" y="4147400"/>
                          <a:ext cx="1293091" cy="5541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" name="Right Brace 53"/>
            <p:cNvSpPr/>
            <p:nvPr/>
          </p:nvSpPr>
          <p:spPr>
            <a:xfrm>
              <a:off x="1783083" y="2798801"/>
              <a:ext cx="260868" cy="1983473"/>
            </a:xfrm>
            <a:prstGeom prst="rightBrace">
              <a:avLst>
                <a:gd name="adj1" fmla="val 61712"/>
                <a:gd name="adj2" fmla="val 5064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4612" y="4800600"/>
              <a:ext cx="3910045" cy="49686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en-US" sz="2400" dirty="0" smtClean="0">
                  <a:latin typeface="Times New Roman" pitchFamily="18" charset="0"/>
                </a:rPr>
                <a:t>  </a:t>
              </a:r>
              <a:r>
                <a:rPr lang="en-US" sz="2400" dirty="0" err="1" smtClean="0">
                  <a:latin typeface="Times New Roman" pitchFamily="18" charset="0"/>
                </a:rPr>
                <a:t>Xét</a:t>
              </a:r>
              <a:r>
                <a:rPr lang="en-US" sz="2400" dirty="0" smtClean="0">
                  <a:latin typeface="Times New Roman" pitchFamily="18" charset="0"/>
                </a:rPr>
                <a:t>            </a:t>
              </a:r>
              <a:r>
                <a:rPr lang="en-US" sz="2400" dirty="0" err="1" smtClean="0">
                  <a:latin typeface="Times New Roman" pitchFamily="18" charset="0"/>
                </a:rPr>
                <a:t>và</a:t>
              </a:r>
              <a:r>
                <a:rPr lang="en-US" sz="2400" dirty="0" smtClean="0">
                  <a:latin typeface="Times New Roman" pitchFamily="18" charset="0"/>
                </a:rPr>
                <a:t>             </a:t>
              </a:r>
              <a:r>
                <a:rPr lang="en-US" sz="2400" dirty="0" err="1" smtClean="0">
                  <a:latin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</a:rPr>
                <a:t>:       </a:t>
              </a:r>
              <a:endParaRPr lang="en-US" sz="2400" dirty="0">
                <a:latin typeface="Times New Roman" pitchFamily="18" charset="0"/>
              </a:endParaRPr>
            </a:p>
          </p:txBody>
        </p:sp>
        <p:graphicFrame>
          <p:nvGraphicFramePr>
            <p:cNvPr id="57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816409"/>
                </p:ext>
              </p:extLst>
            </p:nvPr>
          </p:nvGraphicFramePr>
          <p:xfrm>
            <a:off x="783669" y="4943754"/>
            <a:ext cx="2179205" cy="316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22" name="Equation" r:id="rId10" imgW="2273040" imgH="330120" progId="Equation.DSMT4">
                    <p:embed/>
                  </p:oleObj>
                </mc:Choice>
                <mc:Fallback>
                  <p:oleObj name="Equation" r:id="rId10" imgW="227304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783669" y="4943754"/>
                          <a:ext cx="2179205" cy="3161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65" name="Group 64"/>
            <p:cNvGrpSpPr/>
            <p:nvPr/>
          </p:nvGrpSpPr>
          <p:grpSpPr>
            <a:xfrm>
              <a:off x="301625" y="6156325"/>
              <a:ext cx="3622675" cy="352425"/>
              <a:chOff x="715391" y="6347592"/>
              <a:chExt cx="3623619" cy="352425"/>
            </a:xfrm>
          </p:grpSpPr>
          <p:graphicFrame>
            <p:nvGraphicFramePr>
              <p:cNvPr id="59" name="Object 5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64426404"/>
                  </p:ext>
                </p:extLst>
              </p:nvPr>
            </p:nvGraphicFramePr>
            <p:xfrm>
              <a:off x="715391" y="6347592"/>
              <a:ext cx="3623619" cy="3524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3023" name="Equation" r:id="rId12" imgW="2857320" imgH="279360" progId="Equation.DSMT4">
                      <p:embed/>
                    </p:oleObj>
                  </mc:Choice>
                  <mc:Fallback>
                    <p:oleObj name="Equation" r:id="rId12" imgW="2857320" imgH="27936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15391" y="6347592"/>
                            <a:ext cx="3623619" cy="3524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0" name="Freeform 61"/>
              <p:cNvSpPr>
                <a:spLocks noChangeAspect="1"/>
              </p:cNvSpPr>
              <p:nvPr/>
            </p:nvSpPr>
            <p:spPr bwMode="auto">
              <a:xfrm>
                <a:off x="2006856" y="6453114"/>
                <a:ext cx="291166" cy="128705"/>
              </a:xfrm>
              <a:custGeom>
                <a:avLst/>
                <a:gdLst>
                  <a:gd name="T0" fmla="*/ 40716 w 2997"/>
                  <a:gd name="T1" fmla="*/ 0 h 1298"/>
                  <a:gd name="T2" fmla="*/ 18786 w 2997"/>
                  <a:gd name="T3" fmla="*/ 9549 h 1298"/>
                  <a:gd name="T4" fmla="*/ 5044 w 2997"/>
                  <a:gd name="T5" fmla="*/ 26858 h 1298"/>
                  <a:gd name="T6" fmla="*/ 658 w 2997"/>
                  <a:gd name="T7" fmla="*/ 51477 h 1298"/>
                  <a:gd name="T8" fmla="*/ 8918 w 2997"/>
                  <a:gd name="T9" fmla="*/ 74978 h 1298"/>
                  <a:gd name="T10" fmla="*/ 33552 w 2997"/>
                  <a:gd name="T11" fmla="*/ 87288 h 1298"/>
                  <a:gd name="T12" fmla="*/ 69443 w 2997"/>
                  <a:gd name="T13" fmla="*/ 79156 h 1298"/>
                  <a:gd name="T14" fmla="*/ 99340 w 2997"/>
                  <a:gd name="T15" fmla="*/ 53193 h 1298"/>
                  <a:gd name="T16" fmla="*/ 127849 w 2997"/>
                  <a:gd name="T17" fmla="*/ 29693 h 1298"/>
                  <a:gd name="T18" fmla="*/ 151459 w 2997"/>
                  <a:gd name="T19" fmla="*/ 17905 h 1298"/>
                  <a:gd name="T20" fmla="*/ 177190 w 2997"/>
                  <a:gd name="T21" fmla="*/ 12907 h 1298"/>
                  <a:gd name="T22" fmla="*/ 197511 w 2997"/>
                  <a:gd name="T23" fmla="*/ 19621 h 1298"/>
                  <a:gd name="T24" fmla="*/ 211765 w 2997"/>
                  <a:gd name="T25" fmla="*/ 35810 h 1298"/>
                  <a:gd name="T26" fmla="*/ 217248 w 2997"/>
                  <a:gd name="T27" fmla="*/ 52074 h 1298"/>
                  <a:gd name="T28" fmla="*/ 217759 w 2997"/>
                  <a:gd name="T29" fmla="*/ 66622 h 1298"/>
                  <a:gd name="T30" fmla="*/ 209572 w 2997"/>
                  <a:gd name="T31" fmla="*/ 85049 h 1298"/>
                  <a:gd name="T32" fmla="*/ 194733 w 2997"/>
                  <a:gd name="T33" fmla="*/ 96837 h 129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97"/>
                  <a:gd name="T52" fmla="*/ 0 h 1298"/>
                  <a:gd name="T53" fmla="*/ 2997 w 2997"/>
                  <a:gd name="T54" fmla="*/ 1298 h 129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97" h="1298">
                    <a:moveTo>
                      <a:pt x="557" y="0"/>
                    </a:moveTo>
                    <a:cubicBezTo>
                      <a:pt x="507" y="21"/>
                      <a:pt x="338" y="68"/>
                      <a:pt x="257" y="128"/>
                    </a:cubicBezTo>
                    <a:cubicBezTo>
                      <a:pt x="176" y="188"/>
                      <a:pt x="110" y="266"/>
                      <a:pt x="69" y="360"/>
                    </a:cubicBezTo>
                    <a:cubicBezTo>
                      <a:pt x="28" y="454"/>
                      <a:pt x="0" y="583"/>
                      <a:pt x="9" y="690"/>
                    </a:cubicBezTo>
                    <a:cubicBezTo>
                      <a:pt x="18" y="797"/>
                      <a:pt x="47" y="925"/>
                      <a:pt x="122" y="1005"/>
                    </a:cubicBezTo>
                    <a:cubicBezTo>
                      <a:pt x="197" y="1085"/>
                      <a:pt x="321" y="1161"/>
                      <a:pt x="459" y="1170"/>
                    </a:cubicBezTo>
                    <a:cubicBezTo>
                      <a:pt x="597" y="1179"/>
                      <a:pt x="800" y="1137"/>
                      <a:pt x="950" y="1061"/>
                    </a:cubicBezTo>
                    <a:cubicBezTo>
                      <a:pt x="1100" y="985"/>
                      <a:pt x="1226" y="823"/>
                      <a:pt x="1359" y="713"/>
                    </a:cubicBezTo>
                    <a:cubicBezTo>
                      <a:pt x="1492" y="603"/>
                      <a:pt x="1630" y="477"/>
                      <a:pt x="1749" y="398"/>
                    </a:cubicBezTo>
                    <a:cubicBezTo>
                      <a:pt x="1868" y="319"/>
                      <a:pt x="1960" y="277"/>
                      <a:pt x="2072" y="240"/>
                    </a:cubicBezTo>
                    <a:cubicBezTo>
                      <a:pt x="2184" y="203"/>
                      <a:pt x="2319" y="169"/>
                      <a:pt x="2424" y="173"/>
                    </a:cubicBezTo>
                    <a:cubicBezTo>
                      <a:pt x="2529" y="177"/>
                      <a:pt x="2623" y="212"/>
                      <a:pt x="2702" y="263"/>
                    </a:cubicBezTo>
                    <a:cubicBezTo>
                      <a:pt x="2781" y="314"/>
                      <a:pt x="2852" y="408"/>
                      <a:pt x="2897" y="480"/>
                    </a:cubicBezTo>
                    <a:cubicBezTo>
                      <a:pt x="2942" y="552"/>
                      <a:pt x="2958" y="629"/>
                      <a:pt x="2972" y="698"/>
                    </a:cubicBezTo>
                    <a:cubicBezTo>
                      <a:pt x="2986" y="767"/>
                      <a:pt x="2997" y="819"/>
                      <a:pt x="2979" y="893"/>
                    </a:cubicBezTo>
                    <a:cubicBezTo>
                      <a:pt x="2961" y="967"/>
                      <a:pt x="2919" y="1072"/>
                      <a:pt x="2867" y="1140"/>
                    </a:cubicBezTo>
                    <a:cubicBezTo>
                      <a:pt x="2815" y="1208"/>
                      <a:pt x="2706" y="1265"/>
                      <a:pt x="2664" y="1298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endParaRPr lang="en-US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61" name="Object 6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27556899"/>
                </p:ext>
              </p:extLst>
            </p:nvPr>
          </p:nvGraphicFramePr>
          <p:xfrm>
            <a:off x="266700" y="5370513"/>
            <a:ext cx="2416175" cy="657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24" name="Equation" r:id="rId14" imgW="2197080" imgH="596880" progId="Equation.DSMT4">
                    <p:embed/>
                  </p:oleObj>
                </mc:Choice>
                <mc:Fallback>
                  <p:oleObj name="Equation" r:id="rId14" imgW="2197080" imgH="596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266700" y="5370513"/>
                          <a:ext cx="2416175" cy="6572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8" name="TextBox 67"/>
            <p:cNvSpPr txBox="1"/>
            <p:nvPr/>
          </p:nvSpPr>
          <p:spPr>
            <a:xfrm>
              <a:off x="320906" y="2414592"/>
              <a:ext cx="2386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Ta </a:t>
              </a:r>
              <a:r>
                <a:rPr lang="en-US" sz="24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8089352"/>
                </p:ext>
              </p:extLst>
            </p:nvPr>
          </p:nvGraphicFramePr>
          <p:xfrm>
            <a:off x="366616" y="2854701"/>
            <a:ext cx="1177636" cy="554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25" name="Equation" r:id="rId16" imgW="1295280" imgH="609480" progId="Equation.DSMT4">
                    <p:embed/>
                  </p:oleObj>
                </mc:Choice>
                <mc:Fallback>
                  <p:oleObj name="Equation" r:id="rId16" imgW="1295280" imgH="609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66616" y="2854701"/>
                          <a:ext cx="1177636" cy="5541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4" name="Straight Connector 3"/>
          <p:cNvCxnSpPr/>
          <p:nvPr/>
        </p:nvCxnSpPr>
        <p:spPr>
          <a:xfrm flipH="1">
            <a:off x="4327561" y="3770396"/>
            <a:ext cx="8152" cy="299020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4462442" y="3641702"/>
            <a:ext cx="3745828" cy="496867"/>
            <a:chOff x="5291223" y="3966298"/>
            <a:chExt cx="3746805" cy="496867"/>
          </a:xfrm>
        </p:grpSpPr>
        <p:sp>
          <p:nvSpPr>
            <p:cNvPr id="62" name="Rectangle 61"/>
            <p:cNvSpPr/>
            <p:nvPr/>
          </p:nvSpPr>
          <p:spPr>
            <a:xfrm>
              <a:off x="5291223" y="3966298"/>
              <a:ext cx="820503" cy="49686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en-US" sz="2400" dirty="0" smtClean="0">
                  <a:latin typeface="Times New Roman" pitchFamily="18" charset="0"/>
                </a:rPr>
                <a:t>b) </a:t>
              </a:r>
              <a:r>
                <a:rPr lang="en-US" sz="2400" dirty="0" err="1" smtClean="0">
                  <a:latin typeface="Times New Roman" pitchFamily="18" charset="0"/>
                </a:rPr>
                <a:t>Vì</a:t>
              </a:r>
              <a:endParaRPr lang="en-US" sz="2400" dirty="0">
                <a:latin typeface="Times New Roman" pitchFamily="18" charset="0"/>
              </a:endParaRPr>
            </a:p>
          </p:txBody>
        </p:sp>
        <p:graphicFrame>
          <p:nvGraphicFramePr>
            <p:cNvPr id="66" name="Object 6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07666972"/>
                </p:ext>
              </p:extLst>
            </p:nvPr>
          </p:nvGraphicFramePr>
          <p:xfrm>
            <a:off x="6108328" y="4097433"/>
            <a:ext cx="2929700" cy="354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26" name="Equation" r:id="rId18" imgW="2311200" imgH="279360" progId="Equation.DSMT4">
                    <p:embed/>
                  </p:oleObj>
                </mc:Choice>
                <mc:Fallback>
                  <p:oleObj name="Equation" r:id="rId18" imgW="2311200" imgH="2793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08328" y="4097433"/>
                          <a:ext cx="2929700" cy="3540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9" name="Freeform 61"/>
          <p:cNvSpPr>
            <a:spLocks noChangeAspect="1"/>
          </p:cNvSpPr>
          <p:nvPr/>
        </p:nvSpPr>
        <p:spPr bwMode="auto">
          <a:xfrm>
            <a:off x="6183586" y="3829056"/>
            <a:ext cx="320199" cy="141575"/>
          </a:xfrm>
          <a:custGeom>
            <a:avLst/>
            <a:gdLst>
              <a:gd name="T0" fmla="*/ 40716 w 2997"/>
              <a:gd name="T1" fmla="*/ 0 h 1298"/>
              <a:gd name="T2" fmla="*/ 18786 w 2997"/>
              <a:gd name="T3" fmla="*/ 9549 h 1298"/>
              <a:gd name="T4" fmla="*/ 5044 w 2997"/>
              <a:gd name="T5" fmla="*/ 26858 h 1298"/>
              <a:gd name="T6" fmla="*/ 658 w 2997"/>
              <a:gd name="T7" fmla="*/ 51477 h 1298"/>
              <a:gd name="T8" fmla="*/ 8918 w 2997"/>
              <a:gd name="T9" fmla="*/ 74978 h 1298"/>
              <a:gd name="T10" fmla="*/ 33552 w 2997"/>
              <a:gd name="T11" fmla="*/ 87288 h 1298"/>
              <a:gd name="T12" fmla="*/ 69443 w 2997"/>
              <a:gd name="T13" fmla="*/ 79156 h 1298"/>
              <a:gd name="T14" fmla="*/ 99340 w 2997"/>
              <a:gd name="T15" fmla="*/ 53193 h 1298"/>
              <a:gd name="T16" fmla="*/ 127849 w 2997"/>
              <a:gd name="T17" fmla="*/ 29693 h 1298"/>
              <a:gd name="T18" fmla="*/ 151459 w 2997"/>
              <a:gd name="T19" fmla="*/ 17905 h 1298"/>
              <a:gd name="T20" fmla="*/ 177190 w 2997"/>
              <a:gd name="T21" fmla="*/ 12907 h 1298"/>
              <a:gd name="T22" fmla="*/ 197511 w 2997"/>
              <a:gd name="T23" fmla="*/ 19621 h 1298"/>
              <a:gd name="T24" fmla="*/ 211765 w 2997"/>
              <a:gd name="T25" fmla="*/ 35810 h 1298"/>
              <a:gd name="T26" fmla="*/ 217248 w 2997"/>
              <a:gd name="T27" fmla="*/ 52074 h 1298"/>
              <a:gd name="T28" fmla="*/ 217759 w 2997"/>
              <a:gd name="T29" fmla="*/ 66622 h 1298"/>
              <a:gd name="T30" fmla="*/ 209572 w 2997"/>
              <a:gd name="T31" fmla="*/ 85049 h 1298"/>
              <a:gd name="T32" fmla="*/ 194733 w 2997"/>
              <a:gd name="T33" fmla="*/ 96837 h 12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997"/>
              <a:gd name="T52" fmla="*/ 0 h 1298"/>
              <a:gd name="T53" fmla="*/ 2997 w 2997"/>
              <a:gd name="T54" fmla="*/ 1298 h 129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997" h="1298">
                <a:moveTo>
                  <a:pt x="557" y="0"/>
                </a:moveTo>
                <a:cubicBezTo>
                  <a:pt x="507" y="21"/>
                  <a:pt x="338" y="68"/>
                  <a:pt x="257" y="128"/>
                </a:cubicBezTo>
                <a:cubicBezTo>
                  <a:pt x="176" y="188"/>
                  <a:pt x="110" y="266"/>
                  <a:pt x="69" y="360"/>
                </a:cubicBezTo>
                <a:cubicBezTo>
                  <a:pt x="28" y="454"/>
                  <a:pt x="0" y="583"/>
                  <a:pt x="9" y="690"/>
                </a:cubicBezTo>
                <a:cubicBezTo>
                  <a:pt x="18" y="797"/>
                  <a:pt x="47" y="925"/>
                  <a:pt x="122" y="1005"/>
                </a:cubicBezTo>
                <a:cubicBezTo>
                  <a:pt x="197" y="1085"/>
                  <a:pt x="321" y="1161"/>
                  <a:pt x="459" y="1170"/>
                </a:cubicBezTo>
                <a:cubicBezTo>
                  <a:pt x="597" y="1179"/>
                  <a:pt x="800" y="1137"/>
                  <a:pt x="950" y="1061"/>
                </a:cubicBezTo>
                <a:cubicBezTo>
                  <a:pt x="1100" y="985"/>
                  <a:pt x="1226" y="823"/>
                  <a:pt x="1359" y="713"/>
                </a:cubicBezTo>
                <a:cubicBezTo>
                  <a:pt x="1492" y="603"/>
                  <a:pt x="1630" y="477"/>
                  <a:pt x="1749" y="398"/>
                </a:cubicBezTo>
                <a:cubicBezTo>
                  <a:pt x="1868" y="319"/>
                  <a:pt x="1960" y="277"/>
                  <a:pt x="2072" y="240"/>
                </a:cubicBezTo>
                <a:cubicBezTo>
                  <a:pt x="2184" y="203"/>
                  <a:pt x="2319" y="169"/>
                  <a:pt x="2424" y="173"/>
                </a:cubicBezTo>
                <a:cubicBezTo>
                  <a:pt x="2529" y="177"/>
                  <a:pt x="2623" y="212"/>
                  <a:pt x="2702" y="263"/>
                </a:cubicBezTo>
                <a:cubicBezTo>
                  <a:pt x="2781" y="314"/>
                  <a:pt x="2852" y="408"/>
                  <a:pt x="2897" y="480"/>
                </a:cubicBezTo>
                <a:cubicBezTo>
                  <a:pt x="2942" y="552"/>
                  <a:pt x="2958" y="629"/>
                  <a:pt x="2972" y="698"/>
                </a:cubicBezTo>
                <a:cubicBezTo>
                  <a:pt x="2986" y="767"/>
                  <a:pt x="2997" y="819"/>
                  <a:pt x="2979" y="893"/>
                </a:cubicBezTo>
                <a:cubicBezTo>
                  <a:pt x="2961" y="967"/>
                  <a:pt x="2919" y="1072"/>
                  <a:pt x="2867" y="1140"/>
                </a:cubicBezTo>
                <a:cubicBezTo>
                  <a:pt x="2815" y="1208"/>
                  <a:pt x="2706" y="1265"/>
                  <a:pt x="2664" y="129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lnSpc>
                <a:spcPct val="120000"/>
              </a:lnSpc>
            </a:pPr>
            <a:endParaRPr lang="en-US" sz="2800" dirty="0">
              <a:solidFill>
                <a:srgbClr val="3366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4378361" y="4196413"/>
            <a:ext cx="3306651" cy="880204"/>
            <a:chOff x="5544871" y="4670266"/>
            <a:chExt cx="3307512" cy="880204"/>
          </a:xfrm>
        </p:grpSpPr>
        <p:graphicFrame>
          <p:nvGraphicFramePr>
            <p:cNvPr id="71" name="Object 7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58222456"/>
                </p:ext>
              </p:extLst>
            </p:nvPr>
          </p:nvGraphicFramePr>
          <p:xfrm>
            <a:off x="5544871" y="4670266"/>
            <a:ext cx="1965837" cy="447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3027" name="Equation" r:id="rId20" imgW="1562040" imgH="355320" progId="Equation.DSMT4">
                    <p:embed/>
                  </p:oleObj>
                </mc:Choice>
                <mc:Fallback>
                  <p:oleObj name="Equation" r:id="rId20" imgW="1562040" imgH="3553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44871" y="4670266"/>
                          <a:ext cx="1965837" cy="447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" name="Rectangle 71"/>
            <p:cNvSpPr/>
            <p:nvPr/>
          </p:nvSpPr>
          <p:spPr>
            <a:xfrm>
              <a:off x="5573753" y="5053603"/>
              <a:ext cx="3278630" cy="4968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en-US" sz="2400" dirty="0" smtClean="0">
                  <a:latin typeface="Times New Roman" pitchFamily="18" charset="0"/>
                </a:rPr>
                <a:t>(</a:t>
              </a:r>
              <a:r>
                <a:rPr lang="en-US" sz="2400" dirty="0" err="1" smtClean="0">
                  <a:latin typeface="Times New Roman" pitchFamily="18" charset="0"/>
                </a:rPr>
                <a:t>cặp</a:t>
              </a:r>
              <a:r>
                <a:rPr lang="en-US" sz="2400" dirty="0" smtClean="0"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</a:rPr>
                <a:t>góc</a:t>
              </a:r>
              <a:r>
                <a:rPr lang="en-US" sz="2400" dirty="0" smtClean="0"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</a:rPr>
                <a:t>tương</a:t>
              </a:r>
              <a:r>
                <a:rPr lang="en-US" sz="2400" dirty="0" smtClean="0"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</a:rPr>
                <a:t>ứng</a:t>
              </a:r>
              <a:r>
                <a:rPr lang="en-US" sz="2400" dirty="0" smtClean="0">
                  <a:latin typeface="Times New Roman" pitchFamily="18" charset="0"/>
                </a:rPr>
                <a:t>)</a:t>
              </a:r>
              <a:endParaRPr lang="en-US" sz="2400" dirty="0">
                <a:latin typeface="Times New Roman" pitchFamily="18" charset="0"/>
              </a:endParaRPr>
            </a:p>
          </p:txBody>
        </p:sp>
      </p:grpSp>
      <p:sp>
        <p:nvSpPr>
          <p:cNvPr id="75" name="Rectangle 74"/>
          <p:cNvSpPr/>
          <p:nvPr/>
        </p:nvSpPr>
        <p:spPr>
          <a:xfrm>
            <a:off x="4442755" y="5416343"/>
            <a:ext cx="3277776" cy="495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Times New Roman" pitchFamily="18" charset="0"/>
                <a:sym typeface="Symbol"/>
              </a:rPr>
              <a:t></a:t>
            </a:r>
            <a:r>
              <a:rPr lang="en-US" sz="2400" dirty="0" smtClean="0">
                <a:latin typeface="Times New Roman" pitchFamily="18" charset="0"/>
              </a:rPr>
              <a:t>AB // CD (</a:t>
            </a:r>
            <a:r>
              <a:rPr lang="en-US" sz="2400" dirty="0" err="1" smtClean="0">
                <a:latin typeface="Times New Roman" pitchFamily="18" charset="0"/>
              </a:rPr>
              <a:t>dhnb</a:t>
            </a:r>
            <a:r>
              <a:rPr lang="en-US" sz="2400" dirty="0" smtClean="0">
                <a:latin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389145" y="5896539"/>
            <a:ext cx="5003912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20000"/>
              </a:lnSpc>
              <a:buFont typeface="Symbol"/>
              <a:buChar char="Þ"/>
            </a:pPr>
            <a:r>
              <a:rPr lang="en-US" sz="2400" dirty="0" err="1" smtClean="0">
                <a:latin typeface="Times New Roman" pitchFamily="18" charset="0"/>
              </a:rPr>
              <a:t>Tứ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giác</a:t>
            </a:r>
            <a:r>
              <a:rPr lang="en-US" sz="2400" dirty="0" smtClean="0">
                <a:latin typeface="Times New Roman" pitchFamily="18" charset="0"/>
              </a:rPr>
              <a:t> ABCD </a:t>
            </a:r>
            <a:r>
              <a:rPr lang="en-US" sz="2400" dirty="0" err="1" smtClean="0">
                <a:latin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thang</a:t>
            </a:r>
            <a:endParaRPr lang="en-US" sz="2400" dirty="0" smtClean="0">
              <a:latin typeface="Times New Roman" pitchFamily="18" charset="0"/>
            </a:endParaRPr>
          </a:p>
          <a:p>
            <a:pPr eaLnBrk="0" hangingPunct="0">
              <a:lnSpc>
                <a:spcPct val="120000"/>
              </a:lnSpc>
            </a:pP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    (</a:t>
            </a:r>
            <a:r>
              <a:rPr lang="en-US" sz="2400" dirty="0" err="1" smtClean="0">
                <a:latin typeface="Times New Roman" pitchFamily="18" charset="0"/>
              </a:rPr>
              <a:t>dhnb</a:t>
            </a:r>
            <a:r>
              <a:rPr lang="en-US" sz="2400" dirty="0" smtClean="0">
                <a:latin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</a:endParaRPr>
          </a:p>
        </p:txBody>
      </p:sp>
      <p:pic>
        <p:nvPicPr>
          <p:cNvPr id="287881" name="Picture 137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257" y="1152144"/>
            <a:ext cx="1447800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0366" name="Picture 30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200" y="1042606"/>
            <a:ext cx="5000625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810322" y="2751125"/>
            <a:ext cx="5062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CM: </a:t>
            </a:r>
            <a:r>
              <a:rPr lang="en-US" alt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tứ giác ABCD là hình thang;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387918" y="4987213"/>
            <a:ext cx="4851512" cy="535531"/>
            <a:chOff x="4332771" y="4312056"/>
            <a:chExt cx="4851512" cy="535531"/>
          </a:xfrm>
        </p:grpSpPr>
        <p:sp>
          <p:nvSpPr>
            <p:cNvPr id="73" name="Rectangle 72"/>
            <p:cNvSpPr/>
            <p:nvPr/>
          </p:nvSpPr>
          <p:spPr>
            <a:xfrm>
              <a:off x="4332771" y="4312056"/>
              <a:ext cx="4851512" cy="5355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en-US" sz="2400" err="1" smtClean="0">
                  <a:latin typeface="Times New Roman" pitchFamily="18" charset="0"/>
                </a:rPr>
                <a:t>Mà</a:t>
              </a:r>
              <a:r>
                <a:rPr lang="en-US" sz="2400" smtClean="0">
                  <a:latin typeface="Times New Roman" pitchFamily="18" charset="0"/>
                </a:rPr>
                <a:t>         và          </a:t>
              </a:r>
              <a:r>
                <a:rPr lang="en-US" sz="2400" dirty="0" smtClean="0">
                  <a:latin typeface="Times New Roman" pitchFamily="18" charset="0"/>
                </a:rPr>
                <a:t>ở </a:t>
              </a:r>
              <a:r>
                <a:rPr lang="en-US" sz="2400" dirty="0" err="1" smtClean="0">
                  <a:latin typeface="Times New Roman" pitchFamily="18" charset="0"/>
                </a:rPr>
                <a:t>vị</a:t>
              </a:r>
              <a:r>
                <a:rPr lang="en-US" sz="2400" dirty="0" smtClean="0"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</a:rPr>
                <a:t>trí</a:t>
              </a:r>
              <a:r>
                <a:rPr lang="en-US" sz="2400" dirty="0" smtClean="0">
                  <a:latin typeface="Times New Roman" pitchFamily="18" charset="0"/>
                </a:rPr>
                <a:t> so le </a:t>
              </a:r>
              <a:r>
                <a:rPr lang="en-US" sz="2400" dirty="0" err="1" smtClean="0">
                  <a:latin typeface="Times New Roman" pitchFamily="18" charset="0"/>
                </a:rPr>
                <a:t>trong</a:t>
              </a:r>
              <a:endParaRPr lang="en-US" sz="2400" dirty="0">
                <a:latin typeface="Times New Roman" pitchFamily="18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4"/>
            <a:stretch>
              <a:fillRect/>
            </a:stretch>
          </p:blipFill>
          <p:spPr>
            <a:xfrm>
              <a:off x="4938867" y="4441550"/>
              <a:ext cx="571625" cy="368391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5"/>
            <a:stretch>
              <a:fillRect/>
            </a:stretch>
          </p:blipFill>
          <p:spPr>
            <a:xfrm>
              <a:off x="5995565" y="4441550"/>
              <a:ext cx="635139" cy="368391"/>
            </a:xfrm>
            <a:prstGeom prst="rect">
              <a:avLst/>
            </a:prstGeom>
          </p:spPr>
        </p:pic>
      </p:grpSp>
      <p:grpSp>
        <p:nvGrpSpPr>
          <p:cNvPr id="33" name="Group 32"/>
          <p:cNvGrpSpPr/>
          <p:nvPr/>
        </p:nvGrpSpPr>
        <p:grpSpPr>
          <a:xfrm>
            <a:off x="142213" y="1044940"/>
            <a:ext cx="4326802" cy="1892341"/>
            <a:chOff x="195760" y="1598860"/>
            <a:chExt cx="4326802" cy="1892341"/>
          </a:xfrm>
        </p:grpSpPr>
        <p:grpSp>
          <p:nvGrpSpPr>
            <p:cNvPr id="34" name="Group 33"/>
            <p:cNvGrpSpPr/>
            <p:nvPr/>
          </p:nvGrpSpPr>
          <p:grpSpPr>
            <a:xfrm>
              <a:off x="195760" y="1598860"/>
              <a:ext cx="3807242" cy="1892341"/>
              <a:chOff x="217209" y="1649812"/>
              <a:chExt cx="3807242" cy="1892341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 flipH="1">
                <a:off x="939300" y="1649812"/>
                <a:ext cx="1359" cy="185848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293478" y="2944491"/>
                <a:ext cx="3730973" cy="1438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217209" y="2306084"/>
                <a:ext cx="66810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GT</a:t>
                </a:r>
                <a:endParaRPr lang="en-US" sz="24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269656" y="3080488"/>
                <a:ext cx="66810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KL</a:t>
                </a:r>
                <a:endParaRPr lang="en-US" sz="24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5" name="Rectangle 34"/>
            <p:cNvSpPr/>
            <p:nvPr/>
          </p:nvSpPr>
          <p:spPr>
            <a:xfrm>
              <a:off x="937765" y="1754859"/>
              <a:ext cx="212013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vi-VN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ứ </a:t>
              </a:r>
              <a:r>
                <a:rPr lang="vi-VN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vi-VN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ABCD</a:t>
              </a:r>
              <a:r>
                <a:rPr lang="en-US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endParaRPr lang="en-US" sz="240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949100" y="2054743"/>
              <a:ext cx="154561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AB = </a:t>
              </a:r>
              <a:r>
                <a:rPr lang="vi-VN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3cm</a:t>
              </a:r>
              <a:r>
                <a:rPr lang="en-US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endParaRPr lang="en-US" sz="240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304004" y="2443774"/>
              <a:ext cx="16225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CD = 12cm</a:t>
              </a:r>
              <a:endParaRPr lang="en-US" sz="240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70319" y="2456004"/>
              <a:ext cx="164019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AD = </a:t>
              </a:r>
              <a:r>
                <a:rPr lang="vi-VN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5cm</a:t>
              </a:r>
              <a:r>
                <a:rPr lang="en-US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vi-VN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40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389389" y="2062266"/>
              <a:ext cx="14686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BD = 6cm</a:t>
              </a:r>
              <a:endParaRPr lang="en-US" sz="2400"/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870319" y="2959418"/>
              <a:ext cx="2698175" cy="461665"/>
              <a:chOff x="817808" y="4189339"/>
              <a:chExt cx="2698175" cy="461665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817808" y="4189339"/>
                <a:ext cx="26981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a) </a:t>
                </a:r>
                <a:r>
                  <a:rPr lang="en-US" altLang="en-US" sz="24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ABD </a:t>
                </a:r>
                <a:r>
                  <a:rPr lang="en-US" altLang="en-US" sz="240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altLang="en-US" sz="240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</a:t>
                </a:r>
                <a:r>
                  <a:rPr lang="en-US" altLang="en-US" sz="240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BDC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Freeform 61"/>
              <p:cNvSpPr>
                <a:spLocks noChangeAspect="1"/>
              </p:cNvSpPr>
              <p:nvPr/>
            </p:nvSpPr>
            <p:spPr bwMode="auto">
              <a:xfrm>
                <a:off x="2151115" y="4360399"/>
                <a:ext cx="291090" cy="128705"/>
              </a:xfrm>
              <a:custGeom>
                <a:avLst/>
                <a:gdLst>
                  <a:gd name="T0" fmla="*/ 40716 w 2997"/>
                  <a:gd name="T1" fmla="*/ 0 h 1298"/>
                  <a:gd name="T2" fmla="*/ 18786 w 2997"/>
                  <a:gd name="T3" fmla="*/ 9549 h 1298"/>
                  <a:gd name="T4" fmla="*/ 5044 w 2997"/>
                  <a:gd name="T5" fmla="*/ 26858 h 1298"/>
                  <a:gd name="T6" fmla="*/ 658 w 2997"/>
                  <a:gd name="T7" fmla="*/ 51477 h 1298"/>
                  <a:gd name="T8" fmla="*/ 8918 w 2997"/>
                  <a:gd name="T9" fmla="*/ 74978 h 1298"/>
                  <a:gd name="T10" fmla="*/ 33552 w 2997"/>
                  <a:gd name="T11" fmla="*/ 87288 h 1298"/>
                  <a:gd name="T12" fmla="*/ 69443 w 2997"/>
                  <a:gd name="T13" fmla="*/ 79156 h 1298"/>
                  <a:gd name="T14" fmla="*/ 99340 w 2997"/>
                  <a:gd name="T15" fmla="*/ 53193 h 1298"/>
                  <a:gd name="T16" fmla="*/ 127849 w 2997"/>
                  <a:gd name="T17" fmla="*/ 29693 h 1298"/>
                  <a:gd name="T18" fmla="*/ 151459 w 2997"/>
                  <a:gd name="T19" fmla="*/ 17905 h 1298"/>
                  <a:gd name="T20" fmla="*/ 177190 w 2997"/>
                  <a:gd name="T21" fmla="*/ 12907 h 1298"/>
                  <a:gd name="T22" fmla="*/ 197511 w 2997"/>
                  <a:gd name="T23" fmla="*/ 19621 h 1298"/>
                  <a:gd name="T24" fmla="*/ 211765 w 2997"/>
                  <a:gd name="T25" fmla="*/ 35810 h 1298"/>
                  <a:gd name="T26" fmla="*/ 217248 w 2997"/>
                  <a:gd name="T27" fmla="*/ 52074 h 1298"/>
                  <a:gd name="T28" fmla="*/ 217759 w 2997"/>
                  <a:gd name="T29" fmla="*/ 66622 h 1298"/>
                  <a:gd name="T30" fmla="*/ 209572 w 2997"/>
                  <a:gd name="T31" fmla="*/ 85049 h 1298"/>
                  <a:gd name="T32" fmla="*/ 194733 w 2997"/>
                  <a:gd name="T33" fmla="*/ 96837 h 129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97"/>
                  <a:gd name="T52" fmla="*/ 0 h 1298"/>
                  <a:gd name="T53" fmla="*/ 2997 w 2997"/>
                  <a:gd name="T54" fmla="*/ 1298 h 129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97" h="1298">
                    <a:moveTo>
                      <a:pt x="557" y="0"/>
                    </a:moveTo>
                    <a:cubicBezTo>
                      <a:pt x="507" y="21"/>
                      <a:pt x="338" y="68"/>
                      <a:pt x="257" y="128"/>
                    </a:cubicBezTo>
                    <a:cubicBezTo>
                      <a:pt x="176" y="188"/>
                      <a:pt x="110" y="266"/>
                      <a:pt x="69" y="360"/>
                    </a:cubicBezTo>
                    <a:cubicBezTo>
                      <a:pt x="28" y="454"/>
                      <a:pt x="0" y="583"/>
                      <a:pt x="9" y="690"/>
                    </a:cubicBezTo>
                    <a:cubicBezTo>
                      <a:pt x="18" y="797"/>
                      <a:pt x="47" y="925"/>
                      <a:pt x="122" y="1005"/>
                    </a:cubicBezTo>
                    <a:cubicBezTo>
                      <a:pt x="197" y="1085"/>
                      <a:pt x="321" y="1161"/>
                      <a:pt x="459" y="1170"/>
                    </a:cubicBezTo>
                    <a:cubicBezTo>
                      <a:pt x="597" y="1179"/>
                      <a:pt x="800" y="1137"/>
                      <a:pt x="950" y="1061"/>
                    </a:cubicBezTo>
                    <a:cubicBezTo>
                      <a:pt x="1100" y="985"/>
                      <a:pt x="1226" y="823"/>
                      <a:pt x="1359" y="713"/>
                    </a:cubicBezTo>
                    <a:cubicBezTo>
                      <a:pt x="1492" y="603"/>
                      <a:pt x="1630" y="477"/>
                      <a:pt x="1749" y="398"/>
                    </a:cubicBezTo>
                    <a:cubicBezTo>
                      <a:pt x="1868" y="319"/>
                      <a:pt x="1960" y="277"/>
                      <a:pt x="2072" y="240"/>
                    </a:cubicBezTo>
                    <a:cubicBezTo>
                      <a:pt x="2184" y="203"/>
                      <a:pt x="2319" y="169"/>
                      <a:pt x="2424" y="173"/>
                    </a:cubicBezTo>
                    <a:cubicBezTo>
                      <a:pt x="2529" y="177"/>
                      <a:pt x="2623" y="212"/>
                      <a:pt x="2702" y="263"/>
                    </a:cubicBezTo>
                    <a:cubicBezTo>
                      <a:pt x="2781" y="314"/>
                      <a:pt x="2852" y="408"/>
                      <a:pt x="2897" y="480"/>
                    </a:cubicBezTo>
                    <a:cubicBezTo>
                      <a:pt x="2942" y="552"/>
                      <a:pt x="2958" y="629"/>
                      <a:pt x="2972" y="698"/>
                    </a:cubicBezTo>
                    <a:cubicBezTo>
                      <a:pt x="2986" y="767"/>
                      <a:pt x="2997" y="819"/>
                      <a:pt x="2979" y="893"/>
                    </a:cubicBezTo>
                    <a:cubicBezTo>
                      <a:pt x="2961" y="967"/>
                      <a:pt x="2919" y="1072"/>
                      <a:pt x="2867" y="1140"/>
                    </a:cubicBezTo>
                    <a:cubicBezTo>
                      <a:pt x="2815" y="1208"/>
                      <a:pt x="2706" y="1265"/>
                      <a:pt x="2664" y="1298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endParaRPr lang="en-US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1" name="Rectangle 40"/>
            <p:cNvSpPr/>
            <p:nvPr/>
          </p:nvSpPr>
          <p:spPr>
            <a:xfrm>
              <a:off x="2917635" y="1760974"/>
              <a:ext cx="160492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BC = 10cm</a:t>
              </a:r>
              <a:endParaRPr lang="en-US" sz="2400"/>
            </a:p>
          </p:txBody>
        </p:sp>
      </p:grpSp>
      <p:sp>
        <p:nvSpPr>
          <p:cNvPr id="5" name="Rectangle 4"/>
          <p:cNvSpPr/>
          <p:nvPr/>
        </p:nvSpPr>
        <p:spPr>
          <a:xfrm>
            <a:off x="-28035" y="359629"/>
            <a:ext cx="1061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8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en-US" sz="2800" b="1" u="sng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843306" y="1002806"/>
            <a:ext cx="9490" cy="20981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366617" y="3212790"/>
            <a:ext cx="1327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1"/>
          <p:cNvSpPr txBox="1">
            <a:spLocks noChangeArrowheads="1"/>
          </p:cNvSpPr>
          <p:nvPr/>
        </p:nvSpPr>
        <p:spPr bwMode="auto">
          <a:xfrm>
            <a:off x="1296654" y="91755"/>
            <a:ext cx="8794750" cy="4000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47. LUYỆN TẬP CÁC TRƯỜNG HỢP ĐỒNG DẠNG CỦA TAM GIÁC</a:t>
            </a:r>
          </a:p>
        </p:txBody>
      </p:sp>
    </p:spTree>
    <p:extLst>
      <p:ext uri="{BB962C8B-B14F-4D97-AF65-F5344CB8AC3E}">
        <p14:creationId xmlns:p14="http://schemas.microsoft.com/office/powerpoint/2010/main" val="305342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" dur="500"/>
                                        <p:tgtEl>
                                          <p:spTgt spid="2878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5" grpId="0"/>
      <p:bldP spid="80" grpId="0"/>
      <p:bldP spid="29" grpId="0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366" name="Picture 3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200" y="342899"/>
            <a:ext cx="5000625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1844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000" y="342899"/>
            <a:ext cx="4695825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Rectangle 30"/>
          <p:cNvSpPr/>
          <p:nvPr/>
        </p:nvSpPr>
        <p:spPr>
          <a:xfrm>
            <a:off x="8239118" y="3212773"/>
            <a:ext cx="3278630" cy="496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Times New Roman" pitchFamily="18" charset="0"/>
              </a:rPr>
              <a:t>  AB // CD (</a:t>
            </a:r>
            <a:r>
              <a:rPr lang="en-US" sz="2400" dirty="0" err="1" smtClean="0">
                <a:latin typeface="Times New Roman" pitchFamily="18" charset="0"/>
              </a:rPr>
              <a:t>cmt</a:t>
            </a:r>
            <a:r>
              <a:rPr lang="en-US" sz="2400" dirty="0" smtClean="0">
                <a:latin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</a:endParaRP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2792014"/>
              </p:ext>
            </p:extLst>
          </p:nvPr>
        </p:nvGraphicFramePr>
        <p:xfrm>
          <a:off x="8326870" y="3677047"/>
          <a:ext cx="153670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331" name="Equation" r:id="rId6" imgW="1269720" imgH="596880" progId="Equation.DSMT4">
                  <p:embed/>
                </p:oleObj>
              </mc:Choice>
              <mc:Fallback>
                <p:oleObj name="Equation" r:id="rId6" imgW="126972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326870" y="3677047"/>
                        <a:ext cx="1536700" cy="722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8151812" y="2773022"/>
            <a:ext cx="3004349" cy="4957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Times New Roman" pitchFamily="18" charset="0"/>
              </a:rPr>
              <a:t>  c) </a:t>
            </a:r>
            <a:r>
              <a:rPr lang="en-US" sz="2400" dirty="0" err="1" smtClean="0">
                <a:latin typeface="Times New Roman" pitchFamily="18" charset="0"/>
              </a:rPr>
              <a:t>Xét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sym typeface="Symbol"/>
              </a:rPr>
              <a:t>COD </a:t>
            </a:r>
            <a:r>
              <a:rPr lang="en-US" sz="2400" dirty="0" err="1" smtClean="0">
                <a:latin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</a:rPr>
              <a:t>:      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9871401" y="3726212"/>
            <a:ext cx="2363679" cy="496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2400" dirty="0" smtClean="0">
                <a:latin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</a:rPr>
              <a:t>hệ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</a:rPr>
              <a:t> đ/l </a:t>
            </a:r>
            <a:r>
              <a:rPr lang="en-US" sz="2400" dirty="0" err="1" smtClean="0">
                <a:latin typeface="Times New Roman" pitchFamily="18" charset="0"/>
              </a:rPr>
              <a:t>Talet</a:t>
            </a:r>
            <a:r>
              <a:rPr lang="en-US" sz="2400" dirty="0" smtClean="0">
                <a:latin typeface="Times New Roman" pitchFamily="18" charset="0"/>
              </a:rPr>
              <a:t>)      </a:t>
            </a:r>
            <a:endParaRPr lang="en-US" sz="2400" dirty="0">
              <a:latin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454672"/>
              </p:ext>
            </p:extLst>
          </p:nvPr>
        </p:nvGraphicFramePr>
        <p:xfrm>
          <a:off x="8302872" y="4459288"/>
          <a:ext cx="2751138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332" name="Equation" r:id="rId8" imgW="2273040" imgH="596880" progId="Equation.DSMT4">
                  <p:embed/>
                </p:oleObj>
              </mc:Choice>
              <mc:Fallback>
                <p:oleObj name="Equation" r:id="rId8" imgW="227304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302872" y="4459288"/>
                        <a:ext cx="2751138" cy="722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4897941" y="3046695"/>
            <a:ext cx="1327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897643"/>
              </p:ext>
            </p:extLst>
          </p:nvPr>
        </p:nvGraphicFramePr>
        <p:xfrm>
          <a:off x="8400178" y="5286375"/>
          <a:ext cx="23495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333" name="Equation" r:id="rId10" imgW="1942920" imgH="596880" progId="Equation.DSMT4">
                  <p:embed/>
                </p:oleObj>
              </mc:Choice>
              <mc:Fallback>
                <p:oleObj name="Equation" r:id="rId10" imgW="194292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400178" y="5286375"/>
                        <a:ext cx="2349500" cy="72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977385"/>
              </p:ext>
            </p:extLst>
          </p:nvPr>
        </p:nvGraphicFramePr>
        <p:xfrm>
          <a:off x="8355013" y="6072188"/>
          <a:ext cx="348932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334" name="Equation" r:id="rId12" imgW="2882880" imgH="596880" progId="Equation.DSMT4">
                  <p:embed/>
                </p:oleObj>
              </mc:Choice>
              <mc:Fallback>
                <p:oleObj name="Equation" r:id="rId12" imgW="288288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8355013" y="6072188"/>
                        <a:ext cx="3489325" cy="722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0" name="Straight Connector 79"/>
          <p:cNvCxnSpPr/>
          <p:nvPr/>
        </p:nvCxnSpPr>
        <p:spPr>
          <a:xfrm flipH="1">
            <a:off x="3750608" y="2969070"/>
            <a:ext cx="20858" cy="388893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-43706" y="3363676"/>
            <a:ext cx="3910045" cy="3430824"/>
            <a:chOff x="74612" y="2414592"/>
            <a:chExt cx="3910045" cy="4094158"/>
          </a:xfrm>
        </p:grpSpPr>
        <p:graphicFrame>
          <p:nvGraphicFramePr>
            <p:cNvPr id="52" name="Object 5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1891731"/>
                </p:ext>
              </p:extLst>
            </p:nvPr>
          </p:nvGraphicFramePr>
          <p:xfrm>
            <a:off x="368204" y="3532433"/>
            <a:ext cx="1304636" cy="554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335" name="Equation" r:id="rId14" imgW="1434960" imgH="609480" progId="Equation.DSMT4">
                    <p:embed/>
                  </p:oleObj>
                </mc:Choice>
                <mc:Fallback>
                  <p:oleObj name="Equation" r:id="rId14" imgW="1434960" imgH="609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368204" y="3532433"/>
                          <a:ext cx="1304636" cy="5541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" name="Object 5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55921315"/>
                </p:ext>
              </p:extLst>
            </p:nvPr>
          </p:nvGraphicFramePr>
          <p:xfrm>
            <a:off x="398950" y="4147400"/>
            <a:ext cx="1293091" cy="554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336" name="Equation" r:id="rId16" imgW="1422360" imgH="609480" progId="Equation.DSMT4">
                    <p:embed/>
                  </p:oleObj>
                </mc:Choice>
                <mc:Fallback>
                  <p:oleObj name="Equation" r:id="rId16" imgW="1422360" imgH="609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98950" y="4147400"/>
                          <a:ext cx="1293091" cy="5541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" name="Right Brace 53"/>
            <p:cNvSpPr/>
            <p:nvPr/>
          </p:nvSpPr>
          <p:spPr>
            <a:xfrm>
              <a:off x="1783083" y="2798801"/>
              <a:ext cx="260868" cy="1983473"/>
            </a:xfrm>
            <a:prstGeom prst="rightBrace">
              <a:avLst>
                <a:gd name="adj1" fmla="val 61712"/>
                <a:gd name="adj2" fmla="val 50640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74612" y="4800600"/>
              <a:ext cx="3910045" cy="49686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en-US" sz="2400" dirty="0" smtClean="0">
                  <a:latin typeface="Times New Roman" pitchFamily="18" charset="0"/>
                </a:rPr>
                <a:t>  </a:t>
              </a:r>
              <a:r>
                <a:rPr lang="en-US" sz="2400" dirty="0" err="1" smtClean="0">
                  <a:latin typeface="Times New Roman" pitchFamily="18" charset="0"/>
                </a:rPr>
                <a:t>Xét</a:t>
              </a:r>
              <a:r>
                <a:rPr lang="en-US" sz="2400" dirty="0" smtClean="0">
                  <a:latin typeface="Times New Roman" pitchFamily="18" charset="0"/>
                </a:rPr>
                <a:t>            </a:t>
              </a:r>
              <a:r>
                <a:rPr lang="en-US" sz="2400" dirty="0" err="1" smtClean="0">
                  <a:latin typeface="Times New Roman" pitchFamily="18" charset="0"/>
                </a:rPr>
                <a:t>và</a:t>
              </a:r>
              <a:r>
                <a:rPr lang="en-US" sz="2400" dirty="0" smtClean="0">
                  <a:latin typeface="Times New Roman" pitchFamily="18" charset="0"/>
                </a:rPr>
                <a:t>             </a:t>
              </a:r>
              <a:r>
                <a:rPr lang="en-US" sz="2400" dirty="0" err="1" smtClean="0">
                  <a:latin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</a:rPr>
                <a:t>:       </a:t>
              </a:r>
              <a:endParaRPr lang="en-US" sz="2400" dirty="0">
                <a:latin typeface="Times New Roman" pitchFamily="18" charset="0"/>
              </a:endParaRPr>
            </a:p>
          </p:txBody>
        </p:sp>
        <p:graphicFrame>
          <p:nvGraphicFramePr>
            <p:cNvPr id="56" name="Object 5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10379559"/>
                </p:ext>
              </p:extLst>
            </p:nvPr>
          </p:nvGraphicFramePr>
          <p:xfrm>
            <a:off x="783669" y="4943754"/>
            <a:ext cx="2179205" cy="316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337" name="Equation" r:id="rId18" imgW="2273040" imgH="330120" progId="Equation.DSMT4">
                    <p:embed/>
                  </p:oleObj>
                </mc:Choice>
                <mc:Fallback>
                  <p:oleObj name="Equation" r:id="rId18" imgW="2273040" imgH="3301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783669" y="4943754"/>
                          <a:ext cx="2179205" cy="3161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7" name="Group 56"/>
            <p:cNvGrpSpPr/>
            <p:nvPr/>
          </p:nvGrpSpPr>
          <p:grpSpPr>
            <a:xfrm>
              <a:off x="301625" y="6156325"/>
              <a:ext cx="3622675" cy="352425"/>
              <a:chOff x="715391" y="6347592"/>
              <a:chExt cx="3623619" cy="352425"/>
            </a:xfrm>
          </p:grpSpPr>
          <p:graphicFrame>
            <p:nvGraphicFramePr>
              <p:cNvPr id="61" name="Object 6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11385073"/>
                  </p:ext>
                </p:extLst>
              </p:nvPr>
            </p:nvGraphicFramePr>
            <p:xfrm>
              <a:off x="715391" y="6347592"/>
              <a:ext cx="3623619" cy="3524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2338" name="Equation" r:id="rId20" imgW="2857320" imgH="279360" progId="Equation.DSMT4">
                      <p:embed/>
                    </p:oleObj>
                  </mc:Choice>
                  <mc:Fallback>
                    <p:oleObj name="Equation" r:id="rId20" imgW="2857320" imgH="27936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15391" y="6347592"/>
                            <a:ext cx="3623619" cy="3524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3" name="Freeform 61"/>
              <p:cNvSpPr>
                <a:spLocks noChangeAspect="1"/>
              </p:cNvSpPr>
              <p:nvPr/>
            </p:nvSpPr>
            <p:spPr bwMode="auto">
              <a:xfrm>
                <a:off x="2006856" y="6453114"/>
                <a:ext cx="291166" cy="128705"/>
              </a:xfrm>
              <a:custGeom>
                <a:avLst/>
                <a:gdLst>
                  <a:gd name="T0" fmla="*/ 40716 w 2997"/>
                  <a:gd name="T1" fmla="*/ 0 h 1298"/>
                  <a:gd name="T2" fmla="*/ 18786 w 2997"/>
                  <a:gd name="T3" fmla="*/ 9549 h 1298"/>
                  <a:gd name="T4" fmla="*/ 5044 w 2997"/>
                  <a:gd name="T5" fmla="*/ 26858 h 1298"/>
                  <a:gd name="T6" fmla="*/ 658 w 2997"/>
                  <a:gd name="T7" fmla="*/ 51477 h 1298"/>
                  <a:gd name="T8" fmla="*/ 8918 w 2997"/>
                  <a:gd name="T9" fmla="*/ 74978 h 1298"/>
                  <a:gd name="T10" fmla="*/ 33552 w 2997"/>
                  <a:gd name="T11" fmla="*/ 87288 h 1298"/>
                  <a:gd name="T12" fmla="*/ 69443 w 2997"/>
                  <a:gd name="T13" fmla="*/ 79156 h 1298"/>
                  <a:gd name="T14" fmla="*/ 99340 w 2997"/>
                  <a:gd name="T15" fmla="*/ 53193 h 1298"/>
                  <a:gd name="T16" fmla="*/ 127849 w 2997"/>
                  <a:gd name="T17" fmla="*/ 29693 h 1298"/>
                  <a:gd name="T18" fmla="*/ 151459 w 2997"/>
                  <a:gd name="T19" fmla="*/ 17905 h 1298"/>
                  <a:gd name="T20" fmla="*/ 177190 w 2997"/>
                  <a:gd name="T21" fmla="*/ 12907 h 1298"/>
                  <a:gd name="T22" fmla="*/ 197511 w 2997"/>
                  <a:gd name="T23" fmla="*/ 19621 h 1298"/>
                  <a:gd name="T24" fmla="*/ 211765 w 2997"/>
                  <a:gd name="T25" fmla="*/ 35810 h 1298"/>
                  <a:gd name="T26" fmla="*/ 217248 w 2997"/>
                  <a:gd name="T27" fmla="*/ 52074 h 1298"/>
                  <a:gd name="T28" fmla="*/ 217759 w 2997"/>
                  <a:gd name="T29" fmla="*/ 66622 h 1298"/>
                  <a:gd name="T30" fmla="*/ 209572 w 2997"/>
                  <a:gd name="T31" fmla="*/ 85049 h 1298"/>
                  <a:gd name="T32" fmla="*/ 194733 w 2997"/>
                  <a:gd name="T33" fmla="*/ 96837 h 129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97"/>
                  <a:gd name="T52" fmla="*/ 0 h 1298"/>
                  <a:gd name="T53" fmla="*/ 2997 w 2997"/>
                  <a:gd name="T54" fmla="*/ 1298 h 129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97" h="1298">
                    <a:moveTo>
                      <a:pt x="557" y="0"/>
                    </a:moveTo>
                    <a:cubicBezTo>
                      <a:pt x="507" y="21"/>
                      <a:pt x="338" y="68"/>
                      <a:pt x="257" y="128"/>
                    </a:cubicBezTo>
                    <a:cubicBezTo>
                      <a:pt x="176" y="188"/>
                      <a:pt x="110" y="266"/>
                      <a:pt x="69" y="360"/>
                    </a:cubicBezTo>
                    <a:cubicBezTo>
                      <a:pt x="28" y="454"/>
                      <a:pt x="0" y="583"/>
                      <a:pt x="9" y="690"/>
                    </a:cubicBezTo>
                    <a:cubicBezTo>
                      <a:pt x="18" y="797"/>
                      <a:pt x="47" y="925"/>
                      <a:pt x="122" y="1005"/>
                    </a:cubicBezTo>
                    <a:cubicBezTo>
                      <a:pt x="197" y="1085"/>
                      <a:pt x="321" y="1161"/>
                      <a:pt x="459" y="1170"/>
                    </a:cubicBezTo>
                    <a:cubicBezTo>
                      <a:pt x="597" y="1179"/>
                      <a:pt x="800" y="1137"/>
                      <a:pt x="950" y="1061"/>
                    </a:cubicBezTo>
                    <a:cubicBezTo>
                      <a:pt x="1100" y="985"/>
                      <a:pt x="1226" y="823"/>
                      <a:pt x="1359" y="713"/>
                    </a:cubicBezTo>
                    <a:cubicBezTo>
                      <a:pt x="1492" y="603"/>
                      <a:pt x="1630" y="477"/>
                      <a:pt x="1749" y="398"/>
                    </a:cubicBezTo>
                    <a:cubicBezTo>
                      <a:pt x="1868" y="319"/>
                      <a:pt x="1960" y="277"/>
                      <a:pt x="2072" y="240"/>
                    </a:cubicBezTo>
                    <a:cubicBezTo>
                      <a:pt x="2184" y="203"/>
                      <a:pt x="2319" y="169"/>
                      <a:pt x="2424" y="173"/>
                    </a:cubicBezTo>
                    <a:cubicBezTo>
                      <a:pt x="2529" y="177"/>
                      <a:pt x="2623" y="212"/>
                      <a:pt x="2702" y="263"/>
                    </a:cubicBezTo>
                    <a:cubicBezTo>
                      <a:pt x="2781" y="314"/>
                      <a:pt x="2852" y="408"/>
                      <a:pt x="2897" y="480"/>
                    </a:cubicBezTo>
                    <a:cubicBezTo>
                      <a:pt x="2942" y="552"/>
                      <a:pt x="2958" y="629"/>
                      <a:pt x="2972" y="698"/>
                    </a:cubicBezTo>
                    <a:cubicBezTo>
                      <a:pt x="2986" y="767"/>
                      <a:pt x="2997" y="819"/>
                      <a:pt x="2979" y="893"/>
                    </a:cubicBezTo>
                    <a:cubicBezTo>
                      <a:pt x="2961" y="967"/>
                      <a:pt x="2919" y="1072"/>
                      <a:pt x="2867" y="1140"/>
                    </a:cubicBezTo>
                    <a:cubicBezTo>
                      <a:pt x="2815" y="1208"/>
                      <a:pt x="2706" y="1265"/>
                      <a:pt x="2664" y="1298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endParaRPr lang="en-US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58" name="Object 5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58513722"/>
                </p:ext>
              </p:extLst>
            </p:nvPr>
          </p:nvGraphicFramePr>
          <p:xfrm>
            <a:off x="266700" y="5370513"/>
            <a:ext cx="2416175" cy="657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339" name="Equation" r:id="rId22" imgW="2197080" imgH="596880" progId="Equation.DSMT4">
                    <p:embed/>
                  </p:oleObj>
                </mc:Choice>
                <mc:Fallback>
                  <p:oleObj name="Equation" r:id="rId22" imgW="2197080" imgH="596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266700" y="5370513"/>
                          <a:ext cx="2416175" cy="6572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9" name="TextBox 58"/>
            <p:cNvSpPr txBox="1"/>
            <p:nvPr/>
          </p:nvSpPr>
          <p:spPr>
            <a:xfrm>
              <a:off x="320906" y="2414592"/>
              <a:ext cx="23868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Ta </a:t>
              </a:r>
              <a:r>
                <a:rPr lang="en-US" sz="24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0" name="Object 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5570446"/>
                </p:ext>
              </p:extLst>
            </p:nvPr>
          </p:nvGraphicFramePr>
          <p:xfrm>
            <a:off x="366616" y="2854701"/>
            <a:ext cx="1177636" cy="5541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2340" name="Equation" r:id="rId24" imgW="1295280" imgH="609480" progId="Equation.DSMT4">
                    <p:embed/>
                  </p:oleObj>
                </mc:Choice>
                <mc:Fallback>
                  <p:oleObj name="Equation" r:id="rId24" imgW="1295280" imgH="609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366616" y="2854701"/>
                          <a:ext cx="1177636" cy="55418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4" name="Group 63"/>
          <p:cNvGrpSpPr/>
          <p:nvPr/>
        </p:nvGrpSpPr>
        <p:grpSpPr>
          <a:xfrm>
            <a:off x="3722827" y="3507183"/>
            <a:ext cx="5038241" cy="3489774"/>
            <a:chOff x="4332771" y="2889878"/>
            <a:chExt cx="5038241" cy="3489774"/>
          </a:xfrm>
        </p:grpSpPr>
        <p:grpSp>
          <p:nvGrpSpPr>
            <p:cNvPr id="65" name="Group 64"/>
            <p:cNvGrpSpPr/>
            <p:nvPr/>
          </p:nvGrpSpPr>
          <p:grpSpPr>
            <a:xfrm>
              <a:off x="4407788" y="2889878"/>
              <a:ext cx="3745828" cy="496867"/>
              <a:chOff x="5291223" y="3966298"/>
              <a:chExt cx="3746805" cy="496867"/>
            </a:xfrm>
          </p:grpSpPr>
          <p:sp>
            <p:nvSpPr>
              <p:cNvPr id="85" name="Rectangle 84"/>
              <p:cNvSpPr/>
              <p:nvPr/>
            </p:nvSpPr>
            <p:spPr>
              <a:xfrm>
                <a:off x="5291223" y="3966298"/>
                <a:ext cx="820503" cy="4968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>
                  <a:lnSpc>
                    <a:spcPct val="120000"/>
                  </a:lnSpc>
                </a:pPr>
                <a:r>
                  <a:rPr lang="en-US" sz="2400" dirty="0" smtClean="0">
                    <a:latin typeface="Times New Roman" pitchFamily="18" charset="0"/>
                  </a:rPr>
                  <a:t>b) </a:t>
                </a:r>
                <a:r>
                  <a:rPr lang="en-US" sz="2400" dirty="0" err="1" smtClean="0">
                    <a:latin typeface="Times New Roman" pitchFamily="18" charset="0"/>
                  </a:rPr>
                  <a:t>Vì</a:t>
                </a:r>
                <a:endParaRPr lang="en-US" sz="2400" dirty="0">
                  <a:latin typeface="Times New Roman" pitchFamily="18" charset="0"/>
                </a:endParaRPr>
              </a:p>
            </p:txBody>
          </p:sp>
          <p:graphicFrame>
            <p:nvGraphicFramePr>
              <p:cNvPr id="86" name="Object 8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56234240"/>
                  </p:ext>
                </p:extLst>
              </p:nvPr>
            </p:nvGraphicFramePr>
            <p:xfrm>
              <a:off x="6108328" y="4097433"/>
              <a:ext cx="2929700" cy="3540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2341" name="Equation" r:id="rId26" imgW="2311200" imgH="279360" progId="Equation.DSMT4">
                      <p:embed/>
                    </p:oleObj>
                  </mc:Choice>
                  <mc:Fallback>
                    <p:oleObj name="Equation" r:id="rId26" imgW="2311200" imgH="27936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108328" y="4097433"/>
                            <a:ext cx="2929700" cy="3540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67" name="Freeform 61"/>
            <p:cNvSpPr>
              <a:spLocks noChangeAspect="1"/>
            </p:cNvSpPr>
            <p:nvPr/>
          </p:nvSpPr>
          <p:spPr bwMode="auto">
            <a:xfrm>
              <a:off x="6115602" y="3095624"/>
              <a:ext cx="320199" cy="141575"/>
            </a:xfrm>
            <a:custGeom>
              <a:avLst/>
              <a:gdLst>
                <a:gd name="T0" fmla="*/ 40716 w 2997"/>
                <a:gd name="T1" fmla="*/ 0 h 1298"/>
                <a:gd name="T2" fmla="*/ 18786 w 2997"/>
                <a:gd name="T3" fmla="*/ 9549 h 1298"/>
                <a:gd name="T4" fmla="*/ 5044 w 2997"/>
                <a:gd name="T5" fmla="*/ 26858 h 1298"/>
                <a:gd name="T6" fmla="*/ 658 w 2997"/>
                <a:gd name="T7" fmla="*/ 51477 h 1298"/>
                <a:gd name="T8" fmla="*/ 8918 w 2997"/>
                <a:gd name="T9" fmla="*/ 74978 h 1298"/>
                <a:gd name="T10" fmla="*/ 33552 w 2997"/>
                <a:gd name="T11" fmla="*/ 87288 h 1298"/>
                <a:gd name="T12" fmla="*/ 69443 w 2997"/>
                <a:gd name="T13" fmla="*/ 79156 h 1298"/>
                <a:gd name="T14" fmla="*/ 99340 w 2997"/>
                <a:gd name="T15" fmla="*/ 53193 h 1298"/>
                <a:gd name="T16" fmla="*/ 127849 w 2997"/>
                <a:gd name="T17" fmla="*/ 29693 h 1298"/>
                <a:gd name="T18" fmla="*/ 151459 w 2997"/>
                <a:gd name="T19" fmla="*/ 17905 h 1298"/>
                <a:gd name="T20" fmla="*/ 177190 w 2997"/>
                <a:gd name="T21" fmla="*/ 12907 h 1298"/>
                <a:gd name="T22" fmla="*/ 197511 w 2997"/>
                <a:gd name="T23" fmla="*/ 19621 h 1298"/>
                <a:gd name="T24" fmla="*/ 211765 w 2997"/>
                <a:gd name="T25" fmla="*/ 35810 h 1298"/>
                <a:gd name="T26" fmla="*/ 217248 w 2997"/>
                <a:gd name="T27" fmla="*/ 52074 h 1298"/>
                <a:gd name="T28" fmla="*/ 217759 w 2997"/>
                <a:gd name="T29" fmla="*/ 66622 h 1298"/>
                <a:gd name="T30" fmla="*/ 209572 w 2997"/>
                <a:gd name="T31" fmla="*/ 85049 h 1298"/>
                <a:gd name="T32" fmla="*/ 194733 w 2997"/>
                <a:gd name="T33" fmla="*/ 96837 h 129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997"/>
                <a:gd name="T52" fmla="*/ 0 h 1298"/>
                <a:gd name="T53" fmla="*/ 2997 w 2997"/>
                <a:gd name="T54" fmla="*/ 1298 h 129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997" h="1298">
                  <a:moveTo>
                    <a:pt x="557" y="0"/>
                  </a:moveTo>
                  <a:cubicBezTo>
                    <a:pt x="507" y="21"/>
                    <a:pt x="338" y="68"/>
                    <a:pt x="257" y="128"/>
                  </a:cubicBezTo>
                  <a:cubicBezTo>
                    <a:pt x="176" y="188"/>
                    <a:pt x="110" y="266"/>
                    <a:pt x="69" y="360"/>
                  </a:cubicBezTo>
                  <a:cubicBezTo>
                    <a:pt x="28" y="454"/>
                    <a:pt x="0" y="583"/>
                    <a:pt x="9" y="690"/>
                  </a:cubicBezTo>
                  <a:cubicBezTo>
                    <a:pt x="18" y="797"/>
                    <a:pt x="47" y="925"/>
                    <a:pt x="122" y="1005"/>
                  </a:cubicBezTo>
                  <a:cubicBezTo>
                    <a:pt x="197" y="1085"/>
                    <a:pt x="321" y="1161"/>
                    <a:pt x="459" y="1170"/>
                  </a:cubicBezTo>
                  <a:cubicBezTo>
                    <a:pt x="597" y="1179"/>
                    <a:pt x="800" y="1137"/>
                    <a:pt x="950" y="1061"/>
                  </a:cubicBezTo>
                  <a:cubicBezTo>
                    <a:pt x="1100" y="985"/>
                    <a:pt x="1226" y="823"/>
                    <a:pt x="1359" y="713"/>
                  </a:cubicBezTo>
                  <a:cubicBezTo>
                    <a:pt x="1492" y="603"/>
                    <a:pt x="1630" y="477"/>
                    <a:pt x="1749" y="398"/>
                  </a:cubicBezTo>
                  <a:cubicBezTo>
                    <a:pt x="1868" y="319"/>
                    <a:pt x="1960" y="277"/>
                    <a:pt x="2072" y="240"/>
                  </a:cubicBezTo>
                  <a:cubicBezTo>
                    <a:pt x="2184" y="203"/>
                    <a:pt x="2319" y="169"/>
                    <a:pt x="2424" y="173"/>
                  </a:cubicBezTo>
                  <a:cubicBezTo>
                    <a:pt x="2529" y="177"/>
                    <a:pt x="2623" y="212"/>
                    <a:pt x="2702" y="263"/>
                  </a:cubicBezTo>
                  <a:cubicBezTo>
                    <a:pt x="2781" y="314"/>
                    <a:pt x="2852" y="408"/>
                    <a:pt x="2897" y="480"/>
                  </a:cubicBezTo>
                  <a:cubicBezTo>
                    <a:pt x="2942" y="552"/>
                    <a:pt x="2958" y="629"/>
                    <a:pt x="2972" y="698"/>
                  </a:cubicBezTo>
                  <a:cubicBezTo>
                    <a:pt x="2986" y="767"/>
                    <a:pt x="2997" y="819"/>
                    <a:pt x="2979" y="893"/>
                  </a:cubicBezTo>
                  <a:cubicBezTo>
                    <a:pt x="2961" y="967"/>
                    <a:pt x="2919" y="1072"/>
                    <a:pt x="2867" y="1140"/>
                  </a:cubicBezTo>
                  <a:cubicBezTo>
                    <a:pt x="2815" y="1208"/>
                    <a:pt x="2706" y="1265"/>
                    <a:pt x="2664" y="1298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lnSpc>
                  <a:spcPct val="120000"/>
                </a:lnSpc>
              </a:pPr>
              <a:endParaRPr lang="en-US" sz="2800" dirty="0">
                <a:solidFill>
                  <a:srgbClr val="3366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4" name="Group 73"/>
            <p:cNvGrpSpPr/>
            <p:nvPr/>
          </p:nvGrpSpPr>
          <p:grpSpPr>
            <a:xfrm>
              <a:off x="4464350" y="3509041"/>
              <a:ext cx="3277777" cy="846201"/>
              <a:chOff x="5573753" y="4704269"/>
              <a:chExt cx="3278630" cy="846201"/>
            </a:xfrm>
          </p:grpSpPr>
          <p:graphicFrame>
            <p:nvGraphicFramePr>
              <p:cNvPr id="83" name="Object 8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92347209"/>
                  </p:ext>
                </p:extLst>
              </p:nvPr>
            </p:nvGraphicFramePr>
            <p:xfrm>
              <a:off x="5774833" y="4704269"/>
              <a:ext cx="1965837" cy="4476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2342" name="Equation" r:id="rId28" imgW="1562040" imgH="355320" progId="Equation.DSMT4">
                      <p:embed/>
                    </p:oleObj>
                  </mc:Choice>
                  <mc:Fallback>
                    <p:oleObj name="Equation" r:id="rId28" imgW="1562040" imgH="35532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74833" y="4704269"/>
                            <a:ext cx="1965837" cy="44767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/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4" name="Rectangle 83"/>
              <p:cNvSpPr/>
              <p:nvPr/>
            </p:nvSpPr>
            <p:spPr>
              <a:xfrm>
                <a:off x="5573753" y="5053603"/>
                <a:ext cx="3278630" cy="4968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ct val="120000"/>
                  </a:lnSpc>
                </a:pPr>
                <a:r>
                  <a:rPr lang="en-US" sz="2400" dirty="0" smtClean="0">
                    <a:latin typeface="Times New Roman" pitchFamily="18" charset="0"/>
                  </a:rPr>
                  <a:t>(</a:t>
                </a:r>
                <a:r>
                  <a:rPr lang="en-US" sz="2400" dirty="0" err="1" smtClean="0">
                    <a:latin typeface="Times New Roman" pitchFamily="18" charset="0"/>
                  </a:rPr>
                  <a:t>cặp</a:t>
                </a:r>
                <a:r>
                  <a:rPr lang="en-US" sz="2400" dirty="0" smtClean="0">
                    <a:latin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</a:rPr>
                  <a:t>góc</a:t>
                </a:r>
                <a:r>
                  <a:rPr lang="en-US" sz="2400" dirty="0" smtClean="0">
                    <a:latin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</a:rPr>
                  <a:t>tương</a:t>
                </a:r>
                <a:r>
                  <a:rPr lang="en-US" sz="2400" dirty="0" smtClean="0">
                    <a:latin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</a:rPr>
                  <a:t>ứng</a:t>
                </a:r>
                <a:r>
                  <a:rPr lang="en-US" sz="2400" dirty="0" smtClean="0">
                    <a:latin typeface="Times New Roman" pitchFamily="18" charset="0"/>
                  </a:rPr>
                  <a:t>)</a:t>
                </a:r>
                <a:endParaRPr lang="en-US" sz="2400" dirty="0">
                  <a:latin typeface="Times New Roman" pitchFamily="18" charset="0"/>
                </a:endParaRPr>
              </a:p>
            </p:txBody>
          </p:sp>
        </p:grpSp>
        <p:sp>
          <p:nvSpPr>
            <p:cNvPr id="76" name="Rectangle 75"/>
            <p:cNvSpPr/>
            <p:nvPr/>
          </p:nvSpPr>
          <p:spPr>
            <a:xfrm>
              <a:off x="4427838" y="4881827"/>
              <a:ext cx="3277776" cy="49571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en-US" sz="2400" dirty="0" smtClean="0">
                  <a:latin typeface="Times New Roman" pitchFamily="18" charset="0"/>
                  <a:sym typeface="Symbol"/>
                </a:rPr>
                <a:t></a:t>
              </a:r>
              <a:r>
                <a:rPr lang="en-US" sz="2400" dirty="0" smtClean="0">
                  <a:latin typeface="Times New Roman" pitchFamily="18" charset="0"/>
                </a:rPr>
                <a:t>AB // CD (</a:t>
              </a:r>
              <a:r>
                <a:rPr lang="en-US" sz="2400" dirty="0" err="1" smtClean="0">
                  <a:latin typeface="Times New Roman" pitchFamily="18" charset="0"/>
                </a:rPr>
                <a:t>dhnb</a:t>
              </a:r>
              <a:r>
                <a:rPr lang="en-US" sz="2400" dirty="0" smtClean="0">
                  <a:latin typeface="Times New Roman" pitchFamily="18" charset="0"/>
                </a:rPr>
                <a:t>)</a:t>
              </a: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4367100" y="5400923"/>
              <a:ext cx="5003912" cy="9787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eaLnBrk="0" hangingPunct="0">
                <a:lnSpc>
                  <a:spcPct val="120000"/>
                </a:lnSpc>
                <a:buFont typeface="Symbol"/>
                <a:buChar char="Þ"/>
              </a:pPr>
              <a:r>
                <a:rPr lang="en-US" sz="2400" dirty="0" err="1" smtClean="0">
                  <a:latin typeface="Times New Roman" pitchFamily="18" charset="0"/>
                </a:rPr>
                <a:t>Tứ</a:t>
              </a:r>
              <a:r>
                <a:rPr lang="en-US" sz="2400" dirty="0" smtClean="0"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</a:rPr>
                <a:t>giác</a:t>
              </a:r>
              <a:r>
                <a:rPr lang="en-US" sz="2400" dirty="0" smtClean="0">
                  <a:latin typeface="Times New Roman" pitchFamily="18" charset="0"/>
                </a:rPr>
                <a:t> ABCD </a:t>
              </a:r>
              <a:r>
                <a:rPr lang="en-US" sz="2400" dirty="0" err="1" smtClean="0">
                  <a:latin typeface="Times New Roman" pitchFamily="18" charset="0"/>
                </a:rPr>
                <a:t>là</a:t>
              </a:r>
              <a:r>
                <a:rPr lang="en-US" sz="2400" dirty="0" smtClean="0"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</a:rPr>
                <a:t>hình</a:t>
              </a:r>
              <a:r>
                <a:rPr lang="en-US" sz="2400" dirty="0" smtClean="0">
                  <a:latin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</a:rPr>
                <a:t>thang</a:t>
              </a:r>
              <a:endParaRPr lang="en-US" sz="2400" dirty="0" smtClean="0">
                <a:latin typeface="Times New Roman" pitchFamily="18" charset="0"/>
              </a:endParaRPr>
            </a:p>
            <a:p>
              <a:pPr eaLnBrk="0" hangingPunct="0">
                <a:lnSpc>
                  <a:spcPct val="120000"/>
                </a:lnSpc>
              </a:pPr>
              <a:r>
                <a:rPr lang="en-US" sz="2400" dirty="0">
                  <a:latin typeface="Times New Roman" pitchFamily="18" charset="0"/>
                </a:rPr>
                <a:t> </a:t>
              </a:r>
              <a:r>
                <a:rPr lang="en-US" sz="2400" dirty="0" smtClean="0">
                  <a:latin typeface="Times New Roman" pitchFamily="18" charset="0"/>
                </a:rPr>
                <a:t>    (</a:t>
              </a:r>
              <a:r>
                <a:rPr lang="en-US" sz="2400" dirty="0" err="1" smtClean="0">
                  <a:latin typeface="Times New Roman" pitchFamily="18" charset="0"/>
                </a:rPr>
                <a:t>dhnb</a:t>
              </a:r>
              <a:r>
                <a:rPr lang="en-US" sz="2400" dirty="0" smtClean="0">
                  <a:latin typeface="Times New Roman" pitchFamily="18" charset="0"/>
                </a:rPr>
                <a:t>)</a:t>
              </a:r>
              <a:endParaRPr lang="en-US" sz="2400" dirty="0">
                <a:latin typeface="Times New Roman" pitchFamily="18" charset="0"/>
              </a:endParaRPr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4332771" y="4312056"/>
              <a:ext cx="4851512" cy="535531"/>
              <a:chOff x="4332771" y="4312056"/>
              <a:chExt cx="4851512" cy="535531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4332771" y="4312056"/>
                <a:ext cx="4851512" cy="5355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ct val="120000"/>
                  </a:lnSpc>
                </a:pPr>
                <a:r>
                  <a:rPr lang="en-US" sz="2400" err="1" smtClean="0">
                    <a:latin typeface="Times New Roman" pitchFamily="18" charset="0"/>
                  </a:rPr>
                  <a:t>Mà</a:t>
                </a:r>
                <a:r>
                  <a:rPr lang="en-US" sz="2400" smtClean="0">
                    <a:latin typeface="Times New Roman" pitchFamily="18" charset="0"/>
                  </a:rPr>
                  <a:t>         và          </a:t>
                </a:r>
                <a:r>
                  <a:rPr lang="en-US" sz="2400" dirty="0" smtClean="0">
                    <a:latin typeface="Times New Roman" pitchFamily="18" charset="0"/>
                  </a:rPr>
                  <a:t>ở </a:t>
                </a:r>
                <a:r>
                  <a:rPr lang="en-US" sz="2400" dirty="0" err="1" smtClean="0">
                    <a:latin typeface="Times New Roman" pitchFamily="18" charset="0"/>
                  </a:rPr>
                  <a:t>vị</a:t>
                </a:r>
                <a:r>
                  <a:rPr lang="en-US" sz="2400" dirty="0" smtClean="0">
                    <a:latin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</a:rPr>
                  <a:t>trí</a:t>
                </a:r>
                <a:r>
                  <a:rPr lang="en-US" sz="2400" dirty="0" smtClean="0">
                    <a:latin typeface="Times New Roman" pitchFamily="18" charset="0"/>
                  </a:rPr>
                  <a:t> so le </a:t>
                </a:r>
                <a:r>
                  <a:rPr lang="en-US" sz="2400" dirty="0" err="1" smtClean="0">
                    <a:latin typeface="Times New Roman" pitchFamily="18" charset="0"/>
                  </a:rPr>
                  <a:t>trong</a:t>
                </a:r>
                <a:endParaRPr lang="en-US" sz="2400" dirty="0">
                  <a:latin typeface="Times New Roman" pitchFamily="18" charset="0"/>
                </a:endParaRPr>
              </a:p>
            </p:txBody>
          </p:sp>
          <p:pic>
            <p:nvPicPr>
              <p:cNvPr id="81" name="Picture 80"/>
              <p:cNvPicPr>
                <a:picLocks noChangeAspect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938867" y="4441550"/>
                <a:ext cx="571625" cy="368391"/>
              </a:xfrm>
              <a:prstGeom prst="rect">
                <a:avLst/>
              </a:prstGeom>
            </p:spPr>
          </p:pic>
          <p:pic>
            <p:nvPicPr>
              <p:cNvPr id="82" name="Picture 81"/>
              <p:cNvPicPr>
                <a:picLocks noChangeAspect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995565" y="4441550"/>
                <a:ext cx="635139" cy="368391"/>
              </a:xfrm>
              <a:prstGeom prst="rect">
                <a:avLst/>
              </a:prstGeom>
            </p:spPr>
          </p:pic>
        </p:grpSp>
      </p:grpSp>
      <p:cxnSp>
        <p:nvCxnSpPr>
          <p:cNvPr id="87" name="Straight Connector 86"/>
          <p:cNvCxnSpPr/>
          <p:nvPr/>
        </p:nvCxnSpPr>
        <p:spPr>
          <a:xfrm>
            <a:off x="8235144" y="2810736"/>
            <a:ext cx="3974" cy="39837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57290" y="2553276"/>
            <a:ext cx="4963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altLang="en-US" sz="24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 </a:t>
            </a:r>
            <a:r>
              <a:rPr lang="en-US" altLang="en-US" sz="24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 BD cắt nhau tại O. Tính DO?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92584" y="538317"/>
            <a:ext cx="5852874" cy="2543236"/>
            <a:chOff x="74612" y="-128644"/>
            <a:chExt cx="5852874" cy="2543236"/>
          </a:xfrm>
        </p:grpSpPr>
        <p:sp>
          <p:nvSpPr>
            <p:cNvPr id="42" name="TextBox 41"/>
            <p:cNvSpPr txBox="1"/>
            <p:nvPr/>
          </p:nvSpPr>
          <p:spPr>
            <a:xfrm>
              <a:off x="865276" y="1521295"/>
              <a:ext cx="50622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b) </a:t>
              </a:r>
              <a:r>
                <a:rPr lang="en-US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CM: </a:t>
              </a:r>
              <a:r>
                <a:rPr lang="en-US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tứ giác ABCD là hình thang;</a:t>
              </a:r>
              <a:endPara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939172" y="-128644"/>
              <a:ext cx="212013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vi-VN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ứ </a:t>
              </a:r>
              <a:r>
                <a:rPr lang="vi-VN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r>
                <a:rPr lang="vi-VN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vi-VN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ABCD</a:t>
              </a:r>
              <a:r>
                <a:rPr lang="en-US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endParaRPr lang="en-US" sz="240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950507" y="171240"/>
              <a:ext cx="154561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AB = </a:t>
              </a:r>
              <a:r>
                <a:rPr lang="vi-VN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3cm</a:t>
              </a:r>
              <a:r>
                <a:rPr lang="en-US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endParaRPr lang="en-US" sz="240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305411" y="560271"/>
              <a:ext cx="16225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CD = 12cm</a:t>
              </a:r>
              <a:endParaRPr lang="en-US" sz="240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71726" y="572501"/>
              <a:ext cx="164019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AD = </a:t>
              </a:r>
              <a:r>
                <a:rPr lang="vi-VN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5cm</a:t>
              </a:r>
              <a:r>
                <a:rPr lang="en-US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r>
                <a:rPr lang="vi-VN" altLang="en-US" sz="2400" smtClean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40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390796" y="178763"/>
              <a:ext cx="146867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BD = 6cm</a:t>
              </a:r>
              <a:endParaRPr lang="en-US" sz="2400"/>
            </a:p>
          </p:txBody>
        </p:sp>
        <p:grpSp>
          <p:nvGrpSpPr>
            <p:cNvPr id="66" name="Group 65"/>
            <p:cNvGrpSpPr/>
            <p:nvPr/>
          </p:nvGrpSpPr>
          <p:grpSpPr>
            <a:xfrm>
              <a:off x="871726" y="1075915"/>
              <a:ext cx="2698175" cy="461665"/>
              <a:chOff x="817808" y="4189339"/>
              <a:chExt cx="2698175" cy="461665"/>
            </a:xfrm>
          </p:grpSpPr>
          <p:sp>
            <p:nvSpPr>
              <p:cNvPr id="69" name="Rectangle 68"/>
              <p:cNvSpPr/>
              <p:nvPr/>
            </p:nvSpPr>
            <p:spPr>
              <a:xfrm>
                <a:off x="817808" y="4189339"/>
                <a:ext cx="26981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a) </a:t>
                </a:r>
                <a:r>
                  <a:rPr lang="en-US" altLang="en-US" sz="24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ABD </a:t>
                </a:r>
                <a:r>
                  <a:rPr lang="en-US" altLang="en-US" sz="240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altLang="en-US" sz="240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/>
                  </a:rPr>
                  <a:t></a:t>
                </a:r>
                <a:r>
                  <a:rPr lang="en-US" altLang="en-US" sz="240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BDC</a:t>
                </a:r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Freeform 61"/>
              <p:cNvSpPr>
                <a:spLocks noChangeAspect="1"/>
              </p:cNvSpPr>
              <p:nvPr/>
            </p:nvSpPr>
            <p:spPr bwMode="auto">
              <a:xfrm>
                <a:off x="2151115" y="4360399"/>
                <a:ext cx="291090" cy="128705"/>
              </a:xfrm>
              <a:custGeom>
                <a:avLst/>
                <a:gdLst>
                  <a:gd name="T0" fmla="*/ 40716 w 2997"/>
                  <a:gd name="T1" fmla="*/ 0 h 1298"/>
                  <a:gd name="T2" fmla="*/ 18786 w 2997"/>
                  <a:gd name="T3" fmla="*/ 9549 h 1298"/>
                  <a:gd name="T4" fmla="*/ 5044 w 2997"/>
                  <a:gd name="T5" fmla="*/ 26858 h 1298"/>
                  <a:gd name="T6" fmla="*/ 658 w 2997"/>
                  <a:gd name="T7" fmla="*/ 51477 h 1298"/>
                  <a:gd name="T8" fmla="*/ 8918 w 2997"/>
                  <a:gd name="T9" fmla="*/ 74978 h 1298"/>
                  <a:gd name="T10" fmla="*/ 33552 w 2997"/>
                  <a:gd name="T11" fmla="*/ 87288 h 1298"/>
                  <a:gd name="T12" fmla="*/ 69443 w 2997"/>
                  <a:gd name="T13" fmla="*/ 79156 h 1298"/>
                  <a:gd name="T14" fmla="*/ 99340 w 2997"/>
                  <a:gd name="T15" fmla="*/ 53193 h 1298"/>
                  <a:gd name="T16" fmla="*/ 127849 w 2997"/>
                  <a:gd name="T17" fmla="*/ 29693 h 1298"/>
                  <a:gd name="T18" fmla="*/ 151459 w 2997"/>
                  <a:gd name="T19" fmla="*/ 17905 h 1298"/>
                  <a:gd name="T20" fmla="*/ 177190 w 2997"/>
                  <a:gd name="T21" fmla="*/ 12907 h 1298"/>
                  <a:gd name="T22" fmla="*/ 197511 w 2997"/>
                  <a:gd name="T23" fmla="*/ 19621 h 1298"/>
                  <a:gd name="T24" fmla="*/ 211765 w 2997"/>
                  <a:gd name="T25" fmla="*/ 35810 h 1298"/>
                  <a:gd name="T26" fmla="*/ 217248 w 2997"/>
                  <a:gd name="T27" fmla="*/ 52074 h 1298"/>
                  <a:gd name="T28" fmla="*/ 217759 w 2997"/>
                  <a:gd name="T29" fmla="*/ 66622 h 1298"/>
                  <a:gd name="T30" fmla="*/ 209572 w 2997"/>
                  <a:gd name="T31" fmla="*/ 85049 h 1298"/>
                  <a:gd name="T32" fmla="*/ 194733 w 2997"/>
                  <a:gd name="T33" fmla="*/ 96837 h 129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997"/>
                  <a:gd name="T52" fmla="*/ 0 h 1298"/>
                  <a:gd name="T53" fmla="*/ 2997 w 2997"/>
                  <a:gd name="T54" fmla="*/ 1298 h 129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997" h="1298">
                    <a:moveTo>
                      <a:pt x="557" y="0"/>
                    </a:moveTo>
                    <a:cubicBezTo>
                      <a:pt x="507" y="21"/>
                      <a:pt x="338" y="68"/>
                      <a:pt x="257" y="128"/>
                    </a:cubicBezTo>
                    <a:cubicBezTo>
                      <a:pt x="176" y="188"/>
                      <a:pt x="110" y="266"/>
                      <a:pt x="69" y="360"/>
                    </a:cubicBezTo>
                    <a:cubicBezTo>
                      <a:pt x="28" y="454"/>
                      <a:pt x="0" y="583"/>
                      <a:pt x="9" y="690"/>
                    </a:cubicBezTo>
                    <a:cubicBezTo>
                      <a:pt x="18" y="797"/>
                      <a:pt x="47" y="925"/>
                      <a:pt x="122" y="1005"/>
                    </a:cubicBezTo>
                    <a:cubicBezTo>
                      <a:pt x="197" y="1085"/>
                      <a:pt x="321" y="1161"/>
                      <a:pt x="459" y="1170"/>
                    </a:cubicBezTo>
                    <a:cubicBezTo>
                      <a:pt x="597" y="1179"/>
                      <a:pt x="800" y="1137"/>
                      <a:pt x="950" y="1061"/>
                    </a:cubicBezTo>
                    <a:cubicBezTo>
                      <a:pt x="1100" y="985"/>
                      <a:pt x="1226" y="823"/>
                      <a:pt x="1359" y="713"/>
                    </a:cubicBezTo>
                    <a:cubicBezTo>
                      <a:pt x="1492" y="603"/>
                      <a:pt x="1630" y="477"/>
                      <a:pt x="1749" y="398"/>
                    </a:cubicBezTo>
                    <a:cubicBezTo>
                      <a:pt x="1868" y="319"/>
                      <a:pt x="1960" y="277"/>
                      <a:pt x="2072" y="240"/>
                    </a:cubicBezTo>
                    <a:cubicBezTo>
                      <a:pt x="2184" y="203"/>
                      <a:pt x="2319" y="169"/>
                      <a:pt x="2424" y="173"/>
                    </a:cubicBezTo>
                    <a:cubicBezTo>
                      <a:pt x="2529" y="177"/>
                      <a:pt x="2623" y="212"/>
                      <a:pt x="2702" y="263"/>
                    </a:cubicBezTo>
                    <a:cubicBezTo>
                      <a:pt x="2781" y="314"/>
                      <a:pt x="2852" y="408"/>
                      <a:pt x="2897" y="480"/>
                    </a:cubicBezTo>
                    <a:cubicBezTo>
                      <a:pt x="2942" y="552"/>
                      <a:pt x="2958" y="629"/>
                      <a:pt x="2972" y="698"/>
                    </a:cubicBezTo>
                    <a:cubicBezTo>
                      <a:pt x="2986" y="767"/>
                      <a:pt x="2997" y="819"/>
                      <a:pt x="2979" y="893"/>
                    </a:cubicBezTo>
                    <a:cubicBezTo>
                      <a:pt x="2961" y="967"/>
                      <a:pt x="2919" y="1072"/>
                      <a:pt x="2867" y="1140"/>
                    </a:cubicBezTo>
                    <a:cubicBezTo>
                      <a:pt x="2815" y="1208"/>
                      <a:pt x="2706" y="1265"/>
                      <a:pt x="2664" y="1298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20000"/>
                  </a:lnSpc>
                </a:pPr>
                <a:endParaRPr lang="en-US" sz="28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8" name="Rectangle 67"/>
            <p:cNvSpPr/>
            <p:nvPr/>
          </p:nvSpPr>
          <p:spPr>
            <a:xfrm>
              <a:off x="2919042" y="-122529"/>
              <a:ext cx="160492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altLang="en-US" sz="240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BC = 10cm</a:t>
              </a:r>
              <a:endParaRPr lang="en-US" sz="240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865276" y="0"/>
              <a:ext cx="0" cy="24145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4612" y="1075915"/>
              <a:ext cx="563576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28608" y="495832"/>
              <a:ext cx="7607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GT</a:t>
              </a:r>
              <a:endParaRPr lang="en-US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17904" y="1420301"/>
              <a:ext cx="7538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KL</a:t>
              </a:r>
              <a:endParaRPr lang="en-US" sz="24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014209"/>
              </p:ext>
            </p:extLst>
          </p:nvPr>
        </p:nvGraphicFramePr>
        <p:xfrm>
          <a:off x="2154174" y="4269864"/>
          <a:ext cx="1568653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343" name="Equation" r:id="rId32" imgW="1950656" imgH="582234" progId="Equation.DSMT4">
                  <p:embed/>
                </p:oleObj>
              </mc:Choice>
              <mc:Fallback>
                <p:oleObj name="Equation" r:id="rId32" imgW="1950656" imgH="58223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2154174" y="4269864"/>
                        <a:ext cx="1568653" cy="582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-90175" y="342899"/>
            <a:ext cx="936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400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88" name="TextBox 1"/>
          <p:cNvSpPr txBox="1">
            <a:spLocks noChangeArrowheads="1"/>
          </p:cNvSpPr>
          <p:nvPr/>
        </p:nvSpPr>
        <p:spPr bwMode="auto">
          <a:xfrm>
            <a:off x="1590781" y="-5940"/>
            <a:ext cx="8794750" cy="4000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47. LUYỆN TẬP CÁC TRƯỜNG HỢP ĐỒNG DẠNG CỦA TAM GIÁC</a:t>
            </a:r>
          </a:p>
        </p:txBody>
      </p:sp>
    </p:spTree>
    <p:extLst>
      <p:ext uri="{BB962C8B-B14F-4D97-AF65-F5344CB8AC3E}">
        <p14:creationId xmlns:p14="http://schemas.microsoft.com/office/powerpoint/2010/main" val="76840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5" grpId="0"/>
      <p:bldP spid="36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101"/>
              <p:cNvSpPr txBox="1">
                <a:spLocks noChangeArrowheads="1"/>
              </p:cNvSpPr>
              <p:nvPr/>
            </p:nvSpPr>
            <p:spPr bwMode="auto">
              <a:xfrm>
                <a:off x="211716" y="561172"/>
                <a:ext cx="4291043" cy="24484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300"/>
                  </a:spcBef>
                </a:pPr>
                <a:r>
                  <a:rPr lang="en-US" sz="2000" b="1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Bài 3. </a:t>
                </a:r>
                <a:r>
                  <a:rPr lang="en-US" sz="20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tam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ABC.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Lấy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thuộc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cạnh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AB,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điểm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thuộc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cạnh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AC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sao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 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>
                            <a:latin typeface="Cambria Math"/>
                          </a:rPr>
                          <m:t>𝐴𝐶𝐷</m:t>
                        </m:r>
                      </m:e>
                    </m:acc>
                    <m:r>
                      <a:rPr lang="en-US" sz="2000" b="0" i="1">
                        <a:latin typeface="Cambria Math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>
                            <a:latin typeface="Cambria Math"/>
                          </a:rPr>
                          <m:t>𝐴𝐵𝐸</m:t>
                        </m:r>
                      </m:e>
                    </m:acc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Chứng minh </a:t>
                </a:r>
                <a:r>
                  <a:rPr lang="en-US" sz="2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rằng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lnSpc>
                    <a:spcPct val="120000"/>
                  </a:lnSpc>
                  <a:spcBef>
                    <a:spcPts val="300"/>
                  </a:spcBef>
                </a:pP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 </a:t>
                </a:r>
                <a14:m>
                  <m:oMath xmlns:m="http://schemas.openxmlformats.org/officeDocument/2006/math">
                    <m:r>
                      <a:rPr lang="en-US" sz="2000" b="0" i="1">
                        <a:latin typeface="Cambria Math"/>
                      </a:rPr>
                      <m:t> </m:t>
                    </m:r>
                    <m:r>
                      <a:rPr lang="en-US" sz="2000" b="0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𝐴𝐵</m:t>
                    </m:r>
                    <m:r>
                      <a:rPr lang="en-US" sz="2000" b="0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.</m:t>
                    </m:r>
                    <m:r>
                      <a:rPr lang="en-US" sz="2000" b="0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𝐴𝐷</m:t>
                    </m:r>
                    <m:r>
                      <a:rPr lang="en-US" sz="2000" b="0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=</m:t>
                    </m:r>
                    <m:r>
                      <a:rPr lang="en-US" sz="2000" b="0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𝐴𝐶</m:t>
                    </m:r>
                    <m:r>
                      <a:rPr lang="en-US" sz="2000" b="0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.</m:t>
                    </m:r>
                    <m:r>
                      <a:rPr lang="en-US" sz="2000" b="0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𝐴𝐸</m:t>
                    </m:r>
                  </m:oMath>
                </a14:m>
                <a:endParaRPr lang="en-US" sz="2000" dirty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  <a:spcBef>
                    <a:spcPts val="300"/>
                  </a:spcBef>
                </a:pPr>
                <a:r>
                  <a:rPr lang="en-US" sz="2000" dirty="0"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accPr>
                      <m:e>
                        <m:r>
                          <a:rPr lang="en-US" sz="2000" b="0" i="1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𝐵𝐷𝐸</m:t>
                        </m:r>
                      </m:e>
                    </m:acc>
                    <m:r>
                      <a:rPr lang="en-US" sz="2000" b="0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000" i="1" dirty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accPr>
                      <m:e>
                        <m:r>
                          <a:rPr lang="en-US" sz="2000" b="0" i="1" dirty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𝐴𝐶𝐵</m:t>
                        </m:r>
                      </m:e>
                    </m:acc>
                    <m:r>
                      <a:rPr lang="en-US" sz="2000" b="0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=18</m:t>
                    </m:r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r>
                          <a:rPr lang="en-US" sz="2000" b="0" i="1" dirty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0</m:t>
                        </m:r>
                      </m:e>
                      <m:sup>
                        <m:r>
                          <a:rPr lang="en-US" sz="2000" b="0" i="1" dirty="0"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000" dirty="0"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 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1716" y="561172"/>
                <a:ext cx="4291043" cy="2448491"/>
              </a:xfrm>
              <a:prstGeom prst="rect">
                <a:avLst/>
              </a:prstGeom>
              <a:blipFill rotWithShape="0">
                <a:blip r:embed="rId3"/>
                <a:stretch>
                  <a:fillRect l="-1563" b="-49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101"/>
              <p:cNvSpPr txBox="1">
                <a:spLocks noChangeArrowheads="1"/>
              </p:cNvSpPr>
              <p:nvPr/>
            </p:nvSpPr>
            <p:spPr bwMode="auto">
              <a:xfrm>
                <a:off x="4521257" y="3048056"/>
                <a:ext cx="4575896" cy="4565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ct val="50000"/>
                  </a:spcBef>
                </a:pPr>
                <a:r>
                  <a:rPr lang="en-US" sz="2199" b="1" i="1" dirty="0">
                    <a:latin typeface="Arial" pitchFamily="34" charset="0"/>
                    <a:cs typeface="Arial" pitchFamily="34" charset="0"/>
                  </a:rPr>
                  <a:t>Lời </a:t>
                </a:r>
                <a:r>
                  <a:rPr lang="en-US" sz="2199" b="1" i="1" dirty="0" err="1">
                    <a:latin typeface="Arial" pitchFamily="34" charset="0"/>
                    <a:cs typeface="Arial" pitchFamily="34" charset="0"/>
                  </a:rPr>
                  <a:t>giải</a:t>
                </a:r>
                <a:r>
                  <a:rPr lang="en-US" sz="2199" b="1" i="1" dirty="0"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sz="2199" dirty="0">
                    <a:latin typeface="Arial" pitchFamily="34" charset="0"/>
                    <a:cs typeface="Arial" pitchFamily="34" charset="0"/>
                  </a:rPr>
                  <a:t>a) </a:t>
                </a:r>
                <a:r>
                  <a:rPr lang="en-US" sz="2199" dirty="0" err="1"/>
                  <a:t>Xét</a:t>
                </a:r>
                <a:r>
                  <a:rPr lang="en-US" sz="2199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199">
                        <a:latin typeface="Cambria Math"/>
                      </a:rPr>
                      <m:t>Δ</m:t>
                    </m:r>
                    <m:r>
                      <a:rPr lang="en-US" sz="2199" i="1" dirty="0">
                        <a:latin typeface="Cambria Math"/>
                      </a:rPr>
                      <m:t>𝐴𝐵𝐸</m:t>
                    </m:r>
                  </m:oMath>
                </a14:m>
                <a:r>
                  <a:rPr lang="en-US" sz="2199" dirty="0"/>
                  <a:t> </a:t>
                </a:r>
                <a:r>
                  <a:rPr lang="en-US" sz="2199" dirty="0" err="1"/>
                  <a:t>và</a:t>
                </a:r>
                <a:r>
                  <a:rPr lang="en-US" sz="2199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199" dirty="0">
                        <a:latin typeface="Cambria Math"/>
                      </a:rPr>
                      <m:t>Δ</m:t>
                    </m:r>
                    <m:r>
                      <a:rPr lang="en-US" sz="2199" i="1" dirty="0">
                        <a:latin typeface="Cambria Math"/>
                      </a:rPr>
                      <m:t>𝐴𝐶𝐷</m:t>
                    </m:r>
                  </m:oMath>
                </a14:m>
                <a:r>
                  <a:rPr lang="en-US" sz="2199" dirty="0"/>
                  <a:t>:</a:t>
                </a:r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199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199" i="1"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sz="2199" dirty="0"/>
                  <a:t> </a:t>
                </a:r>
                <a:r>
                  <a:rPr lang="en-US" sz="2199" dirty="0" err="1"/>
                  <a:t>chung</a:t>
                </a:r>
                <a:endParaRPr lang="en-US" sz="2199" dirty="0"/>
              </a:p>
              <a:p>
                <a:pPr>
                  <a:lnSpc>
                    <a:spcPct val="120000"/>
                  </a:lnSpc>
                </a:pPr>
                <a:r>
                  <a:rPr lang="en-US" sz="2199" b="1"/>
                  <a:t> </a:t>
                </a:r>
                <a:endParaRPr lang="en-US" sz="2199" b="1" dirty="0"/>
              </a:p>
              <a:p>
                <a:pPr>
                  <a:lnSpc>
                    <a:spcPct val="120000"/>
                  </a:lnSpc>
                </a:pPr>
                <a:r>
                  <a:rPr lang="en-US" sz="2199"/>
                  <a:t>⇒ </a:t>
                </a:r>
                <a14:m>
                  <m:oMath xmlns:m="http://schemas.openxmlformats.org/officeDocument/2006/math">
                    <m:r>
                      <a:rPr lang="en-US" sz="2199" i="1">
                        <a:latin typeface="Cambria Math"/>
                      </a:rPr>
                      <m:t>𝛥</m:t>
                    </m:r>
                  </m:oMath>
                </a14:m>
                <a:r>
                  <a:rPr lang="en-US" sz="2199" dirty="0"/>
                  <a:t>ABE         </a:t>
                </a:r>
                <a14:m>
                  <m:oMath xmlns:m="http://schemas.openxmlformats.org/officeDocument/2006/math">
                    <m:r>
                      <a:rPr lang="en-US" sz="2199" i="1">
                        <a:latin typeface="Cambria Math"/>
                      </a:rPr>
                      <m:t>𝛥</m:t>
                    </m:r>
                  </m:oMath>
                </a14:m>
                <a:r>
                  <a:rPr lang="en-US" sz="2199" dirty="0"/>
                  <a:t>ACD (</a:t>
                </a:r>
                <a:r>
                  <a:rPr lang="en-US" sz="2199" dirty="0" err="1"/>
                  <a:t>g.g</a:t>
                </a:r>
                <a:r>
                  <a:rPr lang="en-US" sz="2199" dirty="0"/>
                  <a:t>)</a:t>
                </a:r>
                <a14:m>
                  <m:oMath xmlns:m="http://schemas.openxmlformats.org/officeDocument/2006/math">
                    <m:r>
                      <a:rPr lang="en-US" sz="2199" i="1">
                        <a:latin typeface="Cambria Math"/>
                      </a:rPr>
                      <m:t> </m:t>
                    </m:r>
                  </m:oMath>
                </a14:m>
                <a:endParaRPr lang="en-US" sz="2199" i="1" dirty="0"/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lang="en-US" sz="2199" b="1" i="1">
                        <a:latin typeface="Cambria Math"/>
                      </a:rPr>
                      <m:t>⇒</m:t>
                    </m:r>
                    <m:f>
                      <m:fPr>
                        <m:ctrlPr>
                          <a:rPr lang="en-US" sz="2199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99" b="1" i="1">
                            <a:latin typeface="Cambria Math"/>
                          </a:rPr>
                          <m:t>𝑨𝑩</m:t>
                        </m:r>
                      </m:num>
                      <m:den>
                        <m:r>
                          <a:rPr lang="en-US" sz="2199" b="1" i="1">
                            <a:latin typeface="Cambria Math"/>
                          </a:rPr>
                          <m:t>𝑨𝑪</m:t>
                        </m:r>
                      </m:den>
                    </m:f>
                    <m:r>
                      <a:rPr lang="en-US" sz="2199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199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99" i="1">
                            <a:latin typeface="Cambria Math"/>
                          </a:rPr>
                          <m:t>𝐴𝐸</m:t>
                        </m:r>
                      </m:num>
                      <m:den>
                        <m:r>
                          <a:rPr lang="en-US" sz="2199" i="1">
                            <a:latin typeface="Cambria Math"/>
                          </a:rPr>
                          <m:t>𝐴𝐷</m:t>
                        </m:r>
                      </m:den>
                    </m:f>
                  </m:oMath>
                </a14:m>
                <a:r>
                  <a:rPr lang="en-US" sz="2199" dirty="0"/>
                  <a:t> (</a:t>
                </a:r>
                <a:r>
                  <a:rPr lang="en-US" sz="2199" dirty="0" err="1"/>
                  <a:t>cặp</a:t>
                </a:r>
                <a:r>
                  <a:rPr lang="en-US" sz="2199" dirty="0"/>
                  <a:t> </a:t>
                </a:r>
                <a:r>
                  <a:rPr lang="en-US" sz="2199" dirty="0" err="1"/>
                  <a:t>cạnh</a:t>
                </a:r>
                <a:r>
                  <a:rPr lang="en-US" sz="2199" dirty="0"/>
                  <a:t> </a:t>
                </a:r>
                <a:r>
                  <a:rPr lang="en-US" sz="2199" dirty="0" err="1"/>
                  <a:t>tương</a:t>
                </a:r>
                <a:r>
                  <a:rPr lang="en-US" sz="2199" dirty="0"/>
                  <a:t> </a:t>
                </a:r>
                <a:r>
                  <a:rPr lang="en-US" sz="2199" dirty="0" err="1"/>
                  <a:t>ứng</a:t>
                </a:r>
                <a:r>
                  <a:rPr lang="en-US" sz="2199" dirty="0"/>
                  <a:t>)</a:t>
                </a:r>
              </a:p>
              <a:p>
                <a:pPr lvl="0">
                  <a:lnSpc>
                    <a:spcPct val="120000"/>
                  </a:lnSpc>
                  <a:spcBef>
                    <a:spcPct val="50000"/>
                  </a:spcBef>
                </a:pPr>
                <a:r>
                  <a:rPr lang="en-US" sz="2199" dirty="0">
                    <a:latin typeface="Arial" pitchFamily="34" charset="0"/>
                    <a:cs typeface="Arial" pitchFamily="34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199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𝐴𝐵</m:t>
                    </m:r>
                    <m:r>
                      <a:rPr lang="en-US" sz="2199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.</m:t>
                    </m:r>
                    <m:r>
                      <a:rPr lang="en-US" sz="2199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𝐴𝐷</m:t>
                    </m:r>
                    <m:r>
                      <a:rPr lang="en-US" sz="2199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=</m:t>
                    </m:r>
                    <m:r>
                      <a:rPr lang="en-US" sz="2199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𝐴𝐶</m:t>
                    </m:r>
                    <m:r>
                      <a:rPr lang="en-US" sz="2199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.</m:t>
                    </m:r>
                    <m:r>
                      <a:rPr lang="en-US" sz="2199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𝐴𝐸</m:t>
                    </m:r>
                  </m:oMath>
                </a14:m>
                <a:endParaRPr lang="en-US" sz="2199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>
                  <a:lnSpc>
                    <a:spcPct val="120000"/>
                  </a:lnSpc>
                  <a:spcBef>
                    <a:spcPct val="50000"/>
                  </a:spcBef>
                </a:pPr>
                <a:endParaRPr lang="en-US" sz="2399" b="1" i="1" dirty="0">
                  <a:latin typeface="Arial" pitchFamily="34" charset="0"/>
                  <a:cs typeface="Arial" pitchFamily="34" charset="0"/>
                </a:endParaRPr>
              </a:p>
              <a:p>
                <a:pPr>
                  <a:lnSpc>
                    <a:spcPct val="120000"/>
                  </a:lnSpc>
                  <a:spcBef>
                    <a:spcPct val="50000"/>
                  </a:spcBef>
                </a:pPr>
                <a:endParaRPr lang="en-US" sz="2399" b="1" i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 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21257" y="3048056"/>
                <a:ext cx="4575896" cy="4565510"/>
              </a:xfrm>
              <a:prstGeom prst="rect">
                <a:avLst/>
              </a:prstGeom>
              <a:blipFill rotWithShape="0">
                <a:blip r:embed="rId4"/>
                <a:stretch>
                  <a:fillRect l="-1733" t="-2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 flipH="1">
            <a:off x="4472310" y="2787344"/>
            <a:ext cx="5679" cy="334793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751" y="587687"/>
            <a:ext cx="3847953" cy="2472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01"/>
              <p:cNvSpPr txBox="1">
                <a:spLocks noChangeArrowheads="1"/>
              </p:cNvSpPr>
              <p:nvPr/>
            </p:nvSpPr>
            <p:spPr bwMode="auto">
              <a:xfrm>
                <a:off x="9019294" y="974615"/>
                <a:ext cx="3112786" cy="3738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sz="1999" b="1" dirty="0">
                    <a:ea typeface="Tahoma" pitchFamily="34" charset="0"/>
                    <a:cs typeface="Tahoma" pitchFamily="34" charset="0"/>
                  </a:rPr>
                  <a:t>Sơ </a:t>
                </a:r>
                <a:r>
                  <a:rPr lang="en-US" sz="1999" b="1" dirty="0" err="1">
                    <a:ea typeface="Tahoma" pitchFamily="34" charset="0"/>
                    <a:cs typeface="Tahoma" pitchFamily="34" charset="0"/>
                  </a:rPr>
                  <a:t>đồ</a:t>
                </a:r>
                <a:r>
                  <a:rPr lang="en-US" sz="1999" b="1" dirty="0"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1999" b="1" dirty="0" err="1">
                    <a:ea typeface="Tahoma" pitchFamily="34" charset="0"/>
                    <a:cs typeface="Tahoma" pitchFamily="34" charset="0"/>
                  </a:rPr>
                  <a:t>phân</a:t>
                </a:r>
                <a:r>
                  <a:rPr lang="en-US" sz="1999" b="1" dirty="0"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1999" b="1" dirty="0" err="1">
                    <a:ea typeface="Tahoma" pitchFamily="34" charset="0"/>
                    <a:cs typeface="Tahoma" pitchFamily="34" charset="0"/>
                  </a:rPr>
                  <a:t>tích</a:t>
                </a:r>
                <a:r>
                  <a:rPr lang="en-US" sz="1999" b="1" dirty="0">
                    <a:ea typeface="Tahoma" pitchFamily="34" charset="0"/>
                    <a:cs typeface="Tahoma" pitchFamily="34" charset="0"/>
                  </a:rPr>
                  <a:t>:</a:t>
                </a:r>
              </a:p>
              <a:p>
                <a:pPr lvl="0">
                  <a:lnSpc>
                    <a:spcPct val="120000"/>
                  </a:lnSpc>
                </a:pPr>
                <a:r>
                  <a:rPr lang="en-US" sz="1999" b="1" dirty="0">
                    <a:ea typeface="Tahoma" pitchFamily="34" charset="0"/>
                    <a:cs typeface="Tahoma" pitchFamily="34" charset="0"/>
                  </a:rPr>
                  <a:t>a)</a:t>
                </a:r>
              </a:p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99" b="1" i="1" dirty="0">
                          <a:latin typeface="Cambria Math"/>
                          <a:ea typeface="Tahoma" pitchFamily="34" charset="0"/>
                          <a:cs typeface="Tahoma" pitchFamily="34" charset="0"/>
                        </a:rPr>
                        <m:t>𝑨𝑩</m:t>
                      </m:r>
                      <m:r>
                        <a:rPr lang="en-US" sz="1999" b="1" i="1" dirty="0">
                          <a:latin typeface="Cambria Math"/>
                          <a:ea typeface="Tahoma" pitchFamily="34" charset="0"/>
                          <a:cs typeface="Tahoma" pitchFamily="34" charset="0"/>
                        </a:rPr>
                        <m:t>.</m:t>
                      </m:r>
                      <m:r>
                        <a:rPr lang="en-US" sz="1999" b="1" i="1" dirty="0">
                          <a:latin typeface="Cambria Math"/>
                          <a:ea typeface="Tahoma" pitchFamily="34" charset="0"/>
                          <a:cs typeface="Tahoma" pitchFamily="34" charset="0"/>
                        </a:rPr>
                        <m:t>𝑨𝑫</m:t>
                      </m:r>
                      <m:r>
                        <a:rPr lang="en-US" sz="1999" b="1" i="1" dirty="0">
                          <a:latin typeface="Cambria Math"/>
                          <a:ea typeface="Tahoma" pitchFamily="34" charset="0"/>
                          <a:cs typeface="Tahoma" pitchFamily="34" charset="0"/>
                        </a:rPr>
                        <m:t>=</m:t>
                      </m:r>
                      <m:r>
                        <a:rPr lang="en-US" sz="1999" b="1" i="1" dirty="0">
                          <a:latin typeface="Cambria Math"/>
                          <a:ea typeface="Tahoma" pitchFamily="34" charset="0"/>
                          <a:cs typeface="Tahoma" pitchFamily="34" charset="0"/>
                        </a:rPr>
                        <m:t>𝑨𝑪</m:t>
                      </m:r>
                      <m:r>
                        <a:rPr lang="en-US" sz="1999" b="1" i="1" dirty="0">
                          <a:latin typeface="Cambria Math"/>
                          <a:ea typeface="Tahoma" pitchFamily="34" charset="0"/>
                          <a:cs typeface="Tahoma" pitchFamily="34" charset="0"/>
                        </a:rPr>
                        <m:t>.</m:t>
                      </m:r>
                      <m:r>
                        <a:rPr lang="en-US" sz="1999" b="1" i="1" dirty="0">
                          <a:latin typeface="Cambria Math"/>
                          <a:ea typeface="Tahoma" pitchFamily="34" charset="0"/>
                          <a:cs typeface="Tahoma" pitchFamily="34" charset="0"/>
                        </a:rPr>
                        <m:t>𝑨𝑬</m:t>
                      </m:r>
                    </m:oMath>
                  </m:oMathPara>
                </a14:m>
                <a:endParaRPr lang="en-US" sz="1999" b="1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99" b="1" i="1">
                          <a:latin typeface="Cambria Math"/>
                          <a:ea typeface="Cambria Math"/>
                        </a:rPr>
                        <m:t>⇑</m:t>
                      </m:r>
                    </m:oMath>
                  </m:oMathPara>
                </a14:m>
                <a:endParaRPr lang="en-US" sz="1999" b="1" i="1" dirty="0"/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999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999" b="1" i="1">
                              <a:latin typeface="Cambria Math"/>
                            </a:rPr>
                            <m:t>𝑨𝑩</m:t>
                          </m:r>
                        </m:num>
                        <m:den>
                          <m:r>
                            <a:rPr lang="en-US" sz="1999" b="1" i="1">
                              <a:latin typeface="Cambria Math"/>
                            </a:rPr>
                            <m:t>𝑨𝑪</m:t>
                          </m:r>
                        </m:den>
                      </m:f>
                      <m:r>
                        <a:rPr lang="en-US" sz="1999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999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999" b="1" i="1">
                              <a:latin typeface="Cambria Math"/>
                            </a:rPr>
                            <m:t>𝑨𝑬</m:t>
                          </m:r>
                        </m:num>
                        <m:den>
                          <m:r>
                            <a:rPr lang="en-US" sz="1999" b="1" i="1">
                              <a:latin typeface="Cambria Math"/>
                            </a:rPr>
                            <m:t>𝑨𝑫</m:t>
                          </m:r>
                        </m:den>
                      </m:f>
                      <m:r>
                        <a:rPr lang="en-US" sz="1999" b="1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1999" b="1" i="1" dirty="0">
                  <a:latin typeface="Cambria Math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99" b="1" i="1">
                          <a:latin typeface="Cambria Math"/>
                          <a:ea typeface="Cambria Math"/>
                        </a:rPr>
                        <m:t>⇑</m:t>
                      </m:r>
                    </m:oMath>
                  </m:oMathPara>
                </a14:m>
                <a:endParaRPr lang="en-US" sz="1999" b="1" i="1" dirty="0"/>
              </a:p>
              <a:p>
                <a:pPr>
                  <a:lnSpc>
                    <a:spcPct val="120000"/>
                  </a:lnSpc>
                </a:pPr>
                <a:r>
                  <a:rPr lang="en-US" sz="1999" b="1" dirty="0"/>
                  <a:t> </a:t>
                </a:r>
                <a14:m>
                  <m:oMath xmlns:m="http://schemas.openxmlformats.org/officeDocument/2006/math">
                    <m:r>
                      <a:rPr lang="en-US" sz="1999" b="1" i="1">
                        <a:latin typeface="Cambria Math"/>
                      </a:rPr>
                      <m:t>𝜟</m:t>
                    </m:r>
                  </m:oMath>
                </a14:m>
                <a:r>
                  <a:rPr lang="en-US" sz="1999" b="1" dirty="0"/>
                  <a:t>ABE </a:t>
                </a:r>
                <a:r>
                  <a:rPr lang="en-US" sz="1999" b="1" dirty="0" err="1"/>
                  <a:t>đồng</a:t>
                </a:r>
                <a:r>
                  <a:rPr lang="en-US" sz="1999" b="1" dirty="0"/>
                  <a:t> </a:t>
                </a:r>
                <a:r>
                  <a:rPr lang="en-US" sz="1999" b="1" dirty="0" err="1"/>
                  <a:t>dạng</a:t>
                </a:r>
                <a:r>
                  <a:rPr lang="en-US" sz="1999" b="1" dirty="0"/>
                  <a:t> </a:t>
                </a:r>
                <a14:m>
                  <m:oMath xmlns:m="http://schemas.openxmlformats.org/officeDocument/2006/math">
                    <m:r>
                      <a:rPr lang="en-US" sz="1999" b="1" i="1">
                        <a:latin typeface="Cambria Math"/>
                      </a:rPr>
                      <m:t>𝜟</m:t>
                    </m:r>
                  </m:oMath>
                </a14:m>
                <a:r>
                  <a:rPr lang="en-US" sz="1999" b="1" dirty="0"/>
                  <a:t>ACD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sz="1999" b="1" dirty="0"/>
                  <a:t> 		</a:t>
                </a:r>
              </a:p>
              <a:p>
                <a:pPr>
                  <a:lnSpc>
                    <a:spcPct val="120000"/>
                  </a:lnSpc>
                </a:pPr>
                <a:endParaRPr lang="en-US" sz="1999" b="1" dirty="0"/>
              </a:p>
            </p:txBody>
          </p:sp>
        </mc:Choice>
        <mc:Fallback xmlns="">
          <p:sp>
            <p:nvSpPr>
              <p:cNvPr id="9" name="Text 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19294" y="974615"/>
                <a:ext cx="3112786" cy="3738331"/>
              </a:xfrm>
              <a:prstGeom prst="rect">
                <a:avLst/>
              </a:prstGeom>
              <a:blipFill rotWithShape="0">
                <a:blip r:embed="rId6"/>
                <a:stretch>
                  <a:fillRect l="-21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H="1">
            <a:off x="8968671" y="1104374"/>
            <a:ext cx="35225" cy="525780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999791" y="3918971"/>
                <a:ext cx="1618828" cy="976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en-US" sz="1799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799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799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1799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1799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1799" i="1">
                                  <a:latin typeface="Cambria Math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1799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9791" y="3918971"/>
                <a:ext cx="1618828" cy="97636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5653203" y="4820876"/>
          <a:ext cx="455494" cy="331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74" name="Equation" r:id="rId8" imgW="457200" imgH="330120" progId="Equation.DSMT4">
                  <p:embed/>
                </p:oleObj>
              </mc:Choice>
              <mc:Fallback>
                <p:oleObj name="Equation" r:id="rId8" imgW="4572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grayscl/>
                        <a:biLevel thresh="5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3203" y="4820876"/>
                        <a:ext cx="455494" cy="3317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631123" y="4360483"/>
          <a:ext cx="2066870" cy="406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75" name="Equation" r:id="rId10" imgW="1701720" imgH="406080" progId="Equation.DSMT4">
                  <p:embed/>
                </p:oleObj>
              </mc:Choice>
              <mc:Fallback>
                <p:oleObj name="Equation" r:id="rId10" imgW="170172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631123" y="4360483"/>
                        <a:ext cx="2066870" cy="406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Group 27"/>
          <p:cNvGrpSpPr/>
          <p:nvPr/>
        </p:nvGrpSpPr>
        <p:grpSpPr>
          <a:xfrm>
            <a:off x="115940" y="3116298"/>
            <a:ext cx="4142577" cy="2228666"/>
            <a:chOff x="115971" y="3116216"/>
            <a:chExt cx="4143656" cy="2229247"/>
          </a:xfrm>
        </p:grpSpPr>
        <p:cxnSp>
          <p:nvCxnSpPr>
            <p:cNvPr id="21" name="Straight Connector 20"/>
            <p:cNvCxnSpPr/>
            <p:nvPr/>
          </p:nvCxnSpPr>
          <p:spPr>
            <a:xfrm flipH="1">
              <a:off x="836527" y="3116216"/>
              <a:ext cx="2895" cy="22292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92240" y="4333691"/>
              <a:ext cx="4067387" cy="270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15971" y="3733353"/>
              <a:ext cx="668109" cy="4615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399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GT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8418" y="4461578"/>
              <a:ext cx="668109" cy="4615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399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KL</a:t>
              </a: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185554"/>
              </p:ext>
            </p:extLst>
          </p:nvPr>
        </p:nvGraphicFramePr>
        <p:xfrm>
          <a:off x="931126" y="3248995"/>
          <a:ext cx="2856756" cy="81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76" name="Equation" r:id="rId12" imgW="2857320" imgH="812520" progId="Equation.DSMT4">
                  <p:embed/>
                </p:oleObj>
              </mc:Choice>
              <mc:Fallback>
                <p:oleObj name="Equation" r:id="rId12" imgW="285732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31126" y="3248995"/>
                        <a:ext cx="2856756" cy="812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996805"/>
              </p:ext>
            </p:extLst>
          </p:nvPr>
        </p:nvGraphicFramePr>
        <p:xfrm>
          <a:off x="874571" y="4461309"/>
          <a:ext cx="2640912" cy="888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977" name="Equation" r:id="rId14" imgW="2641320" imgH="888840" progId="Equation.DSMT4">
                  <p:embed/>
                </p:oleObj>
              </mc:Choice>
              <mc:Fallback>
                <p:oleObj name="Equation" r:id="rId14" imgW="264132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74571" y="4461309"/>
                        <a:ext cx="2640912" cy="8887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1267183" y="95745"/>
            <a:ext cx="8794750" cy="4000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47. LUYỆN TẬP CÁC TRƯỜNG HỢP ĐỒNG DẠNG CỦA TAM GIÁC</a:t>
            </a:r>
          </a:p>
        </p:txBody>
      </p:sp>
    </p:spTree>
    <p:extLst>
      <p:ext uri="{BB962C8B-B14F-4D97-AF65-F5344CB8AC3E}">
        <p14:creationId xmlns:p14="http://schemas.microsoft.com/office/powerpoint/2010/main" val="339881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H="1">
            <a:off x="4178051" y="3303729"/>
            <a:ext cx="5679" cy="334793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483" y="738269"/>
            <a:ext cx="3847953" cy="2472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01"/>
              <p:cNvSpPr txBox="1">
                <a:spLocks noChangeArrowheads="1"/>
              </p:cNvSpPr>
              <p:nvPr/>
            </p:nvSpPr>
            <p:spPr bwMode="auto">
              <a:xfrm>
                <a:off x="9103535" y="1161901"/>
                <a:ext cx="3112786" cy="59787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sz="1999" b="1" dirty="0" smtClean="0">
                    <a:solidFill>
                      <a:schemeClr val="tx1"/>
                    </a:solidFill>
                    <a:ea typeface="Tahoma" pitchFamily="34" charset="0"/>
                    <a:cs typeface="Tahoma" pitchFamily="34" charset="0"/>
                  </a:rPr>
                  <a:t>Sơ </a:t>
                </a:r>
                <a:r>
                  <a:rPr lang="en-US" sz="1999" b="1" dirty="0" err="1">
                    <a:solidFill>
                      <a:schemeClr val="tx1"/>
                    </a:solidFill>
                    <a:ea typeface="Tahoma" pitchFamily="34" charset="0"/>
                    <a:cs typeface="Tahoma" pitchFamily="34" charset="0"/>
                  </a:rPr>
                  <a:t>đồ</a:t>
                </a:r>
                <a:r>
                  <a:rPr lang="en-US" sz="1999" b="1" dirty="0">
                    <a:solidFill>
                      <a:schemeClr val="tx1"/>
                    </a:solidFill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1999" b="1" dirty="0" err="1">
                    <a:solidFill>
                      <a:schemeClr val="tx1"/>
                    </a:solidFill>
                    <a:ea typeface="Tahoma" pitchFamily="34" charset="0"/>
                    <a:cs typeface="Tahoma" pitchFamily="34" charset="0"/>
                  </a:rPr>
                  <a:t>phân</a:t>
                </a:r>
                <a:r>
                  <a:rPr lang="en-US" sz="1999" b="1" dirty="0">
                    <a:solidFill>
                      <a:schemeClr val="tx1"/>
                    </a:solidFill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1999" b="1" dirty="0" err="1">
                    <a:solidFill>
                      <a:schemeClr val="tx1"/>
                    </a:solidFill>
                    <a:ea typeface="Tahoma" pitchFamily="34" charset="0"/>
                    <a:cs typeface="Tahoma" pitchFamily="34" charset="0"/>
                  </a:rPr>
                  <a:t>tích</a:t>
                </a:r>
                <a:r>
                  <a:rPr lang="en-US" sz="1999" b="1" dirty="0">
                    <a:solidFill>
                      <a:schemeClr val="tx1"/>
                    </a:solidFill>
                    <a:ea typeface="Tahoma" pitchFamily="34" charset="0"/>
                    <a:cs typeface="Tahoma" pitchFamily="34" charset="0"/>
                  </a:rPr>
                  <a:t>:</a:t>
                </a:r>
              </a:p>
              <a:p>
                <a:pPr lvl="0">
                  <a:lnSpc>
                    <a:spcPct val="120000"/>
                  </a:lnSpc>
                </a:pPr>
                <a:r>
                  <a:rPr lang="en-US" sz="1999" b="1" dirty="0">
                    <a:solidFill>
                      <a:schemeClr val="tx1"/>
                    </a:solidFill>
                    <a:ea typeface="Tahoma" pitchFamily="34" charset="0"/>
                    <a:cs typeface="Tahoma" pitchFamily="34" charset="0"/>
                  </a:rPr>
                  <a:t>a)</a:t>
                </a:r>
              </a:p>
              <a:p>
                <a:pPr lvl="0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99" b="1" i="1" dirty="0">
                          <a:solidFill>
                            <a:schemeClr val="tx1"/>
                          </a:solidFill>
                          <a:latin typeface="Cambria Math"/>
                          <a:ea typeface="Tahoma" pitchFamily="34" charset="0"/>
                          <a:cs typeface="Tahoma" pitchFamily="34" charset="0"/>
                        </a:rPr>
                        <m:t>𝑨𝑩</m:t>
                      </m:r>
                      <m:r>
                        <a:rPr lang="en-US" sz="1999" b="1" i="1" dirty="0">
                          <a:solidFill>
                            <a:schemeClr val="tx1"/>
                          </a:solidFill>
                          <a:latin typeface="Cambria Math"/>
                          <a:ea typeface="Tahoma" pitchFamily="34" charset="0"/>
                          <a:cs typeface="Tahoma" pitchFamily="34" charset="0"/>
                        </a:rPr>
                        <m:t>.</m:t>
                      </m:r>
                      <m:r>
                        <a:rPr lang="en-US" sz="1999" b="1" i="1" dirty="0">
                          <a:solidFill>
                            <a:schemeClr val="tx1"/>
                          </a:solidFill>
                          <a:latin typeface="Cambria Math"/>
                          <a:ea typeface="Tahoma" pitchFamily="34" charset="0"/>
                          <a:cs typeface="Tahoma" pitchFamily="34" charset="0"/>
                        </a:rPr>
                        <m:t>𝑨𝑫</m:t>
                      </m:r>
                      <m:r>
                        <a:rPr lang="en-US" sz="1999" b="1" i="1" dirty="0">
                          <a:solidFill>
                            <a:schemeClr val="tx1"/>
                          </a:solidFill>
                          <a:latin typeface="Cambria Math"/>
                          <a:ea typeface="Tahoma" pitchFamily="34" charset="0"/>
                          <a:cs typeface="Tahoma" pitchFamily="34" charset="0"/>
                        </a:rPr>
                        <m:t>=</m:t>
                      </m:r>
                      <m:r>
                        <a:rPr lang="en-US" sz="1999" b="1" i="1" dirty="0">
                          <a:solidFill>
                            <a:schemeClr val="tx1"/>
                          </a:solidFill>
                          <a:latin typeface="Cambria Math"/>
                          <a:ea typeface="Tahoma" pitchFamily="34" charset="0"/>
                          <a:cs typeface="Tahoma" pitchFamily="34" charset="0"/>
                        </a:rPr>
                        <m:t>𝑨𝑪</m:t>
                      </m:r>
                      <m:r>
                        <a:rPr lang="en-US" sz="1999" b="1" i="1" dirty="0">
                          <a:solidFill>
                            <a:schemeClr val="tx1"/>
                          </a:solidFill>
                          <a:latin typeface="Cambria Math"/>
                          <a:ea typeface="Tahoma" pitchFamily="34" charset="0"/>
                          <a:cs typeface="Tahoma" pitchFamily="34" charset="0"/>
                        </a:rPr>
                        <m:t>.</m:t>
                      </m:r>
                      <m:r>
                        <a:rPr lang="en-US" sz="1999" b="1" i="1" dirty="0">
                          <a:solidFill>
                            <a:schemeClr val="tx1"/>
                          </a:solidFill>
                          <a:latin typeface="Cambria Math"/>
                          <a:ea typeface="Tahoma" pitchFamily="34" charset="0"/>
                          <a:cs typeface="Tahoma" pitchFamily="34" charset="0"/>
                        </a:rPr>
                        <m:t>𝑨𝑬</m:t>
                      </m:r>
                    </m:oMath>
                  </m:oMathPara>
                </a14:m>
                <a:endParaRPr lang="en-US" sz="1999" b="1" dirty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99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⇑</m:t>
                      </m:r>
                    </m:oMath>
                  </m:oMathPara>
                </a14:m>
                <a:endParaRPr lang="en-US" sz="1999" b="1" i="1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999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999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𝑨𝑩</m:t>
                          </m:r>
                        </m:num>
                        <m:den>
                          <m:r>
                            <a:rPr lang="en-US" sz="1999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𝑨𝑪</m:t>
                          </m:r>
                        </m:den>
                      </m:f>
                      <m:r>
                        <a:rPr lang="en-US" sz="1999" b="1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999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999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𝑨𝑬</m:t>
                          </m:r>
                        </m:num>
                        <m:den>
                          <m:r>
                            <a:rPr lang="en-US" sz="1999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𝑨𝑫</m:t>
                          </m:r>
                        </m:den>
                      </m:f>
                      <m:r>
                        <a:rPr lang="en-US" sz="1999" b="1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1999" b="1" i="1" dirty="0">
                  <a:solidFill>
                    <a:schemeClr val="tx1"/>
                  </a:solidFill>
                  <a:latin typeface="Cambria Math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99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⇑</m:t>
                      </m:r>
                    </m:oMath>
                  </m:oMathPara>
                </a14:m>
                <a:endParaRPr lang="en-US" sz="1999" b="1" i="1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sz="1999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999" b="1" i="1">
                        <a:solidFill>
                          <a:schemeClr val="tx1"/>
                        </a:solidFill>
                        <a:latin typeface="Cambria Math"/>
                      </a:rPr>
                      <m:t>𝜟</m:t>
                    </m:r>
                  </m:oMath>
                </a14:m>
                <a:r>
                  <a:rPr lang="en-US" sz="1999" b="1" dirty="0">
                    <a:solidFill>
                      <a:schemeClr val="tx1"/>
                    </a:solidFill>
                  </a:rPr>
                  <a:t>ABE </a:t>
                </a:r>
                <a:r>
                  <a:rPr lang="en-US" sz="1999" b="1" dirty="0" err="1">
                    <a:solidFill>
                      <a:schemeClr val="tx1"/>
                    </a:solidFill>
                  </a:rPr>
                  <a:t>đồng</a:t>
                </a:r>
                <a:r>
                  <a:rPr lang="en-US" sz="1999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1999" b="1" dirty="0" err="1">
                    <a:solidFill>
                      <a:schemeClr val="tx1"/>
                    </a:solidFill>
                  </a:rPr>
                  <a:t>dạng</a:t>
                </a:r>
                <a:r>
                  <a:rPr lang="en-US" sz="1999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999" b="1" i="1">
                        <a:solidFill>
                          <a:schemeClr val="tx1"/>
                        </a:solidFill>
                        <a:latin typeface="Cambria Math"/>
                      </a:rPr>
                      <m:t>𝜟</m:t>
                    </m:r>
                  </m:oMath>
                </a14:m>
                <a:r>
                  <a:rPr lang="en-US" sz="1999" b="1" dirty="0">
                    <a:solidFill>
                      <a:schemeClr val="tx1"/>
                    </a:solidFill>
                  </a:rPr>
                  <a:t>ACD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sz="1999" b="1" dirty="0">
                    <a:solidFill>
                      <a:schemeClr val="tx1"/>
                    </a:solidFill>
                  </a:rPr>
                  <a:t> 		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sz="1999" b="1" dirty="0">
                    <a:solidFill>
                      <a:schemeClr val="tx1"/>
                    </a:solidFill>
                    <a:latin typeface="Cambria Math"/>
                  </a:rPr>
                  <a:t>b)</a:t>
                </a: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999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accPr>
                        <m:e>
                          <m:r>
                            <a:rPr lang="en-US" sz="1999" b="1" i="1">
                              <a:solidFill>
                                <a:schemeClr val="tx1"/>
                              </a:solidFill>
                              <a:latin typeface="Cambria Math"/>
                              <a:ea typeface="Tahoma" pitchFamily="34" charset="0"/>
                              <a:cs typeface="Tahoma" pitchFamily="34" charset="0"/>
                            </a:rPr>
                            <m:t>𝑩𝑫𝑬</m:t>
                          </m:r>
                        </m:e>
                      </m:acc>
                      <m:r>
                        <a:rPr lang="en-US" sz="1999" b="1" i="1" dirty="0">
                          <a:solidFill>
                            <a:schemeClr val="tx1"/>
                          </a:solidFill>
                          <a:latin typeface="Cambria Math"/>
                          <a:ea typeface="Tahoma" pitchFamily="34" charset="0"/>
                          <a:cs typeface="Tahoma" pitchFamily="34" charset="0"/>
                        </a:rPr>
                        <m:t>+</m:t>
                      </m:r>
                      <m:acc>
                        <m:accPr>
                          <m:chr m:val="̂"/>
                          <m:ctrlPr>
                            <a:rPr lang="en-US" sz="1999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accPr>
                        <m:e>
                          <m:r>
                            <a:rPr lang="en-US" sz="1999" b="1" i="1" dirty="0">
                              <a:solidFill>
                                <a:schemeClr val="tx1"/>
                              </a:solidFill>
                              <a:latin typeface="Cambria Math"/>
                              <a:ea typeface="Tahoma" pitchFamily="34" charset="0"/>
                              <a:cs typeface="Tahoma" pitchFamily="34" charset="0"/>
                            </a:rPr>
                            <m:t>𝑨𝑪𝑩</m:t>
                          </m:r>
                        </m:e>
                      </m:acc>
                      <m:r>
                        <a:rPr lang="en-US" sz="1999" b="1" i="1" dirty="0">
                          <a:solidFill>
                            <a:schemeClr val="tx1"/>
                          </a:solidFill>
                          <a:latin typeface="Cambria Math"/>
                          <a:ea typeface="Tahoma" pitchFamily="34" charset="0"/>
                          <a:cs typeface="Tahoma" pitchFamily="34" charset="0"/>
                        </a:rPr>
                        <m:t>=</m:t>
                      </m:r>
                      <m:r>
                        <a:rPr lang="en-US" sz="1999" b="1" i="1" dirty="0">
                          <a:solidFill>
                            <a:schemeClr val="tx1"/>
                          </a:solidFill>
                          <a:latin typeface="Cambria Math"/>
                          <a:ea typeface="Tahoma" pitchFamily="34" charset="0"/>
                          <a:cs typeface="Tahoma" pitchFamily="34" charset="0"/>
                        </a:rPr>
                        <m:t>𝟏𝟖</m:t>
                      </m:r>
                      <m:sSup>
                        <m:sSupPr>
                          <m:ctrlPr>
                            <a:rPr lang="en-US" sz="1999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ahoma" pitchFamily="34" charset="0"/>
                              <a:cs typeface="Tahoma" pitchFamily="34" charset="0"/>
                            </a:rPr>
                          </m:ctrlPr>
                        </m:sSupPr>
                        <m:e>
                          <m:r>
                            <a:rPr lang="en-US" sz="1999" b="1" i="1" dirty="0">
                              <a:solidFill>
                                <a:schemeClr val="tx1"/>
                              </a:solidFill>
                              <a:latin typeface="Cambria Math"/>
                              <a:ea typeface="Tahoma" pitchFamily="34" charset="0"/>
                              <a:cs typeface="Tahoma" pitchFamily="34" charset="0"/>
                            </a:rPr>
                            <m:t>𝟎</m:t>
                          </m:r>
                        </m:e>
                        <m:sup>
                          <m:r>
                            <a:rPr lang="en-US" sz="1999" b="1" i="1" dirty="0">
                              <a:solidFill>
                                <a:schemeClr val="tx1"/>
                              </a:solidFill>
                              <a:latin typeface="Cambria Math"/>
                              <a:ea typeface="Tahoma" pitchFamily="34" charset="0"/>
                              <a:cs typeface="Tahoma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en-US" sz="1999" b="1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99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⇑</m:t>
                      </m:r>
                    </m:oMath>
                  </m:oMathPara>
                </a14:m>
                <a:endParaRPr lang="en-US" sz="1999" b="1" i="1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999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accPr>
                        <m:e>
                          <m:r>
                            <a:rPr lang="en-US" sz="1999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</a:rPr>
                            <m:t>𝑨𝑫𝑬</m:t>
                          </m:r>
                        </m:e>
                      </m:acc>
                      <m:r>
                        <a:rPr lang="en-US" sz="1999" b="1" i="1" dirty="0">
                          <a:solidFill>
                            <a:schemeClr val="tx1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n-US" sz="1999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accPr>
                        <m:e>
                          <m:r>
                            <a:rPr lang="en-US" sz="1999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</a:rPr>
                            <m:t>𝑨𝑪𝑩</m:t>
                          </m:r>
                        </m:e>
                      </m:acc>
                    </m:oMath>
                  </m:oMathPara>
                </a14:m>
                <a:endParaRPr lang="en-US" sz="1999" b="1" i="1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99" b="1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⇑</m:t>
                      </m:r>
                    </m:oMath>
                  </m:oMathPara>
                </a14:m>
                <a:endParaRPr lang="en-US" sz="1999" b="1" i="1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lang="en-US" sz="1999" b="1" i="1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𝜟</m:t>
                    </m:r>
                    <m:r>
                      <a:rPr lang="en-US" sz="1999" b="1" i="1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𝑨𝑫𝑬</m:t>
                    </m:r>
                  </m:oMath>
                </a14:m>
                <a:r>
                  <a:rPr lang="en-US" sz="1999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999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đồng</a:t>
                </a:r>
                <a:r>
                  <a:rPr lang="en-US" sz="1999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999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dạng</a:t>
                </a:r>
                <a:r>
                  <a:rPr lang="en-US" sz="1999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999" b="1" i="1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𝜟</m:t>
                    </m:r>
                    <m:r>
                      <a:rPr lang="en-US" sz="1999" b="1" i="1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𝑨𝑪𝑩</m:t>
                    </m:r>
                  </m:oMath>
                </a14:m>
                <a:endParaRPr lang="en-US" sz="1999" b="1" dirty="0">
                  <a:solidFill>
                    <a:schemeClr val="tx1"/>
                  </a:solidFill>
                </a:endParaRPr>
              </a:p>
              <a:p>
                <a:pPr marL="457063" indent="-457063">
                  <a:lnSpc>
                    <a:spcPct val="120000"/>
                  </a:lnSpc>
                  <a:buAutoNum type="alphaLcParenR" startAt="2"/>
                </a:pPr>
                <a:endParaRPr lang="en-US" sz="1999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 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03535" y="1161901"/>
                <a:ext cx="3112786" cy="5978734"/>
              </a:xfrm>
              <a:prstGeom prst="rect">
                <a:avLst/>
              </a:prstGeom>
              <a:blipFill rotWithShape="0">
                <a:blip r:embed="rId4"/>
                <a:stretch>
                  <a:fillRect l="-195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101"/>
              <p:cNvSpPr txBox="1">
                <a:spLocks noChangeArrowheads="1"/>
              </p:cNvSpPr>
              <p:nvPr/>
            </p:nvSpPr>
            <p:spPr bwMode="auto">
              <a:xfrm>
                <a:off x="4257616" y="3290855"/>
                <a:ext cx="4575896" cy="33479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0000"/>
                  </a:lnSpc>
                  <a:spcBef>
                    <a:spcPts val="600"/>
                  </a:spcBef>
                </a:pPr>
                <a:r>
                  <a:rPr lang="en-US" sz="2199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b) </a:t>
                </a:r>
                <a:r>
                  <a:rPr lang="en-US" sz="2199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Xét</a:t>
                </a:r>
                <a:r>
                  <a:rPr lang="en-US" sz="2199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199" b="1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𝚫</m:t>
                    </m:r>
                    <m:r>
                      <a:rPr lang="en-US" sz="2199" b="1" i="1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𝑨𝑫𝑬</m:t>
                    </m:r>
                  </m:oMath>
                </a14:m>
                <a:r>
                  <a:rPr lang="en-US" sz="2199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199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và</a:t>
                </a:r>
                <a:r>
                  <a:rPr lang="en-US" sz="2199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199" b="1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𝚫</m:t>
                    </m:r>
                    <m:r>
                      <a:rPr lang="en-US" sz="2199" b="1" i="1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𝑨𝑪𝑩</m:t>
                    </m:r>
                  </m:oMath>
                </a14:m>
                <a:endParaRPr lang="en-US" sz="2199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>
                  <a:lnSpc>
                    <a:spcPct val="110000"/>
                  </a:lnSpc>
                  <a:spcBef>
                    <a:spcPts val="600"/>
                  </a:spcBef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199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199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𝑨</m:t>
                        </m:r>
                      </m:e>
                    </m:acc>
                  </m:oMath>
                </a14:m>
                <a:r>
                  <a:rPr lang="en-US" sz="2199" b="1" dirty="0">
                    <a:solidFill>
                      <a:schemeClr val="tx1"/>
                    </a:solidFill>
                  </a:rPr>
                  <a:t> chung</a:t>
                </a:r>
              </a:p>
              <a:p>
                <a:pPr>
                  <a:lnSpc>
                    <a:spcPct val="110000"/>
                  </a:lnSpc>
                  <a:spcBef>
                    <a:spcPts val="6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199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99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𝑨𝑩</m:t>
                        </m:r>
                      </m:num>
                      <m:den>
                        <m:r>
                          <a:rPr lang="en-US" sz="2199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𝑨𝑪</m:t>
                        </m:r>
                      </m:den>
                    </m:f>
                    <m:r>
                      <a:rPr lang="en-US" sz="2199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199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99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𝑨𝑬</m:t>
                        </m:r>
                      </m:num>
                      <m:den>
                        <m:r>
                          <a:rPr lang="en-US" sz="2199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𝑨𝑫</m:t>
                        </m:r>
                      </m:den>
                    </m:f>
                  </m:oMath>
                </a14:m>
                <a:r>
                  <a:rPr lang="en-US" sz="2199" b="1" dirty="0">
                    <a:solidFill>
                      <a:schemeClr val="tx1"/>
                    </a:solidFill>
                  </a:rPr>
                  <a:t> (</a:t>
                </a:r>
                <a:r>
                  <a:rPr lang="en-US" sz="2199" b="1" dirty="0" err="1">
                    <a:solidFill>
                      <a:schemeClr val="tx1"/>
                    </a:solidFill>
                  </a:rPr>
                  <a:t>cmt</a:t>
                </a:r>
                <a:r>
                  <a:rPr lang="en-US" sz="2199" b="1" dirty="0">
                    <a:solidFill>
                      <a:schemeClr val="tx1"/>
                    </a:solidFill>
                  </a:rPr>
                  <a:t>) 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99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99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𝑨𝑫</m:t>
                        </m:r>
                      </m:num>
                      <m:den>
                        <m:r>
                          <a:rPr lang="en-US" sz="2199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𝑨𝑪</m:t>
                        </m:r>
                      </m:den>
                    </m:f>
                    <m:r>
                      <a:rPr lang="en-US" sz="2199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199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99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𝑨𝑬</m:t>
                        </m:r>
                      </m:num>
                      <m:den>
                        <m:r>
                          <a:rPr lang="en-US" sz="2199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𝑨𝑩</m:t>
                        </m:r>
                      </m:den>
                    </m:f>
                  </m:oMath>
                </a14:m>
                <a:endParaRPr lang="en-US" sz="2199" b="1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10000"/>
                  </a:lnSpc>
                  <a:spcBef>
                    <a:spcPts val="600"/>
                  </a:spcBef>
                </a:pPr>
                <a:r>
                  <a:rPr lang="en-US" sz="2199" b="1" dirty="0">
                    <a:solidFill>
                      <a:schemeClr val="tx1"/>
                    </a:solidFill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199" b="1" i="1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𝜟</m:t>
                    </m:r>
                    <m:r>
                      <a:rPr lang="en-US" sz="2199" b="1" i="1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𝑨𝑫𝑬</m:t>
                    </m:r>
                  </m:oMath>
                </a14:m>
                <a:r>
                  <a:rPr lang="en-US" sz="2199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2199" b="1" i="1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𝜟</m:t>
                    </m:r>
                    <m:r>
                      <a:rPr lang="en-US" sz="2199" b="1" i="1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𝑨𝑪𝑩</m:t>
                    </m:r>
                  </m:oMath>
                </a14:m>
                <a:r>
                  <a:rPr lang="en-US" sz="2199" b="1" dirty="0">
                    <a:solidFill>
                      <a:schemeClr val="tx1"/>
                    </a:solidFill>
                  </a:rPr>
                  <a:t> (</a:t>
                </a:r>
                <a:r>
                  <a:rPr lang="en-US" sz="2199" b="1" dirty="0" err="1">
                    <a:solidFill>
                      <a:schemeClr val="tx1"/>
                    </a:solidFill>
                  </a:rPr>
                  <a:t>cgc</a:t>
                </a:r>
                <a:r>
                  <a:rPr lang="en-US" sz="2199" b="1" dirty="0">
                    <a:solidFill>
                      <a:schemeClr val="tx1"/>
                    </a:solidFill>
                  </a:rPr>
                  <a:t>)</a:t>
                </a:r>
              </a:p>
              <a:p>
                <a:pPr>
                  <a:lnSpc>
                    <a:spcPct val="110000"/>
                  </a:lnSpc>
                  <a:spcBef>
                    <a:spcPts val="600"/>
                  </a:spcBef>
                </a:pPr>
                <a:r>
                  <a:rPr lang="en-US" sz="2199" b="1" dirty="0">
                    <a:solidFill>
                      <a:schemeClr val="tx1"/>
                    </a:solidFill>
                  </a:rPr>
                  <a:t>⇒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199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accPr>
                      <m:e>
                        <m:r>
                          <a:rPr lang="en-US" sz="2199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𝑨𝑫𝑬</m:t>
                        </m:r>
                      </m:e>
                    </m:acc>
                    <m:r>
                      <a:rPr lang="en-US" sz="2199" b="1" i="1" dirty="0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199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accPr>
                      <m:e>
                        <m:r>
                          <a:rPr lang="en-US" sz="2199" b="1" i="1" dirty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𝑨𝑪𝑩</m:t>
                        </m:r>
                      </m:e>
                    </m:acc>
                  </m:oMath>
                </a14:m>
                <a:endParaRPr lang="en-US" sz="2199" b="1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10000"/>
                  </a:lnSpc>
                  <a:spcBef>
                    <a:spcPts val="600"/>
                  </a:spcBef>
                </a:pPr>
                <a:r>
                  <a:rPr lang="en-US" sz="2199" b="1" dirty="0" err="1">
                    <a:solidFill>
                      <a:schemeClr val="tx1"/>
                    </a:solidFill>
                  </a:rPr>
                  <a:t>Mà</a:t>
                </a:r>
                <a:r>
                  <a:rPr lang="en-US" sz="2199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199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accPr>
                      <m:e>
                        <m:r>
                          <a:rPr lang="en-US" sz="2199" b="1" i="1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𝑨𝑫𝑬</m:t>
                        </m:r>
                      </m:e>
                    </m:acc>
                    <m:r>
                      <a:rPr lang="en-US" sz="2199" b="1" i="1" dirty="0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199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accPr>
                      <m:e>
                        <m:r>
                          <a:rPr lang="en-US" sz="2199" b="1" i="1" dirty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𝑩𝑫𝑬</m:t>
                        </m:r>
                      </m:e>
                    </m:acc>
                    <m:r>
                      <a:rPr lang="en-US" sz="2199" b="1" i="1" dirty="0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en-US" sz="2199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2199" b="1" i="1" dirty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en-US" sz="2199" b="1" i="1" dirty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en-US" sz="2199" b="1" dirty="0">
                  <a:solidFill>
                    <a:schemeClr val="tx1"/>
                  </a:solidFill>
                </a:endParaRPr>
              </a:p>
              <a:p>
                <a:pPr>
                  <a:lnSpc>
                    <a:spcPct val="110000"/>
                  </a:lnSpc>
                  <a:spcBef>
                    <a:spcPts val="600"/>
                  </a:spcBef>
                </a:pPr>
                <a:r>
                  <a:rPr lang="en-US" sz="2199" b="1" dirty="0">
                    <a:solidFill>
                      <a:schemeClr val="tx1"/>
                    </a:solidFill>
                  </a:rPr>
                  <a:t>⇒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199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accPr>
                      <m:e>
                        <m:r>
                          <a:rPr lang="en-US" sz="2199" b="1" i="1">
                            <a:solidFill>
                              <a:schemeClr val="tx1"/>
                            </a:solidFill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𝑩𝑫𝑬</m:t>
                        </m:r>
                      </m:e>
                    </m:acc>
                    <m:r>
                      <a:rPr lang="en-US" sz="2199" b="1" i="1" dirty="0">
                        <a:solidFill>
                          <a:schemeClr val="tx1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199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accPr>
                      <m:e>
                        <m:r>
                          <a:rPr lang="en-US" sz="2199" b="1" i="1" dirty="0">
                            <a:solidFill>
                              <a:schemeClr val="tx1"/>
                            </a:solidFill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𝑨𝑪𝑩</m:t>
                        </m:r>
                      </m:e>
                    </m:acc>
                    <m:r>
                      <a:rPr lang="en-US" sz="2199" b="1" i="1" dirty="0">
                        <a:solidFill>
                          <a:schemeClr val="tx1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=</m:t>
                    </m:r>
                    <m:r>
                      <a:rPr lang="en-US" sz="2199" b="1" i="1" dirty="0">
                        <a:solidFill>
                          <a:schemeClr val="tx1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𝟏𝟖</m:t>
                    </m:r>
                    <m:sSup>
                      <m:sSupPr>
                        <m:ctrlPr>
                          <a:rPr lang="en-US" sz="2199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r>
                          <a:rPr lang="en-US" sz="2199" b="1" i="1" dirty="0">
                            <a:solidFill>
                              <a:schemeClr val="tx1"/>
                            </a:solidFill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𝟎</m:t>
                        </m:r>
                      </m:e>
                      <m:sup>
                        <m:r>
                          <a:rPr lang="en-US" sz="2199" b="1" i="1" dirty="0">
                            <a:solidFill>
                              <a:schemeClr val="tx1"/>
                            </a:solidFill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en-US" sz="2199" b="1" i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 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57616" y="3290855"/>
                <a:ext cx="4575896" cy="3347930"/>
              </a:xfrm>
              <a:prstGeom prst="rect">
                <a:avLst/>
              </a:prstGeom>
              <a:blipFill rotWithShape="0">
                <a:blip r:embed="rId5"/>
                <a:stretch>
                  <a:fillRect l="-1731" t="-1093" b="-23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H="1">
            <a:off x="8833512" y="1419945"/>
            <a:ext cx="1" cy="5438055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585912" y="3854688"/>
                <a:ext cx="1618828" cy="9763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en-US" sz="1799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799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799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1799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1799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1799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1799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5912" y="3854688"/>
                <a:ext cx="1618828" cy="97636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1506213"/>
              </p:ext>
            </p:extLst>
          </p:nvPr>
        </p:nvGraphicFramePr>
        <p:xfrm>
          <a:off x="5476372" y="4893437"/>
          <a:ext cx="455493" cy="331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5" name="Equation" r:id="rId7" imgW="457200" imgH="330120" progId="Equation.DSMT4">
                  <p:embed/>
                </p:oleObj>
              </mc:Choice>
              <mc:Fallback>
                <p:oleObj name="Equation" r:id="rId7" imgW="4572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grayscl/>
                        <a:biLevel thresh="5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372" y="4893437"/>
                        <a:ext cx="455493" cy="3317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-21792" y="1029204"/>
            <a:ext cx="4142577" cy="2233779"/>
            <a:chOff x="115940" y="3116298"/>
            <a:chExt cx="4142577" cy="2233779"/>
          </a:xfrm>
        </p:grpSpPr>
        <p:grpSp>
          <p:nvGrpSpPr>
            <p:cNvPr id="20" name="Group 19"/>
            <p:cNvGrpSpPr/>
            <p:nvPr/>
          </p:nvGrpSpPr>
          <p:grpSpPr>
            <a:xfrm>
              <a:off x="115940" y="3116298"/>
              <a:ext cx="4142577" cy="2228666"/>
              <a:chOff x="115971" y="3116216"/>
              <a:chExt cx="4143656" cy="2229247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 flipH="1">
                <a:off x="836527" y="3116216"/>
                <a:ext cx="2895" cy="222924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192240" y="4333691"/>
                <a:ext cx="4067387" cy="2703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115971" y="3733353"/>
                <a:ext cx="668109" cy="461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399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GT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68418" y="4461578"/>
                <a:ext cx="668109" cy="4615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399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KL</a:t>
                </a:r>
              </a:p>
            </p:txBody>
          </p:sp>
        </p:grp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20557190"/>
                </p:ext>
              </p:extLst>
            </p:nvPr>
          </p:nvGraphicFramePr>
          <p:xfrm>
            <a:off x="931126" y="3248995"/>
            <a:ext cx="2856756" cy="812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006" name="Equation" r:id="rId9" imgW="2857320" imgH="812520" progId="Equation.DSMT4">
                    <p:embed/>
                  </p:oleObj>
                </mc:Choice>
                <mc:Fallback>
                  <p:oleObj name="Equation" r:id="rId9" imgW="2857320" imgH="8125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931126" y="3248995"/>
                          <a:ext cx="2856756" cy="8125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346209"/>
                </p:ext>
              </p:extLst>
            </p:nvPr>
          </p:nvGraphicFramePr>
          <p:xfrm>
            <a:off x="874571" y="4461309"/>
            <a:ext cx="2640912" cy="8887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007" name="Equation" r:id="rId11" imgW="2641320" imgH="888840" progId="Equation.DSMT4">
                    <p:embed/>
                  </p:oleObj>
                </mc:Choice>
                <mc:Fallback>
                  <p:oleObj name="Equation" r:id="rId11" imgW="2641320" imgH="8888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874571" y="4461309"/>
                          <a:ext cx="2640912" cy="88876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101"/>
              <p:cNvSpPr txBox="1">
                <a:spLocks noChangeArrowheads="1"/>
              </p:cNvSpPr>
              <p:nvPr/>
            </p:nvSpPr>
            <p:spPr bwMode="auto">
              <a:xfrm>
                <a:off x="154652" y="3365343"/>
                <a:ext cx="4575896" cy="4565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ct val="50000"/>
                  </a:spcBef>
                </a:pPr>
                <a:r>
                  <a:rPr lang="en-US" sz="2199" b="1" i="1" dirty="0">
                    <a:latin typeface="Arial" pitchFamily="34" charset="0"/>
                    <a:cs typeface="Arial" pitchFamily="34" charset="0"/>
                  </a:rPr>
                  <a:t>Lời </a:t>
                </a:r>
                <a:r>
                  <a:rPr lang="en-US" sz="2199" b="1" i="1" dirty="0" err="1">
                    <a:latin typeface="Arial" pitchFamily="34" charset="0"/>
                    <a:cs typeface="Arial" pitchFamily="34" charset="0"/>
                  </a:rPr>
                  <a:t>giải</a:t>
                </a:r>
                <a:r>
                  <a:rPr lang="en-US" sz="2199" b="1" i="1" dirty="0"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sz="2199" dirty="0">
                    <a:latin typeface="Arial" pitchFamily="34" charset="0"/>
                    <a:cs typeface="Arial" pitchFamily="34" charset="0"/>
                  </a:rPr>
                  <a:t>a) </a:t>
                </a:r>
                <a:r>
                  <a:rPr lang="en-US" sz="2199" dirty="0" err="1"/>
                  <a:t>Xét</a:t>
                </a:r>
                <a:r>
                  <a:rPr lang="en-US" sz="2199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199">
                        <a:latin typeface="Cambria Math"/>
                      </a:rPr>
                      <m:t>Δ</m:t>
                    </m:r>
                    <m:r>
                      <a:rPr lang="en-US" sz="2199" i="1" dirty="0">
                        <a:latin typeface="Cambria Math"/>
                      </a:rPr>
                      <m:t>𝐴𝐵𝐸</m:t>
                    </m:r>
                  </m:oMath>
                </a14:m>
                <a:r>
                  <a:rPr lang="en-US" sz="2199" dirty="0"/>
                  <a:t> </a:t>
                </a:r>
                <a:r>
                  <a:rPr lang="en-US" sz="2199" dirty="0" err="1"/>
                  <a:t>và</a:t>
                </a:r>
                <a:r>
                  <a:rPr lang="en-US" sz="2199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199" dirty="0">
                        <a:latin typeface="Cambria Math"/>
                      </a:rPr>
                      <m:t>Δ</m:t>
                    </m:r>
                    <m:r>
                      <a:rPr lang="en-US" sz="2199" i="1" dirty="0">
                        <a:latin typeface="Cambria Math"/>
                      </a:rPr>
                      <m:t>𝐴𝐶𝐷</m:t>
                    </m:r>
                  </m:oMath>
                </a14:m>
                <a:r>
                  <a:rPr lang="en-US" sz="2199" dirty="0"/>
                  <a:t>:</a:t>
                </a:r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199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199" i="1"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sz="2199" dirty="0"/>
                  <a:t> </a:t>
                </a:r>
                <a:r>
                  <a:rPr lang="en-US" sz="2199" dirty="0" err="1"/>
                  <a:t>chung</a:t>
                </a:r>
                <a:endParaRPr lang="en-US" sz="2199" dirty="0"/>
              </a:p>
              <a:p>
                <a:pPr>
                  <a:lnSpc>
                    <a:spcPct val="120000"/>
                  </a:lnSpc>
                </a:pPr>
                <a:r>
                  <a:rPr lang="en-US" sz="2199" b="1"/>
                  <a:t> </a:t>
                </a:r>
                <a:endParaRPr lang="en-US" sz="2199" b="1" dirty="0"/>
              </a:p>
              <a:p>
                <a:pPr>
                  <a:lnSpc>
                    <a:spcPct val="120000"/>
                  </a:lnSpc>
                </a:pPr>
                <a:r>
                  <a:rPr lang="en-US" sz="2199"/>
                  <a:t>⇒ </a:t>
                </a:r>
                <a14:m>
                  <m:oMath xmlns:m="http://schemas.openxmlformats.org/officeDocument/2006/math">
                    <m:r>
                      <a:rPr lang="en-US" sz="2199" i="1">
                        <a:latin typeface="Cambria Math"/>
                      </a:rPr>
                      <m:t>𝛥</m:t>
                    </m:r>
                  </m:oMath>
                </a14:m>
                <a:r>
                  <a:rPr lang="en-US" sz="2199" dirty="0"/>
                  <a:t>ABE         </a:t>
                </a:r>
                <a14:m>
                  <m:oMath xmlns:m="http://schemas.openxmlformats.org/officeDocument/2006/math">
                    <m:r>
                      <a:rPr lang="en-US" sz="2199" i="1">
                        <a:latin typeface="Cambria Math"/>
                      </a:rPr>
                      <m:t>𝛥</m:t>
                    </m:r>
                  </m:oMath>
                </a14:m>
                <a:r>
                  <a:rPr lang="en-US" sz="2199" dirty="0"/>
                  <a:t>ACD (</a:t>
                </a:r>
                <a:r>
                  <a:rPr lang="en-US" sz="2199" dirty="0" err="1"/>
                  <a:t>g.g</a:t>
                </a:r>
                <a:r>
                  <a:rPr lang="en-US" sz="2199" dirty="0"/>
                  <a:t>)</a:t>
                </a:r>
                <a14:m>
                  <m:oMath xmlns:m="http://schemas.openxmlformats.org/officeDocument/2006/math">
                    <m:r>
                      <a:rPr lang="en-US" sz="2199" i="1">
                        <a:latin typeface="Cambria Math"/>
                      </a:rPr>
                      <m:t> </m:t>
                    </m:r>
                  </m:oMath>
                </a14:m>
                <a:endParaRPr lang="en-US" sz="2199" i="1" dirty="0"/>
              </a:p>
              <a:p>
                <a:pPr>
                  <a:lnSpc>
                    <a:spcPct val="120000"/>
                  </a:lnSpc>
                </a:pPr>
                <a14:m>
                  <m:oMath xmlns:m="http://schemas.openxmlformats.org/officeDocument/2006/math">
                    <m:r>
                      <a:rPr lang="en-US" sz="2199" b="1" i="1">
                        <a:latin typeface="Cambria Math"/>
                      </a:rPr>
                      <m:t>⇒</m:t>
                    </m:r>
                    <m:f>
                      <m:fPr>
                        <m:ctrlPr>
                          <a:rPr lang="en-US" sz="2199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99" b="1" i="1">
                            <a:latin typeface="Cambria Math"/>
                          </a:rPr>
                          <m:t>𝑨𝑩</m:t>
                        </m:r>
                      </m:num>
                      <m:den>
                        <m:r>
                          <a:rPr lang="en-US" sz="2199" b="1" i="1">
                            <a:latin typeface="Cambria Math"/>
                          </a:rPr>
                          <m:t>𝑨𝑪</m:t>
                        </m:r>
                      </m:den>
                    </m:f>
                    <m:r>
                      <a:rPr lang="en-US" sz="2199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199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99" i="1">
                            <a:latin typeface="Cambria Math"/>
                          </a:rPr>
                          <m:t>𝐴𝐸</m:t>
                        </m:r>
                      </m:num>
                      <m:den>
                        <m:r>
                          <a:rPr lang="en-US" sz="2199" i="1">
                            <a:latin typeface="Cambria Math"/>
                          </a:rPr>
                          <m:t>𝐴𝐷</m:t>
                        </m:r>
                      </m:den>
                    </m:f>
                  </m:oMath>
                </a14:m>
                <a:r>
                  <a:rPr lang="en-US" sz="2199" dirty="0"/>
                  <a:t> (</a:t>
                </a:r>
                <a:r>
                  <a:rPr lang="en-US" sz="2199" dirty="0" err="1"/>
                  <a:t>cặp</a:t>
                </a:r>
                <a:r>
                  <a:rPr lang="en-US" sz="2199" dirty="0"/>
                  <a:t> </a:t>
                </a:r>
                <a:r>
                  <a:rPr lang="en-US" sz="2199" dirty="0" err="1"/>
                  <a:t>cạnh</a:t>
                </a:r>
                <a:r>
                  <a:rPr lang="en-US" sz="2199" dirty="0"/>
                  <a:t> </a:t>
                </a:r>
                <a:r>
                  <a:rPr lang="en-US" sz="2199" dirty="0" err="1"/>
                  <a:t>tương</a:t>
                </a:r>
                <a:r>
                  <a:rPr lang="en-US" sz="2199" dirty="0"/>
                  <a:t> </a:t>
                </a:r>
                <a:r>
                  <a:rPr lang="en-US" sz="2199" dirty="0" err="1"/>
                  <a:t>ứng</a:t>
                </a:r>
                <a:r>
                  <a:rPr lang="en-US" sz="2199" dirty="0"/>
                  <a:t>)</a:t>
                </a:r>
              </a:p>
              <a:p>
                <a:pPr lvl="0">
                  <a:lnSpc>
                    <a:spcPct val="120000"/>
                  </a:lnSpc>
                  <a:spcBef>
                    <a:spcPct val="50000"/>
                  </a:spcBef>
                </a:pPr>
                <a:r>
                  <a:rPr lang="en-US" sz="2199" dirty="0">
                    <a:latin typeface="Arial" pitchFamily="34" charset="0"/>
                    <a:cs typeface="Arial" pitchFamily="34" charset="0"/>
                  </a:rPr>
                  <a:t>⇒ </a:t>
                </a:r>
                <a14:m>
                  <m:oMath xmlns:m="http://schemas.openxmlformats.org/officeDocument/2006/math">
                    <m:r>
                      <a:rPr lang="en-US" sz="2199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𝐴𝐵</m:t>
                    </m:r>
                    <m:r>
                      <a:rPr lang="en-US" sz="2199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.</m:t>
                    </m:r>
                    <m:r>
                      <a:rPr lang="en-US" sz="2199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𝐴𝐷</m:t>
                    </m:r>
                    <m:r>
                      <a:rPr lang="en-US" sz="2199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=</m:t>
                    </m:r>
                    <m:r>
                      <a:rPr lang="en-US" sz="2199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𝐴𝐶</m:t>
                    </m:r>
                    <m:r>
                      <a:rPr lang="en-US" sz="2199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.</m:t>
                    </m:r>
                    <m:r>
                      <a:rPr lang="en-US" sz="2199" i="1" dirty="0">
                        <a:latin typeface="Cambria Math"/>
                        <a:ea typeface="Tahoma" pitchFamily="34" charset="0"/>
                        <a:cs typeface="Tahoma" pitchFamily="34" charset="0"/>
                      </a:rPr>
                      <m:t>𝐴𝐸</m:t>
                    </m:r>
                  </m:oMath>
                </a14:m>
                <a:endParaRPr lang="en-US" sz="2199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pPr>
                  <a:lnSpc>
                    <a:spcPct val="120000"/>
                  </a:lnSpc>
                  <a:spcBef>
                    <a:spcPct val="50000"/>
                  </a:spcBef>
                </a:pPr>
                <a:endParaRPr lang="en-US" sz="2399" b="1" i="1" dirty="0">
                  <a:latin typeface="Arial" pitchFamily="34" charset="0"/>
                  <a:cs typeface="Arial" pitchFamily="34" charset="0"/>
                </a:endParaRPr>
              </a:p>
              <a:p>
                <a:pPr>
                  <a:lnSpc>
                    <a:spcPct val="120000"/>
                  </a:lnSpc>
                  <a:spcBef>
                    <a:spcPct val="50000"/>
                  </a:spcBef>
                </a:pPr>
                <a:endParaRPr lang="en-US" sz="2399" b="1" i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Text 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4652" y="3365343"/>
                <a:ext cx="4575896" cy="4565510"/>
              </a:xfrm>
              <a:prstGeom prst="rect">
                <a:avLst/>
              </a:prstGeom>
              <a:blipFill rotWithShape="0">
                <a:blip r:embed="rId13"/>
                <a:stretch>
                  <a:fillRect l="-1731" t="-2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1"/>
          <p:cNvSpPr txBox="1">
            <a:spLocks noChangeArrowheads="1"/>
          </p:cNvSpPr>
          <p:nvPr/>
        </p:nvSpPr>
        <p:spPr bwMode="auto">
          <a:xfrm>
            <a:off x="1534490" y="127967"/>
            <a:ext cx="8794750" cy="4000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47. LUYỆN TẬP CÁC TRƯỜNG HỢP ĐỒNG DẠNG CỦA TAM GIÁC</a:t>
            </a:r>
          </a:p>
        </p:txBody>
      </p:sp>
      <p:sp>
        <p:nvSpPr>
          <p:cNvPr id="15" name="Rectangle 14"/>
          <p:cNvSpPr/>
          <p:nvPr/>
        </p:nvSpPr>
        <p:spPr>
          <a:xfrm>
            <a:off x="-34839" y="525545"/>
            <a:ext cx="1144865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2400" b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 3. </a:t>
            </a:r>
            <a:endParaRPr lang="en-US" sz="24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1947132"/>
              </p:ext>
            </p:extLst>
          </p:nvPr>
        </p:nvGraphicFramePr>
        <p:xfrm>
          <a:off x="136275" y="4627901"/>
          <a:ext cx="2066870" cy="406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8" name="Equation" r:id="rId14" imgW="1701720" imgH="406080" progId="Equation.DSMT4">
                  <p:embed/>
                </p:oleObj>
              </mc:Choice>
              <mc:Fallback>
                <p:oleObj name="Equation" r:id="rId14" imgW="170172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36275" y="4627901"/>
                        <a:ext cx="2066870" cy="406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583339"/>
              </p:ext>
            </p:extLst>
          </p:nvPr>
        </p:nvGraphicFramePr>
        <p:xfrm>
          <a:off x="1209853" y="5136555"/>
          <a:ext cx="455494" cy="331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9" name="Equation" r:id="rId16" imgW="457200" imgH="330120" progId="Equation.DSMT4">
                  <p:embed/>
                </p:oleObj>
              </mc:Choice>
              <mc:Fallback>
                <p:oleObj name="Equation" r:id="rId16" imgW="4572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grayscl/>
                        <a:biLevel thresh="50000"/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9853" y="5136555"/>
                        <a:ext cx="455494" cy="3317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321413" y="4622536"/>
                <a:ext cx="1618828" cy="976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endChr m:val="}"/>
                          <m:ctrlPr>
                            <a:rPr lang="en-US" sz="1799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799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799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1799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1799" i="1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1799" i="1">
                                  <a:latin typeface="Cambria Math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1799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1413" y="4622536"/>
                <a:ext cx="1618828" cy="976360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798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Box 101"/>
              <p:cNvSpPr txBox="1">
                <a:spLocks noChangeArrowheads="1"/>
              </p:cNvSpPr>
              <p:nvPr/>
            </p:nvSpPr>
            <p:spPr bwMode="auto">
              <a:xfrm>
                <a:off x="18465" y="914400"/>
                <a:ext cx="8662485" cy="30964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300"/>
                  </a:spcBef>
                </a:pPr>
                <a:r>
                  <a:rPr lang="en-US" sz="2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Bài</a:t>
                </a:r>
                <a:r>
                  <a:rPr lang="en-US" sz="26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tương</a:t>
                </a:r>
                <a:r>
                  <a:rPr lang="en-US" sz="26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tự</a:t>
                </a:r>
                <a:r>
                  <a:rPr lang="en-US" sz="2600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b="1" err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bài</a:t>
                </a:r>
                <a:r>
                  <a:rPr lang="en-US" sz="2600" b="1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 3</a:t>
                </a:r>
                <a:r>
                  <a:rPr lang="en-US" sz="2600" b="1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. </a:t>
                </a:r>
                <a:endParaRPr lang="en-US" sz="26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  <a:spcBef>
                    <a:spcPts val="300"/>
                  </a:spcBef>
                </a:pP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tam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ABC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nhọn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BE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CD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đường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cao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tam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giác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ABC</a:t>
                </a:r>
              </a:p>
              <a:p>
                <a:pPr>
                  <a:lnSpc>
                    <a:spcPct val="120000"/>
                  </a:lnSpc>
                  <a:spcBef>
                    <a:spcPts val="300"/>
                  </a:spcBef>
                </a:pP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Chứng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minh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rằng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lnSpc>
                    <a:spcPct val="120000"/>
                  </a:lnSpc>
                  <a:spcBef>
                    <a:spcPts val="300"/>
                  </a:spcBef>
                </a:pP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 </a:t>
                </a:r>
                <a14:m>
                  <m:oMath xmlns:m="http://schemas.openxmlformats.org/officeDocument/2006/math">
                    <m:r>
                      <a:rPr lang="en-US" sz="2600" b="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2600" b="0" i="1" dirty="0">
                        <a:solidFill>
                          <a:schemeClr val="tx1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𝐴𝐵</m:t>
                    </m:r>
                    <m:r>
                      <a:rPr lang="en-US" sz="2600" b="0" i="1" dirty="0">
                        <a:solidFill>
                          <a:schemeClr val="tx1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.</m:t>
                    </m:r>
                    <m:r>
                      <a:rPr lang="en-US" sz="2600" b="0" i="1" dirty="0">
                        <a:solidFill>
                          <a:schemeClr val="tx1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𝐴𝐷</m:t>
                    </m:r>
                    <m:r>
                      <a:rPr lang="en-US" sz="2600" b="0" i="1" dirty="0">
                        <a:solidFill>
                          <a:schemeClr val="tx1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=</m:t>
                    </m:r>
                    <m:r>
                      <a:rPr lang="en-US" sz="2600" b="0" i="1" dirty="0">
                        <a:solidFill>
                          <a:schemeClr val="tx1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𝐴𝐶</m:t>
                    </m:r>
                    <m:r>
                      <a:rPr lang="en-US" sz="2600" b="0" i="1" dirty="0">
                        <a:solidFill>
                          <a:schemeClr val="tx1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.</m:t>
                    </m:r>
                    <m:r>
                      <a:rPr lang="en-US" sz="2600" b="0" i="1" dirty="0">
                        <a:solidFill>
                          <a:schemeClr val="tx1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𝐴𝐸</m:t>
                    </m:r>
                  </m:oMath>
                </a14:m>
                <a:endParaRPr lang="en-US" sz="2600" dirty="0">
                  <a:solidFill>
                    <a:schemeClr val="tx1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  <a:spcBef>
                    <a:spcPts val="300"/>
                  </a:spcBef>
                </a:pP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ahoma" pitchFamily="34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accPr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𝐵𝐷𝐸</m:t>
                        </m:r>
                      </m:e>
                    </m:acc>
                    <m:r>
                      <a:rPr lang="en-US" sz="2600" b="0" i="1" dirty="0">
                        <a:solidFill>
                          <a:schemeClr val="tx1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accPr>
                      <m:e>
                        <m:r>
                          <a:rPr lang="en-US" sz="2600" b="0" i="1" dirty="0">
                            <a:solidFill>
                              <a:schemeClr val="tx1"/>
                            </a:solidFill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𝐴𝐶𝐵</m:t>
                        </m:r>
                      </m:e>
                    </m:acc>
                    <m:r>
                      <a:rPr lang="en-US" sz="2600" b="0" i="1" dirty="0">
                        <a:solidFill>
                          <a:schemeClr val="tx1"/>
                        </a:solidFill>
                        <a:latin typeface="Cambria Math"/>
                        <a:ea typeface="Tahoma" pitchFamily="34" charset="0"/>
                        <a:cs typeface="Tahoma" pitchFamily="34" charset="0"/>
                      </a:rPr>
                      <m:t>=18</m:t>
                    </m:r>
                    <m:sSup>
                      <m:sSupPr>
                        <m:ctrlPr>
                          <a:rPr lang="en-US" sz="2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ahoma" pitchFamily="34" charset="0"/>
                            <a:cs typeface="Tahoma" pitchFamily="34" charset="0"/>
                          </a:rPr>
                        </m:ctrlPr>
                      </m:sSupPr>
                      <m:e>
                        <m:r>
                          <a:rPr lang="en-US" sz="2600" b="0" i="1" dirty="0">
                            <a:solidFill>
                              <a:schemeClr val="tx1"/>
                            </a:solidFill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0</m:t>
                        </m:r>
                      </m:e>
                      <m:sup>
                        <m:r>
                          <a:rPr lang="en-US" sz="2600" b="0" i="1" dirty="0">
                            <a:solidFill>
                              <a:schemeClr val="tx1"/>
                            </a:solidFill>
                            <a:latin typeface="Cambria Math"/>
                            <a:ea typeface="Tahoma" pitchFamily="34" charset="0"/>
                            <a:cs typeface="Tahoma" pitchFamily="34" charset="0"/>
                          </a:rPr>
                          <m:t>0</m:t>
                        </m:r>
                      </m:sup>
                    </m:sSup>
                  </m:oMath>
                </a14:m>
                <a:endParaRPr lang="en-US" sz="2600" dirty="0">
                  <a:solidFill>
                    <a:schemeClr val="tx1"/>
                  </a:solidFill>
                  <a:latin typeface="Times New Roman" panose="02020603050405020304" pitchFamily="18" charset="0"/>
                  <a:ea typeface="Tahoma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 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465" y="914400"/>
                <a:ext cx="8662485" cy="3096489"/>
              </a:xfrm>
              <a:prstGeom prst="rect">
                <a:avLst/>
              </a:prstGeom>
              <a:blipFill rotWithShape="0">
                <a:blip r:embed="rId2"/>
                <a:stretch>
                  <a:fillRect l="-1267" t="-394" b="-393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78" y="1219200"/>
            <a:ext cx="4208954" cy="2704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1317105" y="152400"/>
            <a:ext cx="8794750" cy="4000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47. LUYỆN TẬP CÁC TRƯỜNG HỢP ĐỒNG DẠNG CỦA TAM GIÁC</a:t>
            </a:r>
          </a:p>
        </p:txBody>
      </p:sp>
    </p:spTree>
    <p:extLst>
      <p:ext uri="{BB962C8B-B14F-4D97-AF65-F5344CB8AC3E}">
        <p14:creationId xmlns:p14="http://schemas.microsoft.com/office/powerpoint/2010/main" val="1079604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53&quot;&gt;&lt;property id=&quot;20148&quot; value=&quot;5&quot;/&gt;&lt;property id=&quot;20300&quot; value=&quot;Slide 4&quot;/&gt;&lt;property id=&quot;20307&quot; value=&quot;264&quot;/&gt;&lt;/object&gt;&lt;object type=&quot;3&quot; unique_id=&quot;11123&quot;&gt;&lt;property id=&quot;20148&quot; value=&quot;5&quot;/&gt;&lt;property id=&quot;20300&quot; value=&quot;Slide 1&quot;/&gt;&lt;property id=&quot;20307&quot; value=&quot;303&quot;/&gt;&lt;/object&gt;&lt;object type=&quot;3&quot; unique_id=&quot;12472&quot;&gt;&lt;property id=&quot;20148&quot; value=&quot;5&quot;/&gt;&lt;property id=&quot;20300&quot; value=&quot;Slide 2&quot;/&gt;&lt;property id=&quot;20307&quot; value=&quot;334&quot;/&gt;&lt;/object&gt;&lt;object type=&quot;3&quot; unique_id=&quot;13213&quot;&gt;&lt;property id=&quot;20148&quot; value=&quot;5&quot;/&gt;&lt;property id=&quot;20300&quot; value=&quot;Slide 18&quot;/&gt;&lt;property id=&quot;20307&quot; value=&quot;351&quot;/&gt;&lt;/object&gt;&lt;object type=&quot;3&quot; unique_id=&quot;13315&quot;&gt;&lt;property id=&quot;20148&quot; value=&quot;5&quot;/&gt;&lt;property id=&quot;20300&quot; value=&quot;Slide 7&quot;/&gt;&lt;property id=&quot;20307&quot; value=&quot;355&quot;/&gt;&lt;/object&gt;&lt;object type=&quot;3&quot; unique_id=&quot;13316&quot;&gt;&lt;property id=&quot;20148&quot; value=&quot;5&quot;/&gt;&lt;property id=&quot;20300&quot; value=&quot;Slide 13&quot;/&gt;&lt;property id=&quot;20307&quot; value=&quot;356&quot;/&gt;&lt;/object&gt;&lt;object type=&quot;3&quot; unique_id=&quot;13317&quot;&gt;&lt;property id=&quot;20148&quot; value=&quot;5&quot;/&gt;&lt;property id=&quot;20300&quot; value=&quot;Slide 20&quot;/&gt;&lt;property id=&quot;20307&quot; value=&quot;357&quot;/&gt;&lt;/object&gt;&lt;object type=&quot;3&quot; unique_id=&quot;14034&quot;&gt;&lt;property id=&quot;20148&quot; value=&quot;5&quot;/&gt;&lt;property id=&quot;20300&quot; value=&quot;Slide 8&quot;/&gt;&lt;property id=&quot;20307&quot; value=&quot;367&quot;/&gt;&lt;/object&gt;&lt;object type=&quot;3&quot; unique_id=&quot;14035&quot;&gt;&lt;property id=&quot;20148&quot; value=&quot;5&quot;/&gt;&lt;property id=&quot;20300&quot; value=&quot;Slide 9&quot;/&gt;&lt;property id=&quot;20307&quot; value=&quot;368&quot;/&gt;&lt;/object&gt;&lt;object type=&quot;3&quot; unique_id=&quot;14036&quot;&gt;&lt;property id=&quot;20148&quot; value=&quot;5&quot;/&gt;&lt;property id=&quot;20300&quot; value=&quot;Slide 10&quot;/&gt;&lt;property id=&quot;20307&quot; value=&quot;369&quot;/&gt;&lt;/object&gt;&lt;object type=&quot;3&quot; unique_id=&quot;14037&quot;&gt;&lt;property id=&quot;20148&quot; value=&quot;5&quot;/&gt;&lt;property id=&quot;20300&quot; value=&quot;Slide 11&quot;/&gt;&lt;property id=&quot;20307&quot; value=&quot;370&quot;/&gt;&lt;/object&gt;&lt;object type=&quot;3&quot; unique_id=&quot;14495&quot;&gt;&lt;property id=&quot;20148&quot; value=&quot;5&quot;/&gt;&lt;property id=&quot;20300&quot; value=&quot;Slide 12&quot;/&gt;&lt;property id=&quot;20307&quot; value=&quot;382&quot;/&gt;&lt;/object&gt;&lt;object type=&quot;3&quot; unique_id=&quot;14726&quot;&gt;&lt;property id=&quot;20148&quot; value=&quot;5&quot;/&gt;&lt;property id=&quot;20300&quot; value=&quot;Slide 19&quot;/&gt;&lt;property id=&quot;20307&quot; value=&quot;387&quot;/&gt;&lt;/object&gt;&lt;object type=&quot;3&quot; unique_id=&quot;14859&quot;&gt;&lt;property id=&quot;20148&quot; value=&quot;5&quot;/&gt;&lt;property id=&quot;20300&quot; value=&quot;Slide 14&quot;/&gt;&lt;property id=&quot;20307&quot; value=&quot;393&quot;/&gt;&lt;/object&gt;&lt;object type=&quot;3&quot; unique_id=&quot;14861&quot;&gt;&lt;property id=&quot;20148&quot; value=&quot;5&quot;/&gt;&lt;property id=&quot;20300&quot; value=&quot;Slide 16&quot;/&gt;&lt;property id=&quot;20307&quot; value=&quot;390&quot;/&gt;&lt;/object&gt;&lt;object type=&quot;3&quot; unique_id=&quot;14905&quot;&gt;&lt;property id=&quot;20148&quot; value=&quot;5&quot;/&gt;&lt;property id=&quot;20300&quot; value=&quot;Slide 21&quot;/&gt;&lt;property id=&quot;20307&quot; value=&quot;394&quot;/&gt;&lt;/object&gt;&lt;object type=&quot;3&quot; unique_id=&quot;14906&quot;&gt;&lt;property id=&quot;20148&quot; value=&quot;5&quot;/&gt;&lt;property id=&quot;20300&quot; value=&quot;Slide 22&quot;/&gt;&lt;property id=&quot;20307&quot; value=&quot;395&quot;/&gt;&lt;/object&gt;&lt;object type=&quot;3&quot; unique_id=&quot;14907&quot;&gt;&lt;property id=&quot;20148&quot; value=&quot;5&quot;/&gt;&lt;property id=&quot;20300&quot; value=&quot;Slide 15&quot;/&gt;&lt;property id=&quot;20307&quot; value=&quot;396&quot;/&gt;&lt;/object&gt;&lt;object type=&quot;3&quot; unique_id=&quot;14908&quot;&gt;&lt;property id=&quot;20148&quot; value=&quot;5&quot;/&gt;&lt;property id=&quot;20300&quot; value=&quot;Slide 17&quot;/&gt;&lt;property id=&quot;20307&quot; value=&quot;397&quot;/&gt;&lt;/object&gt;&lt;object type=&quot;3&quot; unique_id=&quot;14972&quot;&gt;&lt;property id=&quot;20148&quot; value=&quot;5&quot;/&gt;&lt;property id=&quot;20300&quot; value=&quot;Slide 3&quot;/&gt;&lt;property id=&quot;20307&quot; value=&quot;398&quot;/&gt;&lt;/object&gt;&lt;object type=&quot;3&quot; unique_id=&quot;14973&quot;&gt;&lt;property id=&quot;20148&quot; value=&quot;5&quot;/&gt;&lt;property id=&quot;20300&quot; value=&quot;Slide 5&quot;/&gt;&lt;property id=&quot;20307&quot; value=&quot;399&quot;/&gt;&lt;/object&gt;&lt;object type=&quot;3&quot; unique_id=&quot;14974&quot;&gt;&lt;property id=&quot;20148&quot; value=&quot;5&quot;/&gt;&lt;property id=&quot;20300&quot; value=&quot;Slide 6&quot;/&gt;&lt;property id=&quot;20307&quot; value=&quot;40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11765</TotalTime>
  <Words>719</Words>
  <Application>Microsoft Office PowerPoint</Application>
  <PresentationFormat>Custom</PresentationFormat>
  <Paragraphs>206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Symbol</vt:lpstr>
      <vt:lpstr>Tahoma</vt:lpstr>
      <vt:lpstr>Times New Roman</vt:lpstr>
      <vt:lpstr>Verdana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DELL-PC</dc:creator>
  <cp:lastModifiedBy>hnc2202</cp:lastModifiedBy>
  <cp:revision>470</cp:revision>
  <dcterms:created xsi:type="dcterms:W3CDTF">2016-12-09T08:21:06Z</dcterms:created>
  <dcterms:modified xsi:type="dcterms:W3CDTF">2022-03-03T04:48:31Z</dcterms:modified>
</cp:coreProperties>
</file>