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503" r:id="rId3"/>
    <p:sldId id="293" r:id="rId4"/>
    <p:sldId id="270" r:id="rId5"/>
    <p:sldId id="296" r:id="rId6"/>
    <p:sldId id="294" r:id="rId7"/>
    <p:sldId id="297" r:id="rId8"/>
    <p:sldId id="303" r:id="rId9"/>
    <p:sldId id="305" r:id="rId10"/>
    <p:sldId id="302" r:id="rId11"/>
    <p:sldId id="504" r:id="rId12"/>
    <p:sldId id="298" r:id="rId13"/>
    <p:sldId id="30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1E21"/>
    <a:srgbClr val="F79421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BB43D-F787-4F38-B9EF-42BA434BFF95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04D21-DD08-48B1-AF31-F6FF5488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2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4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56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544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14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677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643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654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5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823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91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97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442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893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3041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g trắ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99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76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9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1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1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05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46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A6C47-7F0D-4916-B316-76B8380A89B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4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9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AB0CADF7-35BC-4E2F-891F-709F2CD02660}"/>
              </a:ext>
            </a:extLst>
          </p:cNvPr>
          <p:cNvSpPr txBox="1"/>
          <p:nvPr/>
        </p:nvSpPr>
        <p:spPr>
          <a:xfrm>
            <a:off x="6248400" y="381000"/>
            <a:ext cx="4495800" cy="10156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Prima" panose="02040603050506020204" pitchFamily="18" charset="0"/>
                <a:ea typeface="+mn-ea"/>
                <a:cs typeface="Times New Roman" pitchFamily="18" charset="0"/>
              </a:rPr>
              <a:t>Vận dụng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Prima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056168A-BC75-4F49-83FE-11A97FF57C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440152" y="4419600"/>
            <a:ext cx="3066048" cy="20574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8F0CF73B-2005-4252-8D55-C44AF54F5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371" y="1720840"/>
            <a:ext cx="3084843" cy="1908213"/>
          </a:xfrm>
          <a:prstGeom prst="rect">
            <a:avLst/>
          </a:prstGeom>
        </p:spPr>
      </p:pic>
      <p:cxnSp>
        <p:nvCxnSpPr>
          <p:cNvPr id="10" name="Đường kết nối: Cong 9">
            <a:extLst>
              <a:ext uri="{FF2B5EF4-FFF2-40B4-BE49-F238E27FC236}">
                <a16:creationId xmlns:a16="http://schemas.microsoft.com/office/drawing/2014/main" id="{FE596D83-B489-4BAA-A733-92D762B9BA8C}"/>
              </a:ext>
            </a:extLst>
          </p:cNvPr>
          <p:cNvCxnSpPr>
            <a:cxnSpLocks/>
          </p:cNvCxnSpPr>
          <p:nvPr/>
        </p:nvCxnSpPr>
        <p:spPr>
          <a:xfrm rot="10800000">
            <a:off x="6248401" y="3629056"/>
            <a:ext cx="2319489" cy="1819245"/>
          </a:xfrm>
          <a:prstGeom prst="curvedConnector3">
            <a:avLst/>
          </a:prstGeom>
          <a:ln w="38100">
            <a:solidFill>
              <a:srgbClr val="FF006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 descr="Hotline – NGHĨA HIỆP">
            <a:extLst>
              <a:ext uri="{FF2B5EF4-FFF2-40B4-BE49-F238E27FC236}">
                <a16:creationId xmlns:a16="http://schemas.microsoft.com/office/drawing/2014/main" id="{1B68AC62-C2A1-4738-811D-4C6DC71B3F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6209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5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31;p47">
            <a:extLst>
              <a:ext uri="{FF2B5EF4-FFF2-40B4-BE49-F238E27FC236}">
                <a16:creationId xmlns:a16="http://schemas.microsoft.com/office/drawing/2014/main" id="{658BF977-4102-4E44-94BB-326B3374483C}"/>
              </a:ext>
            </a:extLst>
          </p:cNvPr>
          <p:cNvSpPr txBox="1">
            <a:spLocks/>
          </p:cNvSpPr>
          <p:nvPr/>
        </p:nvSpPr>
        <p:spPr>
          <a:xfrm>
            <a:off x="659434" y="-141890"/>
            <a:ext cx="12120979" cy="94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algn="ctr"/>
            <a:r>
              <a:rPr lang="vi-VN" sz="2400" b="1">
                <a:solidFill>
                  <a:srgbClr val="FF0000"/>
                </a:solidFill>
                <a:latin typeface="+mj-lt"/>
              </a:rPr>
              <a:t>TIẾT 13 – BÀI 8: </a:t>
            </a:r>
          </a:p>
          <a:p>
            <a:pPr algn="ctr"/>
            <a:r>
              <a:rPr lang="vi-VN" sz="2400" b="1">
                <a:solidFill>
                  <a:srgbClr val="FF0000"/>
                </a:solidFill>
                <a:latin typeface="+mj-lt"/>
              </a:rPr>
              <a:t>CHUYỂN ĐỘNG CỦA TRÁI ĐẤT QUANH MẶT TRỜI VÀ HỆ QUẢ (T1)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113AB-10A3-45D8-B7D7-0D1DFE659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488"/>
            <a:ext cx="12192000" cy="6198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9B534F-C734-41B5-B4BC-2D12F9B159FB}"/>
              </a:ext>
            </a:extLst>
          </p:cNvPr>
          <p:cNvSpPr txBox="1"/>
          <p:nvPr/>
        </p:nvSpPr>
        <p:spPr>
          <a:xfrm>
            <a:off x="353963" y="943584"/>
            <a:ext cx="6135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1. Chuyển động của Trái Đất quanh Mặt Trời: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CF6DA32F-F0D4-409B-BFC6-1EE928613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321800"/>
              </p:ext>
            </p:extLst>
          </p:nvPr>
        </p:nvGraphicFramePr>
        <p:xfrm>
          <a:off x="250724" y="1550168"/>
          <a:ext cx="1162172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315">
                  <a:extLst>
                    <a:ext uri="{9D8B030D-6E8A-4147-A177-3AD203B41FA5}">
                      <a16:colId xmlns:a16="http://schemas.microsoft.com/office/drawing/2014/main" val="3291162729"/>
                    </a:ext>
                  </a:extLst>
                </a:gridCol>
                <a:gridCol w="3642522">
                  <a:extLst>
                    <a:ext uri="{9D8B030D-6E8A-4147-A177-3AD203B41FA5}">
                      <a16:colId xmlns:a16="http://schemas.microsoft.com/office/drawing/2014/main" val="2239095364"/>
                    </a:ext>
                  </a:extLst>
                </a:gridCol>
                <a:gridCol w="2300749">
                  <a:extLst>
                    <a:ext uri="{9D8B030D-6E8A-4147-A177-3AD203B41FA5}">
                      <a16:colId xmlns:a16="http://schemas.microsoft.com/office/drawing/2014/main" val="3762629050"/>
                    </a:ext>
                  </a:extLst>
                </a:gridCol>
                <a:gridCol w="3274142">
                  <a:extLst>
                    <a:ext uri="{9D8B030D-6E8A-4147-A177-3AD203B41FA5}">
                      <a16:colId xmlns:a16="http://schemas.microsoft.com/office/drawing/2014/main" val="1085207931"/>
                    </a:ext>
                  </a:extLst>
                </a:gridCol>
              </a:tblGrid>
              <a:tr h="199155"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chuyển động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gan chuyển động hết 1 vòng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Quỹ đạo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ngiêng và góc nghiêng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0654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Tây sang Đông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 ngày 6 giờ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elip gần tròn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thay đổi ( 66</a:t>
                      </a:r>
                      <a:r>
                        <a:rPr lang="en-US" sz="2000" b="0" baseline="30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b="0" baseline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33’)</a:t>
                      </a:r>
                      <a:endParaRPr lang="en-US" sz="20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60820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63391C7-C06F-472C-8710-9E3D59F3171B}"/>
              </a:ext>
            </a:extLst>
          </p:cNvPr>
          <p:cNvSpPr txBox="1"/>
          <p:nvPr/>
        </p:nvSpPr>
        <p:spPr>
          <a:xfrm>
            <a:off x="353963" y="2487567"/>
            <a:ext cx="92339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</a:t>
            </a:r>
          </a:p>
          <a:p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 bài tập  câu 1,2 trang 19 + 20</a:t>
            </a:r>
          </a:p>
          <a:p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soạn bài 8 phần 2. </a:t>
            </a:r>
            <a:r>
              <a:rPr lang="vi-VN" altLang="zh-CN" sz="2000">
                <a:solidFill>
                  <a:srgbClr val="FFFF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Hệ quả chuyển động của Trái Đất quanh Mặt Trời</a:t>
            </a:r>
            <a:endParaRPr lang="zh-CN" altLang="en-US" sz="2000">
              <a:solidFill>
                <a:srgbClr val="FFFF00"/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8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D172D491-8E62-4A90-9E72-27BE3A0F0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5" y="369263"/>
            <a:ext cx="7075356" cy="43238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4827" y="968112"/>
            <a:ext cx="4978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- </a:t>
            </a:r>
            <a:r>
              <a:rPr lang="vi-VN" sz="2800" b="1" dirty="0">
                <a:latin typeface="+mj-lt"/>
              </a:rPr>
              <a:t>Học bài và làm bài tập trong sách BT </a:t>
            </a:r>
            <a:endParaRPr lang="en-US" sz="2800" b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9662" y="3234466"/>
            <a:ext cx="58756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b="1" dirty="0">
                <a:latin typeface="+mj-lt"/>
                <a:ea typeface="小单纯体" panose="02010601030101010101" pitchFamily="2" charset="-122"/>
              </a:rPr>
              <a:t>- Đọc trước phần 2: Hệ quả chuyển động của Trái Đất quanh Mặt Trời</a:t>
            </a:r>
            <a:endParaRPr lang="zh-CN" altLang="en-US" sz="2800" b="1" dirty="0">
              <a:latin typeface="+mj-lt"/>
              <a:ea typeface="小单纯体" panose="02010601030101010101" pitchFamily="2" charset="-122"/>
            </a:endParaRP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89380" y="4814275"/>
            <a:ext cx="12002620" cy="1927087"/>
            <a:chOff x="-1065071" y="4914900"/>
            <a:chExt cx="12418762" cy="1993901"/>
          </a:xfrm>
        </p:grpSpPr>
        <p:pic>
          <p:nvPicPr>
            <p:cNvPr id="7" name="Picture 4" descr="Chủ đề Talk About Your Favorite Season - IELTS Speaking - TuhocIELTS.v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08"/>
            <a:stretch/>
          </p:blipFill>
          <p:spPr bwMode="auto">
            <a:xfrm>
              <a:off x="-1065071" y="4933951"/>
              <a:ext cx="6209381" cy="197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Chủ đề Talk About Your Favorite Season - IELTS Speaking - TuhocIELTS.v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06"/>
            <a:stretch/>
          </p:blipFill>
          <p:spPr bwMode="auto">
            <a:xfrm>
              <a:off x="5144310" y="4914900"/>
              <a:ext cx="6209381" cy="1943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8111460" y="1875623"/>
            <a:ext cx="4178808" cy="13111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B74919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HƯỚNG DẪN VỀ NHÀ</a:t>
            </a:r>
            <a:endParaRPr kumimoji="0" lang="en-US" b="1" i="0" u="none" strike="noStrike" kern="1200" cap="none" spc="0" normalizeH="0" baseline="0" noProof="0" dirty="0">
              <a:ln w="6600">
                <a:solidFill>
                  <a:srgbClr val="FFC000"/>
                </a:solidFill>
                <a:prstDash val="solid"/>
              </a:ln>
              <a:solidFill>
                <a:srgbClr val="B74919"/>
              </a:solidFill>
              <a:effectLst>
                <a:outerShdw dist="38100" dir="2700000" algn="tl" rotWithShape="0">
                  <a:srgbClr val="8BC145"/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8191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3.bp.blogspot.com/-ENy506aRsh4/Wi4_KLGfvnI/AAAAAAAAJsY/hYYGEav09TEGvoHlh5bwDFitFG5HY677wCLcBGAs/s640/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71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C2F60FD-C753-4FF1-9859-594CD935D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1" y="1011070"/>
            <a:ext cx="7272997" cy="561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DQUANHM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42" y="1378634"/>
            <a:ext cx="7003073" cy="4431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77" y="1209823"/>
            <a:ext cx="4899224" cy="4698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7633855" y="6037225"/>
            <a:ext cx="42170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Nicolas Copernic (1473 - 1543)</a:t>
            </a:r>
          </a:p>
        </p:txBody>
      </p:sp>
    </p:spTree>
    <p:extLst>
      <p:ext uri="{BB962C8B-B14F-4D97-AF65-F5344CB8AC3E}">
        <p14:creationId xmlns:p14="http://schemas.microsoft.com/office/powerpoint/2010/main" val="360380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5c322f8dced45">
            <a:hlinkClick r:id="" action="ppaction://media"/>
            <a:extLst>
              <a:ext uri="{FF2B5EF4-FFF2-40B4-BE49-F238E27FC236}">
                <a16:creationId xmlns:a16="http://schemas.microsoft.com/office/drawing/2014/main" id="{06E53AFC-0781-4DA1-988E-6ED49CB13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60834" y="-1987400"/>
            <a:ext cx="546177" cy="54617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632200" y="2248217"/>
            <a:ext cx="8426705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+mj-lt"/>
              </a:rPr>
              <a:t>TIẾT 13 – BÀI 8: </a:t>
            </a:r>
          </a:p>
          <a:p>
            <a:pPr algn="ctr"/>
            <a:r>
              <a:rPr lang="vi-VN" sz="3800" b="1" dirty="0">
                <a:solidFill>
                  <a:srgbClr val="FF0000"/>
                </a:solidFill>
                <a:latin typeface="+mj-lt"/>
              </a:rPr>
              <a:t>CHUYỂN ĐỘNG CỦA TRÁI ĐẤT QUANH MẶT TRỜI VÀ HỆ QUẢ (T1)</a:t>
            </a:r>
            <a:endParaRPr lang="en-US" sz="3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01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230C79C-6AEF-4EB5-B0BC-60A77C82A4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t="14035" r="1520" b="11579"/>
          <a:stretch/>
        </p:blipFill>
        <p:spPr>
          <a:xfrm>
            <a:off x="11044651" y="-102707"/>
            <a:ext cx="1896650" cy="177784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54593" y="298145"/>
            <a:ext cx="5431198" cy="854075"/>
          </a:xfrm>
          <a:noFill/>
        </p:spPr>
        <p:txBody>
          <a:bodyPr>
            <a:norm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cs typeface="#9Slide03 Arima Madurai Black" panose="020B0604020202020204" charset="0"/>
              </a:rPr>
              <a:t>MỤC TIÊU BÀI HỌC</a:t>
            </a:r>
            <a:endParaRPr lang="en-US" sz="4000" dirty="0">
              <a:solidFill>
                <a:srgbClr val="FF0000"/>
              </a:solidFill>
              <a:cs typeface="#9Slide03 Arima Madurai Black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8FEE9-2ECB-4A1B-8259-B26355C5BD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17" y="844300"/>
            <a:ext cx="965563" cy="9081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9879" y="1151921"/>
            <a:ext cx="799357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tả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chuyển động của Trái Đất quanh 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Trời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84BBEF63-15E2-485D-B83E-A6307B2169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912"/>
            <a:ext cx="9956915" cy="470453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154593" y="2293820"/>
            <a:ext cx="5431198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 dirty="0">
                <a:solidFill>
                  <a:srgbClr val="FF0000"/>
                </a:solidFill>
                <a:cs typeface="#9Slide03 Arima Madurai Black" panose="020B0604020202020204" charset="0"/>
              </a:rPr>
              <a:t>NỘI DUNG CHÍNH</a:t>
            </a:r>
            <a:endParaRPr lang="en-US" sz="4000" dirty="0">
              <a:solidFill>
                <a:srgbClr val="FF0000"/>
              </a:solidFill>
              <a:cs typeface="#9Slide03 Arima Madurai Black" panose="020B060402020202020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38452" y="2458173"/>
            <a:ext cx="11124695" cy="1997873"/>
            <a:chOff x="1430885" y="1768295"/>
            <a:chExt cx="11124695" cy="1997873"/>
          </a:xfrm>
        </p:grpSpPr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86B24248-AD6B-4833-B9B7-02298A691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3" t="25084" r="3691" b="42676"/>
            <a:stretch/>
          </p:blipFill>
          <p:spPr>
            <a:xfrm>
              <a:off x="1865796" y="1768295"/>
              <a:ext cx="10689784" cy="1684028"/>
            </a:xfrm>
            <a:prstGeom prst="rect">
              <a:avLst/>
            </a:prstGeom>
          </p:spPr>
        </p:pic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4E1778F6-3BC8-441B-90F6-5883080CEAF0}"/>
                </a:ext>
              </a:extLst>
            </p:cNvPr>
            <p:cNvSpPr txBox="1"/>
            <p:nvPr/>
          </p:nvSpPr>
          <p:spPr>
            <a:xfrm>
              <a:off x="3120514" y="2538829"/>
              <a:ext cx="84831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+mj-lt"/>
                  <a:ea typeface="小单纯体" panose="02010601030101010101" pitchFamily="2" charset="-122"/>
                </a:rPr>
                <a:t>1. Chuyển động của Trái Đất quanh Mặt Trời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+mj-lt"/>
                <a:ea typeface="小单纯体" panose="02010601030101010101" pitchFamily="2" charset="-122"/>
              </a:endParaRPr>
            </a:p>
          </p:txBody>
        </p:sp>
        <p:pic>
          <p:nvPicPr>
            <p:cNvPr id="16" name="图片 23">
              <a:extLst>
                <a:ext uri="{FF2B5EF4-FFF2-40B4-BE49-F238E27FC236}">
                  <a16:creationId xmlns:a16="http://schemas.microsoft.com/office/drawing/2014/main" id="{C3DD9DB0-2C7E-4A9B-AF25-329A8B532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46" b="12019"/>
            <a:stretch/>
          </p:blipFill>
          <p:spPr>
            <a:xfrm rot="20941296">
              <a:off x="1430885" y="2325730"/>
              <a:ext cx="2059670" cy="1440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1620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0"/>
            <a:ext cx="12973378" cy="6808546"/>
          </a:xfrm>
          <a:prstGeom prst="rect">
            <a:avLst/>
          </a:prstGeom>
        </p:spPr>
      </p:pic>
      <p:sp>
        <p:nvSpPr>
          <p:cNvPr id="6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39" y="1340866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2098390" y="2712437"/>
            <a:ext cx="900167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zh-CN" sz="5600" b="1" dirty="0">
                <a:solidFill>
                  <a:srgbClr val="FF000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小单纯体" panose="02010601030101010101" pitchFamily="2" charset="-122"/>
              </a:rPr>
              <a:t>1. Chuyển động của Trái Đất quanh Mặt Trời</a:t>
            </a:r>
            <a:endParaRPr lang="zh-CN" altLang="en-US" sz="5600" b="1" dirty="0">
              <a:solidFill>
                <a:srgbClr val="FF000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小单纯体" panose="02010601030101010101" pitchFamily="2" charset="-122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273212" y="3381183"/>
            <a:ext cx="3941052" cy="27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15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30855"/>
              </p:ext>
            </p:extLst>
          </p:nvPr>
        </p:nvGraphicFramePr>
        <p:xfrm>
          <a:off x="726767" y="881959"/>
          <a:ext cx="11169747" cy="1804238"/>
        </p:xfrm>
        <a:graphic>
          <a:graphicData uri="http://schemas.openxmlformats.org/drawingml/2006/table">
            <a:tbl>
              <a:tblPr bandRow="1"/>
              <a:tblGrid>
                <a:gridCol w="2915833">
                  <a:extLst>
                    <a:ext uri="{9D8B030D-6E8A-4147-A177-3AD203B41FA5}">
                      <a16:colId xmlns:a16="http://schemas.microsoft.com/office/drawing/2014/main" val="3984807786"/>
                    </a:ext>
                  </a:extLst>
                </a:gridCol>
                <a:gridCol w="1832680">
                  <a:extLst>
                    <a:ext uri="{9D8B030D-6E8A-4147-A177-3AD203B41FA5}">
                      <a16:colId xmlns:a16="http://schemas.microsoft.com/office/drawing/2014/main" val="136587017"/>
                    </a:ext>
                  </a:extLst>
                </a:gridCol>
                <a:gridCol w="1896664">
                  <a:extLst>
                    <a:ext uri="{9D8B030D-6E8A-4147-A177-3AD203B41FA5}">
                      <a16:colId xmlns:a16="http://schemas.microsoft.com/office/drawing/2014/main" val="1178160719"/>
                    </a:ext>
                  </a:extLst>
                </a:gridCol>
                <a:gridCol w="4524570">
                  <a:extLst>
                    <a:ext uri="{9D8B030D-6E8A-4147-A177-3AD203B41FA5}">
                      <a16:colId xmlns:a16="http://schemas.microsoft.com/office/drawing/2014/main" val="2674153177"/>
                    </a:ext>
                  </a:extLst>
                </a:gridCol>
              </a:tblGrid>
              <a:tr h="635934"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</a:t>
                      </a:r>
                    </a:p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 động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Quỹ 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nghiêng và góc nghiêng của trục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11672"/>
                  </a:ext>
                </a:extLst>
              </a:tr>
              <a:tr h="996708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146497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063148" y="137976"/>
            <a:ext cx="844618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BẢNG KIẾN THỨC</a:t>
            </a:r>
            <a:endParaRPr kumimoji="0" lang="vi-VN" alt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SỰ CHUYỂN ĐỘNG CỦA TRÁI ĐẤT QUANH MẶT TRỜI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1230C79C-6AEF-4EB5-B0BC-60A77C82A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t="14035" r="1520" b="11579"/>
          <a:stretch/>
        </p:blipFill>
        <p:spPr>
          <a:xfrm rot="227566">
            <a:off x="10494499" y="4277226"/>
            <a:ext cx="2753231" cy="2580774"/>
          </a:xfrm>
          <a:prstGeom prst="rect">
            <a:avLst/>
          </a:prstGeom>
        </p:spPr>
      </p:pic>
      <p:sp>
        <p:nvSpPr>
          <p:cNvPr id="11" name="Hộp Văn bản 5">
            <a:extLst>
              <a:ext uri="{FF2B5EF4-FFF2-40B4-BE49-F238E27FC236}">
                <a16:creationId xmlns:a16="http://schemas.microsoft.com/office/drawing/2014/main" id="{A527E693-C771-4338-9585-0CD3F4A2E99E}"/>
              </a:ext>
            </a:extLst>
          </p:cNvPr>
          <p:cNvSpPr txBox="1"/>
          <p:nvPr/>
        </p:nvSpPr>
        <p:spPr>
          <a:xfrm>
            <a:off x="2339146" y="137976"/>
            <a:ext cx="8973000" cy="13280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FF0066"/>
                </a:solidFill>
                <a:latin typeface="+mj-lt"/>
              </a:rPr>
              <a:t>Dựa vào thông tin ở phần 1 – SGK/tr122 và video hãy hoàn thành bảng kiến thức sau:</a:t>
            </a:r>
            <a:endParaRPr lang="en-US" sz="3600" dirty="0">
              <a:solidFill>
                <a:srgbClr val="FF0066"/>
              </a:solidFill>
              <a:latin typeface="+mj-lt"/>
            </a:endParaRPr>
          </a:p>
        </p:txBody>
      </p:sp>
      <p:pic>
        <p:nvPicPr>
          <p:cNvPr id="12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54" y="2699079"/>
            <a:ext cx="7062572" cy="39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985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C2F60FD-C753-4FF1-9859-594CD935D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2" y="478302"/>
            <a:ext cx="9383151" cy="637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ha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3040" y="829993"/>
            <a:ext cx="9029895" cy="513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12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955655"/>
              </p:ext>
            </p:extLst>
          </p:nvPr>
        </p:nvGraphicFramePr>
        <p:xfrm>
          <a:off x="583591" y="1210123"/>
          <a:ext cx="11169747" cy="2261592"/>
        </p:xfrm>
        <a:graphic>
          <a:graphicData uri="http://schemas.openxmlformats.org/drawingml/2006/table">
            <a:tbl>
              <a:tblPr bandRow="1"/>
              <a:tblGrid>
                <a:gridCol w="2591241">
                  <a:extLst>
                    <a:ext uri="{9D8B030D-6E8A-4147-A177-3AD203B41FA5}">
                      <a16:colId xmlns:a16="http://schemas.microsoft.com/office/drawing/2014/main" val="3984807786"/>
                    </a:ext>
                  </a:extLst>
                </a:gridCol>
                <a:gridCol w="3516923">
                  <a:extLst>
                    <a:ext uri="{9D8B030D-6E8A-4147-A177-3AD203B41FA5}">
                      <a16:colId xmlns:a16="http://schemas.microsoft.com/office/drawing/2014/main" val="136587017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1178160719"/>
                    </a:ext>
                  </a:extLst>
                </a:gridCol>
                <a:gridCol w="3232784">
                  <a:extLst>
                    <a:ext uri="{9D8B030D-6E8A-4147-A177-3AD203B41FA5}">
                      <a16:colId xmlns:a16="http://schemas.microsoft.com/office/drawing/2014/main" val="2674153177"/>
                    </a:ext>
                  </a:extLst>
                </a:gridCol>
              </a:tblGrid>
              <a:tr h="944188"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</a:t>
                      </a:r>
                    </a:p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 động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Quỹ 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nghiêng và góc nghiêng của trục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11672"/>
                  </a:ext>
                </a:extLst>
              </a:tr>
              <a:tr h="1317404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146497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048314" y="183293"/>
            <a:ext cx="844618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kumimoji="0" lang="vi-VN" alt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KIẾN THỨC</a:t>
            </a:r>
            <a:endParaRPr kumimoji="0" lang="vi-VN" alt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SỰ CHUYỂN ĐỘNG CỦA TRÁI ĐẤT QUANH MẶT TRỜI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1230C79C-6AEF-4EB5-B0BC-60A77C82A4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t="14035" r="1520" b="11579"/>
          <a:stretch/>
        </p:blipFill>
        <p:spPr>
          <a:xfrm rot="227566">
            <a:off x="10494499" y="4277226"/>
            <a:ext cx="2753231" cy="25807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1387" y="2533810"/>
            <a:ext cx="261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Từ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Tây sang Đông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3913" y="2349145"/>
            <a:ext cx="340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Một vòng quanh Mặt Trời là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365 ngày, 6 giờ</a:t>
            </a:r>
            <a:r>
              <a:rPr lang="vi-VN" b="1" dirty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6498" y="2293424"/>
            <a:ext cx="1545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Hình elip </a:t>
            </a:r>
            <a:r>
              <a:rPr lang="vi-VN" sz="2400" dirty="0">
                <a:latin typeface="+mj-lt"/>
              </a:rPr>
              <a:t>gần tròn.</a:t>
            </a:r>
            <a:endParaRPr lang="en-US" sz="2400" dirty="0">
              <a:latin typeface="+mj-lt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19986" y="2533809"/>
            <a:ext cx="247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Không thay đổi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82" y="3531671"/>
            <a:ext cx="5819804" cy="3102544"/>
          </a:xfrm>
          <a:prstGeom prst="rect">
            <a:avLst/>
          </a:prstGeom>
        </p:spPr>
      </p:pic>
      <p:pic>
        <p:nvPicPr>
          <p:cNvPr id="13" name="2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7943" y="5761"/>
            <a:ext cx="1965489" cy="1105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62" y="58491"/>
            <a:ext cx="1066800" cy="1000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970" y="272897"/>
            <a:ext cx="762431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16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/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7" y="0"/>
            <a:ext cx="6218016" cy="1755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38" y="-548461"/>
            <a:ext cx="3725817" cy="2980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166" y="1925881"/>
            <a:ext cx="1005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Trái Đất chuyển động một vòng quanh Mặt Trời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365 ngày, 6 giờ nhưng để làm lịch cho tiện người ta chỉ lấy tròn 365 ngày. Như vậy, cứ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năm 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thừa ra 1 ngày đó là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nhuận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tháng 2 của năm nhuận có 29 ngày.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Hình ảnh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69" y="3176150"/>
            <a:ext cx="4257822" cy="3439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4251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5">
      <a:majorFont>
        <a:latin typeface="#9Slide05 FS Blonde Script"/>
        <a:ea typeface=""/>
        <a:cs typeface=""/>
      </a:majorFont>
      <a:minorFont>
        <a:latin typeface="#9Slide07 IcielBaliho Scrip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2558</TotalTime>
  <Words>357</Words>
  <Application>Microsoft Office PowerPoint</Application>
  <PresentationFormat>Widescreen</PresentationFormat>
  <Paragraphs>55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#9Slide05 FS Blonde Script</vt:lpstr>
      <vt:lpstr>#9Slide07 IcielBaliho Script</vt:lpstr>
      <vt:lpstr>Arial</vt:lpstr>
      <vt:lpstr>Calibri</vt:lpstr>
      <vt:lpstr>Calibri Light</vt:lpstr>
      <vt:lpstr>Inter</vt:lpstr>
      <vt:lpstr>SVN-Prima</vt:lpstr>
      <vt:lpstr>Times New Roman</vt:lpstr>
      <vt:lpstr>Office Theme</vt:lpstr>
      <vt:lpstr>4_Office Theme</vt:lpstr>
      <vt:lpstr>PowerPoint Presentation</vt:lpstr>
      <vt:lpstr>PowerPoint Presentation</vt:lpstr>
      <vt:lpstr>PowerPoint Presentation</vt:lpstr>
      <vt:lpstr>MỤC TIÊU BÀI HỌC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Thuy Trang</dc:creator>
  <cp:lastModifiedBy>84974897627</cp:lastModifiedBy>
  <cp:revision>102</cp:revision>
  <dcterms:created xsi:type="dcterms:W3CDTF">2021-06-07T02:13:29Z</dcterms:created>
  <dcterms:modified xsi:type="dcterms:W3CDTF">2021-11-18T10:23:44Z</dcterms:modified>
</cp:coreProperties>
</file>