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6" r:id="rId4"/>
    <p:sldId id="263" r:id="rId5"/>
    <p:sldId id="272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E4BA9-D831-4B57-8102-E282FAF20BC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EC393-FDC4-4C69-8763-A6ABAB9FD4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1B22B-C115-4399-BBD5-A87092EDA89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1B22B-C115-4399-BBD5-A87092EDA89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1B22B-C115-4399-BBD5-A87092EDA89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7434E-3213-4971-A24E-93CC2C5AC5D5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D8D2-8E4A-4EB7-B1AF-FD6E4C8643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GFBFGBBGBF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1981200"/>
            <a:ext cx="8458200" cy="1905000"/>
          </a:xfrm>
          <a:prstGeom prst="rect">
            <a:avLst/>
          </a:prstGeom>
          <a:noFill/>
          <a:ln>
            <a:noFill/>
          </a:ln>
        </p:spPr>
        <p:txBody>
          <a:bodyPr lIns="91439" tIns="45720" rIns="91439" bIns="45720">
            <a:prstTxWarp prst="textCan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4000" b="1" dirty="0">
                <a:ln w="19050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QUÝ THẦY CÔ, CÁC EM HỌC SINH ĐẾN VỚI TIẾT HỌC</a:t>
            </a:r>
            <a:endParaRPr lang="en-US" sz="4000" b="1" dirty="0">
              <a:ln w="19050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1219200" y="3886201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9" tIns="45720" rIns="91439" bIns="4572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 HỌC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        23.2 + 12 + 16.3 = 106đvC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3400" y="152400"/>
            <a:ext cx="822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vi-VN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</a:t>
            </a:r>
            <a:r>
              <a:rPr lang="vi-VN" sz="28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Phân tử Natri cacbonnat gồm </a:t>
            </a:r>
            <a:r>
              <a:rPr lang="vi-VN" sz="2800" b="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Na, 1 C và 3 O</a:t>
            </a:r>
            <a:r>
              <a:rPr lang="vi-VN" sz="28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liên kết với nhau, có </a:t>
            </a:r>
            <a:r>
              <a:rPr lang="vi-VN" sz="2800" b="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tử khối </a:t>
            </a:r>
            <a:r>
              <a:rPr lang="vi-VN" sz="28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vi-VN" sz="2800" b="0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800" b="0" kern="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106 đvC   </a:t>
            </a:r>
            <a:r>
              <a:rPr lang="vi-VN" sz="2800" b="0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0" kern="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98 đvC    </a:t>
            </a:r>
            <a:r>
              <a:rPr lang="vi-VN" sz="2800" b="0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0" kern="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116 đvC     </a:t>
            </a:r>
            <a:r>
              <a:rPr lang="vi-VN" sz="2800" b="0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800" b="0" kern="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118 đvC         </a:t>
            </a:r>
            <a:endParaRPr lang="vi-VN" sz="2800" b="0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vi-VN" sz="2800" b="0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143000" y="11430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800" b="0">
                <a:latin typeface="Times New Roman" pitchFamily="18" charset="0"/>
                <a:cs typeface="Times New Roman" pitchFamily="18" charset="0"/>
              </a:rPr>
              <a:t>106 đvC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vi-VN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3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320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400" smtClean="0">
                <a:latin typeface="Times New Roman" pitchFamily="18" charset="0"/>
                <a:cs typeface="Times New Roman" pitchFamily="18" charset="0"/>
              </a:rPr>
            </a:br>
            <a:endParaRPr lang="vi-VN" alt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7848600" cy="4876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b="1" dirty="0" smtClean="0">
                <a:latin typeface="Times New Roman" pitchFamily="18" charset="0"/>
                <a:cs typeface="Times New Roman" pitchFamily="18" charset="0"/>
              </a:rPr>
              <a:t>Bài tập 4: 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Một hợp chất có phân tử gồm 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 nguyên tố X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 liên kết với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nguyên tử O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và nặng hơn phân tử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iđr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 lần.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a. Tính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tử khối  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 chất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 eaLnBrk="1" hangingPunct="1">
              <a:buFontTx/>
              <a:buNone/>
            </a:pP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b. Tính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 tử khối của X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, cho biết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vi-V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 hiệu của nguyên tố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2667000"/>
          </a:xfrm>
        </p:spPr>
        <p:txBody>
          <a:bodyPr/>
          <a:lstStyle/>
          <a:p>
            <a:pPr marL="838200" indent="-838200" algn="l" eaLnBrk="1" hangingPunct="1"/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a. 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Hidro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2 H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: 1.2 = 2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2 X 31 = 62 đvC</a:t>
            </a:r>
            <a:r>
              <a:rPr lang="vi-VN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vi-VN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vi-VN" alt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Phân tử khối của hợp chất: X . 2 + 16 = 62</a:t>
            </a:r>
          </a:p>
          <a:p>
            <a:pPr eaLnBrk="1" hangingPunct="1">
              <a:buFontTx/>
              <a:buNone/>
            </a:pP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=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&gt;  2X = 46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&gt;  X = 23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đvC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X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Natri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,    KHHH : Na</a:t>
            </a:r>
          </a:p>
          <a:p>
            <a:pPr eaLnBrk="1" hangingPunct="1">
              <a:buFontTx/>
              <a:buNone/>
            </a:pP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8229600" cy="3200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5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altLang="en-US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2, 4, 5 SGK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31.</a:t>
            </a:r>
            <a:b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6019800" y="4114800"/>
            <a:ext cx="2743200" cy="25270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152400" y="0"/>
            <a:ext cx="685800" cy="208680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762000"/>
            <a:ext cx="6793972" cy="923330"/>
          </a:xfrm>
          <a:prstGeom prst="rect">
            <a:avLst/>
          </a:prstGeom>
        </p:spPr>
        <p:txBody>
          <a:bodyPr wrap="none" lIns="91438" tIns="45720" rIns="91438" bIns="45720">
            <a:spAutoFit/>
          </a:bodyPr>
          <a:lstStyle/>
          <a:p>
            <a:pPr algn="ctr"/>
            <a:r>
              <a:rPr lang="en-US" sz="5400" b="1" dirty="0" smtClean="0">
                <a:ln/>
              </a:rPr>
              <a:t>BÀI 8: BÀI LUYỆN TẬP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905000"/>
            <a:ext cx="7696200" cy="707886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I. KIẾN THỨC CẦN NHỚ.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667000"/>
            <a:ext cx="8382000" cy="1323439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228600" y="4495800"/>
            <a:ext cx="701179" cy="2133600"/>
          </a:xfrm>
          <a:prstGeom prst="rect">
            <a:avLst/>
          </a:prstGeom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7239000" y="3551169"/>
            <a:ext cx="1573751" cy="3306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152400"/>
            <a:ext cx="83820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Kim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1600200"/>
            <a:ext cx="2133600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57600" y="2819400"/>
            <a:ext cx="18288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3962400"/>
            <a:ext cx="19050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62600" y="3962400"/>
            <a:ext cx="19050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" y="5410200"/>
            <a:ext cx="17526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90800" y="5410200"/>
            <a:ext cx="17526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48200" y="5410200"/>
            <a:ext cx="19812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34200" y="5410200"/>
            <a:ext cx="19812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4267994" y="2590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667000" y="32766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638800" y="32766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1295400" y="48006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0" idx="0"/>
          </p:cNvCxnSpPr>
          <p:nvPr/>
        </p:nvCxnSpPr>
        <p:spPr>
          <a:xfrm>
            <a:off x="2819400" y="4800600"/>
            <a:ext cx="6477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829300" y="49149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49530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57600" y="2057400"/>
            <a:ext cx="1927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86200" y="3429000"/>
            <a:ext cx="1503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NTHH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6400" y="4495800"/>
            <a:ext cx="1638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1 NTHH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62600" y="4572000"/>
            <a:ext cx="2191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2 NTHH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8200" y="6172200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72200" y="6096000"/>
            <a:ext cx="19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38600" y="1600200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38600" y="2819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05000" y="4038600"/>
            <a:ext cx="139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91200" y="40386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1000" y="5410200"/>
            <a:ext cx="139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43200" y="5486400"/>
            <a:ext cx="139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00" y="54864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34200" y="5562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457200"/>
            <a:ext cx="7696200" cy="707886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I. KIẾN THỨC CẦN NHỚ.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219200"/>
            <a:ext cx="8382000" cy="1323439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228600" y="4495800"/>
            <a:ext cx="701179" cy="2133600"/>
          </a:xfrm>
          <a:prstGeom prst="rect">
            <a:avLst/>
          </a:prstGeom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7239000" y="3551169"/>
            <a:ext cx="1573751" cy="33068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2667000"/>
            <a:ext cx="8382000" cy="1323439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marL="742950" indent="-7429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01000" cy="3962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>2.3. Hạt vô cùng nhỏ, trung hòa về điện là</a:t>
            </a:r>
            <a:r>
              <a:rPr lang="vi-VN" altLang="en-US" sz="28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..(1)......</a:t>
            </a:r>
            <a:r>
              <a:rPr lang="en-US" altLang="en-US" sz="28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80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>Trong một nguyên tử có số p </a:t>
            </a:r>
            <a:r>
              <a:rPr lang="vi-VN" altLang="en-US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...(2)..</a:t>
            </a: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> số e. Khối lượng của nguyên tử gần bằng khối lượng</a:t>
            </a:r>
            <a:r>
              <a:rPr lang="vi-VN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......(3)...</a:t>
            </a:r>
            <a:r>
              <a:rPr lang="en-US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.</a:t>
            </a: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>Những nguyên tử cùng loại có cùng số</a:t>
            </a:r>
            <a:r>
              <a:rPr lang="vi-VN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.....(4)...</a:t>
            </a:r>
            <a:r>
              <a:rPr lang="en-US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>trong hạt nhân được gọi là</a:t>
            </a:r>
            <a:r>
              <a:rPr lang="vi-VN" alt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........(5)...........      </a:t>
            </a:r>
            <a:r>
              <a:rPr lang="en-US" altLang="en-US" sz="280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altLang="en-US" sz="280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>Nguyên tử khối là khối lượng của 1 nguyên tử tính bằng</a:t>
            </a:r>
            <a:r>
              <a:rPr lang="en-US" altLang="en-US" sz="2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vi-VN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(6)....</a:t>
            </a:r>
            <a:r>
              <a:rPr lang="vi-VN" altLang="en-US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40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vi-VN" altLang="en-US" sz="2400" smtClean="0">
                <a:latin typeface="Times New Roman" pitchFamily="18" charset="0"/>
                <a:cs typeface="Times New Roman" pitchFamily="18" charset="0"/>
              </a:rPr>
            </a:br>
            <a:endParaRPr lang="vi-VN" alt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229600" cy="1630363"/>
          </a:xfrm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629400" y="5181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bằng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553200" y="46482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proton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400800" y="5715000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nguyên tử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143000" y="47244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hạt nhân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đơn vị cacbon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09600" y="5638800"/>
            <a:ext cx="2667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nguyên tố hóa học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75 -0.03889 L 0.05416 -0.7277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00" y="-3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069 0.02315 C -0.50486 -0.25023 -0.70833 -0.52361 -0.68767 -0.62569 C -0.66667 -0.72777 -0.26042 -0.5956 -0.175 -0.58958 " pathEditMode="relative" rAng="0" ptsTypes="aaA">
                                      <p:cBhvr>
                                        <p:cTn id="50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00" y="-3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17 -0.04838 C 0.74601 -0.18264 1.06302 -0.31667 1.07622 -0.38542 C 1.08959 -0.45417 0.60191 -0.44908 0.50816 -0.46111 " pathEditMode="relative" rAng="0" ptsTypes="aaA">
                                      <p:cBhvr>
                                        <p:cTn id="54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0" y="-2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1625 -0.3944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-1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361 -0.01458 C 0.28576 -0.10162 0.44774 -0.18889 0.46615 -0.26435 C 0.4849 -0.34005 0.27257 -0.43565 0.2342 -0.46944 " pathEditMode="relative" rAng="2049224" ptsTypes="aaA">
                                      <p:cBhvr>
                                        <p:cTn id="62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-1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4375 -0.3388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00" y="-1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 animBg="1"/>
      <p:bldP spid="7172" grpId="1" animBg="1"/>
      <p:bldP spid="7173" grpId="0" animBg="1"/>
      <p:bldP spid="7173" grpId="1" animBg="1"/>
      <p:bldP spid="7174" grpId="0" animBg="1"/>
      <p:bldP spid="7174" grpId="1" animBg="1"/>
      <p:bldP spid="7175" grpId="0" animBg="1"/>
      <p:bldP spid="7175" grpId="1" animBg="1"/>
      <p:bldP spid="7176" grpId="0" animBg="1"/>
      <p:bldP spid="7176" grpId="1" animBg="1"/>
      <p:bldP spid="7177" grpId="0" animBg="1"/>
      <p:bldP spid="717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81000" y="685800"/>
            <a:ext cx="28194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vi-VN" altLang="en-US" sz="2800" b="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b="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800" b="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800" b="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3200" b="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altLang="en-US" sz="32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tử </a:t>
            </a:r>
            <a:r>
              <a:rPr lang="vi-VN" altLang="en-US" sz="32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 hạt đại diện cho chất, gồm một số nguyên tử liên kết với nhau và thể hiện đầy đủ tính chất hóa học của chất.</a:t>
            </a:r>
            <a:br>
              <a:rPr lang="vi-VN" altLang="en-US" sz="32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4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4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altLang="en-US" sz="44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7200" y="41910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alt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alt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 tử khối </a:t>
            </a:r>
            <a:r>
              <a:rPr lang="vi-VN" altLang="en-US" sz="3200" b="0" dirty="0">
                <a:latin typeface="Times New Roman" pitchFamily="18" charset="0"/>
                <a:cs typeface="Times New Roman" pitchFamily="18" charset="0"/>
              </a:rPr>
              <a:t>là khối lượng của một phân tử, có giá trị bằng </a:t>
            </a:r>
            <a:r>
              <a:rPr lang="vi-VN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 nguyên tử khối </a:t>
            </a:r>
            <a:r>
              <a:rPr lang="vi-VN" altLang="en-US" sz="3200" b="0" dirty="0">
                <a:latin typeface="Times New Roman" pitchFamily="18" charset="0"/>
                <a:cs typeface="Times New Roman" pitchFamily="18" charset="0"/>
              </a:rPr>
              <a:t>của các nguyên tử trong phân tử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90600" y="3200400"/>
            <a:ext cx="4876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en-US" sz="2800" b="0">
                <a:latin typeface="Times New Roman" pitchFamily="18" charset="0"/>
                <a:cs typeface="Times New Roman" pitchFamily="18" charset="0"/>
              </a:rPr>
              <a:t>Phân tử khối là gì?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10244" grpId="0"/>
      <p:bldP spid="1024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457200"/>
            <a:ext cx="7696200" cy="707886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I. KIẾN THỨC CẦN NHỚ.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219200"/>
            <a:ext cx="8382000" cy="584775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marL="742950" indent="-7429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228600" y="4495800"/>
            <a:ext cx="701179" cy="2133600"/>
          </a:xfrm>
          <a:prstGeom prst="rect">
            <a:avLst/>
          </a:prstGeom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>
            <a:off x="7239000" y="3551169"/>
            <a:ext cx="1573751" cy="33068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1828800"/>
            <a:ext cx="8382000" cy="584775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marL="742950" indent="-7429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667000"/>
            <a:ext cx="7696200" cy="707886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II.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81000"/>
            <a:ext cx="86868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nhôm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dẻo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Xenlulozo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…) </a:t>
            </a: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209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 thể nhân tạo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2209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209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3200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3169" y="4267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 thể tự nhiên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73562"/>
          </a:xfrm>
        </p:spPr>
        <p:txBody>
          <a:bodyPr/>
          <a:lstStyle/>
          <a:p>
            <a:pPr algn="l" eaLnBrk="1" hangingPunct="1"/>
            <a:r>
              <a:rPr lang="vi-VN" altLang="en-US" sz="2800" b="1" dirty="0" smtClean="0">
                <a:latin typeface="Times New Roman" pitchFamily="18" charset="0"/>
                <a:cs typeface="Times New Roman" pitchFamily="18" charset="0"/>
              </a:rPr>
              <a:t>Bài tập 2: 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Hãy cho biết các phân tử chất sau là đơn chất hay hợp chất.</a:t>
            </a:r>
            <a:b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A. Phân tử ozon gồm </a:t>
            </a:r>
            <a:r>
              <a:rPr lang="vi-VN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O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 liên kết với nhau.</a:t>
            </a:r>
            <a:b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B. Phân tử axit sunfuric gồm </a:t>
            </a:r>
            <a:r>
              <a:rPr lang="vi-VN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H, 1 S và 4 O </a:t>
            </a:r>
            <a:r>
              <a:rPr lang="vi-VN" altLang="en-US" sz="2800" dirty="0" smtClean="0">
                <a:latin typeface="Times New Roman" pitchFamily="18" charset="0"/>
                <a:cs typeface="Times New Roman" pitchFamily="18" charset="0"/>
              </a:rPr>
              <a:t>liên kết với nhau.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(II)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hiđroxit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Cu, 2 O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H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Nitơ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467600" y="3810000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 dirty="0">
                <a:latin typeface="Times New Roman" pitchFamily="18" charset="0"/>
                <a:cs typeface="Times New Roman" pitchFamily="18" charset="0"/>
              </a:rPr>
              <a:t>Đơn chất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505200" y="34290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800" b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 chất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315200" y="1676400"/>
            <a:ext cx="152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Đơn chất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vi-VN" altLang="en-US" sz="2400" b="0">
                <a:latin typeface="Times New Roman" pitchFamily="18" charset="0"/>
                <a:cs typeface="Times New Roman" pitchFamily="18" charset="0"/>
              </a:rPr>
              <a:t>Hợp chất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62000" y="5105400"/>
            <a:ext cx="7467600" cy="1143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a,b,c,d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 animBg="1"/>
      <p:bldP spid="9221" grpId="0" animBg="1"/>
      <p:bldP spid="11" grpId="0" animBg="1"/>
      <p:bldP spid="12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602</Words>
  <Application>Microsoft Office PowerPoint</Application>
  <PresentationFormat>On-screen Show (4:3)</PresentationFormat>
  <Paragraphs>78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  2.3. Hạt vô cùng nhỏ, trung hòa về điện là..(1)......    .Trong một nguyên tử có số p ...(2).. số e. Khối lượng của nguyên tử gần bằng khối lượng......(3)...   .Những nguyên tử cùng loại có cùng số.....(4)...  trong hạt nhân được gọi là........(5)...........      . Nguyên tử khối là khối lượng của 1 nguyên tử tính bằng ..(6)....     </vt:lpstr>
      <vt:lpstr>Phân tử là gì?</vt:lpstr>
      <vt:lpstr>PowerPoint Presentation</vt:lpstr>
      <vt:lpstr>PowerPoint Presentation</vt:lpstr>
      <vt:lpstr>Bài tập 2: Hãy cho biết các phân tử chất sau là đơn chất hay hợp chất. A. Phân tử ozon gồm 3 O liên kết với nhau. B. Phân tử axit sunfuric gồm 2 H, 1 S và 4 O liên kết với nhau. C. Phân tử đồng (II) hiđroxit gồm 1 Cu, 2 O và 2 H liên kết với nhau. D. Phân tử Khí Nitơ gồm 2 N liên kết với nhau.</vt:lpstr>
      <vt:lpstr> </vt:lpstr>
      <vt:lpstr>    </vt:lpstr>
      <vt:lpstr>a.  Phân tử Hidro gồm 2 H liên kết với nhau nên phân tử khối : 1.2 = 2 đvC Phân tử khối hợp chất: 2 X 31 = 62 đvC </vt:lpstr>
      <vt:lpstr>Dặn dò:  - Về nhà làm bài tập 2, 4, 5 SGK trang 31. - Xem trước bài: “Công thức hóa học”.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DELL</cp:lastModifiedBy>
  <cp:revision>10</cp:revision>
  <dcterms:created xsi:type="dcterms:W3CDTF">2021-10-06T15:27:27Z</dcterms:created>
  <dcterms:modified xsi:type="dcterms:W3CDTF">2023-04-05T07:51:27Z</dcterms:modified>
</cp:coreProperties>
</file>