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68" r:id="rId2"/>
    <p:sldMasterId id="2147483780" r:id="rId3"/>
  </p:sldMasterIdLst>
  <p:sldIdLst>
    <p:sldId id="309" r:id="rId4"/>
    <p:sldId id="307" r:id="rId5"/>
    <p:sldId id="300" r:id="rId6"/>
    <p:sldId id="308" r:id="rId7"/>
    <p:sldId id="310" r:id="rId8"/>
    <p:sldId id="257" r:id="rId9"/>
    <p:sldId id="311" r:id="rId10"/>
    <p:sldId id="295" r:id="rId11"/>
    <p:sldId id="305" r:id="rId12"/>
    <p:sldId id="272" r:id="rId13"/>
    <p:sldId id="299" r:id="rId14"/>
    <p:sldId id="294" r:id="rId15"/>
    <p:sldId id="306" r:id="rId16"/>
    <p:sldId id="303" r:id="rId17"/>
    <p:sldId id="304" r:id="rId18"/>
    <p:sldId id="275" r:id="rId19"/>
    <p:sldId id="31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04C0"/>
    <a:srgbClr val="99CCFF"/>
    <a:srgbClr val="6699FF"/>
    <a:srgbClr val="FFCCFF"/>
    <a:srgbClr val="66CCFF"/>
    <a:srgbClr val="FFFF99"/>
    <a:srgbClr val="FDEF35"/>
    <a:srgbClr val="917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8" autoAdjust="0"/>
    <p:restoredTop sz="94624" autoAdjust="0"/>
  </p:normalViewPr>
  <p:slideViewPr>
    <p:cSldViewPr>
      <p:cViewPr>
        <p:scale>
          <a:sx n="73" d="100"/>
          <a:sy n="73" d="100"/>
        </p:scale>
        <p:origin x="-1350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81A77-730B-4DD6-9D59-0FD3134C7786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D81A77-730B-4DD6-9D59-0FD3134C7786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81A77-730B-4DD6-9D59-0FD3134C7786}" type="datetimeFigureOut">
              <a:rPr lang="en-US" smtClean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slide" Target="slide9.xml"/><Relationship Id="rId5" Type="http://schemas.openxmlformats.org/officeDocument/2006/relationships/image" Target="../media/image21.gif"/><Relationship Id="rId4" Type="http://schemas.openxmlformats.org/officeDocument/2006/relationships/image" Target="../media/image2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gif"/><Relationship Id="rId5" Type="http://schemas.openxmlformats.org/officeDocument/2006/relationships/slide" Target="slide9.xml"/><Relationship Id="rId4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8.pn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6" Type="http://schemas.openxmlformats.org/officeDocument/2006/relationships/slide" Target="slide10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6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3.xml"/><Relationship Id="rId7" Type="http://schemas.openxmlformats.org/officeDocument/2006/relationships/slide" Target="slide10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Relationship Id="rId6" Type="http://schemas.openxmlformats.org/officeDocument/2006/relationships/slide" Target="slide14.xml"/><Relationship Id="rId5" Type="http://schemas.openxmlformats.org/officeDocument/2006/relationships/slide" Target="slide11.xml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>
                <a:latin typeface="Times New Roman" pitchFamily="18" charset="0"/>
                <a:cs typeface="Times New Roman" pitchFamily="18" charset="0"/>
              </a:rPr>
              <a:t>TRƯỜNG THCS TẢ THANH OAI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01812" y="990600"/>
            <a:ext cx="52355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GIÁO ÁN ĐIỆN TỬ</a:t>
            </a:r>
          </a:p>
          <a:p>
            <a:pPr algn="ctr"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MÔN : Vật lý 9</a:t>
            </a:r>
            <a:endParaRPr lang="vi-VN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8005" name="Picture 5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619" y="4419600"/>
            <a:ext cx="2569381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6" name="Picture 6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2964"/>
            <a:ext cx="1163638" cy="182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7" name="Picture 7" descr="C:\Program Files\Microsoft Office\MEDIA\CAGCAT10\j0285698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855175"/>
            <a:ext cx="1706562" cy="182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8" name="Picture 8" descr="C:\Program Files\Microsoft Office\MEDIA\CAGCAT10\j0297551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349" y="4726781"/>
            <a:ext cx="1195388" cy="182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291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177"/>
            <a:ext cx="9144000" cy="563562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III. VẬN DỤNG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2400" y="833735"/>
            <a:ext cx="50366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62000" y="762000"/>
            <a:ext cx="81534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smtClean="0">
                <a:latin typeface="VNI-Times" pitchFamily="2" charset="0"/>
              </a:rPr>
              <a:t>Cho </a:t>
            </a:r>
            <a:r>
              <a:rPr lang="en-US" sz="3200" b="1" dirty="0" err="1" smtClean="0">
                <a:latin typeface="VNI-Times" pitchFamily="2" charset="0"/>
              </a:rPr>
              <a:t>mạch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điện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như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sơ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đồ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hình</a:t>
            </a:r>
            <a:r>
              <a:rPr lang="en-US" sz="3200" b="1" dirty="0" smtClean="0">
                <a:latin typeface="VNI-Times" pitchFamily="2" charset="0"/>
              </a:rPr>
              <a:t> 4.2</a:t>
            </a:r>
          </a:p>
        </p:txBody>
      </p:sp>
      <p:pic>
        <p:nvPicPr>
          <p:cNvPr id="14" name="Picture 13" descr="C4 4.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1981200"/>
            <a:ext cx="3715658" cy="24384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28600" y="1447800"/>
            <a:ext cx="487680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600" y="2514600"/>
            <a:ext cx="4876800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3962400"/>
            <a:ext cx="4876800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en-US" sz="2800" b="1" baseline="-25000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8600" y="5410200"/>
            <a:ext cx="8839200" cy="1384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hở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Action Button: Back or Previous 9">
            <a:hlinkClick r:id="rId3" action="ppaction://hlinksldjump" highlightClick="1"/>
          </p:cNvPr>
          <p:cNvSpPr/>
          <p:nvPr/>
        </p:nvSpPr>
        <p:spPr>
          <a:xfrm>
            <a:off x="8382000" y="4648200"/>
            <a:ext cx="7620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pic>
        <p:nvPicPr>
          <p:cNvPr id="11" name="Picture 10" descr="TÁ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53400" y="3826002"/>
            <a:ext cx="990600" cy="822198"/>
          </a:xfrm>
          <a:prstGeom prst="rect">
            <a:avLst/>
          </a:prstGeom>
        </p:spPr>
      </p:pic>
      <p:sp>
        <p:nvSpPr>
          <p:cNvPr id="12" name="8-Point Star 11"/>
          <p:cNvSpPr/>
          <p:nvPr/>
        </p:nvSpPr>
        <p:spPr>
          <a:xfrm>
            <a:off x="6019800" y="4114800"/>
            <a:ext cx="1447800" cy="11430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+2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/>
          <p:cNvSpPr txBox="1"/>
          <p:nvPr/>
        </p:nvSpPr>
        <p:spPr>
          <a:xfrm>
            <a:off x="152400" y="833735"/>
            <a:ext cx="50366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62000" y="762000"/>
            <a:ext cx="815340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smtClean="0">
                <a:latin typeface="VNI-Times" pitchFamily="2" charset="0"/>
              </a:rPr>
              <a:t>Cho </a:t>
            </a:r>
            <a:r>
              <a:rPr lang="en-US" sz="3200" b="1" dirty="0" smtClean="0">
                <a:latin typeface="VNI-Times" pitchFamily="2" charset="0"/>
              </a:rPr>
              <a:t>2 </a:t>
            </a:r>
            <a:r>
              <a:rPr lang="en-US" sz="3200" b="1" dirty="0" err="1" smtClean="0">
                <a:latin typeface="VNI-Times" pitchFamily="2" charset="0"/>
              </a:rPr>
              <a:t>điện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trở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VNI-Times" pitchFamily="2" charset="0"/>
              </a:rPr>
              <a:t>R</a:t>
            </a:r>
            <a:r>
              <a:rPr lang="en-US" sz="3200" b="1" baseline="-25000" dirty="0" smtClean="0">
                <a:solidFill>
                  <a:srgbClr val="FF0000"/>
                </a:solidFill>
                <a:latin typeface="VNI-Times" pitchFamily="2" charset="0"/>
              </a:rPr>
              <a:t>1</a:t>
            </a:r>
            <a:r>
              <a:rPr lang="en-US" sz="3200" b="1" dirty="0" smtClean="0">
                <a:solidFill>
                  <a:srgbClr val="FF0000"/>
                </a:solidFill>
                <a:latin typeface="VNI-Times" pitchFamily="2" charset="0"/>
              </a:rPr>
              <a:t> = R</a:t>
            </a:r>
            <a:r>
              <a:rPr lang="en-US" sz="3200" b="1" baseline="-25000" dirty="0" smtClean="0">
                <a:solidFill>
                  <a:srgbClr val="FF0000"/>
                </a:solidFill>
                <a:latin typeface="VNI-Times" pitchFamily="2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VNI-Times" pitchFamily="2" charset="0"/>
              </a:rPr>
              <a:t> = 20</a:t>
            </a:r>
            <a:r>
              <a:rPr lang="el-GR"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Ω</a:t>
            </a:r>
            <a:r>
              <a:rPr lang="en-US" sz="3200" b="1" dirty="0" smtClean="0">
                <a:latin typeface="Times New Roman"/>
                <a:cs typeface="Times New Roman"/>
              </a:rPr>
              <a:t> </a:t>
            </a:r>
            <a:r>
              <a:rPr lang="en-US" sz="3200" b="1" dirty="0" err="1" smtClean="0">
                <a:latin typeface="Times New Roman"/>
                <a:cs typeface="Times New Roman"/>
              </a:rPr>
              <a:t>được</a:t>
            </a:r>
            <a:r>
              <a:rPr lang="en-US" sz="3200" b="1" dirty="0" smtClean="0">
                <a:latin typeface="Times New Roman"/>
                <a:cs typeface="Times New Roman"/>
              </a:rPr>
              <a:t> </a:t>
            </a:r>
            <a:r>
              <a:rPr lang="en-US" sz="3200" b="1" dirty="0" err="1" smtClean="0">
                <a:latin typeface="Times New Roman"/>
                <a:cs typeface="Times New Roman"/>
              </a:rPr>
              <a:t>mắc</a:t>
            </a:r>
            <a:r>
              <a:rPr lang="en-US" sz="3200" b="1" dirty="0" smtClean="0">
                <a:latin typeface="Times New Roman"/>
                <a:cs typeface="Times New Roman"/>
              </a:rPr>
              <a:t> </a:t>
            </a:r>
            <a:r>
              <a:rPr lang="en-US" sz="3200" b="1" dirty="0" err="1" smtClean="0">
                <a:latin typeface="Times New Roman"/>
                <a:cs typeface="Times New Roman"/>
              </a:rPr>
              <a:t>như</a:t>
            </a:r>
            <a:r>
              <a:rPr lang="en-US" sz="3200" b="1" dirty="0" smtClean="0">
                <a:latin typeface="Times New Roman"/>
                <a:cs typeface="Times New Roman"/>
              </a:rPr>
              <a:t> </a:t>
            </a:r>
            <a:r>
              <a:rPr lang="en-US" sz="3200" b="1" dirty="0" err="1" smtClean="0">
                <a:latin typeface="Times New Roman"/>
                <a:cs typeface="Times New Roman"/>
              </a:rPr>
              <a:t>sơ</a:t>
            </a:r>
            <a:r>
              <a:rPr lang="en-US" sz="3200" b="1" dirty="0" smtClean="0">
                <a:latin typeface="Times New Roman"/>
                <a:cs typeface="Times New Roman"/>
              </a:rPr>
              <a:t> </a:t>
            </a:r>
            <a:r>
              <a:rPr lang="en-US" sz="3200" b="1" dirty="0" err="1" smtClean="0">
                <a:latin typeface="Times New Roman"/>
                <a:cs typeface="Times New Roman"/>
              </a:rPr>
              <a:t>đồ</a:t>
            </a:r>
            <a:r>
              <a:rPr lang="en-US" sz="3200" b="1" dirty="0" smtClean="0">
                <a:latin typeface="Times New Roman"/>
                <a:cs typeface="Times New Roman"/>
              </a:rPr>
              <a:t> </a:t>
            </a:r>
            <a:r>
              <a:rPr lang="en-US" sz="3200" b="1" dirty="0" err="1" smtClean="0">
                <a:latin typeface="Times New Roman"/>
                <a:cs typeface="Times New Roman"/>
              </a:rPr>
              <a:t>hình</a:t>
            </a:r>
            <a:r>
              <a:rPr lang="en-US" sz="3200" b="1" dirty="0" smtClean="0">
                <a:latin typeface="Times New Roman"/>
                <a:cs typeface="Times New Roman"/>
              </a:rPr>
              <a:t> 4.3a</a:t>
            </a:r>
            <a:endParaRPr lang="en-US" sz="3200" b="1" dirty="0" smtClean="0">
              <a:latin typeface="VNI-Times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1905000"/>
            <a:ext cx="5029200" cy="31085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20</a:t>
            </a:r>
            <a:r>
              <a:rPr lang="el-G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? So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" name="Picture 9" descr="C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1905000"/>
            <a:ext cx="3523344" cy="304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5181600"/>
            <a:ext cx="8839200" cy="1384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u="sng" dirty="0" err="1" smtClean="0"/>
              <a:t>Trả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lời</a:t>
            </a:r>
            <a:r>
              <a:rPr lang="en-US" sz="2800" b="1" u="sng" dirty="0" smtClean="0"/>
              <a:t>:</a:t>
            </a:r>
          </a:p>
          <a:p>
            <a:pPr marL="514350" indent="-514350" algn="just">
              <a:buAutoNum type="alphaLcParenR"/>
            </a:pP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trở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tương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đương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của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đoạn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mạch</a:t>
            </a:r>
            <a:r>
              <a:rPr lang="en-US" sz="2800" b="1" dirty="0" smtClean="0">
                <a:solidFill>
                  <a:srgbClr val="1A04C0"/>
                </a:solidFill>
              </a:rPr>
              <a:t> a: </a:t>
            </a:r>
          </a:p>
          <a:p>
            <a:pPr marL="514350" indent="-514350" algn="ctr"/>
            <a:r>
              <a:rPr lang="en-US" sz="2800" b="1" dirty="0" err="1" smtClean="0">
                <a:solidFill>
                  <a:srgbClr val="1A04C0"/>
                </a:solidFill>
              </a:rPr>
              <a:t>R</a:t>
            </a:r>
            <a:r>
              <a:rPr lang="en-US" sz="2800" b="1" baseline="-25000" dirty="0" err="1" smtClean="0">
                <a:solidFill>
                  <a:srgbClr val="1A04C0"/>
                </a:solidFill>
              </a:rPr>
              <a:t>tđ</a:t>
            </a:r>
            <a:r>
              <a:rPr lang="en-US" sz="2800" b="1" baseline="-25000" dirty="0" smtClean="0">
                <a:solidFill>
                  <a:srgbClr val="1A04C0"/>
                </a:solidFill>
              </a:rPr>
              <a:t> </a:t>
            </a:r>
            <a:r>
              <a:rPr lang="en-US" sz="2800" b="1" dirty="0" smtClean="0">
                <a:solidFill>
                  <a:srgbClr val="1A04C0"/>
                </a:solidFill>
              </a:rPr>
              <a:t> = R</a:t>
            </a:r>
            <a:r>
              <a:rPr lang="en-US" sz="2800" b="1" baseline="-25000" dirty="0" smtClean="0">
                <a:solidFill>
                  <a:srgbClr val="1A04C0"/>
                </a:solidFill>
              </a:rPr>
              <a:t>1</a:t>
            </a:r>
            <a:r>
              <a:rPr lang="en-US" sz="2800" b="1" dirty="0" smtClean="0">
                <a:solidFill>
                  <a:srgbClr val="1A04C0"/>
                </a:solidFill>
              </a:rPr>
              <a:t> + R</a:t>
            </a:r>
            <a:r>
              <a:rPr lang="en-US" sz="2800" b="1" baseline="-25000" dirty="0" smtClean="0">
                <a:solidFill>
                  <a:srgbClr val="1A04C0"/>
                </a:solidFill>
              </a:rPr>
              <a:t>2</a:t>
            </a:r>
            <a:r>
              <a:rPr lang="en-US" sz="2800" b="1" dirty="0" smtClean="0">
                <a:solidFill>
                  <a:srgbClr val="1A04C0"/>
                </a:solidFill>
              </a:rPr>
              <a:t> = 20 + 20 = 40</a:t>
            </a:r>
            <a:r>
              <a:rPr lang="el-GR" sz="2800" b="1" dirty="0" smtClean="0">
                <a:latin typeface="Times New Roman"/>
                <a:cs typeface="Times New Roman"/>
              </a:rPr>
              <a:t>Ω</a:t>
            </a:r>
            <a:endParaRPr lang="en-US" sz="2800" b="1" dirty="0" smtClean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5105400"/>
            <a:ext cx="8839200" cy="1754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 algn="just"/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b: </a:t>
            </a:r>
          </a:p>
          <a:p>
            <a:pPr marL="514350" indent="-514350" algn="ctr"/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="1" baseline="-25000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tđ</a:t>
            </a:r>
            <a:r>
              <a:rPr lang="en-US" sz="2800" b="1" baseline="-25000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= R</a:t>
            </a:r>
            <a:r>
              <a:rPr lang="en-US" sz="2800" b="1" baseline="-25000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+ R</a:t>
            </a:r>
            <a:r>
              <a:rPr lang="en-US" sz="2800" b="1" baseline="-25000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+ R</a:t>
            </a:r>
            <a:r>
              <a:rPr lang="en-US" sz="2800" b="1" baseline="-25000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= 20 + 20 + 20 = 60</a:t>
            </a:r>
            <a:r>
              <a:rPr lang="el-GR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endParaRPr lang="en-US" sz="2800" b="1" dirty="0" smtClean="0">
              <a:solidFill>
                <a:srgbClr val="1A04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tđ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Action Button: Back or Previous 8">
            <a:hlinkClick r:id="rId3" action="ppaction://hlinksldjump" highlightClick="1"/>
          </p:cNvPr>
          <p:cNvSpPr/>
          <p:nvPr/>
        </p:nvSpPr>
        <p:spPr>
          <a:xfrm>
            <a:off x="8382000" y="4419600"/>
            <a:ext cx="7620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pic>
        <p:nvPicPr>
          <p:cNvPr id="11" name="Picture 10" descr="TÁ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53400" y="5105400"/>
            <a:ext cx="990600" cy="822198"/>
          </a:xfrm>
          <a:prstGeom prst="rect">
            <a:avLst/>
          </a:prstGeom>
        </p:spPr>
      </p:pic>
      <p:sp>
        <p:nvSpPr>
          <p:cNvPr id="12" name="8-Point Star 11"/>
          <p:cNvSpPr/>
          <p:nvPr/>
        </p:nvSpPr>
        <p:spPr>
          <a:xfrm>
            <a:off x="5486400" y="4267200"/>
            <a:ext cx="1447800" cy="11430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+1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2177"/>
            <a:ext cx="9144000" cy="563562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III. VẬN DỤNG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  <p:bldP spid="7" grpId="1" animBg="1"/>
      <p:bldP spid="8" grpId="1" animBg="1"/>
      <p:bldP spid="12" grpId="0" animBg="1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8600" y="777657"/>
            <a:ext cx="89154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/>
              <a:t>*</a:t>
            </a:r>
            <a:r>
              <a:rPr lang="en-US" sz="2800" b="1" dirty="0" err="1" smtClean="0"/>
              <a:t>Mở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rộng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đoạn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mạch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gồm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điện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mắc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nối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tiếp</a:t>
            </a:r>
            <a:r>
              <a:rPr lang="en-US" sz="2800" b="1" dirty="0" smtClean="0"/>
              <a:t>: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209800" y="1676400"/>
            <a:ext cx="4343400" cy="2362200"/>
            <a:chOff x="2209800" y="1676400"/>
            <a:chExt cx="4343400" cy="2362200"/>
          </a:xfrm>
        </p:grpSpPr>
        <p:graphicFrame>
          <p:nvGraphicFramePr>
            <p:cNvPr id="26" name="Object 25"/>
            <p:cNvGraphicFramePr>
              <a:graphicFrameLocks noChangeAspect="1"/>
            </p:cNvGraphicFramePr>
            <p:nvPr/>
          </p:nvGraphicFramePr>
          <p:xfrm>
            <a:off x="2286000" y="1752600"/>
            <a:ext cx="4191000" cy="21553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57" name="Equation" r:id="rId3" imgW="1333440" imgH="685800" progId="Equation.3">
                    <p:embed/>
                  </p:oleObj>
                </mc:Choice>
                <mc:Fallback>
                  <p:oleObj name="Equation" r:id="rId3" imgW="1333440" imgH="6858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0" y="1752600"/>
                          <a:ext cx="4191000" cy="215537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Rectangle 26"/>
            <p:cNvSpPr/>
            <p:nvPr/>
          </p:nvSpPr>
          <p:spPr>
            <a:xfrm>
              <a:off x="2209800" y="1676400"/>
              <a:ext cx="4343400" cy="2362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 descr="VIET BAI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1676400"/>
            <a:ext cx="1834010" cy="1371600"/>
          </a:xfrm>
          <a:prstGeom prst="rect">
            <a:avLst/>
          </a:prstGeom>
          <a:noFill/>
        </p:spPr>
      </p:pic>
      <p:sp>
        <p:nvSpPr>
          <p:cNvPr id="8" name="Action Button: Back or Previous 7">
            <a:hlinkClick r:id="rId6" action="ppaction://hlinksldjump" highlightClick="1"/>
          </p:cNvPr>
          <p:cNvSpPr/>
          <p:nvPr/>
        </p:nvSpPr>
        <p:spPr>
          <a:xfrm>
            <a:off x="8382000" y="4419600"/>
            <a:ext cx="7620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2177"/>
            <a:ext cx="9144000" cy="563562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III. VẬN DỤNG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/>
          <p:cNvSpPr txBox="1"/>
          <p:nvPr/>
        </p:nvSpPr>
        <p:spPr>
          <a:xfrm>
            <a:off x="290945" y="605135"/>
            <a:ext cx="107612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tập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0945" y="1066800"/>
            <a:ext cx="861060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= 12V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40</a:t>
            </a:r>
            <a:r>
              <a:rPr lang="el-G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80</a:t>
            </a:r>
            <a:r>
              <a:rPr lang="el-G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2829580"/>
            <a:ext cx="86106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/>
              <a:t>A. </a:t>
            </a:r>
            <a:r>
              <a:rPr lang="en-US" sz="2800" b="1" dirty="0" smtClean="0">
                <a:solidFill>
                  <a:srgbClr val="1A04C0"/>
                </a:solidFill>
              </a:rPr>
              <a:t>0,1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A</a:t>
            </a:r>
            <a:r>
              <a:rPr lang="en-US" sz="2800" b="1" dirty="0" smtClean="0">
                <a:latin typeface="Times New Roman"/>
                <a:cs typeface="Times New Roman"/>
              </a:rPr>
              <a:t>	      B. 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0,15A	</a:t>
            </a:r>
            <a:r>
              <a:rPr lang="en-US" sz="2800" b="1" dirty="0" smtClean="0">
                <a:latin typeface="Times New Roman"/>
                <a:cs typeface="Times New Roman"/>
              </a:rPr>
              <a:t>  	  C. 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0,25A</a:t>
            </a:r>
            <a:r>
              <a:rPr lang="en-US" sz="2800" b="1" dirty="0" smtClean="0">
                <a:latin typeface="Times New Roman"/>
                <a:cs typeface="Times New Roman"/>
              </a:rPr>
              <a:t>              D. 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0,3A</a:t>
            </a:r>
            <a:endParaRPr lang="en-US" sz="2800" b="1" dirty="0">
              <a:solidFill>
                <a:srgbClr val="1A04C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0945" y="2881745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371600" y="4038600"/>
          <a:ext cx="631115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25" name="Equation" r:id="rId3" imgW="2234880" imgH="431640" progId="Equation.3">
                  <p:embed/>
                </p:oleObj>
              </mc:Choice>
              <mc:Fallback>
                <p:oleObj name="Equation" r:id="rId3" imgW="223488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038600"/>
                        <a:ext cx="6311153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ction Button: Back or Previous 7">
            <a:hlinkClick r:id="rId5" action="ppaction://hlinksldjump" highlightClick="1"/>
          </p:cNvPr>
          <p:cNvSpPr/>
          <p:nvPr/>
        </p:nvSpPr>
        <p:spPr>
          <a:xfrm>
            <a:off x="8382000" y="4419600"/>
            <a:ext cx="7620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pic>
        <p:nvPicPr>
          <p:cNvPr id="9" name="Picture 8" descr="TÁ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43200" y="5656326"/>
            <a:ext cx="1447800" cy="1201674"/>
          </a:xfrm>
          <a:prstGeom prst="rect">
            <a:avLst/>
          </a:prstGeom>
        </p:spPr>
      </p:pic>
      <p:sp>
        <p:nvSpPr>
          <p:cNvPr id="11" name="8-Point Star 10"/>
          <p:cNvSpPr/>
          <p:nvPr/>
        </p:nvSpPr>
        <p:spPr>
          <a:xfrm>
            <a:off x="4604122" y="5427726"/>
            <a:ext cx="1447800" cy="11430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+1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2177"/>
            <a:ext cx="9144000" cy="563562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III. VẬN DỤNG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/>
          <p:cNvSpPr txBox="1"/>
          <p:nvPr/>
        </p:nvSpPr>
        <p:spPr>
          <a:xfrm>
            <a:off x="354555" y="594479"/>
            <a:ext cx="107612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tập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4608" y="1056144"/>
            <a:ext cx="8610600" cy="2677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ampe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A, B.</a:t>
            </a:r>
          </a:p>
          <a:p>
            <a:pPr marL="514350" indent="-514350" algn="just">
              <a:buAutoNum type="alphaLcParenR"/>
            </a:pP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AutoNum type="alphaLcParenR"/>
            </a:pP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l-G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l-G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ampe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0,2A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057400" y="3733800"/>
            <a:ext cx="4728955" cy="2739048"/>
            <a:chOff x="2057400" y="3733800"/>
            <a:chExt cx="4728955" cy="2739048"/>
          </a:xfrm>
        </p:grpSpPr>
        <p:grpSp>
          <p:nvGrpSpPr>
            <p:cNvPr id="12" name="Group 11"/>
            <p:cNvGrpSpPr/>
            <p:nvPr/>
          </p:nvGrpSpPr>
          <p:grpSpPr>
            <a:xfrm>
              <a:off x="2057400" y="3733800"/>
              <a:ext cx="4728955" cy="2739048"/>
              <a:chOff x="2057400" y="3733800"/>
              <a:chExt cx="4728955" cy="2739048"/>
            </a:xfrm>
          </p:grpSpPr>
          <p:pic>
            <p:nvPicPr>
              <p:cNvPr id="9" name="Picture 8" descr="BAI TAP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057400" y="3733800"/>
                <a:ext cx="4728955" cy="2739048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2507670" y="4987635"/>
                <a:ext cx="7689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0,2 A</a:t>
                </a:r>
                <a:endParaRPr lang="en-US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5257800" y="57912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          B</a:t>
              </a:r>
              <a:endParaRPr lang="en-US" dirty="0"/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2177"/>
            <a:ext cx="9144000" cy="563562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III. VẬN DỤNG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/>
          <p:cNvSpPr txBox="1"/>
          <p:nvPr/>
        </p:nvSpPr>
        <p:spPr>
          <a:xfrm>
            <a:off x="786780" y="607330"/>
            <a:ext cx="107612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tập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09600" y="2990850"/>
            <a:ext cx="1773237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l-GR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Ώ</a:t>
            </a:r>
            <a:endParaRPr lang="en-US" sz="2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= 10</a:t>
            </a:r>
            <a:r>
              <a:rPr lang="el-GR" sz="2400" b="1" dirty="0" smtClean="0">
                <a:solidFill>
                  <a:srgbClr val="000066"/>
                </a:solidFill>
                <a:latin typeface="Times New Roman"/>
                <a:cs typeface="Times New Roman"/>
              </a:rPr>
              <a:t>Ω</a:t>
            </a:r>
            <a:endParaRPr 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0,2A</a:t>
            </a:r>
            <a:endParaRPr 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b="1" baseline="-25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(V)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b="1" baseline="-25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= ? (V)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b="1" baseline="-25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= ? (V)</a:t>
            </a:r>
            <a:endParaRPr lang="el-GR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Hộp_Văn_Bản 11"/>
          <p:cNvSpPr txBox="1">
            <a:spLocks noChangeArrowheads="1"/>
          </p:cNvSpPr>
          <p:nvPr/>
        </p:nvSpPr>
        <p:spPr bwMode="auto">
          <a:xfrm>
            <a:off x="2509837" y="2976562"/>
            <a:ext cx="48077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Hộp_Văn_Bản 13"/>
          <p:cNvSpPr txBox="1">
            <a:spLocks noChangeArrowheads="1"/>
          </p:cNvSpPr>
          <p:nvPr/>
        </p:nvSpPr>
        <p:spPr bwMode="auto">
          <a:xfrm>
            <a:off x="693737" y="2514600"/>
            <a:ext cx="12366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vi-VN" sz="24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Hộp_Văn_Bản 14"/>
          <p:cNvSpPr txBox="1">
            <a:spLocks noChangeArrowheads="1"/>
          </p:cNvSpPr>
          <p:nvPr/>
        </p:nvSpPr>
        <p:spPr bwMode="auto">
          <a:xfrm>
            <a:off x="3883025" y="2530475"/>
            <a:ext cx="7651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vi-VN" sz="2400" b="1" u="sng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471487" y="4514850"/>
            <a:ext cx="3962400" cy="15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4495800" y="689952"/>
            <a:ext cx="4267200" cy="2205648"/>
            <a:chOff x="2057400" y="3833584"/>
            <a:chExt cx="4728955" cy="2739048"/>
          </a:xfrm>
        </p:grpSpPr>
        <p:grpSp>
          <p:nvGrpSpPr>
            <p:cNvPr id="21" name="Group 11"/>
            <p:cNvGrpSpPr/>
            <p:nvPr/>
          </p:nvGrpSpPr>
          <p:grpSpPr>
            <a:xfrm>
              <a:off x="2057400" y="3833584"/>
              <a:ext cx="4728955" cy="2739048"/>
              <a:chOff x="2057400" y="3833584"/>
              <a:chExt cx="4728955" cy="2739048"/>
            </a:xfrm>
          </p:grpSpPr>
          <p:pic>
            <p:nvPicPr>
              <p:cNvPr id="23" name="Picture 22" descr="BAI TAP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057400" y="3833584"/>
                <a:ext cx="4728955" cy="2739048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2507670" y="4987635"/>
                <a:ext cx="7689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0,2 A</a:t>
                </a:r>
                <a:endParaRPr lang="en-US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5266334" y="5815610"/>
              <a:ext cx="1359662" cy="420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A          B</a:t>
              </a:r>
              <a:endParaRPr lang="en-US" sz="1600" dirty="0"/>
            </a:p>
          </p:txBody>
        </p:sp>
      </p:grp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3429000" y="3733800"/>
          <a:ext cx="3721100" cy="1030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73" name="Equation" r:id="rId4" imgW="1650960" imgH="457200" progId="Equation.3">
                  <p:embed/>
                </p:oleObj>
              </mc:Choice>
              <mc:Fallback>
                <p:oleObj name="Equation" r:id="rId4" imgW="165096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733800"/>
                        <a:ext cx="3721100" cy="10304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Hộp_Văn_Bản 11"/>
          <p:cNvSpPr txBox="1">
            <a:spLocks noChangeArrowheads="1"/>
          </p:cNvSpPr>
          <p:nvPr/>
        </p:nvSpPr>
        <p:spPr bwMode="auto">
          <a:xfrm>
            <a:off x="2514600" y="3352800"/>
            <a:ext cx="6635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0,2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Hộp_Văn_Bản 11"/>
          <p:cNvSpPr txBox="1">
            <a:spLocks noChangeArrowheads="1"/>
          </p:cNvSpPr>
          <p:nvPr/>
        </p:nvSpPr>
        <p:spPr bwMode="auto">
          <a:xfrm>
            <a:off x="2514600" y="4796135"/>
            <a:ext cx="47516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4932" name="Object 4"/>
          <p:cNvGraphicFramePr>
            <a:graphicFrameLocks noChangeAspect="1"/>
          </p:cNvGraphicFramePr>
          <p:nvPr/>
        </p:nvGraphicFramePr>
        <p:xfrm>
          <a:off x="2646362" y="5334000"/>
          <a:ext cx="6269038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74" name="Equation" r:id="rId6" imgW="2781000" imgH="228600" progId="Equation.3">
                  <p:embed/>
                </p:oleObj>
              </mc:Choice>
              <mc:Fallback>
                <p:oleObj name="Equation" r:id="rId6" imgW="278100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362" y="5334000"/>
                        <a:ext cx="6269038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Action Button: Back or Previous 27">
            <a:hlinkClick r:id="rId8" action="ppaction://hlinksldjump" highlightClick="1"/>
          </p:cNvPr>
          <p:cNvSpPr/>
          <p:nvPr/>
        </p:nvSpPr>
        <p:spPr>
          <a:xfrm>
            <a:off x="8382000" y="6248400"/>
            <a:ext cx="7620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pic>
        <p:nvPicPr>
          <p:cNvPr id="19" name="Picture 18" descr="TÁO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2000" y="990600"/>
            <a:ext cx="1447800" cy="1201674"/>
          </a:xfrm>
          <a:prstGeom prst="rect">
            <a:avLst/>
          </a:prstGeom>
        </p:spPr>
      </p:pic>
      <p:sp>
        <p:nvSpPr>
          <p:cNvPr id="29" name="8-Point Star 28"/>
          <p:cNvSpPr/>
          <p:nvPr/>
        </p:nvSpPr>
        <p:spPr>
          <a:xfrm>
            <a:off x="2622922" y="762000"/>
            <a:ext cx="1447800" cy="11430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+2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0" y="2177"/>
            <a:ext cx="9144000" cy="563562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III. VẬN DỤNG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  <p:bldP spid="16" grpId="0"/>
      <p:bldP spid="26" grpId="0"/>
      <p:bldP spid="27" grpId="0"/>
      <p:bldP spid="29" grpId="0" animBg="1"/>
      <p:bldP spid="2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43843" y="602664"/>
            <a:ext cx="5181600" cy="944562"/>
          </a:xfrm>
        </p:spPr>
        <p:txBody>
          <a:bodyPr>
            <a:normAutofit/>
          </a:bodyPr>
          <a:lstStyle/>
          <a:p>
            <a:pPr algn="r"/>
            <a:r>
              <a:rPr lang="en-US" sz="4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BÀI TẬP VỀ NHÀ</a:t>
            </a:r>
            <a:endParaRPr lang="en-US" sz="4800" b="1" dirty="0">
              <a:solidFill>
                <a:srgbClr val="1A04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828801"/>
            <a:ext cx="8686800" cy="26001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19" name="Picture 3" descr="Book-01-jun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00696">
            <a:off x="821883" y="523234"/>
            <a:ext cx="1203734" cy="110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1" name="Picture 3" descr="C:\Users\Administrator\AppData\Local\Microsoft\Windows\Temporary Internet Files\Content.IE5\2MNAOJEW\768px-People_icon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4191000"/>
            <a:ext cx="3087687" cy="308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3102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95400" y="685800"/>
            <a:ext cx="7848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438400"/>
            <a:ext cx="876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Câu 1: </a:t>
            </a:r>
            <a:r>
              <a:rPr lang="en-US" sz="3600" b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Vẽ </a:t>
            </a:r>
            <a:r>
              <a:rPr lang="en-US" sz="3600" b="1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sơ đồ mạch điện gồm 2 bóng đèn mắc nối tiếp, khóa k, 1 ampe kế, 1 vôn kế, nguồn 2 pin.</a:t>
            </a:r>
            <a:endParaRPr lang="en-US" sz="3600" b="1">
              <a:solidFill>
                <a:srgbClr val="1A04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048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3029" y="2209800"/>
            <a:ext cx="8610600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TL: Cường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6903" y="2245153"/>
            <a:ext cx="861060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Câu 2:</a:t>
            </a:r>
            <a:r>
              <a:rPr lang="en-US" sz="2800" b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b="1" dirty="0">
              <a:solidFill>
                <a:srgbClr val="1A04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67245" y="838200"/>
            <a:ext cx="7848600" cy="639762"/>
          </a:xfrm>
        </p:spPr>
        <p:txBody>
          <a:bodyPr>
            <a:noAutofit/>
          </a:bodyPr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 BÀI CŨ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738" y="4553305"/>
            <a:ext cx="8610600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R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= 6 V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0,24 A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R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1A04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029" y="5938300"/>
            <a:ext cx="86106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/>
              <a:t>A. </a:t>
            </a:r>
            <a:r>
              <a:rPr lang="en-US" sz="2800" b="1" dirty="0" smtClean="0">
                <a:solidFill>
                  <a:srgbClr val="1A04C0"/>
                </a:solidFill>
              </a:rPr>
              <a:t>15 </a:t>
            </a:r>
            <a:r>
              <a:rPr lang="el-GR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Ω</a:t>
            </a:r>
            <a:r>
              <a:rPr lang="en-US" sz="2800" b="1" dirty="0" smtClean="0">
                <a:latin typeface="Times New Roman"/>
                <a:cs typeface="Times New Roman"/>
              </a:rPr>
              <a:t>	      B. 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20</a:t>
            </a:r>
            <a:r>
              <a:rPr lang="el-GR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Ω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	</a:t>
            </a:r>
            <a:r>
              <a:rPr lang="en-US" sz="2800" b="1" dirty="0" smtClean="0">
                <a:latin typeface="Times New Roman"/>
                <a:cs typeface="Times New Roman"/>
              </a:rPr>
              <a:t>    	  C. 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25</a:t>
            </a:r>
            <a:r>
              <a:rPr lang="el-GR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Ω</a:t>
            </a:r>
            <a:r>
              <a:rPr lang="en-US" sz="2800" b="1" dirty="0" smtClean="0">
                <a:latin typeface="Times New Roman"/>
                <a:cs typeface="Times New Roman"/>
              </a:rPr>
              <a:t>	     	D. 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30</a:t>
            </a:r>
            <a:r>
              <a:rPr lang="el-GR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Ω</a:t>
            </a:r>
            <a:endParaRPr lang="en-US" sz="2800" b="1" dirty="0">
              <a:solidFill>
                <a:srgbClr val="1A04C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091545" y="5966956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069745"/>
              </p:ext>
            </p:extLst>
          </p:nvPr>
        </p:nvGraphicFramePr>
        <p:xfrm>
          <a:off x="4081984" y="3344070"/>
          <a:ext cx="960438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0" name="Equation" r:id="rId4" imgW="418918" imgH="393529" progId="Equation.3">
                  <p:embed/>
                </p:oleObj>
              </mc:Choice>
              <mc:Fallback>
                <p:oleObj name="Equation" r:id="rId4" imgW="418918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984" y="3344070"/>
                        <a:ext cx="960438" cy="903287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3" grpId="1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3505199" y="3323750"/>
            <a:ext cx="5638801" cy="3564521"/>
            <a:chOff x="3276600" y="3429000"/>
            <a:chExt cx="5857519" cy="3429000"/>
          </a:xfrm>
        </p:grpSpPr>
        <p:grpSp>
          <p:nvGrpSpPr>
            <p:cNvPr id="13" name="Group 12"/>
            <p:cNvGrpSpPr/>
            <p:nvPr/>
          </p:nvGrpSpPr>
          <p:grpSpPr>
            <a:xfrm>
              <a:off x="3276600" y="3429000"/>
              <a:ext cx="5857519" cy="3429000"/>
              <a:chOff x="3276600" y="3429000"/>
              <a:chExt cx="5857519" cy="3429000"/>
            </a:xfrm>
          </p:grpSpPr>
          <p:pic>
            <p:nvPicPr>
              <p:cNvPr id="21" name="Picture 20" descr="4.2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276600" y="3429000"/>
                <a:ext cx="5857519" cy="3429000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6471356" y="3962400"/>
                <a:ext cx="3866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R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4953000" y="4800557"/>
              <a:ext cx="2133600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khoa K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4000" y="6463102"/>
              <a:ext cx="857370" cy="304843"/>
            </a:xfrm>
            <a:prstGeom prst="rect">
              <a:avLst/>
            </a:prstGeom>
          </p:spPr>
        </p:pic>
      </p:grpSp>
      <p:pic>
        <p:nvPicPr>
          <p:cNvPr id="20" name="Picture 19" descr="4.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0"/>
            <a:ext cx="5638800" cy="3323750"/>
          </a:xfrm>
          <a:prstGeom prst="rect">
            <a:avLst/>
          </a:prstGeom>
        </p:spPr>
      </p:pic>
      <p:pic>
        <p:nvPicPr>
          <p:cNvPr id="15" name="Picture 14" descr="MAT HOI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2200" y="3124200"/>
            <a:ext cx="990600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-1" y="1905000"/>
            <a:ext cx="3505199" cy="26776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/>
              <a:t>Liệu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thể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thay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thế</a:t>
            </a:r>
            <a:r>
              <a:rPr lang="en-US" sz="2800" b="1" dirty="0" smtClean="0"/>
              <a:t> 2 </a:t>
            </a:r>
            <a:r>
              <a:rPr lang="en-US" sz="2800" b="1" dirty="0" err="1" smtClean="0"/>
              <a:t>điện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trở</a:t>
            </a:r>
            <a:r>
              <a:rPr lang="en-US" sz="2800" b="1" dirty="0" smtClean="0"/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mắc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nối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tiếp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/>
              <a:t>bằng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một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điện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để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dòng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điện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chạy</a:t>
            </a:r>
            <a:r>
              <a:rPr lang="en-US" sz="2800" b="1" dirty="0" smtClean="0"/>
              <a:t> qua </a:t>
            </a:r>
            <a:r>
              <a:rPr lang="en-US" sz="2800" b="1" dirty="0" err="1" smtClean="0"/>
              <a:t>mạch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không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thay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đổi</a:t>
            </a:r>
            <a:r>
              <a:rPr lang="en-US" sz="2800" b="1" dirty="0" smtClean="0"/>
              <a:t> ?</a:t>
            </a:r>
            <a:endParaRPr lang="en-US" sz="2800" b="1" dirty="0"/>
          </a:p>
        </p:txBody>
      </p:sp>
      <p:sp>
        <p:nvSpPr>
          <p:cNvPr id="23" name="Cloud 22"/>
          <p:cNvSpPr/>
          <p:nvPr/>
        </p:nvSpPr>
        <p:spPr>
          <a:xfrm>
            <a:off x="7162800" y="3200400"/>
            <a:ext cx="914400" cy="609600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? </a:t>
            </a:r>
            <a:r>
              <a:rPr lang="el-GR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Ω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Action Button: Forward or Next 7">
            <a:hlinkClick r:id="rId6" action="ppaction://hlinksldjump" highlightClick="1"/>
          </p:cNvPr>
          <p:cNvSpPr/>
          <p:nvPr/>
        </p:nvSpPr>
        <p:spPr>
          <a:xfrm>
            <a:off x="1334589" y="5257757"/>
            <a:ext cx="1066800" cy="91440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63727" y="543580"/>
            <a:ext cx="508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A04C0"/>
                </a:solidFill>
              </a:rPr>
              <a:t>R</a:t>
            </a:r>
            <a:r>
              <a:rPr lang="en-US" sz="2800" b="1" baseline="-25000" dirty="0" smtClean="0">
                <a:solidFill>
                  <a:srgbClr val="1A04C0"/>
                </a:solidFill>
              </a:rPr>
              <a:t>1</a:t>
            </a:r>
            <a:endParaRPr lang="en-US" sz="2800" b="1" dirty="0">
              <a:solidFill>
                <a:srgbClr val="1A04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79562" y="547255"/>
            <a:ext cx="508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A04C0"/>
                </a:solidFill>
              </a:rPr>
              <a:t>R</a:t>
            </a:r>
            <a:r>
              <a:rPr lang="en-US" sz="2800" b="1" baseline="-25000" dirty="0" smtClean="0">
                <a:solidFill>
                  <a:srgbClr val="1A04C0"/>
                </a:solidFill>
              </a:rPr>
              <a:t>2</a:t>
            </a:r>
            <a:endParaRPr lang="en-US" sz="2800" b="1" dirty="0">
              <a:solidFill>
                <a:srgbClr val="1A04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14800" y="17526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14800" y="1025235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271655" y="27432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867400" y="27432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57800" y="2286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248400" y="2286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005945" y="368531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962400" y="44958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962400" y="52578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174675" y="63246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770420" y="630382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523020" y="640773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543800" y="2860965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953000" y="1246910"/>
            <a:ext cx="21336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khoa 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2909455"/>
            <a:ext cx="857370" cy="30484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477000" y="3962400"/>
            <a:ext cx="606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R</a:t>
            </a:r>
            <a:r>
              <a:rPr lang="en-US" sz="2800" b="1" baseline="-25000" dirty="0" err="1" smtClean="0">
                <a:solidFill>
                  <a:srgbClr val="FF0000"/>
                </a:solidFill>
              </a:rPr>
              <a:t>tđ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5668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8" grpId="0" animBg="1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2377440"/>
            <a:ext cx="655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4</a:t>
            </a:r>
          </a:p>
          <a:p>
            <a:pPr algn="ctr"/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 MẠCH NỐI TIẾP</a:t>
            </a:r>
            <a:endParaRPr lang="vi-VN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298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4225640" y="1710391"/>
            <a:ext cx="4648200" cy="3277201"/>
            <a:chOff x="4419600" y="2362200"/>
            <a:chExt cx="4648200" cy="3277201"/>
          </a:xfrm>
        </p:grpSpPr>
        <p:pic>
          <p:nvPicPr>
            <p:cNvPr id="49" name="Picture 48" descr="4.3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9600" y="2362200"/>
              <a:ext cx="4648200" cy="3277201"/>
            </a:xfrm>
            <a:prstGeom prst="rect">
              <a:avLst/>
            </a:prstGeom>
          </p:spPr>
        </p:pic>
        <p:sp>
          <p:nvSpPr>
            <p:cNvPr id="67" name="Rectangle 66"/>
            <p:cNvSpPr/>
            <p:nvPr/>
          </p:nvSpPr>
          <p:spPr>
            <a:xfrm>
              <a:off x="4953000" y="3886199"/>
              <a:ext cx="2133600" cy="15655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Picture 67" descr="khoa K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53375" y="5271655"/>
              <a:ext cx="857370" cy="304843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4267200" y="1752600"/>
            <a:ext cx="4766387" cy="3429000"/>
            <a:chOff x="4267200" y="2362200"/>
            <a:chExt cx="4766387" cy="3429000"/>
          </a:xfrm>
        </p:grpSpPr>
        <p:pic>
          <p:nvPicPr>
            <p:cNvPr id="50" name="Picture 49" descr="4.4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67200" y="2362200"/>
              <a:ext cx="4766387" cy="3429000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4953000" y="3768392"/>
              <a:ext cx="2133600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 descr="khoa K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0" y="5430937"/>
              <a:ext cx="857370" cy="30484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/>
            <a:r>
              <a:rPr lang="en-US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I. CƯỜNG ĐỘ DÒNG ĐIỆN VÀ HIỆU ĐIỆN THẾ TRONG ĐOẠN MẠCH NỐI TIẾP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6291" y="838199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98714" y="2286000"/>
            <a:ext cx="2874132" cy="613593"/>
            <a:chOff x="685800" y="1628736"/>
            <a:chExt cx="3422924" cy="788906"/>
          </a:xfrm>
        </p:grpSpPr>
        <p:grpSp>
          <p:nvGrpSpPr>
            <p:cNvPr id="19" name="Group 18"/>
            <p:cNvGrpSpPr/>
            <p:nvPr/>
          </p:nvGrpSpPr>
          <p:grpSpPr>
            <a:xfrm>
              <a:off x="685800" y="1628736"/>
              <a:ext cx="2057400" cy="762000"/>
              <a:chOff x="609600" y="1463949"/>
              <a:chExt cx="2133600" cy="838200"/>
            </a:xfrm>
          </p:grpSpPr>
          <p:graphicFrame>
            <p:nvGraphicFramePr>
              <p:cNvPr id="17" name="Object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95513996"/>
                  </p:ext>
                </p:extLst>
              </p:nvPr>
            </p:nvGraphicFramePr>
            <p:xfrm>
              <a:off x="609600" y="1463950"/>
              <a:ext cx="2057870" cy="68453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13" name="Equation" r:id="rId6" imgW="647640" imgH="215640" progId="Equation.3">
                      <p:embed/>
                    </p:oleObj>
                  </mc:Choice>
                  <mc:Fallback>
                    <p:oleObj name="Equation" r:id="rId6" imgW="647640" imgH="215640" progId="Equation.3">
                      <p:embed/>
                      <p:pic>
                        <p:nvPicPr>
                          <p:cNvPr id="0" name="Picture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9600" y="1463950"/>
                            <a:ext cx="2057870" cy="68453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" name="Rectangle 17"/>
              <p:cNvSpPr/>
              <p:nvPr/>
            </p:nvSpPr>
            <p:spPr>
              <a:xfrm>
                <a:off x="609600" y="1463949"/>
                <a:ext cx="2133600" cy="8382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3324953" y="1824072"/>
              <a:ext cx="783771" cy="593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(</a:t>
              </a:r>
              <a:r>
                <a:rPr lang="en-US" sz="2400" b="1" dirty="0" smtClean="0">
                  <a:solidFill>
                    <a:srgbClr val="1A04C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b="1" dirty="0" smtClean="0"/>
                <a:t>)</a:t>
              </a:r>
              <a:endParaRPr lang="en-US" sz="24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98714" y="3896381"/>
            <a:ext cx="2874132" cy="609599"/>
            <a:chOff x="381000" y="2514600"/>
            <a:chExt cx="4087477" cy="762001"/>
          </a:xfrm>
        </p:grpSpPr>
        <p:grpSp>
          <p:nvGrpSpPr>
            <p:cNvPr id="25" name="Group 18"/>
            <p:cNvGrpSpPr/>
            <p:nvPr/>
          </p:nvGrpSpPr>
          <p:grpSpPr>
            <a:xfrm>
              <a:off x="381000" y="2514600"/>
              <a:ext cx="2514600" cy="762001"/>
              <a:chOff x="293511" y="2438397"/>
              <a:chExt cx="2607734" cy="838200"/>
            </a:xfrm>
          </p:grpSpPr>
          <p:graphicFrame>
            <p:nvGraphicFramePr>
              <p:cNvPr id="27" name="Object 26"/>
              <p:cNvGraphicFramePr>
                <a:graphicFrameLocks noChangeAspect="1"/>
              </p:cNvGraphicFramePr>
              <p:nvPr/>
            </p:nvGraphicFramePr>
            <p:xfrm>
              <a:off x="449910" y="2515232"/>
              <a:ext cx="2420056" cy="6845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14" name="Equation" r:id="rId8" imgW="761760" imgH="215640" progId="Equation.3">
                      <p:embed/>
                    </p:oleObj>
                  </mc:Choice>
                  <mc:Fallback>
                    <p:oleObj name="Equation" r:id="rId8" imgW="761760" imgH="215640" progId="Equation.3">
                      <p:embed/>
                      <p:pic>
                        <p:nvPicPr>
                          <p:cNvPr id="0" name="Picture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9910" y="2515232"/>
                            <a:ext cx="2420056" cy="68452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0" name="Rectangle 29"/>
              <p:cNvSpPr/>
              <p:nvPr/>
            </p:nvSpPr>
            <p:spPr>
              <a:xfrm>
                <a:off x="293511" y="2438397"/>
                <a:ext cx="2607734" cy="8382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3592169" y="2667000"/>
              <a:ext cx="876308" cy="577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(</a:t>
              </a:r>
              <a:r>
                <a:rPr lang="en-US" sz="2400" b="1" dirty="0" smtClean="0">
                  <a:solidFill>
                    <a:srgbClr val="1A04C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b="1" dirty="0" smtClean="0"/>
                <a:t>)</a:t>
              </a:r>
              <a:endParaRPr lang="en-US" sz="2400" b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324072" y="4485205"/>
            <a:ext cx="386473" cy="543995"/>
            <a:chOff x="5390872" y="4170225"/>
            <a:chExt cx="386473" cy="543995"/>
          </a:xfrm>
        </p:grpSpPr>
        <p:cxnSp>
          <p:nvCxnSpPr>
            <p:cNvPr id="34" name="Straight Arrow Connector 33"/>
            <p:cNvCxnSpPr/>
            <p:nvPr/>
          </p:nvCxnSpPr>
          <p:spPr>
            <a:xfrm rot="5400000" flipH="1" flipV="1">
              <a:off x="5586051" y="4359931"/>
              <a:ext cx="381000" cy="1588"/>
            </a:xfrm>
            <a:prstGeom prst="straightConnector1">
              <a:avLst/>
            </a:prstGeom>
            <a:ln w="38100">
              <a:solidFill>
                <a:srgbClr val="1A04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5390872" y="4191000"/>
              <a:ext cx="3241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46848" y="3271337"/>
            <a:ext cx="444352" cy="538663"/>
            <a:chOff x="6206835" y="3108757"/>
            <a:chExt cx="444352" cy="538663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6206835" y="3108757"/>
              <a:ext cx="367145" cy="1588"/>
            </a:xfrm>
            <a:prstGeom prst="straightConnector1">
              <a:avLst/>
            </a:prstGeom>
            <a:ln w="38100">
              <a:solidFill>
                <a:srgbClr val="1A04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206835" y="312420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800" b="1" i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328048" y="3286780"/>
            <a:ext cx="444352" cy="523220"/>
            <a:chOff x="7556648" y="3106670"/>
            <a:chExt cx="444352" cy="523220"/>
          </a:xfrm>
        </p:grpSpPr>
        <p:cxnSp>
          <p:nvCxnSpPr>
            <p:cNvPr id="40" name="Straight Arrow Connector 39"/>
            <p:cNvCxnSpPr/>
            <p:nvPr/>
          </p:nvCxnSpPr>
          <p:spPr>
            <a:xfrm>
              <a:off x="7592290" y="3108757"/>
              <a:ext cx="367145" cy="1588"/>
            </a:xfrm>
            <a:prstGeom prst="straightConnector1">
              <a:avLst/>
            </a:prstGeom>
            <a:ln w="38100">
              <a:solidFill>
                <a:srgbClr val="1A04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7556648" y="310667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800" b="1" i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095472" y="4637605"/>
            <a:ext cx="386473" cy="543995"/>
            <a:chOff x="5390872" y="4170225"/>
            <a:chExt cx="386473" cy="543995"/>
          </a:xfrm>
        </p:grpSpPr>
        <p:cxnSp>
          <p:nvCxnSpPr>
            <p:cNvPr id="52" name="Straight Arrow Connector 51"/>
            <p:cNvCxnSpPr/>
            <p:nvPr/>
          </p:nvCxnSpPr>
          <p:spPr>
            <a:xfrm rot="5400000" flipH="1" flipV="1">
              <a:off x="5586051" y="4359931"/>
              <a:ext cx="381000" cy="1588"/>
            </a:xfrm>
            <a:prstGeom prst="straightConnector1">
              <a:avLst/>
            </a:prstGeom>
            <a:ln w="38100">
              <a:solidFill>
                <a:srgbClr val="1A04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5390872" y="4191000"/>
              <a:ext cx="3241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118248" y="3271337"/>
            <a:ext cx="444352" cy="538663"/>
            <a:chOff x="6206835" y="3108757"/>
            <a:chExt cx="444352" cy="538663"/>
          </a:xfrm>
        </p:grpSpPr>
        <p:cxnSp>
          <p:nvCxnSpPr>
            <p:cNvPr id="55" name="Straight Arrow Connector 54"/>
            <p:cNvCxnSpPr/>
            <p:nvPr/>
          </p:nvCxnSpPr>
          <p:spPr>
            <a:xfrm>
              <a:off x="6206835" y="3108757"/>
              <a:ext cx="367145" cy="1588"/>
            </a:xfrm>
            <a:prstGeom prst="straightConnector1">
              <a:avLst/>
            </a:prstGeom>
            <a:ln w="38100">
              <a:solidFill>
                <a:srgbClr val="1A04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6206835" y="312420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800" b="1" i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99448" y="3286780"/>
            <a:ext cx="444352" cy="523220"/>
            <a:chOff x="7556648" y="3106670"/>
            <a:chExt cx="444352" cy="523220"/>
          </a:xfrm>
        </p:grpSpPr>
        <p:cxnSp>
          <p:nvCxnSpPr>
            <p:cNvPr id="58" name="Straight Arrow Connector 57"/>
            <p:cNvCxnSpPr/>
            <p:nvPr/>
          </p:nvCxnSpPr>
          <p:spPr>
            <a:xfrm>
              <a:off x="7592290" y="3108757"/>
              <a:ext cx="367145" cy="1588"/>
            </a:xfrm>
            <a:prstGeom prst="straightConnector1">
              <a:avLst/>
            </a:prstGeom>
            <a:ln w="38100">
              <a:solidFill>
                <a:srgbClr val="1A04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7556648" y="310667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800" b="1" i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4566169" y="2180262"/>
            <a:ext cx="4577831" cy="2674727"/>
            <a:chOff x="4267200" y="2362200"/>
            <a:chExt cx="4766387" cy="3429000"/>
          </a:xfrm>
        </p:grpSpPr>
        <p:pic>
          <p:nvPicPr>
            <p:cNvPr id="50" name="Picture 49" descr="4.4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7200" y="2362200"/>
              <a:ext cx="4766387" cy="3429000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4953000" y="3768392"/>
              <a:ext cx="2133600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 descr="khoa K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0" y="5430937"/>
              <a:ext cx="857370" cy="30484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/>
            <a:r>
              <a:rPr lang="en-US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I. CƯỜNG ĐỘ DÒNG ĐIỆN VÀ HIỆU ĐIỆN THẾ TRONG ĐOẠN MẠCH NỐI TIẾP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599" y="838199"/>
            <a:ext cx="8634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862374" y="3988698"/>
            <a:ext cx="386145" cy="523220"/>
            <a:chOff x="5613693" y="6132935"/>
            <a:chExt cx="386145" cy="523220"/>
          </a:xfrm>
        </p:grpSpPr>
        <p:cxnSp>
          <p:nvCxnSpPr>
            <p:cNvPr id="34" name="Straight Arrow Connector 33"/>
            <p:cNvCxnSpPr/>
            <p:nvPr/>
          </p:nvCxnSpPr>
          <p:spPr>
            <a:xfrm rot="5400000" flipH="1" flipV="1">
              <a:off x="5808544" y="6357423"/>
              <a:ext cx="381000" cy="1588"/>
            </a:xfrm>
            <a:prstGeom prst="straightConnector1">
              <a:avLst/>
            </a:prstGeom>
            <a:ln w="38100">
              <a:solidFill>
                <a:srgbClr val="1A04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5613693" y="6132935"/>
              <a:ext cx="3241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28600" y="1422974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2. Đoạn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5472600" y="3286780"/>
            <a:ext cx="444352" cy="523220"/>
            <a:chOff x="6573980" y="2866265"/>
            <a:chExt cx="444352" cy="523220"/>
          </a:xfrm>
        </p:grpSpPr>
        <p:cxnSp>
          <p:nvCxnSpPr>
            <p:cNvPr id="55" name="Straight Arrow Connector 54"/>
            <p:cNvCxnSpPr/>
            <p:nvPr/>
          </p:nvCxnSpPr>
          <p:spPr>
            <a:xfrm>
              <a:off x="6638394" y="2875503"/>
              <a:ext cx="367145" cy="1588"/>
            </a:xfrm>
            <a:prstGeom prst="straightConnector1">
              <a:avLst/>
            </a:prstGeom>
            <a:ln w="38100">
              <a:solidFill>
                <a:srgbClr val="1A04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6573980" y="2866265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800" b="1" i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489428" y="3320365"/>
            <a:ext cx="481920" cy="584180"/>
            <a:chOff x="7477515" y="3108757"/>
            <a:chExt cx="481920" cy="615678"/>
          </a:xfrm>
        </p:grpSpPr>
        <p:cxnSp>
          <p:nvCxnSpPr>
            <p:cNvPr id="58" name="Straight Arrow Connector 57"/>
            <p:cNvCxnSpPr/>
            <p:nvPr/>
          </p:nvCxnSpPr>
          <p:spPr>
            <a:xfrm>
              <a:off x="7592290" y="3108757"/>
              <a:ext cx="367145" cy="1588"/>
            </a:xfrm>
            <a:prstGeom prst="straightConnector1">
              <a:avLst/>
            </a:prstGeom>
            <a:ln w="38100">
              <a:solidFill>
                <a:srgbClr val="1A04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7477515" y="3201215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800" b="1" i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320097" y="2223491"/>
            <a:ext cx="579005" cy="461665"/>
          </a:xfrm>
          <a:prstGeom prst="rect">
            <a:avLst/>
          </a:prstGeom>
          <a:solidFill>
            <a:srgbClr val="FDEF35"/>
          </a:solidFill>
          <a:ln>
            <a:solidFill>
              <a:srgbClr val="1A04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C1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20096" y="2744556"/>
            <a:ext cx="3870904" cy="193899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1A04C0"/>
                </a:solidFill>
              </a:rPr>
              <a:t>Quan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sát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sơ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đồ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mạch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điện</a:t>
            </a:r>
            <a:r>
              <a:rPr lang="en-US" sz="2400" b="1" dirty="0" smtClean="0">
                <a:solidFill>
                  <a:srgbClr val="1A04C0"/>
                </a:solidFill>
              </a:rPr>
              <a:t>, </a:t>
            </a:r>
            <a:r>
              <a:rPr lang="en-US" sz="2400" b="1" dirty="0" err="1" smtClean="0">
                <a:solidFill>
                  <a:srgbClr val="1A04C0"/>
                </a:solidFill>
              </a:rPr>
              <a:t>hãy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cho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biết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các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điện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trở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R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</a:rPr>
              <a:t> , R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2 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và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ampe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kế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được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mắc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với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nhau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như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thế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nào</a:t>
            </a:r>
            <a:r>
              <a:rPr lang="en-US" sz="2400" b="1" dirty="0" smtClean="0">
                <a:solidFill>
                  <a:srgbClr val="1A04C0"/>
                </a:solidFill>
              </a:rPr>
              <a:t>.</a:t>
            </a:r>
            <a:endParaRPr lang="en-US" sz="2400" b="1" dirty="0">
              <a:solidFill>
                <a:srgbClr val="1A04C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20096" y="2223491"/>
            <a:ext cx="3119765" cy="461665"/>
          </a:xfrm>
          <a:prstGeom prst="rect">
            <a:avLst/>
          </a:prstGeom>
          <a:solidFill>
            <a:srgbClr val="FDEF35"/>
          </a:solidFill>
          <a:ln>
            <a:solidFill>
              <a:srgbClr val="1A04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C2 (Thảo luận nhóm)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20097" y="2766288"/>
            <a:ext cx="3825154" cy="150810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300" b="1" dirty="0" err="1" smtClean="0">
                <a:solidFill>
                  <a:srgbClr val="1A04C0"/>
                </a:solidFill>
              </a:rPr>
              <a:t>Chứng</a:t>
            </a:r>
            <a:r>
              <a:rPr lang="en-US" sz="2300" b="1" dirty="0" smtClean="0">
                <a:solidFill>
                  <a:srgbClr val="1A04C0"/>
                </a:solidFill>
              </a:rPr>
              <a:t> minh </a:t>
            </a:r>
            <a:r>
              <a:rPr lang="en-US" sz="2300" b="1" dirty="0" err="1" smtClean="0">
                <a:solidFill>
                  <a:srgbClr val="1A04C0"/>
                </a:solidFill>
              </a:rPr>
              <a:t>rằng</a:t>
            </a:r>
            <a:r>
              <a:rPr lang="en-US" sz="2300" b="1" dirty="0" smtClean="0">
                <a:solidFill>
                  <a:srgbClr val="1A04C0"/>
                </a:solidFill>
              </a:rPr>
              <a:t>: </a:t>
            </a:r>
            <a:r>
              <a:rPr lang="en-US" sz="2300" b="1" dirty="0" err="1" smtClean="0">
                <a:solidFill>
                  <a:srgbClr val="FF0000"/>
                </a:solidFill>
              </a:rPr>
              <a:t>Hiệu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</a:rPr>
              <a:t>điện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</a:rPr>
              <a:t>thế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  <a:r>
              <a:rPr lang="en-US" sz="2300" b="1" dirty="0" err="1" smtClean="0">
                <a:solidFill>
                  <a:srgbClr val="1A04C0"/>
                </a:solidFill>
              </a:rPr>
              <a:t>giữa</a:t>
            </a:r>
            <a:r>
              <a:rPr lang="en-US" sz="2300" b="1" dirty="0" smtClean="0">
                <a:solidFill>
                  <a:srgbClr val="1A04C0"/>
                </a:solidFill>
              </a:rPr>
              <a:t> </a:t>
            </a:r>
            <a:r>
              <a:rPr lang="en-US" sz="2300" b="1" dirty="0" err="1" smtClean="0">
                <a:solidFill>
                  <a:srgbClr val="1A04C0"/>
                </a:solidFill>
              </a:rPr>
              <a:t>hai</a:t>
            </a:r>
            <a:r>
              <a:rPr lang="en-US" sz="2300" b="1" dirty="0" smtClean="0">
                <a:solidFill>
                  <a:srgbClr val="1A04C0"/>
                </a:solidFill>
              </a:rPr>
              <a:t> </a:t>
            </a:r>
            <a:r>
              <a:rPr lang="en-US" sz="2300" b="1" dirty="0" err="1" smtClean="0">
                <a:solidFill>
                  <a:srgbClr val="1A04C0"/>
                </a:solidFill>
              </a:rPr>
              <a:t>đầu</a:t>
            </a:r>
            <a:r>
              <a:rPr lang="en-US" sz="2300" b="1" dirty="0" smtClean="0">
                <a:solidFill>
                  <a:srgbClr val="1A04C0"/>
                </a:solidFill>
              </a:rPr>
              <a:t> </a:t>
            </a:r>
            <a:r>
              <a:rPr lang="en-US" sz="2300" b="1" dirty="0" err="1" smtClean="0">
                <a:solidFill>
                  <a:srgbClr val="1A04C0"/>
                </a:solidFill>
              </a:rPr>
              <a:t>mỗi</a:t>
            </a:r>
            <a:r>
              <a:rPr lang="en-US" sz="2300" b="1" dirty="0" smtClean="0">
                <a:solidFill>
                  <a:srgbClr val="1A04C0"/>
                </a:solidFill>
              </a:rPr>
              <a:t> </a:t>
            </a:r>
            <a:r>
              <a:rPr lang="en-US" sz="2300" b="1" dirty="0" err="1" smtClean="0">
                <a:solidFill>
                  <a:srgbClr val="1A04C0"/>
                </a:solidFill>
              </a:rPr>
              <a:t>điện</a:t>
            </a:r>
            <a:r>
              <a:rPr lang="en-US" sz="2300" b="1" dirty="0" smtClean="0">
                <a:solidFill>
                  <a:srgbClr val="1A04C0"/>
                </a:solidFill>
              </a:rPr>
              <a:t> </a:t>
            </a:r>
            <a:r>
              <a:rPr lang="en-US" sz="2300" b="1" dirty="0" err="1" smtClean="0">
                <a:solidFill>
                  <a:srgbClr val="1A04C0"/>
                </a:solidFill>
              </a:rPr>
              <a:t>trở</a:t>
            </a:r>
            <a:r>
              <a:rPr lang="en-US" sz="2300" b="1" dirty="0" smtClean="0">
                <a:solidFill>
                  <a:srgbClr val="1A04C0"/>
                </a:solidFill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</a:rPr>
              <a:t>tỉ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</a:rPr>
              <a:t>lệ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</a:rPr>
              <a:t>thuận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  <a:r>
              <a:rPr lang="en-US" sz="2300" b="1" dirty="0" err="1" smtClean="0">
                <a:solidFill>
                  <a:srgbClr val="1A04C0"/>
                </a:solidFill>
              </a:rPr>
              <a:t>với</a:t>
            </a:r>
            <a:r>
              <a:rPr lang="en-US" sz="2300" b="1" dirty="0" smtClean="0">
                <a:solidFill>
                  <a:srgbClr val="1A04C0"/>
                </a:solidFill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</a:rPr>
              <a:t>điện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</a:rPr>
              <a:t>trở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</a:rPr>
              <a:t>đó</a:t>
            </a:r>
            <a:r>
              <a:rPr lang="en-US" sz="2300" b="1" dirty="0" smtClean="0">
                <a:solidFill>
                  <a:srgbClr val="1A04C0"/>
                </a:solidFill>
              </a:rPr>
              <a:t>.</a:t>
            </a:r>
            <a:endParaRPr lang="en-US" sz="2300" b="1" dirty="0">
              <a:solidFill>
                <a:srgbClr val="1A04C0"/>
              </a:solidFill>
            </a:endParaRP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125324"/>
              </p:ext>
            </p:extLst>
          </p:nvPr>
        </p:nvGraphicFramePr>
        <p:xfrm>
          <a:off x="1562100" y="4914344"/>
          <a:ext cx="1295400" cy="957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59" name="Equation" r:id="rId5" imgW="583920" imgH="431640" progId="Equation.3">
                  <p:embed/>
                </p:oleObj>
              </mc:Choice>
              <mc:Fallback>
                <p:oleObj name="Equation" r:id="rId5" imgW="583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4914344"/>
                        <a:ext cx="1295400" cy="9574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/>
          <p:cNvSpPr/>
          <p:nvPr/>
        </p:nvSpPr>
        <p:spPr>
          <a:xfrm>
            <a:off x="1562100" y="4854989"/>
            <a:ext cx="1295400" cy="1058147"/>
          </a:xfrm>
          <a:prstGeom prst="rect">
            <a:avLst/>
          </a:prstGeom>
          <a:noFill/>
          <a:ln>
            <a:solidFill>
              <a:srgbClr val="1A04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3048000" y="5153229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(</a:t>
            </a:r>
            <a:r>
              <a:rPr lang="en-US" sz="24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27753124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5" grpId="0"/>
      <p:bldP spid="60" grpId="0" animBg="1"/>
      <p:bldP spid="60" grpId="1" animBg="1"/>
      <p:bldP spid="61" grpId="0" animBg="1"/>
      <p:bldP spid="61" grpId="1" animBg="1"/>
      <p:bldP spid="62" grpId="0" animBg="1"/>
      <p:bldP spid="63" grpId="0" animBg="1"/>
      <p:bldP spid="65" grpId="0" animBg="1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440047" y="608781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1. Điện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đương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49276" y="1335618"/>
            <a:ext cx="8007157" cy="20928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6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 </a:t>
            </a:r>
            <a:r>
              <a:rPr lang="en-US" sz="2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2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600" b="1" u="sng" baseline="-25000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tđ</a:t>
            </a:r>
            <a:r>
              <a:rPr lang="en-US" sz="2600" b="1" u="sng" baseline="-25000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smtClean="0"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 trở mắc nối tiếp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6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6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6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6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6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6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6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6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6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6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" name="Picture 56" descr="VIET BAI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9276" y="1182488"/>
            <a:ext cx="741513" cy="554555"/>
          </a:xfrm>
          <a:prstGeom prst="rect">
            <a:avLst/>
          </a:prstGeom>
          <a:noFill/>
        </p:spPr>
      </p:pic>
      <p:grpSp>
        <p:nvGrpSpPr>
          <p:cNvPr id="28" name="Group 27"/>
          <p:cNvGrpSpPr/>
          <p:nvPr/>
        </p:nvGrpSpPr>
        <p:grpSpPr>
          <a:xfrm>
            <a:off x="4724400" y="5476220"/>
            <a:ext cx="3790373" cy="609600"/>
            <a:chOff x="3914648" y="6397985"/>
            <a:chExt cx="3790373" cy="609600"/>
          </a:xfrm>
        </p:grpSpPr>
        <p:sp>
          <p:nvSpPr>
            <p:cNvPr id="29" name="Rectangle 28"/>
            <p:cNvSpPr/>
            <p:nvPr/>
          </p:nvSpPr>
          <p:spPr>
            <a:xfrm>
              <a:off x="3914648" y="6397985"/>
              <a:ext cx="2590800" cy="609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100368" y="6484365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800" b="1" dirty="0" smtClean="0">
                  <a:solidFill>
                    <a:srgbClr val="1A04C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834301"/>
              </p:ext>
            </p:extLst>
          </p:nvPr>
        </p:nvGraphicFramePr>
        <p:xfrm>
          <a:off x="4876800" y="5421406"/>
          <a:ext cx="2438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63" name="Equation" r:id="rId5" imgW="812447" imgH="228501" progId="Equation.3">
                  <p:embed/>
                </p:oleObj>
              </mc:Choice>
              <mc:Fallback>
                <p:oleObj name="Equation" r:id="rId5" imgW="812447" imgH="228501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421406"/>
                        <a:ext cx="24384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solidFill>
            <a:srgbClr val="7030A0"/>
          </a:solidFill>
        </p:spPr>
        <p:txBody>
          <a:bodyPr>
            <a:noAutofit/>
          </a:bodyPr>
          <a:lstStyle/>
          <a:p>
            <a:pPr algn="ctr"/>
            <a:r>
              <a:rPr lang="en-US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ĐIỆN TRỞ TƯƠNG ĐƯƠNG CỦA ĐOẠN </a:t>
            </a:r>
            <a:r>
              <a:rPr lang="en-US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MẠCH NỐI TIẾP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9277" y="3593651"/>
            <a:ext cx="8007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2. Công thức tính điện trở tương đương của đoạn mạch gồm hai điện trở mắc nối tiếp 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" name="Picture 54" descr="VIET BAI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1342" y="5585192"/>
            <a:ext cx="741513" cy="55455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38994" y="4634525"/>
            <a:ext cx="7077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C3: Chứng minh công thức (hđ theo nhóm)</a:t>
            </a:r>
            <a:endParaRPr lang="vi-VN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Â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76201"/>
            <a:ext cx="8610600" cy="678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TÁO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776799">
            <a:off x="4858928" y="3920403"/>
            <a:ext cx="952500" cy="790575"/>
          </a:xfrm>
          <a:prstGeom prst="rect">
            <a:avLst/>
          </a:prstGeom>
        </p:spPr>
      </p:pic>
      <p:pic>
        <p:nvPicPr>
          <p:cNvPr id="11" name="Picture 10" descr="TÁO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4051">
            <a:off x="1981200" y="3886200"/>
            <a:ext cx="952500" cy="790575"/>
          </a:xfrm>
          <a:prstGeom prst="rect">
            <a:avLst/>
          </a:prstGeom>
        </p:spPr>
      </p:pic>
      <p:pic>
        <p:nvPicPr>
          <p:cNvPr id="12" name="Picture 11" descr="TÁO.gif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217496">
            <a:off x="6517521" y="3507669"/>
            <a:ext cx="952500" cy="790575"/>
          </a:xfrm>
          <a:prstGeom prst="rect">
            <a:avLst/>
          </a:prstGeom>
        </p:spPr>
      </p:pic>
      <p:pic>
        <p:nvPicPr>
          <p:cNvPr id="13" name="Picture 12" descr="TÁO.gif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39184">
            <a:off x="3030586" y="4149977"/>
            <a:ext cx="952500" cy="7905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81200" y="44958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1A04C0"/>
                </a:solidFill>
              </a:rPr>
              <a:t>1</a:t>
            </a:r>
            <a:endParaRPr lang="en-US" sz="4000" b="1" dirty="0">
              <a:solidFill>
                <a:srgbClr val="1A04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0400" y="485471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1A04C0"/>
                </a:solidFill>
              </a:rPr>
              <a:t>2</a:t>
            </a:r>
            <a:endParaRPr lang="en-US" sz="4000" b="1" dirty="0">
              <a:solidFill>
                <a:srgbClr val="1A04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46848" y="44958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1A04C0"/>
                </a:solidFill>
              </a:rPr>
              <a:t>3</a:t>
            </a:r>
            <a:endParaRPr lang="en-US" sz="4000" b="1" dirty="0">
              <a:solidFill>
                <a:srgbClr val="1A04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34200" y="4191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1A04C0"/>
                </a:solidFill>
              </a:rPr>
              <a:t>4</a:t>
            </a:r>
            <a:endParaRPr lang="en-US" sz="4000" b="1" dirty="0">
              <a:solidFill>
                <a:srgbClr val="1A04C0"/>
              </a:solidFill>
            </a:endParaRPr>
          </a:p>
        </p:txBody>
      </p:sp>
      <p:sp>
        <p:nvSpPr>
          <p:cNvPr id="18" name="Action Button: Back or Previous 17">
            <a:hlinkClick r:id="rId8" action="ppaction://hlinksldjump" highlightClick="1"/>
          </p:cNvPr>
          <p:cNvSpPr/>
          <p:nvPr/>
        </p:nvSpPr>
        <p:spPr>
          <a:xfrm flipH="1">
            <a:off x="7924800" y="5791200"/>
            <a:ext cx="1219200" cy="1066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1936</TotalTime>
  <Words>961</Words>
  <Application>Microsoft Office PowerPoint</Application>
  <PresentationFormat>On-screen Show (4:3)</PresentationFormat>
  <Paragraphs>105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Office Theme</vt:lpstr>
      <vt:lpstr>Flow</vt:lpstr>
      <vt:lpstr>1_Office Theme</vt:lpstr>
      <vt:lpstr>Equation</vt:lpstr>
      <vt:lpstr>PowerPoint Presentation</vt:lpstr>
      <vt:lpstr>PowerPoint Presentation</vt:lpstr>
      <vt:lpstr>KIỂM TRA BÀI CŨ</vt:lpstr>
      <vt:lpstr>PowerPoint Presentation</vt:lpstr>
      <vt:lpstr>PowerPoint Presentation</vt:lpstr>
      <vt:lpstr>I. CƯỜNG ĐỘ DÒNG ĐIỆN VÀ HIỆU ĐIỆN THẾ TRONG ĐOẠN MẠCH NỐI TIẾP</vt:lpstr>
      <vt:lpstr>I. CƯỜNG ĐỘ DÒNG ĐIỆN VÀ HIỆU ĐIỆN THẾ TRONG ĐOẠN MẠCH NỐI TIẾP</vt:lpstr>
      <vt:lpstr>II. ĐIỆN TRỞ TƯƠNG ĐƯƠNG CỦA ĐOẠN MẠCH NỐI TIẾP</vt:lpstr>
      <vt:lpstr>PowerPoint Presentation</vt:lpstr>
      <vt:lpstr>III. VẬN DỤNG</vt:lpstr>
      <vt:lpstr>III. VẬN DỤNG</vt:lpstr>
      <vt:lpstr>III. VẬN DỤNG</vt:lpstr>
      <vt:lpstr>III. VẬN DỤNG</vt:lpstr>
      <vt:lpstr>III. VẬN DỤNG</vt:lpstr>
      <vt:lpstr>III. VẬN DỤNG</vt:lpstr>
      <vt:lpstr>BÀI TẬP VỀ NHÀ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Hung Cuong</cp:lastModifiedBy>
  <cp:revision>493</cp:revision>
  <dcterms:created xsi:type="dcterms:W3CDTF">2017-08-20T09:35:57Z</dcterms:created>
  <dcterms:modified xsi:type="dcterms:W3CDTF">2020-08-06T15:17:05Z</dcterms:modified>
</cp:coreProperties>
</file>