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5" r:id="rId2"/>
    <p:sldId id="279" r:id="rId3"/>
    <p:sldId id="258" r:id="rId4"/>
    <p:sldId id="259" r:id="rId5"/>
    <p:sldId id="260" r:id="rId6"/>
    <p:sldId id="261" r:id="rId7"/>
    <p:sldId id="256" r:id="rId8"/>
    <p:sldId id="262" r:id="rId9"/>
    <p:sldId id="276" r:id="rId10"/>
    <p:sldId id="277" r:id="rId11"/>
    <p:sldId id="266" r:id="rId12"/>
    <p:sldId id="267" r:id="rId13"/>
    <p:sldId id="268" r:id="rId14"/>
    <p:sldId id="269" r:id="rId15"/>
    <p:sldId id="270" r:id="rId16"/>
    <p:sldId id="280" r:id="rId17"/>
    <p:sldId id="281" r:id="rId18"/>
    <p:sldId id="271" r:id="rId19"/>
    <p:sldId id="293" r:id="rId20"/>
    <p:sldId id="294" r:id="rId21"/>
    <p:sldId id="297" r:id="rId22"/>
    <p:sldId id="299" r:id="rId23"/>
    <p:sldId id="272" r:id="rId24"/>
    <p:sldId id="282" r:id="rId25"/>
    <p:sldId id="274" r:id="rId26"/>
    <p:sldId id="273" r:id="rId27"/>
    <p:sldId id="301" r:id="rId28"/>
    <p:sldId id="302" r:id="rId29"/>
    <p:sldId id="283" r:id="rId30"/>
    <p:sldId id="289" r:id="rId31"/>
    <p:sldId id="286" r:id="rId32"/>
    <p:sldId id="287" r:id="rId33"/>
    <p:sldId id="278" r:id="rId34"/>
    <p:sldId id="292" r:id="rId35"/>
    <p:sldId id="300" r:id="rId36"/>
    <p:sldId id="291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88F69-BAD8-4D23-ACF2-18EC1DAFF12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28FCC-56FC-4599-96CF-DD0CFE82E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D1F579-CE18-4116-9003-E9172F9C9EE0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88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1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1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8B8095C-2260-45EC-A7D0-0A67529D85EA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31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C9F1-EA7F-4DE6-9DAE-BD668244549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FFE3-439F-4D61-8F9D-2A81EFA08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C:\Users\Administrator\Desktop\d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3" descr="C:\Users\Administrator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7900" y="4748547"/>
            <a:ext cx="2442934" cy="1881340"/>
          </a:xfrm>
          <a:prstGeom prst="rect">
            <a:avLst/>
          </a:prstGeom>
          <a:noFill/>
        </p:spPr>
      </p:pic>
      <p:pic>
        <p:nvPicPr>
          <p:cNvPr id="22" name="Picture 4" descr="C:\Users\Administrator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6134" y="5763920"/>
            <a:ext cx="5156129" cy="935989"/>
          </a:xfrm>
          <a:prstGeom prst="rect">
            <a:avLst/>
          </a:prstGeom>
          <a:noFill/>
        </p:spPr>
      </p:pic>
      <p:pic>
        <p:nvPicPr>
          <p:cNvPr id="23" name="Picture 5" descr="C:\Users\Administrator\Desktop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8230" y="928670"/>
            <a:ext cx="500066" cy="5317799"/>
          </a:xfrm>
          <a:prstGeom prst="rect">
            <a:avLst/>
          </a:prstGeom>
          <a:noFill/>
        </p:spPr>
      </p:pic>
      <p:pic>
        <p:nvPicPr>
          <p:cNvPr id="26" name="Picture 6" descr="C:\Users\Administrator\Desktop\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866" y="306367"/>
            <a:ext cx="3229165" cy="1038949"/>
          </a:xfrm>
          <a:prstGeom prst="rect">
            <a:avLst/>
          </a:prstGeom>
          <a:noFill/>
        </p:spPr>
      </p:pic>
      <p:pic>
        <p:nvPicPr>
          <p:cNvPr id="27" name="Picture 7" descr="C:\Users\Administrator\Desktop\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7" y="214291"/>
            <a:ext cx="4417871" cy="1441424"/>
          </a:xfrm>
          <a:prstGeom prst="rect">
            <a:avLst/>
          </a:prstGeom>
          <a:noFill/>
        </p:spPr>
      </p:pic>
      <p:pic>
        <p:nvPicPr>
          <p:cNvPr id="28" name="Picture 8" descr="C:\Users\Administrator\Desktop\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756" y="1612571"/>
            <a:ext cx="481352" cy="4143403"/>
          </a:xfrm>
          <a:prstGeom prst="rect">
            <a:avLst/>
          </a:prstGeom>
          <a:noFill/>
        </p:spPr>
      </p:pic>
      <p:pic>
        <p:nvPicPr>
          <p:cNvPr id="29" name="Picture 9" descr="C:\Users\Administrator\Desktop\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6" y="5146372"/>
            <a:ext cx="2770529" cy="1357185"/>
          </a:xfrm>
          <a:prstGeom prst="rect">
            <a:avLst/>
          </a:prstGeom>
          <a:noFill/>
        </p:spPr>
      </p:pic>
      <p:pic>
        <p:nvPicPr>
          <p:cNvPr id="31" name="Picture 2" descr="C:\Users\Administrator\Desktop\云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4648200"/>
            <a:ext cx="1428760" cy="519549"/>
          </a:xfrm>
          <a:prstGeom prst="rect">
            <a:avLst/>
          </a:prstGeom>
          <a:noFill/>
        </p:spPr>
      </p:pic>
      <p:pic>
        <p:nvPicPr>
          <p:cNvPr id="32" name="Picture 2" descr="C:\Users\Administrator\Desktop\云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2590800"/>
            <a:ext cx="1214446" cy="521271"/>
          </a:xfrm>
          <a:prstGeom prst="rect">
            <a:avLst/>
          </a:prstGeom>
          <a:noFill/>
        </p:spPr>
      </p:pic>
      <p:pic>
        <p:nvPicPr>
          <p:cNvPr id="33" name="Picture 2" descr="C:\Users\Administrator\Desktop\云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9126" y="76200"/>
            <a:ext cx="1643074" cy="597480"/>
          </a:xfrm>
          <a:prstGeom prst="rect">
            <a:avLst/>
          </a:prstGeom>
          <a:noFill/>
        </p:spPr>
      </p:pic>
      <p:pic>
        <p:nvPicPr>
          <p:cNvPr id="34" name="Picture 4" descr="C:\Users\Administrator\Desktop\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36147">
            <a:off x="5631004" y="4786343"/>
            <a:ext cx="853440" cy="826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8" descr="C:\Users\Administrator\Desktop\未标题-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847502" flipH="1">
            <a:off x="7369547" y="2980376"/>
            <a:ext cx="1071570" cy="8972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990600" y="1676400"/>
            <a:ext cx="762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b="1" kern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 TỰ NHIÊN 6</a:t>
            </a:r>
            <a:endParaRPr lang="en-US" sz="36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371600" y="3491805"/>
            <a:ext cx="5791199" cy="138499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 2: MỘT SỐ DỤNG CỤ ĐO VÀ QUY ĐỊNH AN TOÀN TRONG PHÒNG THỰC HÀNH</a:t>
            </a:r>
            <a:endParaRPr lang="en-US" altLang="en-US" sz="2800" b="1" dirty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763000" cy="5334000"/>
          </a:xfrm>
          <a:solidFill>
            <a:schemeClr val="bg1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400050" lvl="0" indent="-40005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lvl="0" indent="-4000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485900" y="139701"/>
            <a:ext cx="617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300" b="1" u="sng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18288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04800"/>
            <a:ext cx="8458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Ngoc Lien\OneDrive\Hình ảnh\Ảnh chụp màn hình\Screenshot (16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Ngoc Lien\OneDrive\Hình ảnh\Ảnh chụp màn hình\Screenshot (14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4" y="2057400"/>
            <a:ext cx="3914776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Ngoc Lien\OneDrive\Hình ảnh\Ảnh chụp màn hình\Screenshot (17)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3386137" cy="190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Ngoc Lien\OneDrive\Hình ảnh\Ảnh chụp màn hình\Screenshot (15)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958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953000" y="4191000"/>
            <a:ext cx="1066800" cy="7620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 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SỐ DỤNG CỤ ĐO TRONG MÔN KHOA HỌC TỰ NHIÊN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3400" y="1143000"/>
            <a:ext cx="8001000" cy="50292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 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s://encrypted-tbn0.gstatic.com/images?q=tbn:ANd9GcQOstbDsy_kFyLy1VUl-M4WDi_iE-NKehgQKLovAUjiOwhK-0jbmMwrVYZnOH0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67000"/>
            <a:ext cx="3388178" cy="1600200"/>
          </a:xfrm>
          <a:prstGeom prst="rect">
            <a:avLst/>
          </a:prstGeom>
          <a:noFill/>
        </p:spPr>
      </p:pic>
      <p:pic>
        <p:nvPicPr>
          <p:cNvPr id="23570" name="Picture 18" descr="Thước dây 3m màu và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2895600" cy="1828800"/>
          </a:xfrm>
          <a:prstGeom prst="rect">
            <a:avLst/>
          </a:prstGeom>
          <a:noFill/>
        </p:spPr>
      </p:pic>
      <p:pic>
        <p:nvPicPr>
          <p:cNvPr id="23572" name="Picture 20" descr="https://encrypted-tbn0.gstatic.com/images?q=tbn:ANd9GcR6fXBvchZopFGW3KbXcPrUef7R9l3DVLdKSwUQWY8MrXz7yCfDN7u7Peyj_A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328110"/>
            <a:ext cx="2943225" cy="2148890"/>
          </a:xfrm>
          <a:prstGeom prst="rect">
            <a:avLst/>
          </a:prstGeom>
          <a:noFill/>
        </p:spPr>
      </p:pic>
      <p:pic>
        <p:nvPicPr>
          <p:cNvPr id="23574" name="Picture 22" descr="https://encrypted-tbn0.gstatic.com/images?q=tbn:ANd9GcQe1fVhd-ha4q-Bnh4B0ai32dnn-WcM-EzSZODJBcbxkaTeiXJUfwdf8dYJgQ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19600"/>
            <a:ext cx="3048000" cy="1981200"/>
          </a:xfrm>
          <a:prstGeom prst="rect">
            <a:avLst/>
          </a:prstGeom>
          <a:noFill/>
        </p:spPr>
      </p:pic>
      <p:pic>
        <p:nvPicPr>
          <p:cNvPr id="23576" name="Picture 24" descr="https://encrypted-tbn0.gstatic.com/images?q=tbn:ANd9GcR-24yP_DuxJo5DUcs3tYyA5dKHWYi15g8EPWOvypWjwqQy-iP8Lo41dttLPw&amp;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975" y="381000"/>
            <a:ext cx="3196588" cy="1600200"/>
          </a:xfrm>
          <a:prstGeom prst="rect">
            <a:avLst/>
          </a:prstGeom>
          <a:noFill/>
        </p:spPr>
      </p:pic>
      <p:pic>
        <p:nvPicPr>
          <p:cNvPr id="23578" name="Picture 26" descr="https://encrypted-tbn0.gstatic.com/images?q=tbn:ANd9GcTWAiXKKRo8uy-PIVwHhdNJFsWm9BEcZa29kmhc4sYD75L0cZRA9Ypw2YMuP8M&amp;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0" y="381000"/>
            <a:ext cx="3619500" cy="1638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15356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thẳng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1452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gấp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6692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dây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32120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Thước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cuộn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1932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Thước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kẹp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s://encrypted-tbn0.gstatic.com/images?q=tbn:ANd9GcSgtqc1Ox4SGcOFeD3GOoLA6-iPKJRCBGuBE3KRjn2JNLBNuWN7v2wJu3Va5-c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1000"/>
            <a:ext cx="2328602" cy="1581151"/>
          </a:xfrm>
          <a:prstGeom prst="rect">
            <a:avLst/>
          </a:prstGeom>
          <a:noFill/>
        </p:spPr>
      </p:pic>
      <p:pic>
        <p:nvPicPr>
          <p:cNvPr id="23564" name="Picture 12" descr="https://encrypted-tbn0.gstatic.com/images?q=tbn:ANd9GcQMIHzVnFXEIkd_AiH-1wyNaDohVSMNeHkbbw0pzvC4Tmdtw7EUXYr46lBD2Q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971800"/>
            <a:ext cx="1828800" cy="2479251"/>
          </a:xfrm>
          <a:prstGeom prst="rect">
            <a:avLst/>
          </a:prstGeom>
          <a:noFill/>
        </p:spPr>
      </p:pic>
      <p:pic>
        <p:nvPicPr>
          <p:cNvPr id="23566" name="Picture 14" descr="https://encrypted-tbn0.gstatic.com/images?q=tbn:ANd9GcT5ZRx7haafR3kFv68y3EcpBnHLHekPXH1E8WrM4tBx2MlJ0F2EkGzsF3I8AA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76200"/>
            <a:ext cx="2095500" cy="2095502"/>
          </a:xfrm>
          <a:prstGeom prst="rect">
            <a:avLst/>
          </a:prstGeom>
          <a:noFill/>
        </p:spPr>
      </p:pic>
      <p:pic>
        <p:nvPicPr>
          <p:cNvPr id="26626" name="Picture 2" descr="https://encrypted-tbn0.gstatic.com/images?q=tbn:ANd9GcQoaHqT9P4VUaY9cRx2c_chd8p9XXY_54L6EpTHEHwrQ4hO4vwp7jsvouPNRgs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4" y="2895600"/>
            <a:ext cx="2130426" cy="23590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057400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057400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Cân</a:t>
            </a:r>
            <a:r>
              <a:rPr lang="en-US" b="1" dirty="0" smtClean="0">
                <a:solidFill>
                  <a:srgbClr val="FF0000"/>
                </a:solidFill>
              </a:rPr>
              <a:t> y </a:t>
            </a:r>
            <a:r>
              <a:rPr lang="en-US" b="1" dirty="0" err="1" smtClean="0">
                <a:solidFill>
                  <a:srgbClr val="FF0000"/>
                </a:solidFill>
              </a:rPr>
              <a:t>tế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562600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đòn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486400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Robecvan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486400"/>
            <a:ext cx="19812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Cân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tử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encrypted-tbn0.gstatic.com/images?q=tbn:ANd9GcTSyewOay6_CrK7rJnG2ffB49tcV3hydeiKH0UDOkNOcdCK0chxkd5bO5k0amU&amp;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971800"/>
            <a:ext cx="1447800" cy="2209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43200" y="5562600"/>
            <a:ext cx="16002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lò</a:t>
            </a:r>
            <a:r>
              <a:rPr lang="en-US" b="1" dirty="0" smtClean="0">
                <a:solidFill>
                  <a:srgbClr val="FF0000"/>
                </a:solidFill>
              </a:rPr>
              <a:t> xo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8" name="Picture 6" descr="https://encrypted-tbn0.gstatic.com/images?q=tbn:ANd9GcRIg_L13Xum4woz6zyRcLu6M4Qfgo0hYzjLf-OSU5RAXhkdJ0aaN_g_zqx3H5A&amp;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429000"/>
            <a:ext cx="2362200" cy="1905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22976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390" name="Picture 6" descr="can-dong-ho-lo-xo-nhon-hoa-15kg-nhs-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" y="190500"/>
            <a:ext cx="23241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s://encrypted-tbn0.gstatic.com/images?q=tbn:ANd9GcQGOqsNOiuzs5-XX4DgKda_KCx0X4TE9c1UY0rairkqTnS9hMsZ1To7F_HVnA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19101"/>
            <a:ext cx="2663826" cy="2857501"/>
          </a:xfrm>
          <a:prstGeom prst="rect">
            <a:avLst/>
          </a:prstGeom>
          <a:noFill/>
        </p:spPr>
      </p:pic>
      <p:pic>
        <p:nvPicPr>
          <p:cNvPr id="27658" name="Picture 10" descr="https://encrypted-tbn0.gstatic.com/images?q=tbn:ANd9GcR7PLaETCS9GvnkBO4qWIhspNkwGa0cSiR68WQRTfsj4KEVjG1B5Oyh3vNBMSg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09600"/>
            <a:ext cx="2667000" cy="2552701"/>
          </a:xfrm>
          <a:prstGeom prst="rect">
            <a:avLst/>
          </a:prstGeom>
          <a:noFill/>
        </p:spPr>
      </p:pic>
      <p:pic>
        <p:nvPicPr>
          <p:cNvPr id="27662" name="Picture 14" descr="https://encrypted-tbn0.gstatic.com/images?q=tbn:ANd9GcR-3gFAJi2W8LE3SxZq0RcSz99X9if3WjvR94NwrRkjoto-R4ZujsMGCAt29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95699"/>
            <a:ext cx="2819400" cy="2705101"/>
          </a:xfrm>
          <a:prstGeom prst="rect">
            <a:avLst/>
          </a:prstGeom>
          <a:noFill/>
        </p:spPr>
      </p:pic>
      <p:pic>
        <p:nvPicPr>
          <p:cNvPr id="7170" name="Picture 2" descr="https://encrypted-tbn0.gstatic.com/images?q=tbn:ANd9GcT97FlqG8csxKPtzxS5T0FVgb3XRl14W6cmBvYWW86SHsji0UYS498npSmb1w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3" y="3733801"/>
            <a:ext cx="2633109" cy="2473326"/>
          </a:xfrm>
          <a:prstGeom prst="rect">
            <a:avLst/>
          </a:prstGeom>
          <a:noFill/>
        </p:spPr>
      </p:pic>
      <p:sp>
        <p:nvSpPr>
          <p:cNvPr id="7174" name="AutoShape 6" descr="cropped-Logo2-trang-tri-nha-viet-1-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cropped-Logo2-trang-tri-nha-viet-1-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https://encrypted-tbn0.gstatic.com/images?q=tbn:ANd9GcSC-G2Qb4t49odg4eH-l1mSFRX1KxytwXoeBEBod6JhZpqyZij_PX3e-U4VNws&amp;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5100" y="685800"/>
            <a:ext cx="24003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3288268"/>
            <a:ext cx="22098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treo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tường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124200"/>
            <a:ext cx="1752600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bấm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048000"/>
            <a:ext cx="1752600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bấm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1838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đeo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12468"/>
            <a:ext cx="17526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lắc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https://encrypted-tbn0.gstatic.com/images?q=tbn:ANd9GcRvwrUoZlQGZEWOl0qj-sygVg9SEepKlRO0E8coHuBCRNioQfVvGqLJLaGNyg&amp;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7100" y="3962400"/>
            <a:ext cx="2857500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0.gstatic.com/images?q=tbn:ANd9GcQwF4VTm8DU44W4oKrrmsL4kzG8eyb2r7QLe8_81EYRMT9aThDweVZwpgI0bts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381000"/>
            <a:ext cx="3959225" cy="2590800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TTTs1Q_r8F03CEn_mBGafWxe9-TvsZQplxlhsi4Ju6sIGCTmTnUwGbWiCv5w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191000" cy="2743200"/>
          </a:xfrm>
          <a:prstGeom prst="rect">
            <a:avLst/>
          </a:prstGeom>
          <a:noFill/>
        </p:spPr>
      </p:pic>
      <p:pic>
        <p:nvPicPr>
          <p:cNvPr id="27654" name="Picture 6" descr="https://encrypted-tbn0.gstatic.com/images?q=tbn:ANd9GcSn4GlSXiO7wjo4K6eQTp7Yzrvj5UV2TWCm-9D_Ask4FvVfPBqpEQmOnlPusQ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81400"/>
            <a:ext cx="4495800" cy="2819400"/>
          </a:xfrm>
          <a:prstGeom prst="rect">
            <a:avLst/>
          </a:prstGeom>
          <a:noFill/>
        </p:spPr>
      </p:pic>
      <p:pic>
        <p:nvPicPr>
          <p:cNvPr id="37890" name="Picture 2" descr="https://encrypted-tbn0.gstatic.com/images?q=tbn:ANd9GcTDSaHAuE_PJQulFphW7ZUTTSYKiIKXNvjW6wY32FFyNlZBfnNVCTLVgxgHxio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4" y="3581400"/>
            <a:ext cx="3883026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5000" y="2724090"/>
            <a:ext cx="1905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286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thủy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715000"/>
            <a:ext cx="2286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rượu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895600"/>
            <a:ext cx="2286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 </a:t>
            </a:r>
            <a:r>
              <a:rPr lang="en-US" sz="2000" dirty="0" err="1" smtClean="0"/>
              <a:t>ngoại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0.gstatic.com/images?q=tbn:ANd9GcRf1rd1sNCBVF3ZDI68sDqpqX8lz9zezLY8Z9U49NfwIN3miqlwPNF6cGw_3WQ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57199"/>
            <a:ext cx="3349626" cy="3124201"/>
          </a:xfrm>
          <a:prstGeom prst="rect">
            <a:avLst/>
          </a:prstGeom>
          <a:noFill/>
        </p:spPr>
      </p:pic>
      <p:pic>
        <p:nvPicPr>
          <p:cNvPr id="38916" name="Picture 4" descr="https://encrypted-tbn0.gstatic.com/images?q=tbn:ANd9GcQ4O6EFYIlbh_GA0TkkIa1oQddCEx1EoC2nbD3bdMbMfTHpGtOGXyseJhO9ug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8591" y="492123"/>
            <a:ext cx="4652009" cy="3089277"/>
          </a:xfrm>
          <a:prstGeom prst="rect">
            <a:avLst/>
          </a:prstGeom>
          <a:noFill/>
        </p:spPr>
      </p:pic>
      <p:pic>
        <p:nvPicPr>
          <p:cNvPr id="38918" name="Picture 6" descr="https://encrypted-tbn0.gstatic.com/images?q=tbn:ANd9GcQPeufRPNcIQybirwkapjKFDzflo3mw0JDzkC9yvoHUZT0m3O70yCKvQ83kh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3974" y="3733800"/>
            <a:ext cx="3730626" cy="2895599"/>
          </a:xfrm>
          <a:prstGeom prst="rect">
            <a:avLst/>
          </a:prstGeom>
          <a:noFill/>
        </p:spPr>
      </p:pic>
      <p:sp>
        <p:nvSpPr>
          <p:cNvPr id="13314" name="AutoShape 2" descr="https://hoachatthinghiem.org/wp-content/uploads/2018/12/ca-nh%E1%BB%B1a-500ml-510x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ttps://hoachatthinghiem.org/wp-content/uploads/2018/12/ca-nh%E1%BB%B1a-500ml-510x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12192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Cốc</a:t>
            </a:r>
            <a:r>
              <a:rPr lang="en-US" b="1" dirty="0" smtClean="0"/>
              <a:t> </a:t>
            </a:r>
            <a:r>
              <a:rPr lang="en-US" b="1" dirty="0" err="1" smtClean="0"/>
              <a:t>đong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581400"/>
            <a:ext cx="12192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ống</a:t>
            </a:r>
            <a:r>
              <a:rPr lang="en-US" b="1" dirty="0" smtClean="0"/>
              <a:t> </a:t>
            </a:r>
            <a:r>
              <a:rPr lang="en-US" b="1" dirty="0" err="1" smtClean="0"/>
              <a:t>đong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029200"/>
            <a:ext cx="16002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Bình</a:t>
            </a:r>
            <a:r>
              <a:rPr lang="en-US" b="1" dirty="0" smtClean="0"/>
              <a:t> tam </a:t>
            </a:r>
            <a:r>
              <a:rPr lang="en-US" b="1" dirty="0" err="1" smtClean="0"/>
              <a:t>giác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 MỘT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SỐ DỤNG CỤ ĐO TRONG MÔN KHOA HỌC TỰ NHIÊN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6324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MỘT SỐ DỤNG CỤ ĐO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382000" cy="5232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8382000" cy="95410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xo,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8458200" cy="5232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458200" cy="5232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181600"/>
            <a:ext cx="8763000" cy="95410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pipet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14980"/>
            <a:ext cx="7772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CÁCH SỬ DỤNG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CỤ ĐO THỂ TÍCH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05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372380"/>
            <a:ext cx="8305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.Vn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.VnArial" pitchFamily="34" charset="0"/>
              </a:rPr>
              <a:t>§¬n </a:t>
            </a:r>
            <a:r>
              <a:rPr lang="en-US" sz="2800" dirty="0" err="1" smtClean="0">
                <a:latin typeface=".VnArial" pitchFamily="34" charset="0"/>
              </a:rPr>
              <a:t>vÞ</a:t>
            </a:r>
            <a:r>
              <a:rPr lang="en-US" sz="2800" dirty="0" smtClean="0">
                <a:latin typeface=".VnArial" pitchFamily="34" charset="0"/>
              </a:rPr>
              <a:t> ®o </a:t>
            </a:r>
            <a:r>
              <a:rPr lang="en-US" sz="2800" dirty="0" err="1" smtClean="0">
                <a:latin typeface=".VnArial" pitchFamily="34" charset="0"/>
              </a:rPr>
              <a:t>thÓ</a:t>
            </a:r>
            <a:r>
              <a:rPr lang="en-US" sz="2800" dirty="0" smtClean="0">
                <a:latin typeface=".VnArial" pitchFamily="34" charset="0"/>
              </a:rPr>
              <a:t> </a:t>
            </a:r>
            <a:r>
              <a:rPr lang="en-US" sz="2800" dirty="0" err="1" smtClean="0">
                <a:latin typeface=".VnArial" pitchFamily="34" charset="0"/>
              </a:rPr>
              <a:t>tÝch</a:t>
            </a:r>
            <a:r>
              <a:rPr lang="en-US" sz="2800" dirty="0" smtClean="0">
                <a:latin typeface=".VnArial" pitchFamily="34" charset="0"/>
              </a:rPr>
              <a:t> lµ </a:t>
            </a:r>
            <a:r>
              <a:rPr lang="en-US" sz="2800" dirty="0" err="1" smtClean="0">
                <a:latin typeface=".VnArial" pitchFamily="34" charset="0"/>
              </a:rPr>
              <a:t>mÐt</a:t>
            </a:r>
            <a:r>
              <a:rPr lang="en-US" sz="2800" dirty="0" smtClean="0">
                <a:latin typeface=".VnArial" pitchFamily="34" charset="0"/>
              </a:rPr>
              <a:t> </a:t>
            </a:r>
            <a:r>
              <a:rPr lang="en-US" sz="2800" dirty="0" err="1" smtClean="0">
                <a:latin typeface=".VnArial" pitchFamily="34" charset="0"/>
              </a:rPr>
              <a:t>khèi</a:t>
            </a:r>
            <a:r>
              <a:rPr lang="en-US" sz="2800" dirty="0" smtClean="0">
                <a:latin typeface=".VnArial" pitchFamily="34" charset="0"/>
              </a:rPr>
              <a:t> (m</a:t>
            </a:r>
            <a:r>
              <a:rPr lang="en-US" sz="2800" baseline="30000" dirty="0" smtClean="0">
                <a:latin typeface=".VnArial" pitchFamily="34" charset="0"/>
              </a:rPr>
              <a:t>3</a:t>
            </a:r>
            <a:r>
              <a:rPr lang="en-US" sz="2800" dirty="0" smtClean="0">
                <a:latin typeface=".VnArial" pitchFamily="34" charset="0"/>
              </a:rPr>
              <a:t>), </a:t>
            </a:r>
            <a:r>
              <a:rPr lang="en-US" sz="2800" dirty="0" err="1" smtClean="0">
                <a:latin typeface=".VnArial" pitchFamily="34" charset="0"/>
              </a:rPr>
              <a:t>lÝt</a:t>
            </a:r>
            <a:r>
              <a:rPr lang="en-US" sz="2800" dirty="0" smtClean="0">
                <a:latin typeface=".VnArial" pitchFamily="34" charset="0"/>
              </a:rPr>
              <a:t> (</a:t>
            </a:r>
            <a:r>
              <a:rPr lang="en-US" sz="2800" dirty="0" smtClean="0">
                <a:latin typeface="VnBrody" pitchFamily="34" charset="0"/>
              </a:rPr>
              <a:t>l</a:t>
            </a:r>
            <a:r>
              <a:rPr lang="en-US" sz="2800" dirty="0" smtClean="0">
                <a:latin typeface=".VnArial" pitchFamily="34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84700" y="3200401"/>
            <a:ext cx="2959100" cy="11339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dm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1000 cm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ml    =  1cm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81000" y="3200400"/>
            <a:ext cx="251460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1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1000 ml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713982"/>
            <a:ext cx="8305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9149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10"/>
          <p:cNvSpPr>
            <a:spLocks noChangeArrowheads="1"/>
          </p:cNvSpPr>
          <p:nvPr/>
        </p:nvSpPr>
        <p:spPr bwMode="auto">
          <a:xfrm rot="10800000">
            <a:off x="1371600" y="1219200"/>
            <a:ext cx="7467600" cy="5334000"/>
          </a:xfrm>
          <a:prstGeom prst="verticalScroll">
            <a:avLst>
              <a:gd name="adj" fmla="val 975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l"/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2667000" y="2057400"/>
            <a:ext cx="4038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vi-VN" sz="2100">
              <a:solidFill>
                <a:srgbClr val="FF0000"/>
              </a:solidFill>
            </a:endParaRPr>
          </a:p>
        </p:txBody>
      </p:sp>
      <p:sp>
        <p:nvSpPr>
          <p:cNvPr id="33798" name="Text Box 12" descr="White marble"/>
          <p:cNvSpPr txBox="1">
            <a:spLocks noChangeArrowheads="1"/>
          </p:cNvSpPr>
          <p:nvPr/>
        </p:nvSpPr>
        <p:spPr bwMode="auto">
          <a:xfrm>
            <a:off x="2286000" y="295275"/>
            <a:ext cx="58674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Text Box 14" descr="White marble"/>
          <p:cNvSpPr txBox="1">
            <a:spLocks noChangeArrowheads="1"/>
          </p:cNvSpPr>
          <p:nvPr/>
        </p:nvSpPr>
        <p:spPr bwMode="auto">
          <a:xfrm>
            <a:off x="4495800" y="1524000"/>
            <a:ext cx="1981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33800" name="Rectangle 15" descr="White marble"/>
          <p:cNvSpPr>
            <a:spLocks noChangeArrowheads="1"/>
          </p:cNvSpPr>
          <p:nvPr/>
        </p:nvSpPr>
        <p:spPr bwMode="auto">
          <a:xfrm>
            <a:off x="838200" y="0"/>
            <a:ext cx="79248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>
              <a:solidFill>
                <a:srgbClr val="000066"/>
              </a:solidFill>
              <a:latin typeface="Arial" charset="0"/>
            </a:endParaRPr>
          </a:p>
          <a:p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3801" name="Picture 17" descr="0F917B4CD3754ECA9C488848EFED51E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59080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905000" y="1495485"/>
            <a:ext cx="64008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none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KHTN,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G0270A"/>
          <p:cNvPicPr>
            <a:picLocks noChangeAspect="1" noChangeArrowheads="1"/>
          </p:cNvPicPr>
          <p:nvPr/>
        </p:nvPicPr>
        <p:blipFill>
          <a:blip r:embed="rId2">
            <a:lum bright="-14000" contrast="-12000"/>
          </a:blip>
          <a:srcRect l="1801" r="4500" b="-1199"/>
          <a:stretch>
            <a:fillRect/>
          </a:stretch>
        </p:blipFill>
        <p:spPr bwMode="auto">
          <a:xfrm>
            <a:off x="5334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38400" y="6172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Arial" pitchFamily="34" charset="0"/>
              </a:rPr>
              <a:t>b. §</a:t>
            </a:r>
            <a:r>
              <a:rPr lang="en-US" sz="2400" dirty="0" err="1" smtClean="0">
                <a:solidFill>
                  <a:srgbClr val="0000FF"/>
                </a:solidFill>
                <a:latin typeface=".VnArial" pitchFamily="34" charset="0"/>
              </a:rPr>
              <a:t>Æt</a:t>
            </a:r>
            <a:r>
              <a:rPr lang="en-US" sz="2400" dirty="0" smtClean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b×nh</a:t>
            </a:r>
            <a:r>
              <a:rPr lang="en-US" sz="2400" dirty="0">
                <a:solidFill>
                  <a:srgbClr val="0000FF"/>
                </a:solidFill>
                <a:latin typeface=".VnArial" pitchFamily="34" charset="0"/>
              </a:rPr>
              <a:t> th¼ng ®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øng</a:t>
            </a:r>
            <a:endParaRPr lang="en-US" sz="2400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33400"/>
            <a:ext cx="8001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lỏng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2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G0271A"/>
          <p:cNvPicPr>
            <a:picLocks noChangeAspect="1" noChangeArrowheads="1"/>
          </p:cNvPicPr>
          <p:nvPr/>
        </p:nvPicPr>
        <p:blipFill>
          <a:blip r:embed="rId2">
            <a:lum bright="-10000" contrast="-8000"/>
          </a:blip>
          <a:srcRect l="7201" t="3900" r="22050" b="-1199"/>
          <a:stretch>
            <a:fillRect/>
          </a:stretch>
        </p:blipFill>
        <p:spPr bwMode="auto">
          <a:xfrm>
            <a:off x="4275138" y="314325"/>
            <a:ext cx="456882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43434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Arial" pitchFamily="34" charset="0"/>
              </a:rPr>
              <a:t>b - 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ĐÆt</a:t>
            </a:r>
            <a:r>
              <a:rPr lang="en-US" sz="2400" dirty="0">
                <a:solidFill>
                  <a:srgbClr val="0000FF"/>
                </a:solidFill>
                <a:latin typeface=".VnArial" pitchFamily="34" charset="0"/>
              </a:rPr>
              <a:t> m¾t 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ngang</a:t>
            </a:r>
            <a:r>
              <a:rPr lang="en-US" sz="24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víi</a:t>
            </a:r>
            <a:r>
              <a:rPr lang="en-US" sz="24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møc</a:t>
            </a:r>
            <a:r>
              <a:rPr lang="en-US" sz="24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chÊt</a:t>
            </a:r>
            <a:r>
              <a:rPr lang="en-US" sz="2400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Arial" pitchFamily="34" charset="0"/>
              </a:rPr>
              <a:t>láng</a:t>
            </a:r>
            <a:endParaRPr lang="en-US" sz="2400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0" y="0"/>
            <a:ext cx="3810000" cy="3810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mắt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phép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đúng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7" grpId="0" animBg="1"/>
      <p:bldP spid="7" grpId="1" animBg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8382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mũi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268" name="Picture 4" descr="IMG0272A"/>
          <p:cNvPicPr>
            <a:picLocks noChangeAspect="1" noChangeArrowheads="1"/>
          </p:cNvPicPr>
          <p:nvPr/>
        </p:nvPicPr>
        <p:blipFill>
          <a:blip r:embed="rId2">
            <a:lum bright="-22000" contrast="-20000"/>
          </a:blip>
          <a:srcRect t="5624" r="-2400" b="4500"/>
          <a:stretch>
            <a:fillRect/>
          </a:stretch>
        </p:blipFill>
        <p:spPr bwMode="auto">
          <a:xfrm>
            <a:off x="4114800" y="1752600"/>
            <a:ext cx="47196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05000" y="1600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70cm</a:t>
            </a:r>
            <a:r>
              <a:rPr lang="en-US" sz="24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8288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50cm</a:t>
            </a:r>
            <a:r>
              <a:rPr lang="en-US" sz="24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05000" y="3733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38 cm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657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/>
      <p:bldP spid="11271" grpId="0"/>
      <p:bldP spid="11272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914400"/>
            <a:ext cx="8305800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S5neGNXdl-gksfUyFHIcN2pzDRWi1NNxFZgNSHW8Db5ErzcKRReC9lOnPtUWI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200"/>
            <a:ext cx="2968626" cy="3883028"/>
          </a:xfrm>
          <a:prstGeom prst="rect">
            <a:avLst/>
          </a:prstGeom>
          <a:noFill/>
        </p:spPr>
      </p:pic>
      <p:pic>
        <p:nvPicPr>
          <p:cNvPr id="39938" name="Picture 2" descr="https://encrypted-tbn0.gstatic.com/images?q=tbn:ANd9GcS7MnE3duIoeVWKMn29c7x8rXey_hNyUBQG2v8fVW3wXZ6QLLU0aFquFr0uwA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609600"/>
            <a:ext cx="2476500" cy="2857501"/>
          </a:xfrm>
          <a:prstGeom prst="rect">
            <a:avLst/>
          </a:prstGeom>
          <a:noFill/>
        </p:spPr>
      </p:pic>
      <p:pic>
        <p:nvPicPr>
          <p:cNvPr id="39940" name="Picture 4" descr="https://encrypted-tbn0.gstatic.com/images?q=tbn:ANd9GcRvcXMevkmKJxdvizGHHN6P7T4IV_6DKJCg--hQUCv_zuSxNzVrNRSutzwcXVc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1" y="2857499"/>
            <a:ext cx="3810000" cy="2933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200400"/>
            <a:ext cx="2590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s://www.triphuc.com/wp-content/uploads/2018/12/su-dung-pipet-300x2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4" y="152400"/>
            <a:ext cx="8683626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33401"/>
            <a:ext cx="8382000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pipet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microlit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ml)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encrypted-tbn0.gstatic.com/images?q=tbn:ANd9GcS_tGystqOcVjxPchAZSTly0ICzxwTvMBPCGlsmViCHkQBdSLuI9UHFu-_5ymk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57" y="838199"/>
            <a:ext cx="8182743" cy="5257801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743200" y="44958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3962400"/>
            <a:ext cx="1905000" cy="29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4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cm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2800" y="4202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cm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THỂ TÍCH CHẤT RẮN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6248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s://cdn.vungoi.vn/vungoi/1534151822738_1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52400"/>
            <a:ext cx="8683625" cy="586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0" y="6248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88893"/>
            <a:ext cx="8763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QUAN SÁT MẪU VẬT BẰNG KÍNH LÚP CẦM TAY VÀ KÍNH HIỂN VI QUANG 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1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KÍNH LÚP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7774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609600" y="1676400"/>
            <a:ext cx="4267200" cy="1295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9" descr="A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2025" y="1444625"/>
            <a:ext cx="2949575" cy="51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33" name="Line 14"/>
          <p:cNvSpPr>
            <a:spLocks noChangeShapeType="1"/>
          </p:cNvSpPr>
          <p:nvPr/>
        </p:nvSpPr>
        <p:spPr bwMode="auto">
          <a:xfrm flipV="1">
            <a:off x="5314950" y="3048000"/>
            <a:ext cx="230505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V="1">
            <a:off x="5181600" y="2833688"/>
            <a:ext cx="990600" cy="214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5791200" y="5116512"/>
            <a:ext cx="1600200" cy="141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62400" y="3505200"/>
            <a:ext cx="15843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Mặt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kính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25825" y="2757488"/>
            <a:ext cx="206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Khung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kính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25962" y="4953000"/>
            <a:ext cx="1646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Tay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cầm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71438" y="2438400"/>
            <a:ext cx="3433762" cy="240065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/>
              <a:t>+ </a:t>
            </a:r>
            <a:r>
              <a:rPr lang="en-US" sz="3000" dirty="0" err="1" smtClean="0"/>
              <a:t>Tấm</a:t>
            </a:r>
            <a:r>
              <a:rPr lang="en-US" sz="3000" dirty="0" smtClean="0"/>
              <a:t> </a:t>
            </a:r>
            <a:r>
              <a:rPr lang="en-US" sz="3000" dirty="0" err="1"/>
              <a:t>kính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, </a:t>
            </a:r>
            <a:r>
              <a:rPr lang="en-US" sz="3000" dirty="0" err="1"/>
              <a:t>dày</a:t>
            </a:r>
            <a:r>
              <a:rPr lang="en-US" sz="3000" dirty="0"/>
              <a:t>,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mặt</a:t>
            </a:r>
            <a:r>
              <a:rPr lang="en-US" sz="3000" dirty="0"/>
              <a:t> </a:t>
            </a:r>
            <a:r>
              <a:rPr lang="en-US" sz="3000" dirty="0" err="1" smtClean="0"/>
              <a:t>lồi</a:t>
            </a:r>
            <a:r>
              <a:rPr lang="en-US" sz="3000" dirty="0" smtClean="0"/>
              <a:t> </a:t>
            </a:r>
          </a:p>
          <a:p>
            <a:pPr algn="just"/>
            <a:r>
              <a:rPr lang="en-US" sz="3000" dirty="0" smtClean="0"/>
              <a:t>+ </a:t>
            </a:r>
            <a:r>
              <a:rPr lang="en-US" sz="3000" dirty="0" err="1" smtClean="0"/>
              <a:t>Khung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tay</a:t>
            </a:r>
            <a:r>
              <a:rPr lang="en-US" sz="3000" dirty="0" smtClean="0"/>
              <a:t> </a:t>
            </a:r>
            <a:r>
              <a:rPr lang="en-US" sz="3000" dirty="0" err="1" smtClean="0"/>
              <a:t>cầm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/>
              <a:t>kim</a:t>
            </a:r>
            <a:r>
              <a:rPr lang="en-US" sz="3000" dirty="0"/>
              <a:t> </a:t>
            </a:r>
            <a:r>
              <a:rPr lang="en-US" sz="3000" dirty="0" err="1"/>
              <a:t>loại</a:t>
            </a:r>
            <a:r>
              <a:rPr lang="en-US" sz="3000" dirty="0"/>
              <a:t> (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dirty="0" err="1"/>
              <a:t>nhựa</a:t>
            </a:r>
            <a:r>
              <a:rPr lang="en-US" sz="3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27" grpId="0" animBg="1"/>
      <p:bldP spid="27" grpId="1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8001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none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u="none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2: MỘT SỐ DỤNG CỤ ĐO – QUY ĐỊNH TRONG PHÒNG THỰC HÀNH  </a:t>
            </a:r>
            <a:endParaRPr lang="en-US" sz="36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371600" y="23622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hocthoi.net/sites/default/files/styles/inbody400/public/screenshot_625.png?itok=vJekZ4Q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600200"/>
            <a:ext cx="868362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>
          <a:xfrm>
            <a:off x="609600" y="228600"/>
            <a:ext cx="4267200" cy="1295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0175" y="61913"/>
            <a:ext cx="87852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n-US" sz="3000" dirty="0">
                <a:solidFill>
                  <a:srgbClr val="0000FF"/>
                </a:solidFill>
              </a:rPr>
              <a:t>- </a:t>
            </a:r>
            <a:r>
              <a:rPr lang="en-US" sz="3000" dirty="0" err="1" smtClean="0">
                <a:solidFill>
                  <a:srgbClr val="0000FF"/>
                </a:solidFill>
              </a:rPr>
              <a:t>Công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dụng</a:t>
            </a:r>
            <a:r>
              <a:rPr lang="en-US" sz="3000" dirty="0" smtClean="0">
                <a:solidFill>
                  <a:srgbClr val="0000FF"/>
                </a:solidFill>
              </a:rPr>
              <a:t>: </a:t>
            </a:r>
            <a:r>
              <a:rPr lang="en-US" sz="3000" dirty="0" err="1" smtClean="0">
                <a:solidFill>
                  <a:srgbClr val="0000FF"/>
                </a:solidFill>
              </a:rPr>
              <a:t>Dùng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để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quan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sát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những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vật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nhỏ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bé</a:t>
            </a:r>
            <a:r>
              <a:rPr lang="en-US" sz="3000" dirty="0" smtClean="0">
                <a:solidFill>
                  <a:srgbClr val="0000FF"/>
                </a:solidFill>
              </a:rPr>
              <a:t>, </a:t>
            </a:r>
            <a:r>
              <a:rPr lang="en-US" sz="3000" dirty="0" err="1" smtClean="0">
                <a:solidFill>
                  <a:srgbClr val="0000FF"/>
                </a:solidFill>
              </a:rPr>
              <a:t>khả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năng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phóng</a:t>
            </a:r>
            <a:r>
              <a:rPr lang="en-US" sz="3000" dirty="0">
                <a:solidFill>
                  <a:srgbClr val="0000FF"/>
                </a:solidFill>
              </a:rPr>
              <a:t> to </a:t>
            </a:r>
            <a:r>
              <a:rPr lang="en-US" sz="3000" dirty="0" err="1">
                <a:solidFill>
                  <a:srgbClr val="0000FF"/>
                </a:solidFill>
              </a:rPr>
              <a:t>ảnh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của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vật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từ</a:t>
            </a:r>
            <a:r>
              <a:rPr lang="en-US" sz="3000" dirty="0">
                <a:solidFill>
                  <a:srgbClr val="0000FF"/>
                </a:solidFill>
              </a:rPr>
              <a:t> 3 - 20 </a:t>
            </a:r>
            <a:r>
              <a:rPr lang="en-US" sz="3000" dirty="0" err="1">
                <a:solidFill>
                  <a:srgbClr val="0000FF"/>
                </a:solidFill>
              </a:rPr>
              <a:t>lần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7" name="Picture 8" descr="bia sach lop 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521" y="1219200"/>
            <a:ext cx="341007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950" y="3521075"/>
            <a:ext cx="4997450" cy="24012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457200" y="1676400"/>
            <a:ext cx="43434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71600" y="1970782"/>
            <a:ext cx="3048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6" grpId="0"/>
      <p:bldP spid="18" grpId="0"/>
      <p:bldP spid="19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73025" y="914400"/>
            <a:ext cx="464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Chú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thích các bộ phận của kính hiển vi. </a:t>
            </a:r>
          </a:p>
        </p:txBody>
      </p:sp>
      <p:pic>
        <p:nvPicPr>
          <p:cNvPr id="8195" name="Picture 4" descr="Image-3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306388"/>
            <a:ext cx="4305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4400" y="392668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vi-VN" b="1" dirty="0" smtClean="0">
                <a:solidFill>
                  <a:srgbClr val="FF0000"/>
                </a:solidFill>
              </a:rPr>
              <a:t>Thị </a:t>
            </a:r>
            <a:r>
              <a:rPr lang="vi-VN" b="1" dirty="0">
                <a:solidFill>
                  <a:srgbClr val="FF0000"/>
                </a:solidFill>
              </a:rPr>
              <a:t>kính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00938" y="2000250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vi-VN" b="1" dirty="0" smtClean="0">
                <a:solidFill>
                  <a:srgbClr val="FF0000"/>
                </a:solidFill>
              </a:rPr>
              <a:t>Đĩa </a:t>
            </a:r>
            <a:r>
              <a:rPr lang="vi-VN" b="1" dirty="0">
                <a:solidFill>
                  <a:srgbClr val="FF0000"/>
                </a:solidFill>
              </a:rPr>
              <a:t>quay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86688" y="2714625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vi-VN" b="1" dirty="0" smtClean="0">
                <a:solidFill>
                  <a:srgbClr val="FF0000"/>
                </a:solidFill>
              </a:rPr>
              <a:t>Vật </a:t>
            </a:r>
            <a:r>
              <a:rPr lang="vi-VN" b="1" dirty="0">
                <a:solidFill>
                  <a:srgbClr val="FF0000"/>
                </a:solidFill>
              </a:rPr>
              <a:t>kính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24800" y="3810000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vi-VN" b="1" dirty="0" smtClean="0">
                <a:solidFill>
                  <a:srgbClr val="FF0000"/>
                </a:solidFill>
              </a:rPr>
              <a:t>Bàn </a:t>
            </a:r>
            <a:r>
              <a:rPr lang="vi-VN" b="1" dirty="0">
                <a:solidFill>
                  <a:srgbClr val="FF0000"/>
                </a:solidFill>
              </a:rPr>
              <a:t>kính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29575" y="5000625"/>
            <a:ext cx="1266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 </a:t>
            </a:r>
            <a:r>
              <a:rPr lang="vi-VN" b="1" dirty="0" smtClean="0">
                <a:solidFill>
                  <a:srgbClr val="FF0000"/>
                </a:solidFill>
              </a:rPr>
              <a:t>Gương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15250" y="6215063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 </a:t>
            </a:r>
            <a:r>
              <a:rPr lang="vi-VN" b="1" dirty="0" smtClean="0">
                <a:solidFill>
                  <a:srgbClr val="FF0000"/>
                </a:solidFill>
              </a:rPr>
              <a:t>Chân </a:t>
            </a:r>
            <a:r>
              <a:rPr lang="vi-VN" b="1" dirty="0">
                <a:solidFill>
                  <a:srgbClr val="FF0000"/>
                </a:solidFill>
              </a:rPr>
              <a:t>kính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0563" y="3124200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7. </a:t>
            </a:r>
            <a:r>
              <a:rPr lang="vi-VN" b="1" dirty="0" smtClean="0">
                <a:solidFill>
                  <a:srgbClr val="FF0000"/>
                </a:solidFill>
              </a:rPr>
              <a:t>ốc </a:t>
            </a:r>
            <a:r>
              <a:rPr lang="vi-VN" b="1" dirty="0">
                <a:solidFill>
                  <a:srgbClr val="FF0000"/>
                </a:solidFill>
              </a:rPr>
              <a:t>nhỏ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24400" y="213360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8. </a:t>
            </a:r>
            <a:r>
              <a:rPr lang="vi-VN" b="1" dirty="0" smtClean="0">
                <a:solidFill>
                  <a:srgbClr val="FF0000"/>
                </a:solidFill>
              </a:rPr>
              <a:t>ốc </a:t>
            </a:r>
            <a:r>
              <a:rPr lang="vi-VN" b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" y="2133600"/>
            <a:ext cx="3971925" cy="39340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Kính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hiển</a:t>
            </a:r>
            <a:r>
              <a:rPr lang="en-US" sz="2800" b="1" dirty="0" smtClean="0">
                <a:solidFill>
                  <a:srgbClr val="FF0000"/>
                </a:solidFill>
              </a:rPr>
              <a:t> vi </a:t>
            </a:r>
            <a:r>
              <a:rPr lang="en-US" sz="2800" b="1" dirty="0" err="1" smtClean="0">
                <a:solidFill>
                  <a:srgbClr val="FF0000"/>
                </a:solidFill>
              </a:rPr>
              <a:t>quang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2"/>
          <p:cNvSpPr txBox="1">
            <a:spLocks noChangeArrowheads="1"/>
          </p:cNvSpPr>
          <p:nvPr/>
        </p:nvSpPr>
        <p:spPr bwMode="auto">
          <a:xfrm>
            <a:off x="381000" y="2693988"/>
            <a:ext cx="1138238" cy="7651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Kính hiển vi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28688" y="596900"/>
            <a:ext cx="3489325" cy="5343525"/>
            <a:chOff x="585" y="376"/>
            <a:chExt cx="2198" cy="336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57" y="1374"/>
              <a:ext cx="1165" cy="317"/>
              <a:chOff x="957" y="1374"/>
              <a:chExt cx="1165" cy="317"/>
            </a:xfrm>
          </p:grpSpPr>
          <p:sp>
            <p:nvSpPr>
              <p:cNvPr id="9264" name="Text Box 5"/>
              <p:cNvSpPr txBox="1">
                <a:spLocks noChangeArrowheads="1"/>
              </p:cNvSpPr>
              <p:nvPr/>
            </p:nvSpPr>
            <p:spPr bwMode="auto">
              <a:xfrm>
                <a:off x="1136" y="1374"/>
                <a:ext cx="986" cy="239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Thân kính</a:t>
                </a:r>
              </a:p>
            </p:txBody>
          </p:sp>
          <p:sp>
            <p:nvSpPr>
              <p:cNvPr id="9265" name="Line 6"/>
              <p:cNvSpPr>
                <a:spLocks noChangeShapeType="1"/>
              </p:cNvSpPr>
              <p:nvPr/>
            </p:nvSpPr>
            <p:spPr bwMode="auto">
              <a:xfrm flipV="1">
                <a:off x="957" y="1510"/>
                <a:ext cx="179" cy="18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585" y="376"/>
              <a:ext cx="1537" cy="1298"/>
              <a:chOff x="585" y="376"/>
              <a:chExt cx="1537" cy="1298"/>
            </a:xfrm>
          </p:grpSpPr>
          <p:sp>
            <p:nvSpPr>
              <p:cNvPr id="9262" name="Text Box 8"/>
              <p:cNvSpPr txBox="1">
                <a:spLocks noChangeArrowheads="1"/>
              </p:cNvSpPr>
              <p:nvPr/>
            </p:nvSpPr>
            <p:spPr bwMode="auto">
              <a:xfrm>
                <a:off x="1136" y="376"/>
                <a:ext cx="986" cy="239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Chân kính</a:t>
                </a:r>
              </a:p>
            </p:txBody>
          </p:sp>
          <p:sp>
            <p:nvSpPr>
              <p:cNvPr id="9263" name="Line 9"/>
              <p:cNvSpPr>
                <a:spLocks noChangeShapeType="1"/>
              </p:cNvSpPr>
              <p:nvPr/>
            </p:nvSpPr>
            <p:spPr bwMode="auto">
              <a:xfrm flipV="1">
                <a:off x="585" y="495"/>
                <a:ext cx="538" cy="1179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45" y="2160"/>
              <a:ext cx="1211" cy="734"/>
              <a:chOff x="945" y="2160"/>
              <a:chExt cx="1211" cy="734"/>
            </a:xfrm>
          </p:grpSpPr>
          <p:sp>
            <p:nvSpPr>
              <p:cNvPr id="9260" name="Text Box 11"/>
              <p:cNvSpPr txBox="1">
                <a:spLocks noChangeArrowheads="1"/>
              </p:cNvSpPr>
              <p:nvPr/>
            </p:nvSpPr>
            <p:spPr bwMode="auto">
              <a:xfrm>
                <a:off x="1215" y="2655"/>
                <a:ext cx="941" cy="239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Bàn kính</a:t>
                </a:r>
              </a:p>
            </p:txBody>
          </p:sp>
          <p:sp>
            <p:nvSpPr>
              <p:cNvPr id="9261" name="Line 12"/>
              <p:cNvSpPr>
                <a:spLocks noChangeShapeType="1"/>
              </p:cNvSpPr>
              <p:nvPr/>
            </p:nvSpPr>
            <p:spPr bwMode="auto">
              <a:xfrm>
                <a:off x="945" y="2160"/>
                <a:ext cx="270" cy="49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85" y="2160"/>
              <a:ext cx="2198" cy="1582"/>
              <a:chOff x="585" y="2160"/>
              <a:chExt cx="2198" cy="1582"/>
            </a:xfrm>
          </p:grpSpPr>
          <p:sp>
            <p:nvSpPr>
              <p:cNvPr id="9258" name="Text Box 14"/>
              <p:cNvSpPr txBox="1">
                <a:spLocks noChangeArrowheads="1"/>
              </p:cNvSpPr>
              <p:nvPr/>
            </p:nvSpPr>
            <p:spPr bwMode="auto">
              <a:xfrm>
                <a:off x="1170" y="3330"/>
                <a:ext cx="1613" cy="41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Gương phản chiếu ánh sáng</a:t>
                </a:r>
              </a:p>
            </p:txBody>
          </p:sp>
          <p:sp>
            <p:nvSpPr>
              <p:cNvPr id="9259" name="Line 15"/>
              <p:cNvSpPr>
                <a:spLocks noChangeShapeType="1"/>
              </p:cNvSpPr>
              <p:nvPr/>
            </p:nvSpPr>
            <p:spPr bwMode="auto">
              <a:xfrm>
                <a:off x="585" y="2160"/>
                <a:ext cx="583" cy="122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368675" y="1314450"/>
            <a:ext cx="1847850" cy="2170113"/>
            <a:chOff x="2122" y="828"/>
            <a:chExt cx="1164" cy="1367"/>
          </a:xfrm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2122" y="828"/>
              <a:ext cx="1164" cy="546"/>
              <a:chOff x="2122" y="828"/>
              <a:chExt cx="1164" cy="546"/>
            </a:xfrm>
          </p:grpSpPr>
          <p:sp>
            <p:nvSpPr>
              <p:cNvPr id="9252" name="Text Box 18"/>
              <p:cNvSpPr txBox="1">
                <a:spLocks noChangeArrowheads="1"/>
              </p:cNvSpPr>
              <p:nvPr/>
            </p:nvSpPr>
            <p:spPr bwMode="auto">
              <a:xfrm>
                <a:off x="2390" y="828"/>
                <a:ext cx="896" cy="239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latin typeface=".VnTimeH" pitchFamily="34" charset="0"/>
                  </a:rPr>
                  <a:t>è</a:t>
                </a:r>
                <a:r>
                  <a:rPr lang="en-US" b="1">
                    <a:solidFill>
                      <a:srgbClr val="0000FF"/>
                    </a:solidFill>
                  </a:rPr>
                  <a:t>ng kính</a:t>
                </a:r>
              </a:p>
            </p:txBody>
          </p:sp>
          <p:sp>
            <p:nvSpPr>
              <p:cNvPr id="9253" name="Line 19"/>
              <p:cNvSpPr>
                <a:spLocks noChangeShapeType="1"/>
              </p:cNvSpPr>
              <p:nvPr/>
            </p:nvSpPr>
            <p:spPr bwMode="auto">
              <a:xfrm flipV="1">
                <a:off x="2122" y="965"/>
                <a:ext cx="268" cy="409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2122" y="1646"/>
              <a:ext cx="1030" cy="549"/>
              <a:chOff x="2122" y="1646"/>
              <a:chExt cx="1030" cy="549"/>
            </a:xfrm>
          </p:grpSpPr>
          <p:sp>
            <p:nvSpPr>
              <p:cNvPr id="535573" name="Text Box 21"/>
              <p:cNvSpPr txBox="1">
                <a:spLocks noChangeArrowheads="1"/>
              </p:cNvSpPr>
              <p:nvPr/>
            </p:nvSpPr>
            <p:spPr bwMode="auto">
              <a:xfrm>
                <a:off x="2390" y="1783"/>
                <a:ext cx="762" cy="41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Ốc điều chỉnh</a:t>
                </a:r>
              </a:p>
            </p:txBody>
          </p:sp>
          <p:sp>
            <p:nvSpPr>
              <p:cNvPr id="9251" name="Line 22"/>
              <p:cNvSpPr>
                <a:spLocks noChangeShapeType="1"/>
              </p:cNvSpPr>
              <p:nvPr/>
            </p:nvSpPr>
            <p:spPr bwMode="auto">
              <a:xfrm>
                <a:off x="2122" y="1646"/>
                <a:ext cx="268" cy="40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4724400" y="2743199"/>
            <a:ext cx="3073400" cy="1295399"/>
            <a:chOff x="3152" y="1691"/>
            <a:chExt cx="1254" cy="816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3152" y="1691"/>
              <a:ext cx="1120" cy="757"/>
              <a:chOff x="3152" y="1691"/>
              <a:chExt cx="1120" cy="757"/>
            </a:xfrm>
          </p:grpSpPr>
          <p:sp>
            <p:nvSpPr>
              <p:cNvPr id="9246" name="Text Box 25"/>
              <p:cNvSpPr txBox="1">
                <a:spLocks noChangeArrowheads="1"/>
              </p:cNvSpPr>
              <p:nvPr/>
            </p:nvSpPr>
            <p:spPr bwMode="auto">
              <a:xfrm>
                <a:off x="3600" y="1691"/>
                <a:ext cx="672" cy="75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 dirty="0" err="1">
                    <a:solidFill>
                      <a:srgbClr val="0000FF"/>
                    </a:solidFill>
                    <a:latin typeface=".VnTimeH" pitchFamily="34" charset="0"/>
                  </a:rPr>
                  <a:t>è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c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to ( 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núm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chỉnh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thô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)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47" name="Line 26"/>
              <p:cNvSpPr>
                <a:spLocks noChangeShapeType="1"/>
              </p:cNvSpPr>
              <p:nvPr/>
            </p:nvSpPr>
            <p:spPr bwMode="auto">
              <a:xfrm flipV="1">
                <a:off x="3152" y="1872"/>
                <a:ext cx="493" cy="13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152" y="2008"/>
              <a:ext cx="1254" cy="499"/>
              <a:chOff x="3152" y="2008"/>
              <a:chExt cx="1254" cy="499"/>
            </a:xfrm>
          </p:grpSpPr>
          <p:sp>
            <p:nvSpPr>
              <p:cNvPr id="9244" name="Text Box 28"/>
              <p:cNvSpPr txBox="1">
                <a:spLocks noChangeArrowheads="1"/>
              </p:cNvSpPr>
              <p:nvPr/>
            </p:nvSpPr>
            <p:spPr bwMode="auto">
              <a:xfrm>
                <a:off x="3600" y="2099"/>
                <a:ext cx="806" cy="40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 dirty="0" err="1">
                    <a:solidFill>
                      <a:srgbClr val="0000FF"/>
                    </a:solidFill>
                    <a:latin typeface=".VnTimeH" pitchFamily="34" charset="0"/>
                  </a:rPr>
                  <a:t>è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c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nhỏ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 ( 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núm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chỉnh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tinh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)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>
                <a:off x="3152" y="2008"/>
                <a:ext cx="448" cy="22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5214938" y="428625"/>
            <a:ext cx="4071937" cy="1849438"/>
            <a:chOff x="3285" y="270"/>
            <a:chExt cx="2565" cy="1165"/>
          </a:xfrm>
        </p:grpSpPr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3285" y="270"/>
              <a:ext cx="2152" cy="543"/>
              <a:chOff x="3285" y="270"/>
              <a:chExt cx="2152" cy="543"/>
            </a:xfrm>
          </p:grpSpPr>
          <p:sp>
            <p:nvSpPr>
              <p:cNvPr id="9240" name="Text Box 32"/>
              <p:cNvSpPr txBox="1">
                <a:spLocks noChangeArrowheads="1"/>
              </p:cNvSpPr>
              <p:nvPr/>
            </p:nvSpPr>
            <p:spPr bwMode="auto">
              <a:xfrm>
                <a:off x="3645" y="270"/>
                <a:ext cx="1792" cy="40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i="1">
                    <a:solidFill>
                      <a:srgbClr val="0000FF"/>
                    </a:solidFill>
                  </a:rPr>
                  <a:t>Thị kính: để mắt vào </a:t>
                </a:r>
                <a:r>
                  <a:rPr lang="en-US" b="1">
                    <a:solidFill>
                      <a:srgbClr val="0000FF"/>
                    </a:solidFill>
                  </a:rPr>
                  <a:t>quan sát</a:t>
                </a:r>
              </a:p>
            </p:txBody>
          </p:sp>
          <p:sp>
            <p:nvSpPr>
              <p:cNvPr id="9241" name="Line 33"/>
              <p:cNvSpPr>
                <a:spLocks noChangeShapeType="1"/>
              </p:cNvSpPr>
              <p:nvPr/>
            </p:nvSpPr>
            <p:spPr bwMode="auto">
              <a:xfrm flipV="1">
                <a:off x="3285" y="450"/>
                <a:ext cx="403" cy="363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3285" y="855"/>
              <a:ext cx="2565" cy="231"/>
              <a:chOff x="3285" y="855"/>
              <a:chExt cx="2565" cy="231"/>
            </a:xfrm>
          </p:grpSpPr>
          <p:sp>
            <p:nvSpPr>
              <p:cNvPr id="9238" name="Text Box 35"/>
              <p:cNvSpPr txBox="1">
                <a:spLocks noChangeArrowheads="1"/>
              </p:cNvSpPr>
              <p:nvPr/>
            </p:nvSpPr>
            <p:spPr bwMode="auto">
              <a:xfrm>
                <a:off x="3690" y="855"/>
                <a:ext cx="2160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solidFill>
                      <a:srgbClr val="0000FF"/>
                    </a:solidFill>
                  </a:rPr>
                  <a:t>Đĩa quay: gắn các vật kính</a:t>
                </a:r>
              </a:p>
            </p:txBody>
          </p:sp>
          <p:sp>
            <p:nvSpPr>
              <p:cNvPr id="9239" name="Line 36"/>
              <p:cNvSpPr>
                <a:spLocks noChangeShapeType="1"/>
              </p:cNvSpPr>
              <p:nvPr/>
            </p:nvSpPr>
            <p:spPr bwMode="auto">
              <a:xfrm>
                <a:off x="3285" y="945"/>
                <a:ext cx="35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3285" y="1080"/>
              <a:ext cx="2235" cy="355"/>
              <a:chOff x="3285" y="1080"/>
              <a:chExt cx="2235" cy="355"/>
            </a:xfrm>
          </p:grpSpPr>
          <p:sp>
            <p:nvSpPr>
              <p:cNvPr id="9236" name="Text Box 38"/>
              <p:cNvSpPr txBox="1">
                <a:spLocks noChangeArrowheads="1"/>
              </p:cNvSpPr>
              <p:nvPr/>
            </p:nvSpPr>
            <p:spPr bwMode="auto">
              <a:xfrm>
                <a:off x="3504" y="1202"/>
                <a:ext cx="2016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9237" name="Line 39"/>
              <p:cNvSpPr>
                <a:spLocks noChangeShapeType="1"/>
              </p:cNvSpPr>
              <p:nvPr/>
            </p:nvSpPr>
            <p:spPr bwMode="auto">
              <a:xfrm>
                <a:off x="3285" y="1080"/>
                <a:ext cx="359" cy="22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lIns="92075" tIns="46038" rIns="92075" bIns="46038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3429000" y="4206875"/>
            <a:ext cx="4714875" cy="641350"/>
            <a:chOff x="2160" y="2650"/>
            <a:chExt cx="2970" cy="404"/>
          </a:xfrm>
        </p:grpSpPr>
        <p:sp>
          <p:nvSpPr>
            <p:cNvPr id="9231" name="Text Box 41"/>
            <p:cNvSpPr txBox="1">
              <a:spLocks noChangeArrowheads="1"/>
            </p:cNvSpPr>
            <p:nvPr/>
          </p:nvSpPr>
          <p:spPr bwMode="auto">
            <a:xfrm>
              <a:off x="3107" y="2650"/>
              <a:ext cx="2023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Nơi đặt tiêu bản để quan sát, có kẹp giữ</a:t>
              </a:r>
            </a:p>
          </p:txBody>
        </p:sp>
        <p:sp>
          <p:nvSpPr>
            <p:cNvPr id="9232" name="Line 42"/>
            <p:cNvSpPr>
              <a:spLocks noChangeShapeType="1"/>
            </p:cNvSpPr>
            <p:nvPr/>
          </p:nvSpPr>
          <p:spPr bwMode="auto">
            <a:xfrm>
              <a:off x="2160" y="2745"/>
              <a:ext cx="94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4429125" y="5359400"/>
            <a:ext cx="3917950" cy="641350"/>
            <a:chOff x="2790" y="3376"/>
            <a:chExt cx="2468" cy="404"/>
          </a:xfrm>
        </p:grpSpPr>
        <p:sp>
          <p:nvSpPr>
            <p:cNvPr id="9229" name="Text Box 44"/>
            <p:cNvSpPr txBox="1">
              <a:spLocks noChangeArrowheads="1"/>
            </p:cNvSpPr>
            <p:nvPr/>
          </p:nvSpPr>
          <p:spPr bwMode="auto">
            <a:xfrm>
              <a:off x="3285" y="3376"/>
              <a:ext cx="1973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Tập trung ánh sáng vào vật mẫu</a:t>
              </a:r>
            </a:p>
          </p:txBody>
        </p:sp>
        <p:sp>
          <p:nvSpPr>
            <p:cNvPr id="9230" name="Line 45"/>
            <p:cNvSpPr>
              <a:spLocks noChangeShapeType="1"/>
            </p:cNvSpPr>
            <p:nvPr/>
          </p:nvSpPr>
          <p:spPr bwMode="auto">
            <a:xfrm flipV="1">
              <a:off x="2790" y="3555"/>
              <a:ext cx="522" cy="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715000" y="1928813"/>
            <a:ext cx="321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Vật kính: kính sát với vật cần quan sát</a:t>
            </a:r>
            <a:endParaRPr lang="vi-VN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nimBg="1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8738" y="152400"/>
            <a:ext cx="9042400" cy="33246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</a:rPr>
              <a:t>* </a:t>
            </a:r>
            <a:r>
              <a:rPr lang="en-US" sz="3000" b="1" dirty="0" err="1" smtClean="0">
                <a:solidFill>
                  <a:srgbClr val="FF0000"/>
                </a:solidFill>
              </a:rPr>
              <a:t>Cấu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tạo</a:t>
            </a:r>
            <a:r>
              <a:rPr lang="en-US" sz="3000" b="1" dirty="0" smtClean="0">
                <a:solidFill>
                  <a:srgbClr val="FF0000"/>
                </a:solidFill>
              </a:rPr>
              <a:t>: </a:t>
            </a:r>
            <a:r>
              <a:rPr lang="en-US" sz="3000" dirty="0" smtClean="0">
                <a:solidFill>
                  <a:srgbClr val="0000FF"/>
                </a:solidFill>
              </a:rPr>
              <a:t>4 </a:t>
            </a:r>
            <a:r>
              <a:rPr lang="en-US" sz="3000" dirty="0" err="1" smtClean="0">
                <a:solidFill>
                  <a:srgbClr val="0000FF"/>
                </a:solidFill>
              </a:rPr>
              <a:t>phần</a:t>
            </a:r>
            <a:endParaRPr lang="en-US" sz="3000" dirty="0" smtClean="0">
              <a:solidFill>
                <a:srgbClr val="0000FF"/>
              </a:solidFill>
            </a:endParaRPr>
          </a:p>
          <a:p>
            <a:pPr algn="just"/>
            <a:r>
              <a:rPr lang="en-US" sz="3000" dirty="0" smtClean="0">
                <a:solidFill>
                  <a:srgbClr val="0000FF"/>
                </a:solidFill>
              </a:rPr>
              <a:t>- </a:t>
            </a:r>
            <a:r>
              <a:rPr lang="en-US" sz="3000" dirty="0" err="1">
                <a:solidFill>
                  <a:srgbClr val="0000FF"/>
                </a:solidFill>
              </a:rPr>
              <a:t>Chân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000" dirty="0">
                <a:solidFill>
                  <a:srgbClr val="0000FF"/>
                </a:solidFill>
              </a:rPr>
              <a:t>- </a:t>
            </a:r>
            <a:r>
              <a:rPr lang="en-US" sz="3000" dirty="0" err="1">
                <a:solidFill>
                  <a:srgbClr val="0000FF"/>
                </a:solidFill>
              </a:rPr>
              <a:t>Thân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gồm</a:t>
            </a:r>
            <a:r>
              <a:rPr lang="en-US" sz="3000" dirty="0">
                <a:solidFill>
                  <a:srgbClr val="0000FF"/>
                </a:solidFill>
              </a:rPr>
              <a:t>: </a:t>
            </a:r>
          </a:p>
          <a:p>
            <a:pPr algn="just"/>
            <a:r>
              <a:rPr lang="en-US" sz="3000" dirty="0" smtClean="0">
                <a:solidFill>
                  <a:srgbClr val="0000FF"/>
                </a:solidFill>
              </a:rPr>
              <a:t>+ </a:t>
            </a:r>
            <a:r>
              <a:rPr lang="en-US" sz="3000" dirty="0" err="1">
                <a:solidFill>
                  <a:srgbClr val="0000FF"/>
                </a:solidFill>
              </a:rPr>
              <a:t>Ống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: </a:t>
            </a:r>
            <a:r>
              <a:rPr lang="en-US" sz="3000" dirty="0" err="1">
                <a:solidFill>
                  <a:srgbClr val="0000FF"/>
                </a:solidFill>
              </a:rPr>
              <a:t>gồm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thị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, </a:t>
            </a:r>
            <a:r>
              <a:rPr lang="en-US" sz="3000" dirty="0" err="1">
                <a:solidFill>
                  <a:srgbClr val="0000FF"/>
                </a:solidFill>
              </a:rPr>
              <a:t>đĩa</a:t>
            </a:r>
            <a:r>
              <a:rPr lang="en-US" sz="3000" dirty="0">
                <a:solidFill>
                  <a:srgbClr val="0000FF"/>
                </a:solidFill>
              </a:rPr>
              <a:t> quay </a:t>
            </a:r>
            <a:r>
              <a:rPr lang="en-US" sz="3000" dirty="0" err="1">
                <a:solidFill>
                  <a:srgbClr val="0000FF"/>
                </a:solidFill>
              </a:rPr>
              <a:t>và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vật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00FF"/>
                </a:solidFill>
              </a:rPr>
              <a:t>+ </a:t>
            </a:r>
            <a:r>
              <a:rPr lang="en-US" sz="3000" dirty="0" err="1">
                <a:solidFill>
                  <a:srgbClr val="0000FF"/>
                </a:solidFill>
              </a:rPr>
              <a:t>Ốc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điều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chỉnh</a:t>
            </a:r>
            <a:r>
              <a:rPr lang="en-US" sz="3000" dirty="0">
                <a:solidFill>
                  <a:srgbClr val="0000FF"/>
                </a:solidFill>
              </a:rPr>
              <a:t>: </a:t>
            </a:r>
            <a:r>
              <a:rPr lang="en-US" sz="3000" dirty="0" err="1">
                <a:solidFill>
                  <a:srgbClr val="0000FF"/>
                </a:solidFill>
              </a:rPr>
              <a:t>gồm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ốc</a:t>
            </a:r>
            <a:r>
              <a:rPr lang="en-US" sz="3000" dirty="0">
                <a:solidFill>
                  <a:srgbClr val="0000FF"/>
                </a:solidFill>
              </a:rPr>
              <a:t> to </a:t>
            </a:r>
            <a:r>
              <a:rPr lang="en-US" sz="3000" dirty="0" err="1">
                <a:solidFill>
                  <a:srgbClr val="0000FF"/>
                </a:solidFill>
              </a:rPr>
              <a:t>và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ốc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nhỏ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000" dirty="0">
                <a:solidFill>
                  <a:srgbClr val="0000FF"/>
                </a:solidFill>
              </a:rPr>
              <a:t>- </a:t>
            </a:r>
            <a:r>
              <a:rPr lang="en-US" sz="3000" dirty="0" err="1">
                <a:solidFill>
                  <a:srgbClr val="0000FF"/>
                </a:solidFill>
              </a:rPr>
              <a:t>Bàn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000" dirty="0">
                <a:solidFill>
                  <a:srgbClr val="0000FF"/>
                </a:solidFill>
              </a:rPr>
              <a:t>- </a:t>
            </a:r>
            <a:r>
              <a:rPr lang="en-US" sz="3000" dirty="0" err="1">
                <a:solidFill>
                  <a:srgbClr val="0000FF"/>
                </a:solidFill>
              </a:rPr>
              <a:t>Chân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01600" y="3657600"/>
            <a:ext cx="8863013" cy="24012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</a:rPr>
              <a:t>* </a:t>
            </a:r>
            <a:r>
              <a:rPr lang="en-US" sz="3000" b="1" dirty="0" err="1" smtClean="0">
                <a:solidFill>
                  <a:srgbClr val="FF0000"/>
                </a:solidFill>
              </a:rPr>
              <a:t>Công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dụng</a:t>
            </a:r>
            <a:r>
              <a:rPr lang="en-US" sz="3000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sz="3000" dirty="0" smtClean="0">
                <a:solidFill>
                  <a:srgbClr val="0000FF"/>
                </a:solidFill>
              </a:rPr>
              <a:t>- </a:t>
            </a:r>
            <a:r>
              <a:rPr lang="en-US" sz="3000" dirty="0" err="1" smtClean="0">
                <a:solidFill>
                  <a:srgbClr val="0000FF"/>
                </a:solidFill>
              </a:rPr>
              <a:t>Kính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hiển</a:t>
            </a:r>
            <a:r>
              <a:rPr lang="en-US" sz="3000" dirty="0">
                <a:solidFill>
                  <a:srgbClr val="0000FF"/>
                </a:solidFill>
              </a:rPr>
              <a:t> vi </a:t>
            </a:r>
            <a:r>
              <a:rPr lang="en-US" sz="3000" dirty="0" err="1">
                <a:solidFill>
                  <a:srgbClr val="0000FF"/>
                </a:solidFill>
              </a:rPr>
              <a:t>quang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học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có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thể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phóng</a:t>
            </a:r>
            <a:r>
              <a:rPr lang="en-US" sz="3000" dirty="0">
                <a:solidFill>
                  <a:srgbClr val="0000FF"/>
                </a:solidFill>
              </a:rPr>
              <a:t> to </a:t>
            </a:r>
            <a:r>
              <a:rPr lang="en-US" sz="3000" dirty="0" err="1">
                <a:solidFill>
                  <a:srgbClr val="0000FF"/>
                </a:solidFill>
              </a:rPr>
              <a:t>ảnh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của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vật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mẫu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từ</a:t>
            </a:r>
            <a:r>
              <a:rPr lang="en-US" sz="3000" dirty="0">
                <a:solidFill>
                  <a:srgbClr val="0000FF"/>
                </a:solidFill>
              </a:rPr>
              <a:t> 40 – 3000 </a:t>
            </a:r>
            <a:r>
              <a:rPr lang="en-US" sz="3000" dirty="0" err="1">
                <a:solidFill>
                  <a:srgbClr val="0000FF"/>
                </a:solidFill>
              </a:rPr>
              <a:t>lần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000" dirty="0">
                <a:solidFill>
                  <a:srgbClr val="0000FF"/>
                </a:solidFill>
              </a:rPr>
              <a:t>- </a:t>
            </a:r>
            <a:r>
              <a:rPr lang="en-US" sz="3000" dirty="0" err="1">
                <a:solidFill>
                  <a:srgbClr val="0000FF"/>
                </a:solidFill>
              </a:rPr>
              <a:t>Kính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hiển</a:t>
            </a:r>
            <a:r>
              <a:rPr lang="en-US" sz="3000" dirty="0">
                <a:solidFill>
                  <a:srgbClr val="0000FF"/>
                </a:solidFill>
              </a:rPr>
              <a:t> vi </a:t>
            </a:r>
            <a:r>
              <a:rPr lang="en-US" sz="3000" dirty="0" err="1">
                <a:solidFill>
                  <a:srgbClr val="0000FF"/>
                </a:solidFill>
              </a:rPr>
              <a:t>điện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tử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có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thể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phóng</a:t>
            </a:r>
            <a:r>
              <a:rPr lang="en-US" sz="3000" dirty="0">
                <a:solidFill>
                  <a:srgbClr val="0000FF"/>
                </a:solidFill>
              </a:rPr>
              <a:t> to </a:t>
            </a:r>
            <a:r>
              <a:rPr lang="en-US" sz="3000" dirty="0" err="1">
                <a:solidFill>
                  <a:srgbClr val="0000FF"/>
                </a:solidFill>
              </a:rPr>
              <a:t>ảnh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từ</a:t>
            </a:r>
            <a:r>
              <a:rPr lang="en-US" sz="3000" dirty="0">
                <a:solidFill>
                  <a:srgbClr val="0000FF"/>
                </a:solidFill>
              </a:rPr>
              <a:t> 10.000 – 40.000 </a:t>
            </a:r>
            <a:r>
              <a:rPr lang="en-US" sz="3000" dirty="0" err="1">
                <a:solidFill>
                  <a:srgbClr val="0000FF"/>
                </a:solidFill>
              </a:rPr>
              <a:t>lần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6477000" y="457200"/>
            <a:ext cx="2667000" cy="3657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5638800" cy="554640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chemeClr val="tx2"/>
                </a:solidFill>
              </a:rPr>
              <a:t>Cách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sử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dụng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kính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hiển</a:t>
            </a:r>
            <a:r>
              <a:rPr lang="en-US" sz="3000" b="1" dirty="0">
                <a:solidFill>
                  <a:schemeClr val="tx2"/>
                </a:solidFill>
              </a:rPr>
              <a:t> 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8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C:\Users\Administrator\Desktop\d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95" y="75904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3" descr="C:\Users\Administrator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7900" y="4748547"/>
            <a:ext cx="2442934" cy="1881340"/>
          </a:xfrm>
          <a:prstGeom prst="rect">
            <a:avLst/>
          </a:prstGeom>
          <a:noFill/>
        </p:spPr>
      </p:pic>
      <p:pic>
        <p:nvPicPr>
          <p:cNvPr id="23" name="Picture 4" descr="C:\Users\Administrator\Desktop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6134" y="5763920"/>
            <a:ext cx="5156129" cy="935989"/>
          </a:xfrm>
          <a:prstGeom prst="rect">
            <a:avLst/>
          </a:prstGeom>
          <a:noFill/>
        </p:spPr>
      </p:pic>
      <p:pic>
        <p:nvPicPr>
          <p:cNvPr id="24" name="Picture 5" descr="C:\Users\Administrator\Desktop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8230" y="928670"/>
            <a:ext cx="500066" cy="5317799"/>
          </a:xfrm>
          <a:prstGeom prst="rect">
            <a:avLst/>
          </a:prstGeom>
          <a:noFill/>
        </p:spPr>
      </p:pic>
      <p:pic>
        <p:nvPicPr>
          <p:cNvPr id="25" name="Picture 6" descr="C:\Users\Administrator\Desktop\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866" y="306367"/>
            <a:ext cx="3229165" cy="1038949"/>
          </a:xfrm>
          <a:prstGeom prst="rect">
            <a:avLst/>
          </a:prstGeom>
          <a:noFill/>
        </p:spPr>
      </p:pic>
      <p:pic>
        <p:nvPicPr>
          <p:cNvPr id="26" name="Picture 7" descr="C:\Users\Administrator\Desktop\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7" y="214291"/>
            <a:ext cx="4417871" cy="1441424"/>
          </a:xfrm>
          <a:prstGeom prst="rect">
            <a:avLst/>
          </a:prstGeom>
          <a:noFill/>
        </p:spPr>
      </p:pic>
      <p:pic>
        <p:nvPicPr>
          <p:cNvPr id="27" name="Picture 8" descr="C:\Users\Administrator\Desktop\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756" y="1612571"/>
            <a:ext cx="481352" cy="4143403"/>
          </a:xfrm>
          <a:prstGeom prst="rect">
            <a:avLst/>
          </a:prstGeom>
          <a:noFill/>
        </p:spPr>
      </p:pic>
      <p:pic>
        <p:nvPicPr>
          <p:cNvPr id="28" name="Picture 9" descr="C:\Users\Administrator\Desktop\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6" y="5146372"/>
            <a:ext cx="2770529" cy="1357185"/>
          </a:xfrm>
          <a:prstGeom prst="rect">
            <a:avLst/>
          </a:prstGeom>
          <a:noFill/>
        </p:spPr>
      </p:pic>
      <p:pic>
        <p:nvPicPr>
          <p:cNvPr id="29" name="Picture 2" descr="C:\Users\Administrator\Desktop\云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4286256"/>
            <a:ext cx="1428760" cy="519549"/>
          </a:xfrm>
          <a:prstGeom prst="rect">
            <a:avLst/>
          </a:prstGeom>
          <a:noFill/>
        </p:spPr>
      </p:pic>
      <p:pic>
        <p:nvPicPr>
          <p:cNvPr id="30" name="Picture 2" descr="C:\Users\Administrator\Desktop\云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3352802"/>
            <a:ext cx="1214446" cy="521271"/>
          </a:xfrm>
          <a:prstGeom prst="rect">
            <a:avLst/>
          </a:prstGeom>
          <a:noFill/>
        </p:spPr>
      </p:pic>
      <p:pic>
        <p:nvPicPr>
          <p:cNvPr id="31" name="Picture 2" descr="C:\Users\Administrator\Desktop\云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09967" y="2422500"/>
            <a:ext cx="1643074" cy="597480"/>
          </a:xfrm>
          <a:prstGeom prst="rect">
            <a:avLst/>
          </a:prstGeom>
          <a:noFill/>
        </p:spPr>
      </p:pic>
      <p:pic>
        <p:nvPicPr>
          <p:cNvPr id="32" name="Picture 4" descr="C:\Users\Administrator\Desktop\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36147">
            <a:off x="5212260" y="4786343"/>
            <a:ext cx="853440" cy="826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905000" y="1897559"/>
            <a:ext cx="5105400" cy="1015663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76200"/>
            <a:ext cx="5105400" cy="1015663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143000" y="1371600"/>
            <a:ext cx="6934200" cy="4724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20574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phòng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thí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</a:rPr>
              <a:t> Nam </a:t>
            </a:r>
            <a:r>
              <a:rPr lang="en-US" sz="3200" dirty="0" err="1" smtClean="0">
                <a:solidFill>
                  <a:srgbClr val="FF0000"/>
                </a:solidFill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tuân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tắc</a:t>
            </a:r>
            <a:r>
              <a:rPr lang="en-US" sz="3200" dirty="0" smtClean="0">
                <a:solidFill>
                  <a:srgbClr val="FF0000"/>
                </a:solidFill>
              </a:rPr>
              <a:t> an </a:t>
            </a:r>
            <a:r>
              <a:rPr lang="en-US" sz="3200" dirty="0" err="1" smtClean="0">
                <a:solidFill>
                  <a:srgbClr val="FF0000"/>
                </a:solidFill>
              </a:rPr>
              <a:t>toàn</a:t>
            </a:r>
            <a:r>
              <a:rPr lang="en-US" sz="3200" dirty="0" smtClean="0">
                <a:solidFill>
                  <a:srgbClr val="FF0000"/>
                </a:solidFill>
              </a:rPr>
              <a:t>, Nam </a:t>
            </a:r>
            <a:r>
              <a:rPr lang="en-US" sz="3200" dirty="0" err="1" smtClean="0">
                <a:solidFill>
                  <a:srgbClr val="FF0000"/>
                </a:solidFill>
              </a:rPr>
              <a:t>nghịch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hóa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</a:rPr>
              <a:t> may </a:t>
            </a:r>
            <a:r>
              <a:rPr lang="en-US" sz="3200" dirty="0" err="1" smtClean="0">
                <a:solidFill>
                  <a:srgbClr val="FF0000"/>
                </a:solidFill>
              </a:rPr>
              <a:t>làm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axit</a:t>
            </a:r>
            <a:r>
              <a:rPr lang="en-US" sz="3200" dirty="0" smtClean="0">
                <a:solidFill>
                  <a:srgbClr val="FF0000"/>
                </a:solidFill>
              </a:rPr>
              <a:t> H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SO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bắn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</a:rPr>
              <a:t>Khi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đó</a:t>
            </a:r>
            <a:r>
              <a:rPr lang="en-US" sz="3200" dirty="0" smtClean="0">
                <a:solidFill>
                  <a:srgbClr val="FF0000"/>
                </a:solidFill>
              </a:rPr>
              <a:t> </a:t>
            </a:r>
            <a:r>
              <a:rPr lang="en-US" sz="3200" dirty="0" err="1" smtClean="0">
                <a:solidFill>
                  <a:srgbClr val="FF0000"/>
                </a:solidFill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làm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cho</a:t>
            </a:r>
            <a:r>
              <a:rPr lang="en-US" sz="3200" dirty="0" smtClean="0">
                <a:solidFill>
                  <a:srgbClr val="FF0000"/>
                </a:solidFill>
              </a:rPr>
              <a:t> Nam?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359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phòng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phòng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35394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quy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phòng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endParaRPr lang="en-US" sz="3200" dirty="0" smtClean="0"/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thầy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endParaRPr lang="en-US" sz="3200" dirty="0" smtClean="0"/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phòng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ngăn</a:t>
            </a:r>
            <a:r>
              <a:rPr lang="en-US" sz="3200" dirty="0" smtClean="0"/>
              <a:t> </a:t>
            </a:r>
            <a:r>
              <a:rPr lang="en-US" sz="3200" dirty="0" err="1" smtClean="0"/>
              <a:t>nắp</a:t>
            </a:r>
            <a:r>
              <a:rPr lang="en-US" sz="3200" dirty="0" smtClean="0"/>
              <a:t>, </a:t>
            </a:r>
            <a:r>
              <a:rPr lang="en-US" sz="3200" dirty="0" err="1" smtClean="0"/>
              <a:t>sạch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endParaRPr lang="en-US" sz="3200" dirty="0" smtClean="0"/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Đeo</a:t>
            </a:r>
            <a:r>
              <a:rPr lang="en-US" sz="3200" dirty="0" smtClean="0"/>
              <a:t> </a:t>
            </a:r>
            <a:r>
              <a:rPr lang="en-US" sz="3200" dirty="0" err="1" smtClean="0"/>
              <a:t>găng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kính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hộ</a:t>
            </a:r>
            <a:r>
              <a:rPr lang="en-US" sz="3200" dirty="0" smtClean="0"/>
              <a:t> (</a:t>
            </a:r>
            <a:r>
              <a:rPr lang="en-US" sz="3200" dirty="0" err="1" smtClean="0"/>
              <a:t>nếu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), </a:t>
            </a:r>
            <a:r>
              <a:rPr lang="en-US" sz="3200" dirty="0" err="1" smtClean="0"/>
              <a:t>thận</a:t>
            </a:r>
            <a:r>
              <a:rPr lang="en-US" sz="3200" dirty="0" smtClean="0"/>
              <a:t> </a:t>
            </a:r>
            <a:r>
              <a:rPr lang="en-US" sz="3200" dirty="0" err="1" smtClean="0"/>
              <a:t>trọng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cồn</a:t>
            </a:r>
            <a:endParaRPr lang="en-US" sz="3200" dirty="0" smtClean="0"/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ngay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thầy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cố</a:t>
            </a:r>
            <a:r>
              <a:rPr lang="en-US" sz="3200" dirty="0" smtClean="0"/>
              <a:t> </a:t>
            </a:r>
          </a:p>
        </p:txBody>
      </p:sp>
      <p:sp>
        <p:nvSpPr>
          <p:cNvPr id="8" name="Cloud 7"/>
          <p:cNvSpPr/>
          <p:nvPr/>
        </p:nvSpPr>
        <p:spPr>
          <a:xfrm>
            <a:off x="1524000" y="1447800"/>
            <a:ext cx="5105400" cy="23622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609600" y="1219200"/>
            <a:ext cx="7543800" cy="23622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600"/>
            <a:ext cx="8077200" cy="501675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609600" y="533400"/>
            <a:ext cx="7543800" cy="23622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SAU KHI TIẾN HÀNH THÍ NGHIỆM XONG PHẢI LÀM GÌ?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57200"/>
            <a:ext cx="8077200" cy="255454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tiến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thí</a:t>
            </a:r>
            <a:r>
              <a:rPr lang="en-US" sz="3200" dirty="0" smtClean="0"/>
              <a:t> </a:t>
            </a:r>
            <a:r>
              <a:rPr lang="en-US" sz="3200" dirty="0" err="1" smtClean="0"/>
              <a:t>nghiệm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gom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thải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r>
              <a:rPr lang="en-US" sz="3200" dirty="0" err="1" smtClean="0"/>
              <a:t>nơi</a:t>
            </a:r>
            <a:r>
              <a:rPr lang="en-US" sz="3200" dirty="0" smtClean="0"/>
              <a:t> </a:t>
            </a:r>
            <a:r>
              <a:rPr lang="en-US" sz="3200" dirty="0" err="1" smtClean="0"/>
              <a:t>quy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endParaRPr lang="en-US" sz="3200" dirty="0" smtClean="0"/>
          </a:p>
          <a:p>
            <a:r>
              <a:rPr lang="en-US" sz="3200" dirty="0" smtClean="0"/>
              <a:t>+ Lau </a:t>
            </a:r>
            <a:r>
              <a:rPr lang="en-US" sz="3200" dirty="0" err="1" smtClean="0"/>
              <a:t>dọn</a:t>
            </a:r>
            <a:r>
              <a:rPr lang="en-US" sz="3200" dirty="0" smtClean="0"/>
              <a:t> </a:t>
            </a:r>
            <a:r>
              <a:rPr lang="en-US" sz="3200" dirty="0" err="1" smtClean="0"/>
              <a:t>sạch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chỗ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endParaRPr lang="en-US" sz="3200" dirty="0" smtClean="0"/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Sắp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cụ</a:t>
            </a:r>
            <a:r>
              <a:rPr lang="en-US" sz="3200" dirty="0" smtClean="0"/>
              <a:t> </a:t>
            </a:r>
            <a:r>
              <a:rPr lang="en-US" sz="3200" dirty="0" err="1" smtClean="0"/>
              <a:t>gọn</a:t>
            </a:r>
            <a:r>
              <a:rPr lang="en-US" sz="3200" dirty="0" smtClean="0"/>
              <a:t> </a:t>
            </a:r>
            <a:r>
              <a:rPr lang="en-US" sz="3200" dirty="0" err="1" smtClean="0"/>
              <a:t>gàng</a:t>
            </a:r>
            <a:endParaRPr lang="en-US" sz="3200" dirty="0" smtClean="0"/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Rửa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xà</a:t>
            </a:r>
            <a:r>
              <a:rPr lang="en-US" sz="3200" dirty="0" smtClean="0"/>
              <a:t> </a:t>
            </a:r>
            <a:r>
              <a:rPr lang="en-US" sz="3200" dirty="0" err="1" smtClean="0"/>
              <a:t>phòng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1524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kí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hiệu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cảnh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phòng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s://tech12h.com/sites/default/files/styles/inbody400/public/a00.png?itok=f7EMVC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14400"/>
            <a:ext cx="875982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990600" y="1981200"/>
            <a:ext cx="6172200" cy="18288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,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dễ</a:t>
            </a:r>
            <a:r>
              <a:rPr lang="en-US" sz="3200" dirty="0" smtClean="0"/>
              <a:t> </a:t>
            </a:r>
            <a:r>
              <a:rPr lang="en-US" sz="3200" dirty="0" err="1" smtClean="0"/>
              <a:t>cháy</a:t>
            </a:r>
            <a:r>
              <a:rPr lang="en-US" sz="3200" dirty="0" smtClean="0"/>
              <a:t>,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mòn</a:t>
            </a:r>
            <a:r>
              <a:rPr lang="en-US" sz="3200" dirty="0" smtClean="0"/>
              <a:t>,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nổ</a:t>
            </a:r>
            <a:r>
              <a:rPr lang="en-US" sz="3200" dirty="0" smtClean="0"/>
              <a:t>,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hại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,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hại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…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762000"/>
            <a:ext cx="6172200" cy="762001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534400" cy="3810000"/>
          </a:xfrm>
          <a:solidFill>
            <a:schemeClr val="bg1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400050" lvl="0" indent="-400050">
              <a:lnSpc>
                <a:spcPct val="15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indent="-400050">
              <a:buNone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485900" y="139701"/>
            <a:ext cx="617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3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228600"/>
            <a:ext cx="5486399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tx2"/>
                </a:solidFill>
              </a:rPr>
              <a:t>LUYỆN TẬP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36576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1654</Words>
  <Application>Microsoft Office PowerPoint</Application>
  <PresentationFormat>On-screen Show (4:3)</PresentationFormat>
  <Paragraphs>186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宋体</vt:lpstr>
      <vt:lpstr>.VnArial</vt:lpstr>
      <vt:lpstr>.VnTimeH</vt:lpstr>
      <vt:lpstr>Arial</vt:lpstr>
      <vt:lpstr>Calibri</vt:lpstr>
      <vt:lpstr>Times New Roman</vt:lpstr>
      <vt:lpstr>VnBrody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Hãy chọn câu trả lời đúng nhất: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thể tích đo theo các vị trí mũi tên chỉ bên ngoài ống đong?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MyPC</cp:lastModifiedBy>
  <cp:revision>76</cp:revision>
  <dcterms:created xsi:type="dcterms:W3CDTF">2021-08-22T08:32:22Z</dcterms:created>
  <dcterms:modified xsi:type="dcterms:W3CDTF">2021-09-01T14:28:48Z</dcterms:modified>
</cp:coreProperties>
</file>