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5"/>
  </p:notesMasterIdLst>
  <p:sldIdLst>
    <p:sldId id="292" r:id="rId2"/>
    <p:sldId id="290" r:id="rId3"/>
    <p:sldId id="260" r:id="rId4"/>
    <p:sldId id="261" r:id="rId5"/>
    <p:sldId id="263" r:id="rId6"/>
    <p:sldId id="284" r:id="rId7"/>
    <p:sldId id="265" r:id="rId8"/>
    <p:sldId id="266" r:id="rId9"/>
    <p:sldId id="269" r:id="rId10"/>
    <p:sldId id="273" r:id="rId11"/>
    <p:sldId id="274" r:id="rId12"/>
    <p:sldId id="271" r:id="rId13"/>
    <p:sldId id="272" r:id="rId14"/>
    <p:sldId id="270" r:id="rId15"/>
    <p:sldId id="286" r:id="rId16"/>
    <p:sldId id="278" r:id="rId17"/>
    <p:sldId id="285" r:id="rId18"/>
    <p:sldId id="279" r:id="rId19"/>
    <p:sldId id="288" r:id="rId20"/>
    <p:sldId id="281" r:id="rId21"/>
    <p:sldId id="280" r:id="rId22"/>
    <p:sldId id="283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499FB-5685-4686-B88B-D79616BAC328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93491-3910-4310-A932-056979B17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0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2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4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6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2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1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5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6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6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8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7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4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8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4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3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8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6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7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2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FBFGBBGB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981200"/>
            <a:ext cx="8458200" cy="190500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CÔ, CÁC EM HỌC SINH ĐẾN VỚI TIẾT HỌC</a:t>
            </a:r>
            <a:endParaRPr lang="en-US" sz="4000" b="1" dirty="0">
              <a:ln w="19050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209800" y="39624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MÔN: HÓA HỌC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13" descr="Description: hoi_phan1.2_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86" y="484141"/>
            <a:ext cx="6593477" cy="55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995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Description: tra_loi_1.2_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9689"/>
            <a:ext cx="68008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36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1" descr="hh8tr008h01"/>
          <p:cNvPicPr>
            <a:picLocks noGrp="1" noChangeAspect="1"/>
          </p:cNvPicPr>
          <p:nvPr isPhoto="1"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0325"/>
            <a:ext cx="2800350" cy="387641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7" descr="20_(2)_13022587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93" y="1284829"/>
            <a:ext cx="3086100" cy="35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447463" y="5628442"/>
            <a:ext cx="3906175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err="1"/>
              <a:t>Nhiệt</a:t>
            </a:r>
            <a:r>
              <a:rPr lang="en-US" altLang="en-US" b="1" dirty="0"/>
              <a:t> </a:t>
            </a:r>
            <a:r>
              <a:rPr lang="en-US" altLang="en-US" b="1" dirty="0" err="1"/>
              <a:t>độ</a:t>
            </a:r>
            <a:r>
              <a:rPr lang="en-US" altLang="en-US" b="1" dirty="0"/>
              <a:t> </a:t>
            </a:r>
            <a:r>
              <a:rPr lang="en-US" altLang="en-US" b="1" dirty="0" err="1"/>
              <a:t>sôi</a:t>
            </a:r>
            <a:r>
              <a:rPr lang="en-US" altLang="en-US" b="1" dirty="0"/>
              <a:t>, </a:t>
            </a:r>
            <a:r>
              <a:rPr lang="en-US" altLang="en-US" b="1" dirty="0" err="1"/>
              <a:t>nhiệt</a:t>
            </a:r>
            <a:r>
              <a:rPr lang="en-US" altLang="en-US" b="1" dirty="0"/>
              <a:t> </a:t>
            </a:r>
            <a:r>
              <a:rPr lang="en-US" altLang="en-US" b="1" dirty="0" err="1"/>
              <a:t>độ</a:t>
            </a:r>
            <a:r>
              <a:rPr lang="en-US" altLang="en-US" b="1" dirty="0"/>
              <a:t> </a:t>
            </a:r>
            <a:r>
              <a:rPr lang="en-US" altLang="en-US" b="1" dirty="0" err="1"/>
              <a:t>nóng</a:t>
            </a:r>
            <a:r>
              <a:rPr lang="en-US" altLang="en-US" b="1" dirty="0"/>
              <a:t> </a:t>
            </a:r>
            <a:r>
              <a:rPr lang="en-US" altLang="en-US" b="1" dirty="0" err="1"/>
              <a:t>chảy</a:t>
            </a:r>
            <a:r>
              <a:rPr lang="en-US" altLang="en-US" b="1" dirty="0"/>
              <a:t>,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err="1"/>
              <a:t>khối</a:t>
            </a:r>
            <a:r>
              <a:rPr lang="en-US" altLang="en-US" b="1" dirty="0"/>
              <a:t> </a:t>
            </a:r>
            <a:r>
              <a:rPr lang="en-US" altLang="en-US" b="1" dirty="0" err="1"/>
              <a:t>lượng</a:t>
            </a:r>
            <a:r>
              <a:rPr lang="en-US" altLang="en-US" b="1" dirty="0"/>
              <a:t> </a:t>
            </a:r>
            <a:r>
              <a:rPr lang="en-US" altLang="en-US" b="1" dirty="0" err="1"/>
              <a:t>riêng</a:t>
            </a:r>
            <a:r>
              <a:rPr lang="en-US" altLang="en-US" b="1" dirty="0"/>
              <a:t>…</a:t>
            </a:r>
          </a:p>
        </p:txBody>
      </p:sp>
      <p:pic>
        <p:nvPicPr>
          <p:cNvPr id="7" name="Picture 16" descr="Description: nuoc_dong_d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95" y="942131"/>
            <a:ext cx="3145705" cy="404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1" descr="hh8tr008h02"/>
          <p:cNvPicPr>
            <a:picLocks noGrp="1" noChangeAspect="1"/>
          </p:cNvPicPr>
          <p:nvPr isPhoto="1"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729" y="1146909"/>
            <a:ext cx="2171700" cy="3505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1" descr="hh8tr012h03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25" y="1385551"/>
            <a:ext cx="2032091" cy="30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" descr="hh8tr012h05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83" y="1307173"/>
            <a:ext cx="1856184" cy="304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2622607" y="4936978"/>
            <a:ext cx="42291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tan,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154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87715" y="727091"/>
            <a:ext cx="37112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u="sng" dirty="0" smtClean="0"/>
              <a:t>II- </a:t>
            </a:r>
            <a:r>
              <a:rPr lang="en-US" altLang="en-US" sz="2800" b="1" u="sng" dirty="0" err="1"/>
              <a:t>Tính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chất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của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chất</a:t>
            </a:r>
            <a:r>
              <a:rPr lang="en-US" altLang="en-US" sz="2800" b="1" u="sng" dirty="0"/>
              <a:t>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67534" y="3076576"/>
            <a:ext cx="2171700" cy="2677656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000099"/>
                </a:solidFill>
              </a:rPr>
              <a:t>Muốn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được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tính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chất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chất</a:t>
            </a:r>
            <a:r>
              <a:rPr lang="en-US" altLang="en-US" sz="2800" b="1" dirty="0">
                <a:solidFill>
                  <a:srgbClr val="000099"/>
                </a:solidFill>
              </a:rPr>
              <a:t> ta </a:t>
            </a:r>
            <a:r>
              <a:rPr lang="en-US" altLang="en-US" sz="2800" b="1" dirty="0" err="1">
                <a:solidFill>
                  <a:srgbClr val="000099"/>
                </a:solidFill>
              </a:rPr>
              <a:t>phải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làm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như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thế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</a:rPr>
              <a:t>nào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?</a:t>
            </a:r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736388" y="1695620"/>
            <a:ext cx="3004045" cy="112595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endParaRPr lang="en-US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3736389" y="3250148"/>
            <a:ext cx="3173862" cy="11128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Cân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đo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en-US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3755713" y="4823469"/>
            <a:ext cx="3206790" cy="12899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9" name="Picture 13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29" y="1761616"/>
            <a:ext cx="520304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nimBg="1"/>
      <p:bldP spid="143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0455" y="4466865"/>
            <a:ext cx="7886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1" y="627018"/>
            <a:ext cx="81307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547006" y="378823"/>
            <a:ext cx="7133953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?1)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57645" y="1790382"/>
            <a:ext cx="6492239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on-ethanol-c2h5oh-la-gi-9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41" y="3621132"/>
            <a:ext cx="4251144" cy="28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0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-2-155653215928016835924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32" y="3056686"/>
            <a:ext cx="3723713" cy="2792785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8185" y="202022"/>
            <a:ext cx="1714500" cy="34163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315051" y="200071"/>
            <a:ext cx="6410938" cy="230832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sunfuric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 dirty="0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 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sunfuric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at-axit-17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314" y="3068543"/>
            <a:ext cx="3511567" cy="274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143000" y="1545631"/>
            <a:ext cx="184731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143000" y="2450506"/>
            <a:ext cx="184731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1143000" y="3860206"/>
            <a:ext cx="184731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8" name="Picture 7" descr="photo1613147712535-161314771271711900474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98" y="267517"/>
            <a:ext cx="6191250" cy="3867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2777" y="4467496"/>
            <a:ext cx="3735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637314" y="4898571"/>
            <a:ext cx="705395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3339" y="4598124"/>
            <a:ext cx="3069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4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73" y="193086"/>
            <a:ext cx="4323261" cy="3242446"/>
          </a:xfrm>
          <a:prstGeom prst="rect">
            <a:avLst/>
          </a:prstGeom>
        </p:spPr>
      </p:pic>
      <p:pic>
        <p:nvPicPr>
          <p:cNvPr id="3" name="Picture 2" descr="1567438281_ngo-doc-khi-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936" y="156755"/>
            <a:ext cx="4122057" cy="3344091"/>
          </a:xfrm>
          <a:prstGeom prst="rect">
            <a:avLst/>
          </a:prstGeom>
        </p:spPr>
      </p:pic>
      <p:pic>
        <p:nvPicPr>
          <p:cNvPr id="4" name="Picture 3" descr="hinh-anh-1-800x600-1-800x5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046" y="3547305"/>
            <a:ext cx="4763589" cy="331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7" descr="hoa8 mở đầ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90800"/>
            <a:ext cx="36576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5"/>
          <p:cNvSpPr>
            <a:spLocks noChangeArrowheads="1"/>
          </p:cNvSpPr>
          <p:nvPr/>
        </p:nvSpPr>
        <p:spPr bwMode="auto">
          <a:xfrm rot="-291288">
            <a:off x="4926551" y="516296"/>
            <a:ext cx="3668402" cy="2713732"/>
          </a:xfrm>
          <a:prstGeom prst="cloudCallout">
            <a:avLst>
              <a:gd name="adj1" fmla="val -76380"/>
              <a:gd name="adj2" fmla="val -3037"/>
            </a:avLst>
          </a:prstGeom>
          <a:solidFill>
            <a:srgbClr val="FFFF66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8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8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55447" y="590005"/>
            <a:ext cx="862664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BIẾT?</a:t>
            </a:r>
            <a:b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Hemoglobin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80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245394" y="3140076"/>
            <a:ext cx="261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85415" y="700992"/>
            <a:ext cx="84360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455536" y="2178052"/>
            <a:ext cx="732796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924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3326" y="770138"/>
            <a:ext cx="8007531" cy="4343400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Tx/>
              <a:buAutoNum type="alphaLcParenR"/>
            </a:pP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b)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alt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Font typeface="Arial" panose="020B0604020202020204" pitchFamily="34" charset="0"/>
              <a:buNone/>
            </a:pPr>
            <a:r>
              <a:rPr lang="en-US" alt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altLang="en-US" sz="2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LcParenR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  <a:p>
            <a:pPr marL="609600" indent="-609600">
              <a:buFontTx/>
              <a:buAutoNum type="alphaLcParenR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  <a:p>
            <a:pPr marL="609600" indent="-609600">
              <a:buFontTx/>
              <a:buAutoNum type="alphaLcParenR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609600" indent="-609600">
              <a:buFont typeface="Arial" panose="020B0604020202020204" pitchFamily="34" charset="0"/>
              <a:buNone/>
            </a:pPr>
            <a:endParaRPr lang="en-US" alt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endParaRPr lang="en-US" alt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63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3" y="378823"/>
            <a:ext cx="3357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(SGK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11):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3554" y="965926"/>
          <a:ext cx="6588034" cy="438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6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95451" y="1854926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91347" y="18288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Nước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4457" y="2612571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Bút</a:t>
            </a:r>
            <a:r>
              <a:rPr lang="en-US" dirty="0" smtClean="0"/>
              <a:t> </a:t>
            </a:r>
            <a:r>
              <a:rPr lang="en-US" dirty="0" err="1" smtClean="0"/>
              <a:t>chì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599" y="262563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 </a:t>
            </a:r>
            <a:r>
              <a:rPr lang="en-US" dirty="0" err="1" smtClean="0"/>
              <a:t>chì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86891" y="3383281"/>
            <a:ext cx="100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08469" y="3396343"/>
            <a:ext cx="161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Đồng</a:t>
            </a:r>
            <a:r>
              <a:rPr lang="en-US" dirty="0" smtClean="0"/>
              <a:t>,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dẻo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17520" y="414092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Áo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21086" y="4062549"/>
            <a:ext cx="168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Xenlulozơ</a:t>
            </a:r>
            <a:r>
              <a:rPr lang="en-US" dirty="0" smtClean="0"/>
              <a:t>, </a:t>
            </a:r>
            <a:r>
              <a:rPr lang="en-US" dirty="0" err="1" smtClean="0"/>
              <a:t>nilon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17520" y="4833257"/>
            <a:ext cx="82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đạp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21086" y="4833257"/>
            <a:ext cx="183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Sắt</a:t>
            </a:r>
            <a:r>
              <a:rPr lang="en-US" dirty="0" smtClean="0"/>
              <a:t>, </a:t>
            </a:r>
            <a:r>
              <a:rPr lang="en-US" dirty="0" err="1" smtClean="0"/>
              <a:t>nhôm</a:t>
            </a:r>
            <a:r>
              <a:rPr lang="en-US" dirty="0" smtClean="0"/>
              <a:t>,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87" y="711721"/>
            <a:ext cx="844377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2-</a:t>
            </a:r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72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b="1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646" y="2167204"/>
            <a:ext cx="7654834" cy="3972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0" y="674930"/>
            <a:ext cx="668376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34" y="2195745"/>
            <a:ext cx="7842786" cy="299769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I. CHẤT CÓ Ở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ĐÂU?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 CỦA CHẤT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III. CHẤT TINH KHIẾT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270813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BÀI 2 : CHẤT</a:t>
            </a:r>
          </a:p>
        </p:txBody>
      </p:sp>
    </p:spTree>
    <p:extLst>
      <p:ext uri="{BB962C8B-B14F-4D97-AF65-F5344CB8AC3E}">
        <p14:creationId xmlns:p14="http://schemas.microsoft.com/office/powerpoint/2010/main" val="1560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8111"/>
            <a:ext cx="7270813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9949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782" y="1119620"/>
            <a:ext cx="8551263" cy="4351338"/>
          </a:xfrm>
        </p:spPr>
        <p:txBody>
          <a:bodyPr/>
          <a:lstStyle/>
          <a:p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yui-gen1" descr="Description: am_d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8" y="2081052"/>
            <a:ext cx="1250156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escription: cay_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15" y="4413926"/>
            <a:ext cx="1250156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escription: ban_g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14" y="2100388"/>
            <a:ext cx="1435894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escription: dong_v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65" y="4462788"/>
            <a:ext cx="125015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escription: b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80" y="2123556"/>
            <a:ext cx="125015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escription: than_m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9" y="4413925"/>
            <a:ext cx="145156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Description: song_suo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72" y="4386588"/>
            <a:ext cx="13822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escription: 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54" y="2123556"/>
            <a:ext cx="125015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escription: xe-da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26" y="2064864"/>
            <a:ext cx="125015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143003" y="2656373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922975" y="3841357"/>
            <a:ext cx="288462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err="1"/>
              <a:t>Vật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nhân</a:t>
            </a:r>
            <a:r>
              <a:rPr lang="en-US" altLang="en-US" dirty="0"/>
              <a:t> </a:t>
            </a:r>
            <a:r>
              <a:rPr lang="en-US" altLang="en-US" dirty="0" err="1"/>
              <a:t>tạo</a:t>
            </a:r>
            <a:endParaRPr lang="en-US" altLang="en-US" dirty="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143001" y="7714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143001" y="9238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143001" y="10762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143001" y="12286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922973" y="6111976"/>
            <a:ext cx="288462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err="1"/>
              <a:t>Vật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tự</a:t>
            </a:r>
            <a:r>
              <a:rPr lang="en-US" altLang="en-US" dirty="0"/>
              <a:t> </a:t>
            </a:r>
            <a:r>
              <a:rPr lang="en-US" altLang="en-US" dirty="0" err="1"/>
              <a:t>nhiên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22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20" grpId="0" bldLvl="0" animBg="1" autoUpdateAnimBg="0"/>
      <p:bldP spid="21" grpId="0" build="p" animBg="1"/>
      <p:bldP spid="30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202475"/>
          <a:ext cx="9144000" cy="62484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8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1992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8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8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quyển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8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vôi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8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ghế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8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Thép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31920" y="303058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2025" y="2847702"/>
            <a:ext cx="2044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Đường</a:t>
            </a:r>
            <a:r>
              <a:rPr lang="en-US" dirty="0" smtClean="0"/>
              <a:t> (</a:t>
            </a:r>
            <a:r>
              <a:rPr lang="en-US" dirty="0" err="1" smtClean="0"/>
              <a:t>saccarozo</a:t>
            </a:r>
            <a:r>
              <a:rPr lang="en-US" dirty="0" smtClean="0"/>
              <a:t>), </a:t>
            </a:r>
          </a:p>
          <a:p>
            <a:r>
              <a:rPr lang="en-US" dirty="0" err="1" smtClean="0"/>
              <a:t>nước</a:t>
            </a:r>
            <a:r>
              <a:rPr lang="en-US" dirty="0" smtClean="0"/>
              <a:t>, </a:t>
            </a:r>
            <a:r>
              <a:rPr lang="en-US" dirty="0" err="1" smtClean="0"/>
              <a:t>xenlulozo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7234" y="3735977"/>
            <a:ext cx="6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1955" y="3553097"/>
            <a:ext cx="126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nitơ</a:t>
            </a:r>
            <a:r>
              <a:rPr lang="en-US" dirty="0" smtClean="0"/>
              <a:t>,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oxi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8046" y="4428309"/>
            <a:ext cx="44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32766" y="4415246"/>
            <a:ext cx="159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Canxi</a:t>
            </a:r>
            <a:r>
              <a:rPr lang="en-US" dirty="0" smtClean="0"/>
              <a:t> </a:t>
            </a:r>
            <a:r>
              <a:rPr lang="en-US" dirty="0" err="1" smtClean="0"/>
              <a:t>cacbonat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8915" y="514676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37268" y="5133703"/>
            <a:ext cx="109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Xenlulozo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82788" y="586522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19702" y="5773783"/>
            <a:ext cx="1511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Sắt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Description: xe-d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47" y="2800708"/>
            <a:ext cx="1997043" cy="20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Description: 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75" y="711228"/>
            <a:ext cx="1997043" cy="20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escription: than_m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1" y="763479"/>
            <a:ext cx="1942388" cy="20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50188" y="952100"/>
            <a:ext cx="14221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Xenlulozơ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25647" y="1061223"/>
            <a:ext cx="522590" cy="412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17200" y="1477806"/>
            <a:ext cx="5225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25646" y="1481908"/>
            <a:ext cx="514144" cy="333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145569" y="1688146"/>
            <a:ext cx="639193" cy="30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03521" y="1503367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triped Right Arrow 38"/>
          <p:cNvSpPr/>
          <p:nvPr/>
        </p:nvSpPr>
        <p:spPr>
          <a:xfrm>
            <a:off x="0" y="3350451"/>
            <a:ext cx="605901" cy="48463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3527" y="3531436"/>
            <a:ext cx="5488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  <a:p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3330" y="3270738"/>
            <a:ext cx="1040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591100" y="3396113"/>
            <a:ext cx="522590" cy="412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56913" y="3847778"/>
            <a:ext cx="5225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56414" y="3926154"/>
            <a:ext cx="514144" cy="333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5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40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alt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415993" y="2656373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415992" y="7714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415992" y="9238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415992" y="10762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415992" y="12286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" name="Flowchart: Alternate Process 2"/>
          <p:cNvSpPr/>
          <p:nvPr/>
        </p:nvSpPr>
        <p:spPr>
          <a:xfrm>
            <a:off x="3565495" y="1358537"/>
            <a:ext cx="1881715" cy="6580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 flipH="1">
            <a:off x="4137109" y="619403"/>
            <a:ext cx="318263" cy="3295838"/>
          </a:xfrm>
          <a:prstGeom prst="rightBrace">
            <a:avLst>
              <a:gd name="adj1" fmla="val 8332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Alternate Process 26"/>
          <p:cNvSpPr/>
          <p:nvPr/>
        </p:nvSpPr>
        <p:spPr>
          <a:xfrm>
            <a:off x="1339977" y="2459908"/>
            <a:ext cx="3101393" cy="50434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4735686" y="2445700"/>
            <a:ext cx="3337159" cy="53275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 flipH="1">
            <a:off x="2372994" y="1464705"/>
            <a:ext cx="243812" cy="3431765"/>
          </a:xfrm>
          <a:prstGeom prst="rightBrace">
            <a:avLst>
              <a:gd name="adj1" fmla="val 8332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urved Connector 37"/>
          <p:cNvCxnSpPr/>
          <p:nvPr/>
        </p:nvCxnSpPr>
        <p:spPr>
          <a:xfrm>
            <a:off x="5996593" y="2984806"/>
            <a:ext cx="800653" cy="3176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6950" y="3341372"/>
            <a:ext cx="1351717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15632" y="3328846"/>
            <a:ext cx="115853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2738" y="3334260"/>
            <a:ext cx="934927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tan,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90362" y="3326150"/>
            <a:ext cx="1413768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352698" y="781635"/>
            <a:ext cx="7886700" cy="1058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829" y="6087291"/>
            <a:ext cx="758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 autoUpdateAnimBg="0"/>
      <p:bldP spid="3" grpId="0" animBg="1"/>
      <p:bldP spid="7" grpId="0" animBg="1"/>
      <p:bldP spid="27" grpId="0" animBg="1"/>
      <p:bldP spid="28" grpId="0" animBg="1"/>
      <p:bldP spid="29" grpId="0" animBg="1"/>
      <p:bldP spid="43" grpId="0" animBg="1"/>
      <p:bldP spid="44" grpId="0" animBg="1"/>
      <p:bldP spid="45" grpId="0" animBg="1"/>
      <p:bldP spid="46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387975" y="5375366"/>
            <a:ext cx="1131140" cy="685800"/>
          </a:xfrm>
          <a:prstGeom prst="ellipse">
            <a:avLst/>
          </a:prstGeom>
          <a:solidFill>
            <a:schemeClr val="accent1"/>
          </a:solidFill>
          <a:ln w="76200" cmpd="tri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 err="1" smtClean="0">
                <a:solidFill>
                  <a:srgbClr val="FF0000"/>
                </a:solidFill>
              </a:rPr>
              <a:t>Trạng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thái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31753" name="Picture 9" descr="nuoc-s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30" y="1002902"/>
            <a:ext cx="2257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ice-cube-f520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72" y="1015481"/>
            <a:ext cx="22431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lavie-500m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2" y="911462"/>
            <a:ext cx="182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571</Words>
  <Application>Microsoft Office PowerPoint</Application>
  <PresentationFormat>On-screen Show (4:3)</PresentationFormat>
  <Paragraphs>135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NỘI DUNG BÀI HỌC</vt:lpstr>
      <vt:lpstr>I. Chất có ở đâu?  </vt:lpstr>
      <vt:lpstr>PowerPoint Presentation</vt:lpstr>
      <vt:lpstr>PowerPoint Presentation</vt:lpstr>
      <vt:lpstr>II. Tính chất của chất?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  2. Việc hiểu biết tính chất của chất có lợi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36</cp:revision>
  <dcterms:created xsi:type="dcterms:W3CDTF">2020-09-06T03:39:57Z</dcterms:created>
  <dcterms:modified xsi:type="dcterms:W3CDTF">2022-09-07T15:47:34Z</dcterms:modified>
</cp:coreProperties>
</file>