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slide" Target="slides/slide7.xml" /><Relationship Id="rId2" Type="http://schemas.openxmlformats.org/officeDocument/2006/relationships/tableStyles" Target="tableStyles.xml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Relationship Id="rId3" Type="http://schemas.openxmlformats.org/officeDocument/2006/relationships/image" Target="../media/image3.png" /><Relationship Id="rId4" Type="http://schemas.openxmlformats.org/officeDocument/2006/relationships/image" Target="../media/image4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Relationship Id="rId3" Type="http://schemas.openxmlformats.org/officeDocument/2006/relationships/image" Target="../media/image6.png" /><Relationship Id="rId4" Type="http://schemas.openxmlformats.org/officeDocument/2006/relationships/image" Target="../media/image7.png" /><Relationship Id="rId5" Type="http://schemas.openxmlformats.org/officeDocument/2006/relationships/image" Target="../media/image8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9.png" /><Relationship Id="rId3" Type="http://schemas.openxmlformats.org/officeDocument/2006/relationships/image" Target="../media/image10.png" /><Relationship Id="rId4" Type="http://schemas.openxmlformats.org/officeDocument/2006/relationships/image" Target="../media/image11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2.png" /><Relationship Id="rId3" Type="http://schemas.openxmlformats.org/officeDocument/2006/relationships/image" Target="../media/image13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4.png" /><Relationship Id="rId3" Type="http://schemas.openxmlformats.org/officeDocument/2006/relationships/image" Target="../media/image15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6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433195" y="8049438"/>
            <a:ext cx="4915535" cy="768324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14400" y="463672"/>
            <a:ext cx="1790090" cy="2068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Khoa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tự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nhiên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–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Lớp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14400" y="693361"/>
            <a:ext cx="1811807" cy="23499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Ngày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soạn: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21/11/2022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14400" y="897818"/>
            <a:ext cx="6096047" cy="616426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05789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BÀI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20: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CẤP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ĐỘ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TỔ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CHỨC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TRONG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THỂ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ĐA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BÀO</a:t>
            </a:r>
          </a:p>
          <a:p>
            <a:pPr marL="2044598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Thời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gian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hiện: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tiết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I.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Mục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tiêu: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1.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Về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n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ăng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lực: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1.1.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Năng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lực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chung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 spc="10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Rèn</a:t>
            </a:r>
            <a:r>
              <a:rPr dirty="0" sz="1400" spc="10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luyện</a:t>
            </a:r>
            <a:r>
              <a:rPr dirty="0" sz="1400" spc="10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năng</a:t>
            </a:r>
            <a:r>
              <a:rPr dirty="0" sz="1400" spc="10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lực</a:t>
            </a:r>
            <a:r>
              <a:rPr dirty="0" sz="1400" spc="10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hơp</a:t>
            </a:r>
            <a:r>
              <a:rPr dirty="0" sz="1400" spc="10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tác</a:t>
            </a:r>
            <a:r>
              <a:rPr dirty="0" sz="1400" spc="10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 spc="10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giao</a:t>
            </a:r>
            <a:r>
              <a:rPr dirty="0" sz="1400" spc="10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tiếp</a:t>
            </a:r>
            <a:r>
              <a:rPr dirty="0" sz="1400" spc="10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thông</a:t>
            </a:r>
            <a:r>
              <a:rPr dirty="0" sz="1400" spc="10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</a:t>
            </a:r>
            <a:r>
              <a:rPr dirty="0" sz="1400" spc="10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trò</a:t>
            </a:r>
            <a:r>
              <a:rPr dirty="0" sz="1400" spc="10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chơi</a:t>
            </a:r>
            <a:r>
              <a:rPr dirty="0" sz="1400" spc="10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khởi</a:t>
            </a:r>
            <a:r>
              <a:rPr dirty="0" sz="1400" spc="10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động,</a:t>
            </a:r>
            <a:r>
              <a:rPr dirty="0" sz="1400" spc="10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 spc="10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hoạt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động</a:t>
            </a:r>
            <a:r>
              <a:rPr dirty="0" sz="1400" spc="7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thảo</a:t>
            </a:r>
            <a:r>
              <a:rPr dirty="0" sz="1400" spc="7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luận</a:t>
            </a:r>
            <a:r>
              <a:rPr dirty="0" sz="1400" spc="7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nhóm</a:t>
            </a:r>
            <a:r>
              <a:rPr dirty="0" sz="1400" spc="7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phân</a:t>
            </a:r>
            <a:r>
              <a:rPr dirty="0" sz="1400" spc="7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loại</a:t>
            </a:r>
            <a:r>
              <a:rPr dirty="0" sz="1400" spc="7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tế</a:t>
            </a:r>
            <a:r>
              <a:rPr dirty="0" sz="1400" spc="7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bào,</a:t>
            </a:r>
            <a:r>
              <a:rPr dirty="0" sz="1400" spc="7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mô,</a:t>
            </a:r>
            <a:r>
              <a:rPr dirty="0" sz="1400" spc="7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hoạt</a:t>
            </a:r>
            <a:r>
              <a:rPr dirty="0" sz="1400" spc="7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động</a:t>
            </a:r>
            <a:r>
              <a:rPr dirty="0" sz="1400" spc="7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nhóm</a:t>
            </a:r>
            <a:r>
              <a:rPr dirty="0" sz="1400" spc="7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tìm</a:t>
            </a:r>
            <a:r>
              <a:rPr dirty="0" sz="1400" spc="7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hiểu</a:t>
            </a:r>
            <a:r>
              <a:rPr dirty="0" sz="1400" spc="7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mối</a:t>
            </a:r>
            <a:r>
              <a:rPr dirty="0" sz="1400" spc="7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 spc="7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hệ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giữa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thể.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Rèn</a:t>
            </a:r>
            <a:r>
              <a:rPr dirty="0" sz="1400" spc="1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luyên</a:t>
            </a:r>
            <a:r>
              <a:rPr dirty="0" sz="14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năng</a:t>
            </a:r>
            <a:r>
              <a:rPr dirty="0" sz="14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lực</a:t>
            </a:r>
            <a:r>
              <a:rPr dirty="0" sz="14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giải</a:t>
            </a:r>
            <a:r>
              <a:rPr dirty="0" sz="14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quyết</a:t>
            </a:r>
            <a:r>
              <a:rPr dirty="0" sz="14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vấn</a:t>
            </a:r>
            <a:r>
              <a:rPr dirty="0" sz="1400" spc="1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đề</a:t>
            </a:r>
            <a:r>
              <a:rPr dirty="0" sz="14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sáng</a:t>
            </a:r>
            <a:r>
              <a:rPr dirty="0" sz="14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tạo</a:t>
            </a:r>
            <a:r>
              <a:rPr dirty="0" sz="14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</a:t>
            </a:r>
            <a:r>
              <a:rPr dirty="0" sz="14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hoạt</a:t>
            </a:r>
            <a:r>
              <a:rPr dirty="0" sz="14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động</a:t>
            </a:r>
            <a:r>
              <a:rPr dirty="0" sz="14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trải</a:t>
            </a:r>
            <a:r>
              <a:rPr dirty="0" sz="1400" spc="1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nghiệm,</a:t>
            </a:r>
            <a:r>
              <a:rPr dirty="0" sz="14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hoạt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động</a:t>
            </a:r>
            <a:r>
              <a:rPr dirty="0" sz="14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nhóm,</a:t>
            </a:r>
            <a:r>
              <a:rPr dirty="0" sz="14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luyện</a:t>
            </a:r>
            <a:r>
              <a:rPr dirty="0" sz="14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  <a:r>
              <a:rPr dirty="0" sz="14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vận</a:t>
            </a:r>
            <a:r>
              <a:rPr dirty="0" sz="14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dụng</a:t>
            </a:r>
            <a:r>
              <a:rPr dirty="0" sz="14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như</a:t>
            </a:r>
            <a:r>
              <a:rPr dirty="0" sz="14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tu</a:t>
            </a:r>
            <a:r>
              <a:rPr dirty="0" sz="14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tuy</a:t>
            </a:r>
            <a:r>
              <a:rPr dirty="0" sz="14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đưa</a:t>
            </a:r>
            <a:r>
              <a:rPr dirty="0" sz="14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ra</a:t>
            </a:r>
            <a:r>
              <a:rPr dirty="0" sz="14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 spc="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câu</a:t>
            </a:r>
            <a:r>
              <a:rPr dirty="0" sz="14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hỏi</a:t>
            </a:r>
            <a:r>
              <a:rPr dirty="0" sz="14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giải</a:t>
            </a:r>
            <a:r>
              <a:rPr dirty="0" sz="1400" spc="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đáp</a:t>
            </a:r>
            <a:r>
              <a:rPr dirty="0" sz="14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mối</a:t>
            </a:r>
            <a:r>
              <a:rPr dirty="0" sz="14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hệ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tế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–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–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–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thể,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thiết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kế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đồ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cấp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tổ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chức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thể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bào.</a:t>
            </a:r>
          </a:p>
          <a:p>
            <a:pPr marL="0" marR="0">
              <a:lnSpc>
                <a:spcPts val="1550"/>
              </a:lnSpc>
              <a:spcBef>
                <a:spcPts val="5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1.2.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Năng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lực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khoa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tự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nhiên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 spc="67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NL</a:t>
            </a:r>
            <a:r>
              <a:rPr dirty="0" sz="1400" spc="6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nhận</a:t>
            </a:r>
            <a:r>
              <a:rPr dirty="0" sz="1400" spc="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thức</a:t>
            </a:r>
            <a:r>
              <a:rPr dirty="0" sz="1400" spc="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sinh</a:t>
            </a:r>
            <a:r>
              <a:rPr dirty="0" sz="1400" spc="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học:</a:t>
            </a:r>
            <a:r>
              <a:rPr dirty="0" sz="1400" spc="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gọi</a:t>
            </a:r>
            <a:r>
              <a:rPr dirty="0" sz="1400" spc="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tên</a:t>
            </a:r>
            <a:r>
              <a:rPr dirty="0" sz="1400" spc="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 spc="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cấp</a:t>
            </a:r>
            <a:r>
              <a:rPr dirty="0" sz="1400" spc="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tổ</a:t>
            </a:r>
            <a:r>
              <a:rPr dirty="0" sz="1400" spc="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chức</a:t>
            </a:r>
            <a:r>
              <a:rPr dirty="0" sz="1400" spc="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sống</a:t>
            </a:r>
            <a:r>
              <a:rPr dirty="0" sz="1400" spc="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 spc="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 spc="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thể</a:t>
            </a:r>
            <a:r>
              <a:rPr dirty="0" sz="1400" spc="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đa</a:t>
            </a:r>
            <a:r>
              <a:rPr dirty="0" sz="1400" spc="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bào,</a:t>
            </a:r>
            <a:r>
              <a:rPr dirty="0" sz="1400" spc="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vẽ</a:t>
            </a:r>
            <a:r>
              <a:rPr dirty="0" sz="1400" spc="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được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cấu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thể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bào,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sử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dụng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thuật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ngữ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sinh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để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cấu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thể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bào.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 spc="5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NL</a:t>
            </a:r>
            <a:r>
              <a:rPr dirty="0" sz="1400" spc="7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tìm</a:t>
            </a:r>
            <a:r>
              <a:rPr dirty="0" sz="1400" spc="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hiểu</a:t>
            </a:r>
            <a:r>
              <a:rPr dirty="0" sz="1400" spc="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thế</a:t>
            </a:r>
            <a:r>
              <a:rPr dirty="0" sz="1400" spc="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giới</a:t>
            </a:r>
            <a:r>
              <a:rPr dirty="0" sz="1400" spc="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sống:</a:t>
            </a:r>
            <a:r>
              <a:rPr dirty="0" sz="1400" spc="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Thiết</a:t>
            </a:r>
            <a:r>
              <a:rPr dirty="0" sz="1400" spc="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kế</a:t>
            </a:r>
            <a:r>
              <a:rPr dirty="0" sz="1400" spc="7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sơ</a:t>
            </a:r>
            <a:r>
              <a:rPr dirty="0" sz="1400" spc="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đồ</a:t>
            </a:r>
            <a:r>
              <a:rPr dirty="0" sz="1400" spc="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về</a:t>
            </a:r>
            <a:r>
              <a:rPr dirty="0" sz="1400" spc="7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 spc="7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cấp</a:t>
            </a:r>
            <a:r>
              <a:rPr dirty="0" sz="1400" spc="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tổ</a:t>
            </a:r>
            <a:r>
              <a:rPr dirty="0" sz="1400" spc="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chức</a:t>
            </a:r>
            <a:r>
              <a:rPr dirty="0" sz="1400" spc="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 spc="7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 spc="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thể</a:t>
            </a:r>
            <a:r>
              <a:rPr dirty="0" sz="1400" spc="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đa</a:t>
            </a:r>
            <a:r>
              <a:rPr dirty="0" sz="1400" spc="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bào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bất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kì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lớp.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 spc="1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NL</a:t>
            </a:r>
            <a:r>
              <a:rPr dirty="0" sz="1400" spc="1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vận</a:t>
            </a:r>
            <a:r>
              <a:rPr dirty="0" sz="1400" spc="1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dụng</a:t>
            </a:r>
            <a:r>
              <a:rPr dirty="0" sz="1400" spc="15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kiến</a:t>
            </a:r>
            <a:r>
              <a:rPr dirty="0" sz="1400" spc="1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thức</a:t>
            </a:r>
            <a:r>
              <a:rPr dirty="0" sz="1400" spc="1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đã</a:t>
            </a:r>
            <a:r>
              <a:rPr dirty="0" sz="1400" spc="15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học:</a:t>
            </a:r>
            <a:r>
              <a:rPr dirty="0" sz="1400" spc="1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 spc="15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giải</a:t>
            </a:r>
            <a:r>
              <a:rPr dirty="0" sz="1400" spc="1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thích</a:t>
            </a:r>
            <a:r>
              <a:rPr dirty="0" sz="1400" spc="15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được</a:t>
            </a:r>
            <a:r>
              <a:rPr dirty="0" sz="1400" spc="1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tại</a:t>
            </a:r>
            <a:r>
              <a:rPr dirty="0" sz="1400" spc="1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sao</a:t>
            </a:r>
            <a:r>
              <a:rPr dirty="0" sz="1400" spc="1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 spc="1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sinh</a:t>
            </a:r>
            <a:r>
              <a:rPr dirty="0" sz="1400" spc="15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vật</a:t>
            </a:r>
            <a:r>
              <a:rPr dirty="0" sz="1400" spc="1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đa</a:t>
            </a:r>
            <a:r>
              <a:rPr dirty="0" sz="1400" spc="1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bào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thường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có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kích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lớn,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sống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ở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nhiều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trường.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2.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Phẩm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chất: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 spc="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Chăm</a:t>
            </a:r>
            <a:r>
              <a:rPr dirty="0" sz="1400" spc="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chỉ:</a:t>
            </a:r>
            <a:r>
              <a:rPr dirty="0" sz="1400" spc="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Sưu</a:t>
            </a:r>
            <a:r>
              <a:rPr dirty="0" sz="1400" spc="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tầm</a:t>
            </a:r>
            <a:r>
              <a:rPr dirty="0" sz="1400" spc="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 spc="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mẫu</a:t>
            </a:r>
            <a:r>
              <a:rPr dirty="0" sz="1400" spc="4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vật</a:t>
            </a:r>
            <a:r>
              <a:rPr dirty="0" sz="1400" spc="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về</a:t>
            </a:r>
            <a:r>
              <a:rPr dirty="0" sz="1400" spc="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 spc="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bộ</a:t>
            </a:r>
            <a:r>
              <a:rPr dirty="0" sz="1400" spc="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phận</a:t>
            </a:r>
            <a:r>
              <a:rPr dirty="0" sz="1400" spc="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 spc="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 spc="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vật</a:t>
            </a:r>
            <a:r>
              <a:rPr dirty="0" sz="1400" spc="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theo</a:t>
            </a:r>
            <a:r>
              <a:rPr dirty="0" sz="1400" spc="4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hướng</a:t>
            </a:r>
            <a:r>
              <a:rPr dirty="0" sz="1400" spc="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dẫn</a:t>
            </a:r>
            <a:r>
              <a:rPr dirty="0" sz="1400" spc="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viên,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tìm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hiểu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kiến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thức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về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cấu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sinh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vật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sống,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…</a:t>
            </a:r>
          </a:p>
          <a:p>
            <a:pPr marL="0" marR="0">
              <a:lnSpc>
                <a:spcPts val="1550"/>
              </a:lnSpc>
              <a:spcBef>
                <a:spcPts val="5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Trung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thực: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hiện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nội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dung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kết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chính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xác.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Trách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nhiệm: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Có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ý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thức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hoàn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thành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công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việc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được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phân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công.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Tôn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trọng: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Biết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lắng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nghe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tôn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trọng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ý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kiến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người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khác.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II.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Thiết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bị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dạy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liệu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Đoạn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phim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về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sự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dạng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giới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sinh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vật.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PHT.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hình,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tranh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ảnh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phỏng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cấu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thể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bào.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Mẫu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vật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thật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về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cấp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tổ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chức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sống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thể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bào.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III.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Tiến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trình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dạy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14400" y="7031538"/>
            <a:ext cx="6095898" cy="8483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1.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Hoạt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động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1: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Xác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định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vấn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đề/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nhiệm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vụ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nghiên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cứu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a)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Mục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tiêu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phân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loại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sinh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theo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cấp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độ: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đơn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bào.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b)</a:t>
            </a:r>
            <a:r>
              <a:rPr dirty="0" sz="1400" spc="62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Nội</a:t>
            </a:r>
            <a:r>
              <a:rPr dirty="0" sz="1400" spc="62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dung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  <a:r>
              <a:rPr dirty="0" sz="1400" spc="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 spc="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xem</a:t>
            </a:r>
            <a:r>
              <a:rPr dirty="0" sz="1400" spc="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phim</a:t>
            </a:r>
            <a:r>
              <a:rPr dirty="0" sz="1400" spc="6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về</a:t>
            </a:r>
            <a:r>
              <a:rPr dirty="0" sz="1400" spc="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sự</a:t>
            </a:r>
            <a:r>
              <a:rPr dirty="0" sz="1400" spc="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đa</a:t>
            </a:r>
            <a:r>
              <a:rPr dirty="0" sz="1400" spc="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dạng</a:t>
            </a:r>
            <a:r>
              <a:rPr dirty="0" sz="1400" spc="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sinh</a:t>
            </a:r>
            <a:r>
              <a:rPr dirty="0" sz="1400" spc="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vật</a:t>
            </a:r>
            <a:r>
              <a:rPr dirty="0" sz="1400" spc="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 spc="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ghi</a:t>
            </a:r>
            <a:r>
              <a:rPr dirty="0" sz="1400" spc="6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tên</a:t>
            </a:r>
            <a:r>
              <a:rPr dirty="0" sz="1400" spc="6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những</a:t>
            </a:r>
            <a:r>
              <a:rPr dirty="0" sz="1400" spc="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sinh</a:t>
            </a:r>
            <a:r>
              <a:rPr dirty="0" sz="1400" spc="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vật</a:t>
            </a:r>
            <a:r>
              <a:rPr dirty="0" sz="1400" spc="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theo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cột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tương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ứng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trong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PHT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số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1.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14400" y="7849367"/>
            <a:ext cx="5717868" cy="23499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c)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Sản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phẩm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PHT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số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“phân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loại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sinh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vật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theo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cấp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độ: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đơn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bào”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504950" y="8124945"/>
            <a:ext cx="1441627" cy="23499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Sinh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vật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đơn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bào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954780" y="8124945"/>
            <a:ext cx="1333347" cy="23499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Sinh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vật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đa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bào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14400" y="8815799"/>
            <a:ext cx="1788161" cy="23499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d)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Tổ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chức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hiện: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914400" y="9432425"/>
            <a:ext cx="1667560" cy="2068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Trường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THCS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Tam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Hiệp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5291633" y="9432425"/>
            <a:ext cx="1718767" cy="2068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Giáo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viên: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Trình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Thị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Hoa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512570" y="5391493"/>
            <a:ext cx="4756785" cy="1174699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4133850" y="7170039"/>
            <a:ext cx="2814954" cy="1890395"/>
          </a:xfrm>
          <a:prstGeom prst="rect">
            <a:avLst/>
          </a:prstGeom>
          <a:blipFill>
            <a:blip cstate="print"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914400" y="463672"/>
            <a:ext cx="1790090" cy="2068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Khoa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tự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nhiên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–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Lớp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14400" y="693361"/>
            <a:ext cx="6095897" cy="47330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1: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Chuyển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giao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vụ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GV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phổ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biến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thể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lệ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chơi: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Chia</a:t>
            </a:r>
            <a:r>
              <a:rPr dirty="0" sz="1400" spc="10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lớp</a:t>
            </a:r>
            <a:r>
              <a:rPr dirty="0" sz="1400" spc="10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thành</a:t>
            </a:r>
            <a:r>
              <a:rPr dirty="0" sz="1400" spc="10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dirty="0" sz="1400" spc="10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đội</a:t>
            </a:r>
            <a:r>
              <a:rPr dirty="0" sz="1400" spc="10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 spc="10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dirty="0" sz="1400" spc="10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 spc="10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làm</a:t>
            </a:r>
            <a:r>
              <a:rPr dirty="0" sz="1400" spc="10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thư</a:t>
            </a:r>
            <a:r>
              <a:rPr dirty="0" sz="1400" spc="10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kí.</a:t>
            </a:r>
            <a:r>
              <a:rPr dirty="0" sz="1400" spc="10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Mỗi</a:t>
            </a:r>
            <a:r>
              <a:rPr dirty="0" sz="1400" spc="10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đội</a:t>
            </a:r>
            <a:r>
              <a:rPr dirty="0" sz="1400" spc="10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được</a:t>
            </a:r>
            <a:r>
              <a:rPr dirty="0" sz="1400" spc="10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cấp</a:t>
            </a:r>
            <a:r>
              <a:rPr dirty="0" sz="1400" spc="10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dirty="0" sz="1400" spc="10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PHT</a:t>
            </a:r>
            <a:r>
              <a:rPr dirty="0" sz="1400" spc="10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số</a:t>
            </a:r>
            <a:r>
              <a:rPr dirty="0" sz="1400" spc="10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1.</a:t>
            </a:r>
            <a:r>
              <a:rPr dirty="0" sz="1400" spc="10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 spc="10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đội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xem</a:t>
            </a:r>
            <a:r>
              <a:rPr dirty="0" sz="1400" spc="1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phim</a:t>
            </a:r>
            <a:r>
              <a:rPr dirty="0" sz="1400" spc="1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về</a:t>
            </a:r>
            <a:r>
              <a:rPr dirty="0" sz="1400" spc="17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sự</a:t>
            </a:r>
            <a:r>
              <a:rPr dirty="0" sz="1400" spc="1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đa</a:t>
            </a:r>
            <a:r>
              <a:rPr dirty="0" sz="1400" spc="1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dạng</a:t>
            </a:r>
            <a:r>
              <a:rPr dirty="0" sz="1400" spc="17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sinh</a:t>
            </a:r>
            <a:r>
              <a:rPr dirty="0" sz="1400" spc="17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vật</a:t>
            </a:r>
            <a:r>
              <a:rPr dirty="0" sz="1400" spc="1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 spc="1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ghi</a:t>
            </a:r>
            <a:r>
              <a:rPr dirty="0" sz="1400" spc="1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tên</a:t>
            </a:r>
            <a:r>
              <a:rPr dirty="0" sz="1400" spc="1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những</a:t>
            </a:r>
            <a:r>
              <a:rPr dirty="0" sz="1400" spc="1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sinh</a:t>
            </a:r>
            <a:r>
              <a:rPr dirty="0" sz="1400" spc="1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vật</a:t>
            </a:r>
            <a:r>
              <a:rPr dirty="0" sz="1400" spc="1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theo</a:t>
            </a:r>
            <a:r>
              <a:rPr dirty="0" sz="1400" spc="1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cột</a:t>
            </a:r>
            <a:r>
              <a:rPr dirty="0" sz="1400" spc="1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tương</a:t>
            </a:r>
            <a:r>
              <a:rPr dirty="0" sz="1400" spc="1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ứng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trong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PHT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số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1.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Đội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nào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hoàn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thành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chính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xác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nhanh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nhất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sẽ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chiến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thắng.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lập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đội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luật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chơi.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2: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hiện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vụ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tham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trò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chơi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3: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kết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thảo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luận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viên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mời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nhóm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trưởng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đồ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nhóm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mình.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4: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Đánh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kết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hiện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vụ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</a:p>
          <a:p>
            <a:pPr marL="0" marR="0">
              <a:lnSpc>
                <a:spcPts val="1550"/>
              </a:lnSpc>
              <a:spcBef>
                <a:spcPts val="5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GV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thư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kí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sát,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đánh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kết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đội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chơi.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2.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Hoạt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động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2: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Hình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thành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kiến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thức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mới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2.1.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Hoạt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động: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Tìm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hiểu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về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cấp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tổ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chức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từ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tế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bào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đến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mô.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a)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Mục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tiêu: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nêu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được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khái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về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lấy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ví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dụ.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b)</a:t>
            </a:r>
            <a:r>
              <a:rPr dirty="0" sz="1400" spc="17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Nội</a:t>
            </a:r>
            <a:r>
              <a:rPr dirty="0" sz="1400" spc="17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dung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  <a:r>
              <a:rPr dirty="0" sz="1400" spc="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sát</a:t>
            </a:r>
            <a:r>
              <a:rPr dirty="0" sz="1400" spc="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hình</a:t>
            </a:r>
            <a:r>
              <a:rPr dirty="0" sz="14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ảnh</a:t>
            </a:r>
            <a:r>
              <a:rPr dirty="0" sz="1400" spc="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 spc="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nêu</a:t>
            </a:r>
            <a:r>
              <a:rPr dirty="0" sz="1400" spc="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mối</a:t>
            </a:r>
            <a:r>
              <a:rPr dirty="0" sz="1400" spc="1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 spc="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hệ</a:t>
            </a:r>
            <a:r>
              <a:rPr dirty="0" sz="1400" spc="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giữa</a:t>
            </a:r>
            <a:r>
              <a:rPr dirty="0" sz="1400" spc="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tế</a:t>
            </a:r>
            <a:r>
              <a:rPr dirty="0" sz="14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bào</a:t>
            </a:r>
            <a:r>
              <a:rPr dirty="0" sz="1400" spc="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 spc="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mô.</a:t>
            </a:r>
            <a:r>
              <a:rPr dirty="0" sz="1400" spc="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Từ</a:t>
            </a:r>
            <a:r>
              <a:rPr dirty="0" sz="1400" spc="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đó,</a:t>
            </a:r>
            <a:r>
              <a:rPr dirty="0" sz="14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đưa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ra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khái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về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c)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Sản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phẩm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lời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câu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hỏi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GV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đưa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ra,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từ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đó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nêu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khái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về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1.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được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cấu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từ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tế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bào.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2.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tế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cấu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nên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mỗi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có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hình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dạng,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kích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thước,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cấu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giống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nhau.</a:t>
            </a:r>
          </a:p>
          <a:p>
            <a:pPr marL="0" marR="0">
              <a:lnSpc>
                <a:spcPts val="1550"/>
              </a:lnSpc>
              <a:spcBef>
                <a:spcPts val="5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=&gt;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hợp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tế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giống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nhau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cùng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hiện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chức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năng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nhất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định.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VD: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vật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(mô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biểu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bì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lá,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…),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động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vật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(mô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thần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kinh,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…)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584325" y="5402230"/>
            <a:ext cx="671042" cy="23499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Tế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bào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091939" y="5402230"/>
            <a:ext cx="409143" cy="23499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Mô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584325" y="5667012"/>
            <a:ext cx="1707972" cy="23499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Tế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trơn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dày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091939" y="5667012"/>
            <a:ext cx="952677" cy="23499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trơn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584325" y="5931807"/>
            <a:ext cx="1687880" cy="65661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Tế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biểu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bì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dày</a:t>
            </a:r>
          </a:p>
          <a:p>
            <a:pPr marL="0" marR="0">
              <a:lnSpc>
                <a:spcPts val="1550"/>
              </a:lnSpc>
              <a:spcBef>
                <a:spcPts val="5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Tế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lá</a:t>
            </a:r>
          </a:p>
          <a:p>
            <a:pPr marL="0" marR="0">
              <a:lnSpc>
                <a:spcPts val="1550"/>
              </a:lnSpc>
              <a:spcBef>
                <a:spcPts val="10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Tế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biểu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bì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là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091939" y="5931807"/>
            <a:ext cx="1446072" cy="65661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biểu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bì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dày</a:t>
            </a:r>
          </a:p>
          <a:p>
            <a:pPr marL="0" marR="0">
              <a:lnSpc>
                <a:spcPts val="1550"/>
              </a:lnSpc>
              <a:spcBef>
                <a:spcPts val="5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</a:t>
            </a:r>
          </a:p>
          <a:p>
            <a:pPr marL="0" marR="0">
              <a:lnSpc>
                <a:spcPts val="1550"/>
              </a:lnSpc>
              <a:spcBef>
                <a:spcPts val="10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biểu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bì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lá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914400" y="6564229"/>
            <a:ext cx="3746983" cy="187065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d)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Tổ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chức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hiện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1: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Chuyển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giao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vụ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GV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Yêu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cầu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sát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tranh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lời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câu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hỏi.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sát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hình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26.1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lời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câu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hỏi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sau: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1.</a:t>
            </a:r>
            <a:r>
              <a:rPr dirty="0" sz="1400" spc="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Hãy</a:t>
            </a:r>
            <a:r>
              <a:rPr dirty="0" sz="1400" spc="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cho</a:t>
            </a:r>
            <a:r>
              <a:rPr dirty="0" sz="1400" spc="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biết</a:t>
            </a:r>
            <a:r>
              <a:rPr dirty="0" sz="14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mối</a:t>
            </a:r>
            <a:r>
              <a:rPr dirty="0" sz="14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hệ</a:t>
            </a:r>
            <a:r>
              <a:rPr dirty="0" sz="14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giữa</a:t>
            </a:r>
            <a:r>
              <a:rPr dirty="0" sz="14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tế</a:t>
            </a:r>
            <a:r>
              <a:rPr dirty="0" sz="14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bào</a:t>
            </a:r>
            <a:r>
              <a:rPr dirty="0" sz="1400" spc="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2.</a:t>
            </a:r>
            <a:r>
              <a:rPr dirty="0" sz="1400" spc="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Cho</a:t>
            </a:r>
            <a:r>
              <a:rPr dirty="0" sz="1400" spc="4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biết</a:t>
            </a:r>
            <a:r>
              <a:rPr dirty="0" sz="1400" spc="4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 spc="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tế</a:t>
            </a:r>
            <a:r>
              <a:rPr dirty="0" sz="1400" spc="4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bào</a:t>
            </a:r>
            <a:r>
              <a:rPr dirty="0" sz="1400" spc="4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cấu</a:t>
            </a:r>
            <a:r>
              <a:rPr dirty="0" sz="1400" spc="4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tạo</a:t>
            </a:r>
            <a:r>
              <a:rPr dirty="0" sz="1400" spc="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nên</a:t>
            </a:r>
            <a:r>
              <a:rPr dirty="0" sz="1400" spc="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mỗi</a:t>
            </a:r>
            <a:r>
              <a:rPr dirty="0" sz="1400" spc="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loại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có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đặc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điểm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gì?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=&gt;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gì?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Lấy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VD.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914400" y="9432425"/>
            <a:ext cx="1667560" cy="2068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Trường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THCS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Tam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Hiệp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5291633" y="9432425"/>
            <a:ext cx="1718767" cy="2068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Giáo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viên: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Trình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Thị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Hoa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842645" y="7087590"/>
            <a:ext cx="6096634" cy="638771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914400" y="1097889"/>
            <a:ext cx="3161030" cy="1271193"/>
          </a:xfrm>
          <a:prstGeom prst="rect">
            <a:avLst/>
          </a:prstGeom>
          <a:blipFill>
            <a:blip cstate="print"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4133850" y="685800"/>
            <a:ext cx="3092450" cy="1900554"/>
          </a:xfrm>
          <a:prstGeom prst="rect">
            <a:avLst/>
          </a:prstGeom>
          <a:blipFill>
            <a:blip cstate="print" r:embed="rId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914400" y="463672"/>
            <a:ext cx="1790090" cy="2068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Khoa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tự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nhiên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–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Lớp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14400" y="693361"/>
            <a:ext cx="3234536" cy="43945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 spc="3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sát</a:t>
            </a:r>
            <a:r>
              <a:rPr dirty="0" sz="1400" spc="37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hình</a:t>
            </a:r>
            <a:r>
              <a:rPr dirty="0" sz="1400" spc="37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26.2,</a:t>
            </a:r>
            <a:r>
              <a:rPr dirty="0" sz="1400" spc="3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thảo</a:t>
            </a:r>
            <a:r>
              <a:rPr dirty="0" sz="1400" spc="3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luận</a:t>
            </a:r>
            <a:r>
              <a:rPr dirty="0" sz="1400" spc="37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nhóm</a:t>
            </a:r>
            <a:r>
              <a:rPr dirty="0" sz="1400" spc="3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hoàn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thành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bảng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sau: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986155" y="1108626"/>
            <a:ext cx="671042" cy="23499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Tế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bào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649855" y="1108626"/>
            <a:ext cx="409143" cy="23499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Mô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86155" y="1319433"/>
            <a:ext cx="1895016" cy="43945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Tế</a:t>
            </a:r>
            <a:r>
              <a:rPr dirty="0" sz="1400" spc="53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bào</a:t>
            </a:r>
            <a:r>
              <a:rPr dirty="0" sz="1400" spc="5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 spc="53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trơn</a:t>
            </a:r>
            <a:r>
              <a:rPr dirty="0" sz="1400" spc="5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dạ</a:t>
            </a:r>
            <a:r>
              <a:rPr dirty="0" sz="1400" spc="7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?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dày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986155" y="1734698"/>
            <a:ext cx="231316" cy="23499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?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2649855" y="1734698"/>
            <a:ext cx="1446072" cy="23499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biểu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bì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dày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986155" y="1945505"/>
            <a:ext cx="1396617" cy="44580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Tế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lá</a:t>
            </a:r>
          </a:p>
          <a:p>
            <a:pPr marL="0" marR="0">
              <a:lnSpc>
                <a:spcPts val="1550"/>
              </a:lnSpc>
              <a:spcBef>
                <a:spcPts val="5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Tế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biểu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bì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là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2649855" y="1945505"/>
            <a:ext cx="231316" cy="44580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?</a:t>
            </a:r>
          </a:p>
          <a:p>
            <a:pPr marL="0" marR="0">
              <a:lnSpc>
                <a:spcPts val="1550"/>
              </a:lnSpc>
              <a:spcBef>
                <a:spcPts val="5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?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914400" y="2593916"/>
            <a:ext cx="3090544" cy="8483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nhận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vụ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2: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hiện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vụ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sát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suy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luận,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lời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câu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hỏi.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3: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kết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thảo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luận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914400" y="3411746"/>
            <a:ext cx="6095898" cy="371077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viên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mời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đại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diện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trình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bày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sản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phẩm.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4: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Đánh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kết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hiện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vụ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viên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tổ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chức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sinh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đánh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nhận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xét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câu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lời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bạn.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sinh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đánh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nhận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xét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câu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lời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bạn.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viên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đánh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hoạt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động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sinh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Sản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phẩm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dự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kiến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HS: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2.2.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Hoạt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động: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Tìm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hiểu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về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cấp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tổ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chức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từ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mô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đến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quan.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a)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Mục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tiêu: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nêu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được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khái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về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lấy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ví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dụ.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b)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Nội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dung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GV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chiếu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tranh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ví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dụ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về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giúp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đưa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ra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khái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về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Tổ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chức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phân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tích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quan.</a:t>
            </a:r>
          </a:p>
          <a:p>
            <a:pPr marL="0" marR="0">
              <a:lnSpc>
                <a:spcPts val="1550"/>
              </a:lnSpc>
              <a:spcBef>
                <a:spcPts val="5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c)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Sản</a:t>
            </a:r>
            <a:r>
              <a:rPr dirty="0" sz="1400" spc="1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phẩm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nêu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được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khái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về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phân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tích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có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trong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trước.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1.</a:t>
            </a:r>
            <a:r>
              <a:rPr dirty="0" sz="1400" spc="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Lá</a:t>
            </a:r>
            <a:r>
              <a:rPr dirty="0" sz="1400" spc="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(gồm:</a:t>
            </a:r>
            <a:r>
              <a:rPr dirty="0" sz="1400" spc="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</a:t>
            </a:r>
            <a:r>
              <a:rPr dirty="0" sz="1400" spc="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biểu</a:t>
            </a:r>
            <a:r>
              <a:rPr dirty="0" sz="1400" spc="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bì,</a:t>
            </a:r>
            <a:r>
              <a:rPr dirty="0" sz="1400" spc="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</a:t>
            </a:r>
            <a:r>
              <a:rPr dirty="0" sz="1400" spc="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dẫn,</a:t>
            </a:r>
            <a:r>
              <a:rPr dirty="0" sz="1400" spc="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</a:t>
            </a:r>
            <a:r>
              <a:rPr dirty="0" sz="1400" spc="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 spc="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bản,</a:t>
            </a:r>
            <a:r>
              <a:rPr dirty="0" sz="1400" spc="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</a:t>
            </a:r>
            <a:r>
              <a:rPr dirty="0" sz="1400" spc="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mềm,</a:t>
            </a:r>
            <a:r>
              <a:rPr dirty="0" sz="1400" spc="4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</a:t>
            </a:r>
            <a:r>
              <a:rPr dirty="0" sz="1400" spc="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giậu),</a:t>
            </a:r>
            <a:r>
              <a:rPr dirty="0" sz="1400" spc="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dạ</a:t>
            </a:r>
            <a:r>
              <a:rPr dirty="0" sz="1400" spc="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dày</a:t>
            </a:r>
            <a:r>
              <a:rPr dirty="0" sz="1400" spc="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(gồm:</a:t>
            </a:r>
            <a:r>
              <a:rPr dirty="0" sz="1400" spc="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liên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kết,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thần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kinh,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biểu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bì).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2.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hợp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nhiều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cùng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hiện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chức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năng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nhất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định.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VD: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vật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(hoa,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quả,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hạt,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rễ,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thân,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lá),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động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vật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(tim,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phổi,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ruột,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dày,..)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3.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914400" y="7098327"/>
            <a:ext cx="409143" cy="23499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Mô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3953509" y="7098327"/>
            <a:ext cx="809220" cy="23499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914400" y="7309134"/>
            <a:ext cx="6095898" cy="126363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Biểu</a:t>
            </a:r>
            <a:r>
              <a:rPr dirty="0" sz="1400" spc="3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bì,</a:t>
            </a:r>
            <a:r>
              <a:rPr dirty="0" sz="1400" spc="3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liên</a:t>
            </a:r>
            <a:r>
              <a:rPr dirty="0" sz="1400" spc="3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kết,</a:t>
            </a:r>
            <a:r>
              <a:rPr dirty="0" sz="1400" spc="3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cơ,</a:t>
            </a:r>
            <a:r>
              <a:rPr dirty="0" sz="1400" spc="3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phân</a:t>
            </a:r>
            <a:r>
              <a:rPr dirty="0" sz="1400" spc="3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sinh,</a:t>
            </a:r>
            <a:r>
              <a:rPr dirty="0" sz="1400" spc="3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thần</a:t>
            </a:r>
            <a:r>
              <a:rPr dirty="0" sz="1400" spc="7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Rễ,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thân,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lá,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hoa,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quả,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hạt,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tim,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dày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kinh</a:t>
            </a:r>
          </a:p>
          <a:p>
            <a:pPr marL="0" marR="0">
              <a:lnSpc>
                <a:spcPts val="1550"/>
              </a:lnSpc>
              <a:spcBef>
                <a:spcPts val="5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d)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Tổ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chức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hiện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1: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Chuyển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giao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vụ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 spc="4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GV</a:t>
            </a:r>
            <a:r>
              <a:rPr dirty="0" sz="1400" spc="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chiếu</a:t>
            </a:r>
            <a:r>
              <a:rPr dirty="0" sz="1400" spc="4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hình</a:t>
            </a:r>
            <a:r>
              <a:rPr dirty="0" sz="1400" spc="4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về</a:t>
            </a:r>
            <a:r>
              <a:rPr dirty="0" sz="1400" spc="4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 spc="4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lá</a:t>
            </a:r>
            <a:r>
              <a:rPr dirty="0" sz="1400" spc="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(ở</a:t>
            </a:r>
            <a:r>
              <a:rPr dirty="0" sz="1400" spc="4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 spc="4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vật),</a:t>
            </a:r>
            <a:r>
              <a:rPr dirty="0" sz="14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dạ</a:t>
            </a:r>
            <a:r>
              <a:rPr dirty="0" sz="1400" spc="4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dày</a:t>
            </a:r>
            <a:r>
              <a:rPr dirty="0" sz="1400" spc="4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(ở</a:t>
            </a:r>
            <a:r>
              <a:rPr dirty="0" sz="1400" spc="4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động</a:t>
            </a:r>
            <a:r>
              <a:rPr dirty="0" sz="14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vật).</a:t>
            </a:r>
            <a:r>
              <a:rPr dirty="0" sz="14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Yêu</a:t>
            </a:r>
            <a:r>
              <a:rPr dirty="0" sz="1400" spc="4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cầu</a:t>
            </a:r>
            <a:r>
              <a:rPr dirty="0" sz="1400" spc="4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sát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tranh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lời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câu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hỏi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sau: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914400" y="8542228"/>
            <a:ext cx="4428490" cy="43945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1.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Kể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tên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tương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ứng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có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trong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lá,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dày.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2.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Nêu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khái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về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quan.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Lấy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ví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dụ.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914400" y="9432425"/>
            <a:ext cx="1667560" cy="2068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Trường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THCS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Tam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Hiệp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5291633" y="9432425"/>
            <a:ext cx="1718767" cy="2068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Giáo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viên: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Trình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Thị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Hoa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914400" y="890257"/>
            <a:ext cx="3116135" cy="1714499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4038600" y="1328407"/>
            <a:ext cx="2678992" cy="1276349"/>
          </a:xfrm>
          <a:prstGeom prst="rect">
            <a:avLst/>
          </a:prstGeom>
          <a:blipFill>
            <a:blip cstate="print"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914400" y="463672"/>
            <a:ext cx="1790090" cy="2068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Khoa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tự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nhiên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–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Lớp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14400" y="2816776"/>
            <a:ext cx="6095898" cy="187065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3.</a:t>
            </a:r>
            <a:r>
              <a:rPr dirty="0" sz="1400" spc="8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Sử</a:t>
            </a:r>
            <a:r>
              <a:rPr dirty="0" sz="1400" spc="8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dụng</a:t>
            </a:r>
            <a:r>
              <a:rPr dirty="0" sz="1400" spc="8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 spc="8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từ</a:t>
            </a:r>
            <a:r>
              <a:rPr dirty="0" sz="1400" spc="8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gợi</a:t>
            </a:r>
            <a:r>
              <a:rPr dirty="0" sz="1400" spc="8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ý</a:t>
            </a:r>
            <a:r>
              <a:rPr dirty="0" sz="1400" spc="8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(biểu</a:t>
            </a:r>
            <a:r>
              <a:rPr dirty="0" sz="1400" spc="8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bì,</a:t>
            </a:r>
            <a:r>
              <a:rPr dirty="0" sz="1400" spc="8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rễ,</a:t>
            </a:r>
            <a:r>
              <a:rPr dirty="0" sz="1400" spc="8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thân,</a:t>
            </a:r>
            <a:r>
              <a:rPr dirty="0" sz="1400" spc="8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thần</a:t>
            </a:r>
            <a:r>
              <a:rPr dirty="0" sz="1400" spc="8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kinh,</a:t>
            </a:r>
            <a:r>
              <a:rPr dirty="0" sz="1400" spc="8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tim,</a:t>
            </a:r>
            <a:r>
              <a:rPr dirty="0" sz="1400" spc="8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dạ</a:t>
            </a:r>
            <a:r>
              <a:rPr dirty="0" sz="1400" spc="8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dày,</a:t>
            </a:r>
            <a:r>
              <a:rPr dirty="0" sz="1400" spc="8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liên</a:t>
            </a:r>
            <a:r>
              <a:rPr dirty="0" sz="1400" spc="8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kết,</a:t>
            </a:r>
            <a:r>
              <a:rPr dirty="0" sz="1400" spc="8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lá,</a:t>
            </a:r>
            <a:r>
              <a:rPr dirty="0" sz="1400" spc="8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hoa,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quả,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hạt,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phân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sinh)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để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tham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trò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chơi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tiếp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sức: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Lớp</a:t>
            </a:r>
            <a:r>
              <a:rPr dirty="0" sz="14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chia</a:t>
            </a:r>
            <a:r>
              <a:rPr dirty="0" sz="14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thành</a:t>
            </a:r>
            <a:r>
              <a:rPr dirty="0" sz="14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4</a:t>
            </a:r>
            <a:r>
              <a:rPr dirty="0" sz="14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đội.</a:t>
            </a:r>
            <a:r>
              <a:rPr dirty="0" sz="14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Mỗi</a:t>
            </a:r>
            <a:r>
              <a:rPr dirty="0" sz="14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đội</a:t>
            </a:r>
            <a:r>
              <a:rPr dirty="0" sz="14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nhận</a:t>
            </a:r>
            <a:r>
              <a:rPr dirty="0" sz="14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được</a:t>
            </a:r>
            <a:r>
              <a:rPr dirty="0" sz="14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dirty="0" sz="14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bộ</a:t>
            </a:r>
            <a:r>
              <a:rPr dirty="0" sz="14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từ</a:t>
            </a:r>
            <a:r>
              <a:rPr dirty="0" sz="14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gợi</a:t>
            </a:r>
            <a:r>
              <a:rPr dirty="0" sz="14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ý.</a:t>
            </a:r>
            <a:r>
              <a:rPr dirty="0" sz="14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 spc="9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thành</a:t>
            </a:r>
            <a:r>
              <a:rPr dirty="0" sz="14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viên</a:t>
            </a:r>
            <a:r>
              <a:rPr dirty="0" sz="14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trong</a:t>
            </a:r>
            <a:r>
              <a:rPr dirty="0" sz="14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đội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chơi</a:t>
            </a:r>
            <a:r>
              <a:rPr dirty="0" sz="1400" spc="3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tiếp</a:t>
            </a:r>
            <a:r>
              <a:rPr dirty="0" sz="1400" spc="3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sức</a:t>
            </a:r>
            <a:r>
              <a:rPr dirty="0" sz="1400" spc="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để</a:t>
            </a:r>
            <a:r>
              <a:rPr dirty="0" sz="1400" spc="3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gắn</a:t>
            </a:r>
            <a:r>
              <a:rPr dirty="0" sz="1400" spc="3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 spc="3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từ</a:t>
            </a:r>
            <a:r>
              <a:rPr dirty="0" sz="1400" spc="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gợi</a:t>
            </a:r>
            <a:r>
              <a:rPr dirty="0" sz="1400" spc="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ý</a:t>
            </a:r>
            <a:r>
              <a:rPr dirty="0" sz="1400" spc="3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vào</a:t>
            </a:r>
            <a:r>
              <a:rPr dirty="0" sz="1400" spc="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cột</a:t>
            </a:r>
            <a:r>
              <a:rPr dirty="0" sz="1400" spc="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tương</a:t>
            </a:r>
            <a:r>
              <a:rPr dirty="0" sz="1400" spc="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ứng</a:t>
            </a:r>
            <a:r>
              <a:rPr dirty="0" sz="1400" spc="3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(cơ</a:t>
            </a:r>
            <a:r>
              <a:rPr dirty="0" sz="1400" spc="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 spc="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hoặc</a:t>
            </a:r>
            <a:r>
              <a:rPr dirty="0" sz="1400" spc="3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mô).</a:t>
            </a:r>
            <a:r>
              <a:rPr dirty="0" sz="1400" spc="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Đội</a:t>
            </a:r>
            <a:r>
              <a:rPr dirty="0" sz="1400" spc="3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nhanh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chính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xác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nhất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đội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chiến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thắng.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nhận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vụ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2: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hiện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vụ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Mỗi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sát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tranh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lời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câu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hỏi.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3: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kết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thảo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luận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14400" y="4656892"/>
            <a:ext cx="3609187" cy="23499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viên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mời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đại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diện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trình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bày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sản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phẩm.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914400" y="4861349"/>
            <a:ext cx="6095870" cy="24840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4: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Đánh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kết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hiện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vụ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viên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tổ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chức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sinh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đánh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nhận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xét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câu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lời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bạn.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sinh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đánh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nhận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xét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câu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lời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bạn.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viên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đánh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hoạt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động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sinh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2.3.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Hoạt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động: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Tìm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hiểu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về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cấp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tổ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chức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từ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đến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thể.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a)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Mục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tiêu: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nêu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được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mối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hệ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giữa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–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hệ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–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thể.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trình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bày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được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khái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về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hệ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thể.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b)</a:t>
            </a:r>
            <a:r>
              <a:rPr dirty="0" sz="1400" spc="95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Nội</a:t>
            </a:r>
            <a:r>
              <a:rPr dirty="0" sz="1400" spc="96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dung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  <a:r>
              <a:rPr dirty="0" sz="1400" spc="9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GV</a:t>
            </a:r>
            <a:r>
              <a:rPr dirty="0" sz="1400" spc="9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hướng</a:t>
            </a:r>
            <a:r>
              <a:rPr dirty="0" sz="1400" spc="9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dẫn</a:t>
            </a:r>
            <a:r>
              <a:rPr dirty="0" sz="1400" spc="9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 spc="9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phân</a:t>
            </a:r>
            <a:r>
              <a:rPr dirty="0" sz="14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tích</a:t>
            </a:r>
            <a:r>
              <a:rPr dirty="0" sz="1400" spc="9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tranh,</a:t>
            </a:r>
            <a:r>
              <a:rPr dirty="0" sz="1400" spc="9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</a:t>
            </a:r>
            <a:r>
              <a:rPr dirty="0" sz="1400" spc="9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hình</a:t>
            </a:r>
            <a:r>
              <a:rPr dirty="0" sz="1400" spc="9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để</a:t>
            </a:r>
            <a:r>
              <a:rPr dirty="0" sz="1400" spc="9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đưa</a:t>
            </a:r>
            <a:r>
              <a:rPr dirty="0" sz="14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ra</a:t>
            </a:r>
            <a:r>
              <a:rPr dirty="0" sz="1400" spc="9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mối</a:t>
            </a:r>
            <a:r>
              <a:rPr dirty="0" sz="14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 spc="9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hệ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giữa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–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hệ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–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thể.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Từ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đó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đưa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ra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khái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về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hệ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thể.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c)</a:t>
            </a:r>
            <a:r>
              <a:rPr dirty="0" sz="1400" spc="154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Sản</a:t>
            </a:r>
            <a:r>
              <a:rPr dirty="0" sz="1400" spc="155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phẩm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  <a:r>
              <a:rPr dirty="0" sz="1400" spc="15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Nêu</a:t>
            </a:r>
            <a:r>
              <a:rPr dirty="0" sz="1400" spc="15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được</a:t>
            </a:r>
            <a:r>
              <a:rPr dirty="0" sz="1400" spc="15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mối</a:t>
            </a:r>
            <a:r>
              <a:rPr dirty="0" sz="1400" spc="15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 spc="15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hệ</a:t>
            </a:r>
            <a:r>
              <a:rPr dirty="0" sz="1400" spc="15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giữa</a:t>
            </a:r>
            <a:r>
              <a:rPr dirty="0" sz="1400" spc="15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 spc="15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 spc="15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–</a:t>
            </a:r>
            <a:r>
              <a:rPr dirty="0" sz="1400" spc="15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hệ</a:t>
            </a:r>
            <a:r>
              <a:rPr dirty="0" sz="1400" spc="15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 spc="15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 spc="15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–</a:t>
            </a:r>
            <a:r>
              <a:rPr dirty="0" sz="1400" spc="15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 spc="15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thể,</a:t>
            </a:r>
            <a:r>
              <a:rPr dirty="0" sz="1400" spc="15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khái</a:t>
            </a:r>
          </a:p>
          <a:p>
            <a:pPr marL="0" marR="0">
              <a:lnSpc>
                <a:spcPts val="1550"/>
              </a:lnSpc>
              <a:spcBef>
                <a:spcPts val="5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hệ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thể.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914400" y="9432425"/>
            <a:ext cx="1667560" cy="2068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Trường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THCS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Tam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Hiệp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291633" y="9432425"/>
            <a:ext cx="1718767" cy="2068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Giáo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viên: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Trình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Thị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Hoa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2454275" y="685800"/>
            <a:ext cx="2863850" cy="2387526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541905" y="3072765"/>
            <a:ext cx="2689003" cy="3530599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14400" y="463672"/>
            <a:ext cx="1790090" cy="2068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Khoa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tự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nhiên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–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Lớp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14400" y="6610926"/>
            <a:ext cx="6095899" cy="24840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 spc="1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Hệ</a:t>
            </a:r>
            <a:r>
              <a:rPr dirty="0" sz="1400" spc="1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 spc="1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 spc="1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là</a:t>
            </a:r>
            <a:r>
              <a:rPr dirty="0" sz="1400" spc="1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  <a:r>
              <a:rPr dirty="0" sz="1400" spc="1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hợp</a:t>
            </a:r>
            <a:r>
              <a:rPr dirty="0" sz="1400" spc="1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một</a:t>
            </a:r>
            <a:r>
              <a:rPr dirty="0" sz="1400" spc="1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số</a:t>
            </a:r>
            <a:r>
              <a:rPr dirty="0" sz="1400" spc="1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 spc="1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 spc="1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cùng</a:t>
            </a:r>
            <a:r>
              <a:rPr dirty="0" sz="1400" spc="1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hoạt</a:t>
            </a:r>
            <a:r>
              <a:rPr dirty="0" sz="1400" spc="1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động</a:t>
            </a:r>
            <a:r>
              <a:rPr dirty="0" sz="1400" spc="1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để</a:t>
            </a:r>
            <a:r>
              <a:rPr dirty="0" sz="1400" spc="1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 spc="1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hiện</a:t>
            </a:r>
            <a:r>
              <a:rPr dirty="0" sz="1400" spc="1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dirty="0" sz="1400" spc="1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số</a:t>
            </a:r>
            <a:r>
              <a:rPr dirty="0" sz="1400" spc="1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chức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năng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nhất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định.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thể</a:t>
            </a:r>
            <a:r>
              <a:rPr dirty="0" sz="14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là</a:t>
            </a:r>
            <a:r>
              <a:rPr dirty="0" sz="14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  <a:r>
              <a:rPr dirty="0" sz="14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hợp</a:t>
            </a:r>
            <a:r>
              <a:rPr dirty="0" sz="14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quan,</a:t>
            </a:r>
            <a:r>
              <a:rPr dirty="0" sz="1400" spc="9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hệ</a:t>
            </a:r>
            <a:r>
              <a:rPr dirty="0" sz="14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 spc="9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hoạt</a:t>
            </a:r>
            <a:r>
              <a:rPr dirty="0" sz="14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động</a:t>
            </a:r>
            <a:r>
              <a:rPr dirty="0" sz="14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thống</a:t>
            </a:r>
            <a:r>
              <a:rPr dirty="0" sz="14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nhất,</a:t>
            </a:r>
            <a:r>
              <a:rPr dirty="0" sz="14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nhịp</a:t>
            </a:r>
            <a:r>
              <a:rPr dirty="0" sz="14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nhàng</a:t>
            </a:r>
            <a:r>
              <a:rPr dirty="0" sz="14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để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hiện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chức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năng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sống.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d)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Tổ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chức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hiện: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1: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Chuyển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giao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vụ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 spc="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GV</a:t>
            </a:r>
            <a:r>
              <a:rPr dirty="0" sz="1400" spc="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chia</a:t>
            </a:r>
            <a:r>
              <a:rPr dirty="0" sz="1400" spc="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lớp</a:t>
            </a:r>
            <a:r>
              <a:rPr dirty="0" sz="1400" spc="2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thành</a:t>
            </a:r>
            <a:r>
              <a:rPr dirty="0" sz="14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4</a:t>
            </a:r>
            <a:r>
              <a:rPr dirty="0" sz="1400" spc="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nhóm</a:t>
            </a:r>
            <a:r>
              <a:rPr dirty="0" sz="14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(mỗi</a:t>
            </a:r>
            <a:r>
              <a:rPr dirty="0" sz="14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nhóm</a:t>
            </a:r>
            <a:r>
              <a:rPr dirty="0" sz="14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4</a:t>
            </a:r>
            <a:r>
              <a:rPr dirty="0" sz="1400" spc="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 spc="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6</a:t>
            </a:r>
            <a:r>
              <a:rPr dirty="0" sz="1400" spc="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HS).</a:t>
            </a:r>
            <a:r>
              <a:rPr dirty="0" sz="14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Giao</a:t>
            </a:r>
            <a:r>
              <a:rPr dirty="0" sz="1400" spc="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cho</a:t>
            </a:r>
            <a:r>
              <a:rPr dirty="0" sz="1400" spc="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nhóm</a:t>
            </a:r>
            <a:r>
              <a:rPr dirty="0" sz="14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dirty="0" sz="1400" spc="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-2</a:t>
            </a:r>
            <a:r>
              <a:rPr dirty="0" sz="1400" spc="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</a:t>
            </a:r>
            <a:r>
              <a:rPr dirty="0" sz="1400" spc="2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hình</a:t>
            </a:r>
            <a:r>
              <a:rPr dirty="0" sz="1400" spc="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về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 spc="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vật,</a:t>
            </a:r>
            <a:r>
              <a:rPr dirty="0" sz="1400" spc="6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nhóm</a:t>
            </a:r>
            <a:r>
              <a:rPr dirty="0" sz="1400" spc="6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3</a:t>
            </a:r>
            <a:r>
              <a:rPr dirty="0" sz="1400" spc="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-4</a:t>
            </a:r>
            <a:r>
              <a:rPr dirty="0" sz="1400" spc="6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</a:t>
            </a:r>
            <a:r>
              <a:rPr dirty="0" sz="1400" spc="6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hình</a:t>
            </a:r>
            <a:r>
              <a:rPr dirty="0" sz="1400" spc="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về</a:t>
            </a:r>
            <a:r>
              <a:rPr dirty="0" sz="1400" spc="6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động</a:t>
            </a:r>
            <a:r>
              <a:rPr dirty="0" sz="1400" spc="6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vật.</a:t>
            </a:r>
            <a:r>
              <a:rPr dirty="0" sz="1400" spc="6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Yêu</a:t>
            </a:r>
            <a:r>
              <a:rPr dirty="0" sz="1400" spc="6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cầu</a:t>
            </a:r>
            <a:r>
              <a:rPr dirty="0" sz="1400" spc="6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 spc="6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dán</a:t>
            </a:r>
            <a:r>
              <a:rPr dirty="0" sz="1400" spc="6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tên</a:t>
            </a:r>
            <a:r>
              <a:rPr dirty="0" sz="1400" spc="6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 spc="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 spc="6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tương</a:t>
            </a:r>
            <a:r>
              <a:rPr dirty="0" sz="1400" spc="6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ứng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lên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hình.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=&gt;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GV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gọi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tên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hệ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chồi,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hệ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tiêu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hóa,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hệ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hô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hấp,..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=&gt;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Yêu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cầu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nêu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khái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về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hệ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–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thể.</a:t>
            </a:r>
          </a:p>
          <a:p>
            <a:pPr marL="0" marR="0">
              <a:lnSpc>
                <a:spcPts val="1550"/>
              </a:lnSpc>
              <a:spcBef>
                <a:spcPts val="5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nhận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vụ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14400" y="9432425"/>
            <a:ext cx="1667560" cy="2068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Trường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THCS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Tam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Hiệp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291633" y="9432425"/>
            <a:ext cx="1718767" cy="2068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Giáo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viên: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Trình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Thị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Hoa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914400" y="3752659"/>
            <a:ext cx="6223000" cy="29553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14400" y="463672"/>
            <a:ext cx="1790090" cy="2068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Khoa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tự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nhiên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–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Lớp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14400" y="693361"/>
            <a:ext cx="5210810" cy="187065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2: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hiện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vụ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thảo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luận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nhóm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xác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định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3: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kết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thảo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luận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viên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mời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đại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diện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trình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bày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sản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phẩm.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4: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Đánh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kết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hiện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vụ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viên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tổ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chức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sinh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đánh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nhận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xét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câu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lời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bạn.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sinh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đánh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nhận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xét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câu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lời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bạn.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viên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đánh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hoạt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động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sinh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3.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Hoạt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động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3: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Luyện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14400" y="2533477"/>
            <a:ext cx="1080695" cy="23499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a)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Mục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tiêu: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14400" y="2737934"/>
            <a:ext cx="6095897" cy="10528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xác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định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gọi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tên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được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cấp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tổ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chức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sống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thể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bào.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b)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Nội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dung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xác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định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được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cấp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tổ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chức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sống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thể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trên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hình.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c)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Sản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phẩm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sát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hình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gọi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tên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cấp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tổ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chức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sống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thể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bào.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Sau</a:t>
            </a:r>
            <a:r>
              <a:rPr dirty="0" sz="1400" spc="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khi</a:t>
            </a:r>
            <a:r>
              <a:rPr dirty="0" sz="1400" spc="5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thảo</a:t>
            </a:r>
            <a:r>
              <a:rPr dirty="0" sz="1400" spc="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luận,</a:t>
            </a:r>
            <a:r>
              <a:rPr dirty="0" sz="1400" spc="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 spc="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sắp</a:t>
            </a:r>
            <a:r>
              <a:rPr dirty="0" sz="1400" spc="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xếp</a:t>
            </a:r>
            <a:r>
              <a:rPr dirty="0" sz="1400" spc="5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 spc="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cấp</a:t>
            </a:r>
            <a:r>
              <a:rPr dirty="0" sz="1400" spc="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tổ</a:t>
            </a:r>
            <a:r>
              <a:rPr dirty="0" sz="1400" spc="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chức</a:t>
            </a:r>
            <a:r>
              <a:rPr dirty="0" sz="1400" spc="5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 spc="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gọi</a:t>
            </a:r>
            <a:r>
              <a:rPr dirty="0" sz="1400" spc="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tên</a:t>
            </a:r>
            <a:r>
              <a:rPr dirty="0" sz="1400" spc="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theo</a:t>
            </a:r>
            <a:r>
              <a:rPr dirty="0" sz="1400" spc="5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thứ</a:t>
            </a:r>
            <a:r>
              <a:rPr dirty="0" sz="1400" spc="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tự</a:t>
            </a:r>
            <a:r>
              <a:rPr dirty="0" sz="1400" spc="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tăng</a:t>
            </a:r>
            <a:r>
              <a:rPr dirty="0" sz="1400" spc="5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dần</a:t>
            </a:r>
            <a:r>
              <a:rPr dirty="0" sz="1400" spc="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như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sau: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914400" y="6715511"/>
            <a:ext cx="2945104" cy="43945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d)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Tổ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chức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hiện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1: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Chuyển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giao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vụ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914400" y="7124425"/>
            <a:ext cx="6095897" cy="187065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GV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chia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lớp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thành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4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nhóm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(mỗi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nhóm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4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6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HS),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phát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tranh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nhóm: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+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Nhóm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2: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tranh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về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cấp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tổ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chức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thể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vật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+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Nhóm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3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4: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tranh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về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cấp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tổ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chức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thể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động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vật.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Yêu</a:t>
            </a:r>
            <a:r>
              <a:rPr dirty="0" sz="1400" spc="1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cầu</a:t>
            </a:r>
            <a:r>
              <a:rPr dirty="0" sz="1400" spc="1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 spc="1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nhóm</a:t>
            </a:r>
            <a:r>
              <a:rPr dirty="0" sz="1400" spc="1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thảo</a:t>
            </a:r>
            <a:r>
              <a:rPr dirty="0" sz="1400" spc="1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luận</a:t>
            </a:r>
            <a:r>
              <a:rPr dirty="0" sz="1400" spc="1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 spc="1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gọi</a:t>
            </a:r>
            <a:r>
              <a:rPr dirty="0" sz="1400" spc="1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tên</a:t>
            </a:r>
            <a:r>
              <a:rPr dirty="0" sz="1400" spc="1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dán</a:t>
            </a:r>
            <a:r>
              <a:rPr dirty="0" sz="1400" spc="1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tên</a:t>
            </a:r>
            <a:r>
              <a:rPr dirty="0" sz="1400" spc="1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 spc="1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 spc="1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tương</a:t>
            </a:r>
            <a:r>
              <a:rPr dirty="0" sz="1400" spc="1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ứng</a:t>
            </a:r>
            <a:r>
              <a:rPr dirty="0" sz="1400" spc="1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lên</a:t>
            </a:r>
            <a:r>
              <a:rPr dirty="0" sz="1400" spc="1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hình,</a:t>
            </a:r>
            <a:r>
              <a:rPr dirty="0" sz="1400" spc="1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sắp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xếp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theo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cấp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độ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tăng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dần.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nhận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vụ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2: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hiện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vụ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thảo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luận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nhóm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xác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định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3: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kết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thảo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luận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14400" y="9432425"/>
            <a:ext cx="1667560" cy="2068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Trường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THCS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Tam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Hiệp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291633" y="9432425"/>
            <a:ext cx="1718767" cy="2068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Giáo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viên: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Trình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Thị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Hoa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14400" y="463672"/>
            <a:ext cx="1790090" cy="2068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Khoa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tự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nhiên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–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Lớp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14400" y="693361"/>
            <a:ext cx="5210810" cy="125728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viên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mời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đại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diện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nhóm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trình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bày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sản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phẩm.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4: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Đánh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kết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hiện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vụ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viên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tổ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chức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sinh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đánh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nhận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xét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câu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lời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bạn.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sinh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đánh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nhận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xét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câu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lời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bạn.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viên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đánh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hoạt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động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sinh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4.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Hoạt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động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4: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Vận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dụng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14400" y="1920105"/>
            <a:ext cx="1080695" cy="23499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a)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Mục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tiêu: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14400" y="2124562"/>
            <a:ext cx="6095871" cy="24840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xác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định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được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cấp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tổ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chức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thể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trong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tế.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b)</a:t>
            </a:r>
            <a:r>
              <a:rPr dirty="0" sz="1400" spc="8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Nội</a:t>
            </a:r>
            <a:r>
              <a:rPr dirty="0" sz="1400" spc="79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dung:</a:t>
            </a:r>
            <a:r>
              <a:rPr dirty="0" sz="1400" spc="8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 spc="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vẽ</a:t>
            </a:r>
            <a:r>
              <a:rPr dirty="0" sz="1400" spc="7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tranh</a:t>
            </a:r>
            <a:r>
              <a:rPr dirty="0" sz="1400" spc="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hoặc</a:t>
            </a:r>
            <a:r>
              <a:rPr dirty="0" sz="1400" spc="7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sưu</a:t>
            </a:r>
            <a:r>
              <a:rPr dirty="0" sz="1400" spc="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tầm</a:t>
            </a:r>
            <a:r>
              <a:rPr dirty="0" sz="14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mẫu</a:t>
            </a:r>
            <a:r>
              <a:rPr dirty="0" sz="1400" spc="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vậy</a:t>
            </a:r>
            <a:r>
              <a:rPr dirty="0" sz="1400" spc="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 spc="7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lập</a:t>
            </a:r>
            <a:r>
              <a:rPr dirty="0" sz="1400" spc="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sơ</a:t>
            </a:r>
            <a:r>
              <a:rPr dirty="0" sz="1400" spc="7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đồ</a:t>
            </a:r>
            <a:r>
              <a:rPr dirty="0" sz="1400" spc="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về</a:t>
            </a:r>
            <a:r>
              <a:rPr dirty="0" sz="1400" spc="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cấp</a:t>
            </a:r>
            <a:r>
              <a:rPr dirty="0" sz="1400" spc="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tổ</a:t>
            </a:r>
            <a:r>
              <a:rPr dirty="0" sz="1400" spc="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chức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thể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bất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kì.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c)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Sản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phẩm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đồ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về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cấp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tổ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chức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thể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bất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kì.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d)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Tổ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chức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hiện: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1: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Chuyển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giao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vụ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 spc="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GV</a:t>
            </a:r>
            <a:r>
              <a:rPr dirty="0" sz="1400" spc="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yêu</a:t>
            </a:r>
            <a:r>
              <a:rPr dirty="0" sz="1400" spc="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cầu</a:t>
            </a:r>
            <a:r>
              <a:rPr dirty="0" sz="1400" spc="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 spc="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về</a:t>
            </a:r>
            <a:r>
              <a:rPr dirty="0" sz="1400" spc="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nhà</a:t>
            </a:r>
            <a:r>
              <a:rPr dirty="0" sz="1400" spc="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tìm</a:t>
            </a:r>
            <a:r>
              <a:rPr dirty="0" sz="1400" spc="7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hiểu,</a:t>
            </a:r>
            <a:r>
              <a:rPr dirty="0" sz="1400" spc="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vẽ</a:t>
            </a:r>
            <a:r>
              <a:rPr dirty="0" sz="1400" spc="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tranh</a:t>
            </a:r>
            <a:r>
              <a:rPr dirty="0" sz="1400" spc="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hoặc</a:t>
            </a:r>
            <a:r>
              <a:rPr dirty="0" sz="1400" spc="7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sưu</a:t>
            </a:r>
            <a:r>
              <a:rPr dirty="0" sz="1400" spc="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tầm</a:t>
            </a:r>
            <a:r>
              <a:rPr dirty="0" sz="1400" spc="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mẫu</a:t>
            </a:r>
            <a:r>
              <a:rPr dirty="0" sz="1400" spc="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vật</a:t>
            </a:r>
            <a:r>
              <a:rPr dirty="0" sz="1400" spc="7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 spc="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lập</a:t>
            </a:r>
            <a:r>
              <a:rPr dirty="0" sz="1400" spc="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sơ</a:t>
            </a:r>
            <a:r>
              <a:rPr dirty="0" sz="1400" spc="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đồ</a:t>
            </a:r>
            <a:r>
              <a:rPr dirty="0" sz="1400" spc="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về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cấp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tổ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chức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thể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bất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kì.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nhận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vụ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2: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hiện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vụ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Mỗi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tìm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hiểu,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lập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đồ.</a:t>
            </a:r>
          </a:p>
          <a:p>
            <a:pPr marL="0" marR="0">
              <a:lnSpc>
                <a:spcPts val="1550"/>
              </a:lnSpc>
              <a:spcBef>
                <a:spcPts val="5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3: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kết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thảo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luận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14400" y="4578051"/>
            <a:ext cx="4546905" cy="6439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viên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nhận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tiết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2.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4: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Đánh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kết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hiện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vụ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viên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đánh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nhận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xét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hoạt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động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sinh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914400" y="9432425"/>
            <a:ext cx="1667560" cy="2068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Trường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THCS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Tam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Hiệp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291633" y="9432425"/>
            <a:ext cx="1718767" cy="2068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Giáo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viên: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Trình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Thị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Hoa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dc:creator>root</dc:creator>
  <cp:lastModifiedBy>root</cp:lastModifiedBy>
  <cp:revision>1</cp:revision>
  <dcterms:modified xsi:type="dcterms:W3CDTF">2023-03-28T09:09:33+00:00</dcterms:modified>
</cp:coreProperties>
</file>