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91" r:id="rId3"/>
    <p:sldId id="277" r:id="rId4"/>
    <p:sldId id="295" r:id="rId5"/>
    <p:sldId id="282" r:id="rId6"/>
    <p:sldId id="283" r:id="rId7"/>
    <p:sldId id="284" r:id="rId8"/>
    <p:sldId id="286" r:id="rId9"/>
    <p:sldId id="258" r:id="rId10"/>
    <p:sldId id="259" r:id="rId11"/>
    <p:sldId id="260" r:id="rId12"/>
    <p:sldId id="263" r:id="rId13"/>
    <p:sldId id="261" r:id="rId14"/>
    <p:sldId id="292" r:id="rId15"/>
    <p:sldId id="288" r:id="rId16"/>
    <p:sldId id="266" r:id="rId17"/>
    <p:sldId id="290" r:id="rId18"/>
    <p:sldId id="293" r:id="rId19"/>
    <p:sldId id="287" r:id="rId20"/>
    <p:sldId id="289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3EC3E-6840-49B3-82C8-18AC8F89D10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4080-B3BC-4399-BBB2-71572AA5A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085C-B306-4BBD-888D-8A858C6EC6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1506-1CF8-49A4-92D0-AC1F71C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085C-B306-4BBD-888D-8A858C6EC6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1506-1CF8-49A4-92D0-AC1F71C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7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085C-B306-4BBD-888D-8A858C6EC6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1506-1CF8-49A4-92D0-AC1F71C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1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9ABBD-66CD-4E88-B5E3-5923B6AA1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60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085C-B306-4BBD-888D-8A858C6EC6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1506-1CF8-49A4-92D0-AC1F71C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4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085C-B306-4BBD-888D-8A858C6EC6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1506-1CF8-49A4-92D0-AC1F71C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9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085C-B306-4BBD-888D-8A858C6EC6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1506-1CF8-49A4-92D0-AC1F71C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8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085C-B306-4BBD-888D-8A858C6EC6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1506-1CF8-49A4-92D0-AC1F71C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7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085C-B306-4BBD-888D-8A858C6EC6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1506-1CF8-49A4-92D0-AC1F71C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5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085C-B306-4BBD-888D-8A858C6EC6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1506-1CF8-49A4-92D0-AC1F71C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0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085C-B306-4BBD-888D-8A858C6EC6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1506-1CF8-49A4-92D0-AC1F71C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9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085C-B306-4BBD-888D-8A858C6EC6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1506-1CF8-49A4-92D0-AC1F71C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2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D085C-B306-4BBD-888D-8A858C6EC6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1506-1CF8-49A4-92D0-AC1F71C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2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057400" y="762000"/>
            <a:ext cx="8001000" cy="495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KÍNH CHÀO CÁC THẦY CÔ CÙNG CÁC EM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895600" y="4267200"/>
            <a:ext cx="6324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6699FF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Ngữ văn 6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077" name="VoTa305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62100" y="65913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 descr="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37160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977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760" fill="hold"/>
                                        <p:tgtEl>
                                          <p:spTgt spid="3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7"/>
                </p:tgtEl>
              </p:cMediaNode>
            </p:audio>
          </p:childTnLst>
        </p:cTn>
      </p:par>
    </p:tnLst>
    <p:bldLst>
      <p:bldP spid="3074" grpId="0" animBg="1"/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64377" y="269967"/>
            <a:ext cx="558981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TRÒ CHƠI: TIẾP SỨC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6570" y="1598478"/>
            <a:ext cx="10933611" cy="49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/>
              <a:t>Chia </a:t>
            </a:r>
            <a:r>
              <a:rPr lang="en-US" altLang="en-US" sz="3600" dirty="0" err="1"/>
              <a:t>lớp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làm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2 </a:t>
            </a:r>
            <a:r>
              <a:rPr lang="en-US" altLang="en-US" sz="3600" dirty="0" err="1"/>
              <a:t>đội</a:t>
            </a:r>
            <a:r>
              <a:rPr lang="en-US" altLang="en-US" sz="3600" dirty="0"/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</a:rPr>
              <a:t>Luật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chơi</a:t>
            </a:r>
            <a:r>
              <a:rPr lang="en-US" altLang="en-US" sz="3600" dirty="0">
                <a:solidFill>
                  <a:srgbClr val="FF0000"/>
                </a:solidFill>
              </a:rPr>
              <a:t>: 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/>
              <a:t>- </a:t>
            </a:r>
            <a:r>
              <a:rPr lang="en-US" altLang="en-US" sz="3600" dirty="0" err="1"/>
              <a:t>Đội</a:t>
            </a:r>
            <a:r>
              <a:rPr lang="en-US" altLang="en-US" sz="3600" dirty="0"/>
              <a:t> 1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đội</a:t>
            </a:r>
            <a:r>
              <a:rPr lang="en-US" altLang="en-US" sz="3600" dirty="0"/>
              <a:t> 2 </a:t>
            </a:r>
            <a:r>
              <a:rPr lang="en-US" altLang="en-US" sz="3600" dirty="0" err="1"/>
              <a:t>lên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bảng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điền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bảng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phân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loại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theo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thứ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tự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1 </a:t>
            </a:r>
            <a:r>
              <a:rPr lang="en-US" altLang="en-US" sz="3600" dirty="0" err="1"/>
              <a:t>đến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hết</a:t>
            </a:r>
            <a:r>
              <a:rPr lang="en-US" altLang="en-US" sz="3600" dirty="0"/>
              <a:t>. </a:t>
            </a:r>
            <a:r>
              <a:rPr lang="en-US" altLang="en-US" sz="3600" dirty="0" err="1"/>
              <a:t>Trong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thời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gian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rgbClr val="0000FF"/>
                </a:solidFill>
              </a:rPr>
              <a:t>1 </a:t>
            </a:r>
            <a:r>
              <a:rPr lang="en-US" altLang="en-US" sz="3600" dirty="0" err="1">
                <a:solidFill>
                  <a:srgbClr val="0000FF"/>
                </a:solidFill>
              </a:rPr>
              <a:t>phút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/>
              <a:t>đội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điền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đúng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động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bảng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phân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loại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đội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chiến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thắng</a:t>
            </a:r>
            <a:r>
              <a:rPr lang="en-US" altLang="en-US" sz="3600" dirty="0"/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3600" dirty="0"/>
              <a:t> </a:t>
            </a:r>
            <a:r>
              <a:rPr lang="en-US" altLang="en-US" sz="3600" dirty="0" err="1"/>
              <a:t>Trong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trường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hợp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cả</a:t>
            </a:r>
            <a:r>
              <a:rPr lang="en-US" altLang="en-US" sz="3600" dirty="0"/>
              <a:t> 2 </a:t>
            </a:r>
            <a:r>
              <a:rPr lang="en-US" altLang="en-US" sz="3600" dirty="0" err="1"/>
              <a:t>đội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điền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đúng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động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bảng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phân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loại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thì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đội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thức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bày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đẹp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hơn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đội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chiến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thắng</a:t>
            </a:r>
            <a:r>
              <a:rPr lang="en-US" altLang="en-US" sz="3600" dirty="0" smtClean="0"/>
              <a:t>.</a:t>
            </a:r>
            <a:endParaRPr lang="en-US" alt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90" y="446313"/>
            <a:ext cx="3933010" cy="247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68846"/>
              </p:ext>
            </p:extLst>
          </p:nvPr>
        </p:nvGraphicFramePr>
        <p:xfrm>
          <a:off x="770709" y="1265238"/>
          <a:ext cx="10384971" cy="3306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3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1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67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6666"/>
                        </a:solidFill>
                      </a:endParaRPr>
                    </a:p>
                  </a:txBody>
                  <a:tcPr marT="45705" marB="4570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Thường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đòi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hỏi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động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khác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kèm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phía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sau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05" marB="4570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đòi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hỏi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động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khác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kèm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phía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sau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05" marB="4570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4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Trả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lời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câu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hỏi</a:t>
                      </a:r>
                      <a:endParaRPr lang="en-US" sz="2400" b="1" baseline="0" dirty="0" smtClean="0"/>
                    </a:p>
                    <a:p>
                      <a:pPr algn="ctr"/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</a:rPr>
                        <a:t>Làm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</a:rPr>
                        <a:t>gì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45673" marB="4567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05" marB="4570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chạy</a:t>
                      </a: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cười</a:t>
                      </a: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hỏi</a:t>
                      </a: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ngồi</a:t>
                      </a: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đứng</a:t>
                      </a: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Trả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lời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các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câu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hỏi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</a:rPr>
                        <a:t>Làm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</a:rPr>
                        <a:t>sao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</a:rPr>
                        <a:t>?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</a:rPr>
                        <a:t>Thế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</a:rPr>
                        <a:t>nào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45673" marB="4567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dám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toan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lang="en-US" sz="4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5" marB="4570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buồn</a:t>
                      </a: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gãy</a:t>
                      </a: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ghét</a:t>
                      </a: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đau</a:t>
                      </a: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nhức</a:t>
                      </a: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nứt</a:t>
                      </a: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vui</a:t>
                      </a: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yêu</a:t>
                      </a: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T="45705" marB="4570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95700" y="452438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FF0000"/>
                </a:solidFill>
              </a:rPr>
              <a:t>BẢNG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LOẠI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TỪ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5797975" y="3045579"/>
            <a:ext cx="265124" cy="331796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9275960" y="3022719"/>
            <a:ext cx="265124" cy="336368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0" y="4876801"/>
            <a:ext cx="2743200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    </a:t>
            </a:r>
            <a:r>
              <a:rPr lang="en-US" sz="2400" dirty="0" err="1">
                <a:solidFill>
                  <a:srgbClr val="FF0000"/>
                </a:solidFill>
              </a:rPr>
              <a:t>Động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từ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thái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7166" y="4922851"/>
            <a:ext cx="260341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,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123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810001" y="404814"/>
            <a:ext cx="3903663" cy="52387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CÁC LOẠI </a:t>
            </a:r>
            <a:r>
              <a:rPr lang="vi-VN" altLang="en-US" sz="2800" dirty="0">
                <a:solidFill>
                  <a:srgbClr val="FF0000"/>
                </a:solidFill>
              </a:rPr>
              <a:t>ĐỘNG</a:t>
            </a:r>
            <a:r>
              <a:rPr lang="en-US" altLang="en-US" sz="2800" dirty="0">
                <a:solidFill>
                  <a:srgbClr val="FF0000"/>
                </a:solidFill>
              </a:rPr>
              <a:t> T</a:t>
            </a:r>
            <a:r>
              <a:rPr lang="vi-VN" altLang="en-US" sz="2800" dirty="0">
                <a:solidFill>
                  <a:srgbClr val="FF0000"/>
                </a:solidFill>
              </a:rPr>
              <a:t>Ừ</a:t>
            </a: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>
            <a:off x="3657600" y="981076"/>
            <a:ext cx="2133600" cy="7286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798286" y="1762126"/>
            <a:ext cx="4281714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0000FF"/>
                </a:solidFill>
                <a:latin typeface="+mj-lt"/>
              </a:rPr>
              <a:t>ĐỘNG TỪ TÌNH THÁI</a:t>
            </a:r>
            <a:endParaRPr lang="en-US" altLang="en-US" sz="3600" b="1" dirty="0">
              <a:solidFill>
                <a:srgbClr val="0000FF"/>
              </a:solidFill>
              <a:latin typeface="+mj-lt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</a:rPr>
              <a:t>Thường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</a:rPr>
              <a:t>đòi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</a:rPr>
              <a:t>hỏi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</a:rPr>
              <a:t>có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</a:rPr>
              <a:t>động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</a:rPr>
              <a:t>từ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</a:rPr>
              <a:t>khác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</a:rPr>
              <a:t>đi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</a:rPr>
              <a:t>kèm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alt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5257800" y="1746251"/>
            <a:ext cx="5466806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0000FF"/>
                </a:solidFill>
                <a:latin typeface="+mj-lt"/>
              </a:rPr>
              <a:t>ĐỘNG TỪ CHỈ HÀNH ĐỘNG, TRẠNG THÁI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</a:rPr>
              <a:t>Không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</a:rPr>
              <a:t>đòi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</a:rPr>
              <a:t>hỏi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</a:rPr>
              <a:t>động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</a:rPr>
              <a:t>từ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 )</a:t>
            </a:r>
            <a:endParaRPr lang="en-US" alt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5791200" y="981076"/>
            <a:ext cx="1981200" cy="715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3958046" y="4497979"/>
            <a:ext cx="349685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altLang="en-US" sz="3600" dirty="0">
                <a:latin typeface="+mj-lt"/>
              </a:rPr>
              <a:t>Động</a:t>
            </a:r>
            <a:r>
              <a:rPr lang="en-US" altLang="en-US" sz="3600" dirty="0">
                <a:latin typeface="+mj-lt"/>
              </a:rPr>
              <a:t> t</a:t>
            </a:r>
            <a:r>
              <a:rPr lang="vi-VN" altLang="en-US" sz="3600" dirty="0">
                <a:latin typeface="+mj-lt"/>
              </a:rPr>
              <a:t>ừ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ch</a:t>
            </a:r>
            <a:r>
              <a:rPr lang="vi-VN" altLang="en-US" sz="3600" dirty="0">
                <a:latin typeface="+mj-lt"/>
              </a:rPr>
              <a:t>ỉ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hoạt</a:t>
            </a:r>
            <a:r>
              <a:rPr lang="en-US" altLang="en-US" sz="3600" dirty="0">
                <a:latin typeface="+mj-lt"/>
              </a:rPr>
              <a:t> </a:t>
            </a:r>
            <a:r>
              <a:rPr lang="vi-VN" altLang="en-US" sz="3600" dirty="0">
                <a:latin typeface="+mj-lt"/>
              </a:rPr>
              <a:t>động</a:t>
            </a:r>
            <a:r>
              <a:rPr lang="en-US" altLang="en-US" sz="3600" dirty="0">
                <a:latin typeface="+mj-lt"/>
              </a:rPr>
              <a:t> (</a:t>
            </a:r>
            <a:r>
              <a:rPr lang="en-US" altLang="en-US" sz="3600" dirty="0" err="1">
                <a:latin typeface="+mj-lt"/>
              </a:rPr>
              <a:t>tr</a:t>
            </a:r>
            <a:r>
              <a:rPr lang="vi-VN" altLang="en-US" sz="3600" dirty="0">
                <a:latin typeface="+mj-lt"/>
              </a:rPr>
              <a:t>ả</a:t>
            </a:r>
            <a:r>
              <a:rPr lang="en-US" altLang="en-US" sz="3600" dirty="0">
                <a:latin typeface="+mj-lt"/>
              </a:rPr>
              <a:t> l</a:t>
            </a:r>
            <a:r>
              <a:rPr lang="vi-VN" altLang="en-US" sz="3600" dirty="0">
                <a:latin typeface="+mj-lt"/>
              </a:rPr>
              <a:t>ời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smtClean="0">
                <a:latin typeface="+mj-lt"/>
              </a:rPr>
              <a:t>c</a:t>
            </a:r>
            <a:r>
              <a:rPr lang="vi-VN" altLang="en-US" sz="3600" dirty="0">
                <a:latin typeface="+mj-lt"/>
              </a:rPr>
              <a:t>â</a:t>
            </a:r>
            <a:r>
              <a:rPr lang="en-US" altLang="en-US" sz="3600" dirty="0">
                <a:latin typeface="+mj-lt"/>
              </a:rPr>
              <a:t>u h</a:t>
            </a:r>
            <a:r>
              <a:rPr lang="vi-VN" altLang="en-US" sz="3600" dirty="0">
                <a:latin typeface="+mj-lt"/>
              </a:rPr>
              <a:t>ỏi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i="1" dirty="0">
                <a:solidFill>
                  <a:srgbClr val="FF0000"/>
                </a:solidFill>
                <a:latin typeface="+mj-lt"/>
              </a:rPr>
              <a:t>L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àm</a:t>
            </a:r>
            <a:r>
              <a:rPr lang="en-US" altLang="en-US" sz="3600" i="1" dirty="0">
                <a:solidFill>
                  <a:srgbClr val="FF0000"/>
                </a:solidFill>
                <a:latin typeface="+mj-lt"/>
              </a:rPr>
              <a:t> g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ì</a:t>
            </a:r>
            <a:r>
              <a:rPr lang="en-US" altLang="en-US" sz="3600" i="1" dirty="0">
                <a:solidFill>
                  <a:srgbClr val="FF0000"/>
                </a:solidFill>
                <a:latin typeface="+mj-lt"/>
              </a:rPr>
              <a:t>?)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7696199" y="4497979"/>
            <a:ext cx="411262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Động</a:t>
            </a:r>
            <a:r>
              <a:rPr lang="en-US" alt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alt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chỉ</a:t>
            </a:r>
            <a:r>
              <a:rPr lang="en-US" alt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trạng</a:t>
            </a:r>
            <a:r>
              <a:rPr lang="en-US" alt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thái</a:t>
            </a:r>
            <a:r>
              <a:rPr lang="en-US" alt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(</a:t>
            </a:r>
            <a:r>
              <a:rPr lang="en-US" alt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trả</a:t>
            </a:r>
            <a:r>
              <a:rPr lang="en-US" alt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lời</a:t>
            </a:r>
            <a:r>
              <a:rPr lang="en-US" alt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câu</a:t>
            </a:r>
            <a:r>
              <a:rPr lang="en-US" alt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hỏi</a:t>
            </a:r>
            <a:r>
              <a:rPr lang="en-US" alt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Làm</a:t>
            </a:r>
            <a:r>
              <a:rPr lang="en-US" altLang="en-US" sz="3600" i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sao</a:t>
            </a:r>
            <a:r>
              <a:rPr lang="en-US" altLang="en-US" sz="3600" i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? </a:t>
            </a:r>
            <a:r>
              <a:rPr lang="en-US" altLang="en-US" sz="3600" i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Thế</a:t>
            </a:r>
            <a:r>
              <a:rPr lang="en-US" altLang="en-US" sz="3600" i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nào</a:t>
            </a:r>
            <a:r>
              <a:rPr lang="en-US" altLang="en-US" sz="3600" i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?)</a:t>
            </a:r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flipH="1">
            <a:off x="5577840" y="3868781"/>
            <a:ext cx="2316433" cy="62919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7894272" y="3868782"/>
            <a:ext cx="2229441" cy="62919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 animBg="1"/>
      <p:bldP spid="18453" grpId="0" animBg="1"/>
      <p:bldP spid="18454" grpId="0" animBg="1"/>
      <p:bldP spid="18456" grpId="0" animBg="1"/>
      <p:bldP spid="184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3657600" y="3429000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f-ZA" altLang="en-US" sz="2000">
              <a:latin typeface=".VnTime" panose="020B7200000000000000" pitchFamily="34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46743" y="232229"/>
            <a:ext cx="1051074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NHANH: 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302768" y="2446111"/>
            <a:ext cx="2743200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691022" y="1389285"/>
            <a:ext cx="3157538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509824" y="1914976"/>
            <a:ext cx="3462337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57200" y="1411309"/>
            <a:ext cx="3886200" cy="144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529882" y="2699657"/>
            <a:ext cx="6524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233822" y="1665509"/>
            <a:ext cx="457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965310" y="2188025"/>
            <a:ext cx="457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033" y="665589"/>
            <a:ext cx="11856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865135"/>
            <a:ext cx="11457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57200" y="3369490"/>
            <a:ext cx="8004628" cy="62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 – “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 – “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62611" y="4253177"/>
            <a:ext cx="7075532" cy="86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“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“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58798" y="5003297"/>
            <a:ext cx="6364514" cy="77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“Tin”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B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“Tin”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4038601" y="3692686"/>
            <a:ext cx="471223" cy="353769"/>
          </a:xfrm>
          <a:prstGeom prst="ellipse">
            <a:avLst/>
          </a:prstGeom>
          <a:noFill/>
          <a:ln w="28575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893444" y="4590115"/>
            <a:ext cx="381000" cy="304800"/>
          </a:xfrm>
          <a:prstGeom prst="ellipse">
            <a:avLst/>
          </a:prstGeom>
          <a:noFill/>
          <a:ln w="28575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4418922" y="5254755"/>
            <a:ext cx="414338" cy="381000"/>
          </a:xfrm>
          <a:prstGeom prst="ellipse">
            <a:avLst/>
          </a:prstGeom>
          <a:noFill/>
          <a:ln w="28575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833645" y="6092448"/>
            <a:ext cx="516177" cy="476355"/>
          </a:xfrm>
          <a:prstGeom prst="ellipse">
            <a:avLst/>
          </a:prstGeom>
          <a:noFill/>
          <a:ln w="28575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22509" y="5803990"/>
            <a:ext cx="7772400" cy="58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dẳng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“Tin”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“Tin”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2162492" y="2955016"/>
            <a:ext cx="376238" cy="376318"/>
          </a:xfrm>
          <a:prstGeom prst="ellipse">
            <a:avLst/>
          </a:prstGeom>
          <a:noFill/>
          <a:ln w="28575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08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/>
      <p:bldP spid="45" grpId="0"/>
      <p:bldP spid="20" grpId="0" animBg="1"/>
      <p:bldP spid="21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1" y="130628"/>
            <a:ext cx="1191622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71" y="668343"/>
            <a:ext cx="117130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ì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ạch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								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319367"/>
              </p:ext>
            </p:extLst>
          </p:nvPr>
        </p:nvGraphicFramePr>
        <p:xfrm>
          <a:off x="377371" y="2936737"/>
          <a:ext cx="11509830" cy="3449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610">
                  <a:extLst>
                    <a:ext uri="{9D8B030D-6E8A-4147-A177-3AD203B41FA5}">
                      <a16:colId xmlns:a16="http://schemas.microsoft.com/office/drawing/2014/main" val="2294161520"/>
                    </a:ext>
                  </a:extLst>
                </a:gridCol>
                <a:gridCol w="3836610">
                  <a:extLst>
                    <a:ext uri="{9D8B030D-6E8A-4147-A177-3AD203B41FA5}">
                      <a16:colId xmlns:a16="http://schemas.microsoft.com/office/drawing/2014/main" val="2343332655"/>
                    </a:ext>
                  </a:extLst>
                </a:gridCol>
                <a:gridCol w="3836610">
                  <a:extLst>
                    <a:ext uri="{9D8B030D-6E8A-4147-A177-3AD203B41FA5}">
                      <a16:colId xmlns:a16="http://schemas.microsoft.com/office/drawing/2014/main" val="2582588442"/>
                    </a:ext>
                  </a:extLst>
                </a:gridCol>
              </a:tblGrid>
              <a:tr h="1014573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TÌNH THÁI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CHỈ HÀNH ĐỘNG, TRẠNG THÁI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818273"/>
                  </a:ext>
                </a:extLst>
              </a:tr>
              <a:tr h="852242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CHỈ HÀNH ĐỘNG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CHỈ TRẠNG THÁI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595141"/>
                  </a:ext>
                </a:extLst>
              </a:tr>
              <a:tr h="1582735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52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99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1" y="130628"/>
            <a:ext cx="1191622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71" y="729459"/>
            <a:ext cx="117130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ì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ạch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								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628573" y="2032001"/>
            <a:ext cx="508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76055" y="2024747"/>
            <a:ext cx="508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30799" y="2010233"/>
            <a:ext cx="508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58004" y="2021001"/>
            <a:ext cx="326568" cy="37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78914" y="2024747"/>
            <a:ext cx="508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146971" y="2075543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373087" y="2452915"/>
            <a:ext cx="732971" cy="217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878285" y="2445659"/>
            <a:ext cx="856344" cy="17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009742" y="2462966"/>
            <a:ext cx="62774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811658" y="2462966"/>
            <a:ext cx="4789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215767"/>
              </p:ext>
            </p:extLst>
          </p:nvPr>
        </p:nvGraphicFramePr>
        <p:xfrm>
          <a:off x="478970" y="3647937"/>
          <a:ext cx="11277600" cy="250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>
                  <a:extLst>
                    <a:ext uri="{9D8B030D-6E8A-4147-A177-3AD203B41FA5}">
                      <a16:colId xmlns:a16="http://schemas.microsoft.com/office/drawing/2014/main" val="2294161520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343332655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582588442"/>
                    </a:ext>
                  </a:extLst>
                </a:gridCol>
              </a:tblGrid>
              <a:tr h="656364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TÌNH THÁI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CHỈ HÀNH ĐỘNG, TRẠNG THÁI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818273"/>
                  </a:ext>
                </a:extLst>
              </a:tr>
              <a:tr h="65636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CHỈ HÀNH ĐỘNG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CHỈ TRẠNG THÁI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595141"/>
                  </a:ext>
                </a:extLst>
              </a:tr>
              <a:tr h="65636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52753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24113" y="5021945"/>
            <a:ext cx="972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05082" y="5042932"/>
            <a:ext cx="108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77540" y="5058232"/>
            <a:ext cx="907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72629" y="5073532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5141" y="5073532"/>
            <a:ext cx="689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12342" y="5603808"/>
            <a:ext cx="1465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92056" y="5611458"/>
            <a:ext cx="972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51157" y="5021945"/>
            <a:ext cx="1286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96570" y="5058231"/>
            <a:ext cx="972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06457" y="5638217"/>
            <a:ext cx="972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52449"/>
              </p:ext>
            </p:extLst>
          </p:nvPr>
        </p:nvGraphicFramePr>
        <p:xfrm>
          <a:off x="478970" y="3696789"/>
          <a:ext cx="11277600" cy="2364377"/>
        </p:xfrm>
        <a:graphic>
          <a:graphicData uri="http://schemas.openxmlformats.org/drawingml/2006/table">
            <a:tbl>
              <a:tblPr/>
              <a:tblGrid>
                <a:gridCol w="11277600">
                  <a:extLst>
                    <a:ext uri="{9D8B030D-6E8A-4147-A177-3AD203B41FA5}">
                      <a16:colId xmlns:a16="http://schemas.microsoft.com/office/drawing/2014/main" val="4060703316"/>
                    </a:ext>
                  </a:extLst>
                </a:gridCol>
              </a:tblGrid>
              <a:tr h="23643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328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3" y="3226951"/>
            <a:ext cx="9502914" cy="30518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686" y="304801"/>
            <a:ext cx="11103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0686" y="1123406"/>
            <a:ext cx="57041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/>
              <a:t>a/…….. ….</a:t>
            </a:r>
            <a:r>
              <a:rPr lang="en-US" sz="2400" dirty="0" err="1"/>
              <a:t>gió</a:t>
            </a:r>
            <a:r>
              <a:rPr lang="en-US" sz="2400" dirty="0"/>
              <a:t>…….. ….</a:t>
            </a:r>
            <a:r>
              <a:rPr lang="en-US" sz="2400" dirty="0" err="1"/>
              <a:t>bão</a:t>
            </a:r>
            <a:r>
              <a:rPr lang="en-US" sz="2400" dirty="0"/>
              <a:t>.</a:t>
            </a:r>
          </a:p>
          <a:p>
            <a:pPr eaLnBrk="1" hangingPunct="1">
              <a:defRPr/>
            </a:pPr>
            <a:r>
              <a:rPr lang="en-US" sz="2400" dirty="0"/>
              <a:t>b/……. … </a:t>
            </a:r>
            <a:r>
              <a:rPr lang="en-US" sz="2400" dirty="0" err="1"/>
              <a:t>cầu</a:t>
            </a:r>
            <a:r>
              <a:rPr lang="en-US" sz="2400" dirty="0"/>
              <a:t> ……. …. </a:t>
            </a:r>
            <a:r>
              <a:rPr lang="en-US" sz="2400" dirty="0" err="1"/>
              <a:t>ván</a:t>
            </a:r>
            <a:r>
              <a:rPr lang="en-US" sz="2400" dirty="0"/>
              <a:t>.</a:t>
            </a:r>
          </a:p>
          <a:p>
            <a:pPr eaLnBrk="1" hangingPunct="1">
              <a:defRPr/>
            </a:pPr>
            <a:r>
              <a:rPr lang="en-US" sz="2400" dirty="0"/>
              <a:t>c/…….  … </a:t>
            </a:r>
            <a:r>
              <a:rPr lang="en-US" sz="2400" dirty="0" err="1"/>
              <a:t>nước</a:t>
            </a:r>
            <a:r>
              <a:rPr lang="en-US" sz="2400" dirty="0"/>
              <a:t>……  …. </a:t>
            </a:r>
            <a:r>
              <a:rPr lang="en-US" sz="2400" dirty="0" err="1"/>
              <a:t>nguồn</a:t>
            </a:r>
            <a:r>
              <a:rPr lang="en-US" sz="2400" dirty="0"/>
              <a:t>.</a:t>
            </a:r>
          </a:p>
          <a:p>
            <a:pPr eaLnBrk="1" hangingPunct="1">
              <a:defRPr/>
            </a:pPr>
            <a:r>
              <a:rPr lang="en-US" sz="2400" dirty="0"/>
              <a:t>d/ ……..... </a:t>
            </a:r>
            <a:r>
              <a:rPr lang="en-US" sz="2400" dirty="0" err="1"/>
              <a:t>quả</a:t>
            </a:r>
            <a:r>
              <a:rPr lang="en-US" sz="2400" dirty="0"/>
              <a:t>……  …..</a:t>
            </a:r>
            <a:r>
              <a:rPr lang="en-US" sz="2400" dirty="0" err="1"/>
              <a:t>kẻ</a:t>
            </a:r>
            <a:r>
              <a:rPr lang="en-US" sz="2400" dirty="0"/>
              <a:t> …..     ….</a:t>
            </a:r>
            <a:r>
              <a:rPr lang="en-US" sz="2400" dirty="0" err="1"/>
              <a:t>cây</a:t>
            </a:r>
            <a:r>
              <a:rPr lang="en-US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1043117"/>
            <a:ext cx="838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FF0000"/>
                </a:solidFill>
              </a:rPr>
              <a:t>Gieo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4171" y="1070057"/>
            <a:ext cx="968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FF0000"/>
                </a:solidFill>
              </a:rPr>
              <a:t>gặt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489573"/>
            <a:ext cx="106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FF0000"/>
                </a:solidFill>
              </a:rPr>
              <a:t>rút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1436916"/>
            <a:ext cx="762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Qua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1805117"/>
            <a:ext cx="1143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FF0000"/>
                </a:solidFill>
              </a:rPr>
              <a:t>Uống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1811587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FF0000"/>
                </a:solidFill>
              </a:rPr>
              <a:t>nhớ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2148356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FF0000"/>
                </a:solidFill>
              </a:rPr>
              <a:t>Ăn</a:t>
            </a:r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2148355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FF0000"/>
                </a:solidFill>
              </a:rPr>
              <a:t>nhớ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155031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FF0000"/>
                </a:solidFill>
              </a:rPr>
              <a:t>trồng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565" y="1040638"/>
            <a:ext cx="115736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3" y="72571"/>
            <a:ext cx="4228194" cy="6603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6" y="145143"/>
            <a:ext cx="7286171" cy="3164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56" y="3497942"/>
            <a:ext cx="3614057" cy="3251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2" y="3497941"/>
            <a:ext cx="3396346" cy="3251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0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1371600"/>
            <a:ext cx="637970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6" y="1708151"/>
            <a:ext cx="25368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4" y="3449638"/>
            <a:ext cx="466339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4" y="2895600"/>
            <a:ext cx="470149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4" y="2971801"/>
            <a:ext cx="190023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545737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4" y="2133600"/>
            <a:ext cx="132873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2738438"/>
            <a:ext cx="19764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5068889"/>
            <a:ext cx="45656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49" y="4462464"/>
            <a:ext cx="4213679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4" y="4573588"/>
            <a:ext cx="2447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4" y="4084638"/>
            <a:ext cx="24923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6" y="2992439"/>
            <a:ext cx="194627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751138"/>
            <a:ext cx="2043113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 Box 7"/>
          <p:cNvSpPr txBox="1">
            <a:spLocks noChangeArrowheads="1"/>
          </p:cNvSpPr>
          <p:nvPr/>
        </p:nvSpPr>
        <p:spPr bwMode="auto">
          <a:xfrm>
            <a:off x="4343400" y="228601"/>
            <a:ext cx="3962400" cy="646331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cs typeface="Times New Roman" panose="02020603050405020304" pitchFamily="18" charset="0"/>
              </a:rPr>
              <a:t>SƠ ĐỒ TƯ DUY</a:t>
            </a:r>
          </a:p>
        </p:txBody>
      </p:sp>
    </p:spTree>
    <p:extLst>
      <p:ext uri="{BB962C8B-B14F-4D97-AF65-F5344CB8AC3E}">
        <p14:creationId xmlns:p14="http://schemas.microsoft.com/office/powerpoint/2010/main" val="8574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54" y="0"/>
            <a:ext cx="4898571" cy="389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4766" y="261257"/>
            <a:ext cx="110642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 Ý ĐỒNG ĐỘI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- Karaoke HD - HÀNH KHÚC TỚI TRƯỜNG - Âm Nhạc Lớp 6 -- CD Chuẩn Bộ Giáo Dục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65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4343400" y="228600"/>
            <a:ext cx="3962400" cy="52322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pic>
        <p:nvPicPr>
          <p:cNvPr id="16387" name="Picture 1" descr="C:\Users\admi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0" y="1028012"/>
            <a:ext cx="11956869" cy="5293757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40: 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 ĐỘNG TỪ.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(Ý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9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017" y="2084265"/>
            <a:ext cx="114561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 ĐỀ NGỮ VĂN 6: </a:t>
            </a:r>
            <a:endParaRPr lang="en-US" sz="3600" dirty="0" smtClean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 MỚI PHƯƠNG PHÁP DẠY HỌC </a:t>
            </a:r>
            <a:endParaRPr lang="en-US" sz="3600" dirty="0" smtClean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HƯỚNG PHÁT HUY NĂNG LỰC HỌC SINH </a:t>
            </a:r>
            <a:endParaRPr lang="en-US" sz="3600" dirty="0" smtClean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BÀI “ĐỘNG TỪ”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6194" y="4392589"/>
            <a:ext cx="454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Giáo</a:t>
            </a:r>
            <a:r>
              <a:rPr lang="en-US" b="1" i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i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viên</a:t>
            </a:r>
            <a:r>
              <a:rPr lang="en-US" b="1" i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i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thực</a:t>
            </a:r>
            <a:r>
              <a:rPr lang="en-US" b="1" i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i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hiện</a:t>
            </a:r>
            <a:r>
              <a:rPr lang="en-US" b="1" i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 </a:t>
            </a:r>
            <a:r>
              <a:rPr lang="en-US" b="1" i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Nguyễn</a:t>
            </a:r>
            <a:r>
              <a:rPr lang="en-US" b="1" i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b="1" i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Thị</a:t>
            </a:r>
            <a:r>
              <a:rPr lang="en-US" b="1" i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Thu </a:t>
            </a:r>
            <a:r>
              <a:rPr lang="en-US" b="1" i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Hà</a:t>
            </a:r>
            <a:endParaRPr lang="en-US" b="1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pic>
        <p:nvPicPr>
          <p:cNvPr id="4" name="Picture 22" descr="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9292" y="495227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7646" y="637716"/>
            <a:ext cx="598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HỒI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486" y="4787766"/>
            <a:ext cx="3431177" cy="171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01337" y="444137"/>
            <a:ext cx="1086829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CHUẨN BỊ Ở NHÀ </a:t>
            </a:r>
          </a:p>
          <a:p>
            <a:pPr algn="ctr"/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(Ý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VD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846" y="378511"/>
            <a:ext cx="1075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NHÓM ĐÔI (3’) 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91058"/>
              </p:ext>
            </p:extLst>
          </p:nvPr>
        </p:nvGraphicFramePr>
        <p:xfrm>
          <a:off x="658906" y="1707775"/>
          <a:ext cx="10703859" cy="3097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612">
                  <a:extLst>
                    <a:ext uri="{9D8B030D-6E8A-4147-A177-3AD203B41FA5}">
                      <a16:colId xmlns:a16="http://schemas.microsoft.com/office/drawing/2014/main" val="3268694509"/>
                    </a:ext>
                  </a:extLst>
                </a:gridCol>
                <a:gridCol w="3877235">
                  <a:extLst>
                    <a:ext uri="{9D8B030D-6E8A-4147-A177-3AD203B41FA5}">
                      <a16:colId xmlns:a16="http://schemas.microsoft.com/office/drawing/2014/main" val="381878700"/>
                    </a:ext>
                  </a:extLst>
                </a:gridCol>
                <a:gridCol w="3680012">
                  <a:extLst>
                    <a:ext uri="{9D8B030D-6E8A-4147-A177-3AD203B41FA5}">
                      <a16:colId xmlns:a16="http://schemas.microsoft.com/office/drawing/2014/main" val="2027980882"/>
                    </a:ext>
                  </a:extLst>
                </a:gridCol>
              </a:tblGrid>
              <a:tr h="8768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SỞ</a:t>
                      </a:r>
                    </a:p>
                    <a:p>
                      <a:pPr algn="ctr"/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SÁNH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TỪ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99814"/>
                  </a:ext>
                </a:extLst>
              </a:tr>
              <a:tr h="63792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52594"/>
                  </a:ext>
                </a:extLst>
              </a:tr>
              <a:tr h="63792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174313"/>
                  </a:ext>
                </a:extLst>
              </a:tr>
              <a:tr h="876842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480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85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68315"/>
              </p:ext>
            </p:extLst>
          </p:nvPr>
        </p:nvGraphicFramePr>
        <p:xfrm>
          <a:off x="685800" y="1075764"/>
          <a:ext cx="10919012" cy="5456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392">
                  <a:extLst>
                    <a:ext uri="{9D8B030D-6E8A-4147-A177-3AD203B41FA5}">
                      <a16:colId xmlns:a16="http://schemas.microsoft.com/office/drawing/2014/main" val="3268694509"/>
                    </a:ext>
                  </a:extLst>
                </a:gridCol>
                <a:gridCol w="4233949">
                  <a:extLst>
                    <a:ext uri="{9D8B030D-6E8A-4147-A177-3AD203B41FA5}">
                      <a16:colId xmlns:a16="http://schemas.microsoft.com/office/drawing/2014/main" val="381878700"/>
                    </a:ext>
                  </a:extLst>
                </a:gridCol>
                <a:gridCol w="3639671">
                  <a:extLst>
                    <a:ext uri="{9D8B030D-6E8A-4147-A177-3AD203B41FA5}">
                      <a16:colId xmlns:a16="http://schemas.microsoft.com/office/drawing/2014/main" val="2027980882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SỞ</a:t>
                      </a:r>
                    </a:p>
                    <a:p>
                      <a:pPr algn="ctr"/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SÁNH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TỪ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99814"/>
                  </a:ext>
                </a:extLst>
              </a:tr>
              <a:tr h="101900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52594"/>
                  </a:ext>
                </a:extLst>
              </a:tr>
              <a:tr h="147920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i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1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800" b="1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b="1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b="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tạo</a:t>
                      </a:r>
                      <a:r>
                        <a:rPr lang="en-US" sz="28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="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thành</a:t>
                      </a:r>
                      <a:r>
                        <a:rPr lang="en-US" sz="28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="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cụm</a:t>
                      </a:r>
                      <a:r>
                        <a:rPr lang="en-US" sz="28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="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động</a:t>
                      </a:r>
                      <a:r>
                        <a:rPr lang="en-US" sz="28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="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từ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1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tạo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thành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cụm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danh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từ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174313"/>
                  </a:ext>
                </a:extLst>
              </a:tr>
              <a:tr h="193940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="0" i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0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800" b="0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b="0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..”</a:t>
                      </a:r>
                      <a:endParaRPr lang="en-US" sz="28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480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7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00200" y="-76200"/>
            <a:ext cx="906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i="1" dirty="0">
                <a:solidFill>
                  <a:srgbClr val="000000"/>
                </a:solidFill>
                <a:latin typeface=".VnTime" panose="020B7200000000000000" pitchFamily="34" charset="0"/>
              </a:rPr>
              <a:t>         </a:t>
            </a:r>
            <a:r>
              <a:rPr lang="en-US" altLang="en-US" sz="3200" i="1" dirty="0">
                <a:latin typeface=".VnTime" panose="020B7200000000000000" pitchFamily="34" charset="0"/>
              </a:rPr>
              <a:t>  </a:t>
            </a:r>
            <a:endParaRPr lang="en-US" altLang="en-US" sz="3000" b="1" dirty="0">
              <a:latin typeface=".VnTime" panose="020B7200000000000000" pitchFamily="34" charset="0"/>
            </a:endParaRPr>
          </a:p>
        </p:txBody>
      </p:sp>
      <p:pic>
        <p:nvPicPr>
          <p:cNvPr id="9241" name="Picture 25" descr="ORCH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8870"/>
            <a:ext cx="27273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812" y="1990998"/>
            <a:ext cx="1331259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ĐỘNG TỪ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4294" y="739588"/>
            <a:ext cx="9556376" cy="89255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KHÁI QUÁT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4294" y="2637328"/>
            <a:ext cx="9556376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 NĂNG KẾT HỢP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4294" y="4369102"/>
            <a:ext cx="9556376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VỤ NGỮ PHÁP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stCxn id="3" idx="3"/>
            <a:endCxn id="4" idx="1"/>
          </p:cNvCxnSpPr>
          <p:nvPr/>
        </p:nvCxnSpPr>
        <p:spPr>
          <a:xfrm flipV="1">
            <a:off x="1506071" y="1185864"/>
            <a:ext cx="578223" cy="19285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  <a:endCxn id="16" idx="1"/>
          </p:cNvCxnSpPr>
          <p:nvPr/>
        </p:nvCxnSpPr>
        <p:spPr>
          <a:xfrm flipV="1">
            <a:off x="1506071" y="3083604"/>
            <a:ext cx="578223" cy="307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3"/>
            <a:endCxn id="17" idx="1"/>
          </p:cNvCxnSpPr>
          <p:nvPr/>
        </p:nvCxnSpPr>
        <p:spPr>
          <a:xfrm>
            <a:off x="1506071" y="3114383"/>
            <a:ext cx="578223" cy="19164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38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5580525" y="632012"/>
            <a:ext cx="529814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latin typeface=".VnTime" panose="020B7200000000000000" pitchFamily="34" charset="0"/>
              </a:rPr>
              <a:t>a</a:t>
            </a:r>
            <a:r>
              <a:rPr lang="en-US" altLang="en-US" sz="2800" b="1" dirty="0">
                <a:latin typeface=".VnTime" panose="020B7200000000000000" pitchFamily="34" charset="0"/>
              </a:rPr>
              <a:t>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.VnTime" panose="020B7200000000000000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.VnTime" panose="020B7200000000000000" pitchFamily="34" charset="0"/>
              </a:rPr>
              <a:t>b.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4833258" y="3270991"/>
            <a:ext cx="712117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432" name="Text Box 16"/>
          <p:cNvSpPr txBox="1">
            <a:spLocks noChangeArrowheads="1"/>
          </p:cNvSpPr>
          <p:nvPr/>
        </p:nvSpPr>
        <p:spPr bwMode="auto">
          <a:xfrm>
            <a:off x="1694330" y="643012"/>
            <a:ext cx="3697942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437" name="Text Box 21"/>
          <p:cNvSpPr txBox="1">
            <a:spLocks noChangeArrowheads="1"/>
          </p:cNvSpPr>
          <p:nvPr/>
        </p:nvSpPr>
        <p:spPr bwMode="auto">
          <a:xfrm>
            <a:off x="15316200" y="3124201"/>
            <a:ext cx="2362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sz="2600" b="1">
                <a:latin typeface=".VnTime" panose="020B7200000000000000" pitchFamily="34" charset="0"/>
              </a:rPr>
              <a:t>=&gt; R¨ng b¹n Êy bÞ ®au.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833257" y="4463964"/>
            <a:ext cx="712117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</a:t>
            </a:r>
            <a:r>
              <a:rPr lang="en-US" altLang="en-US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33257" y="5656937"/>
            <a:ext cx="695084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ĐT </a:t>
            </a:r>
            <a:r>
              <a:rPr lang="en-US" alt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thái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5" descr="ORCH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717267"/>
            <a:ext cx="3817257" cy="262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602504" y="1089212"/>
            <a:ext cx="5244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00895" y="1694329"/>
            <a:ext cx="6790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83496" y="2385141"/>
            <a:ext cx="6790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23940" y="2384609"/>
            <a:ext cx="1051119" cy="5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5" grpId="0"/>
      <p:bldP spid="188427" grpId="0"/>
      <p:bldP spid="188432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766" y="265612"/>
            <a:ext cx="112209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35406"/>
              </p:ext>
            </p:extLst>
          </p:nvPr>
        </p:nvGraphicFramePr>
        <p:xfrm>
          <a:off x="692330" y="2364377"/>
          <a:ext cx="10894424" cy="411465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3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6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9837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6" marB="4569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6" marB="4569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6" marB="4569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929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b="1" i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600" b="1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6" marB="4569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6" marB="4569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6" marB="4569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929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600" b="1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600" b="1" i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600" b="1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600" b="1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6" marB="4569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6" marB="4569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6" marB="4569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7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1507</Words>
  <Application>Microsoft Office PowerPoint</Application>
  <PresentationFormat>Widescreen</PresentationFormat>
  <Paragraphs>172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.VnTime</vt:lpstr>
      <vt:lpstr>Arial</vt:lpstr>
      <vt:lpstr>Calibri</vt:lpstr>
      <vt:lpstr>Calibri Light</vt:lpstr>
      <vt:lpstr>Symbol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68</cp:revision>
  <dcterms:created xsi:type="dcterms:W3CDTF">2020-11-27T12:37:51Z</dcterms:created>
  <dcterms:modified xsi:type="dcterms:W3CDTF">2020-11-29T22:47:55Z</dcterms:modified>
</cp:coreProperties>
</file>