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67" r:id="rId3"/>
    <p:sldId id="257" r:id="rId4"/>
    <p:sldId id="275" r:id="rId5"/>
    <p:sldId id="273" r:id="rId6"/>
    <p:sldId id="280" r:id="rId7"/>
    <p:sldId id="264" r:id="rId8"/>
    <p:sldId id="276" r:id="rId9"/>
    <p:sldId id="277" r:id="rId10"/>
    <p:sldId id="278" r:id="rId11"/>
    <p:sldId id="258" r:id="rId12"/>
    <p:sldId id="260" r:id="rId13"/>
    <p:sldId id="281" r:id="rId14"/>
    <p:sldId id="269" r:id="rId15"/>
    <p:sldId id="279" r:id="rId16"/>
    <p:sldId id="262" r:id="rId17"/>
    <p:sldId id="261" r:id="rId18"/>
    <p:sldId id="272" r:id="rId19"/>
    <p:sldId id="263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FAF140"/>
    <a:srgbClr val="338DCD"/>
    <a:srgbClr val="009E47"/>
    <a:srgbClr val="007635"/>
    <a:srgbClr val="00B0F0"/>
    <a:srgbClr val="B7ECFF"/>
    <a:srgbClr val="97E4FF"/>
    <a:srgbClr val="61D6FF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580" y="40"/>
      </p:cViewPr>
      <p:guideLst>
        <p:guide orient="horz" pos="2184"/>
        <p:guide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34C31-3B0E-4B3C-AB16-483E353195B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91FA87-F2FC-4843-B622-071CCC12CBAA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38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60A13-0365-4BB2-8127-66256C7ED23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42B22-C502-4125-833F-0633A70E37E7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53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87" y="3392129"/>
            <a:ext cx="8947354" cy="3260893"/>
          </a:xfrm>
          <a:prstGeom prst="roundRect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UNIT 1: MY NEW SCHOOL</a:t>
            </a:r>
          </a:p>
          <a:p>
            <a:pPr algn="ctr">
              <a:lnSpc>
                <a:spcPct val="130000"/>
              </a:lnSpc>
            </a:pPr>
            <a:r>
              <a:rPr lang="en-US" sz="5000" b="1" dirty="0" smtClean="0">
                <a:solidFill>
                  <a:srgbClr val="002060"/>
                </a:solidFill>
              </a:rPr>
              <a:t>LESSON 3 </a:t>
            </a:r>
          </a:p>
          <a:p>
            <a:pPr algn="ctr">
              <a:lnSpc>
                <a:spcPct val="130000"/>
              </a:lnSpc>
            </a:pPr>
            <a:r>
              <a:rPr lang="en-US" sz="5000" b="1" dirty="0" smtClean="0">
                <a:solidFill>
                  <a:srgbClr val="002060"/>
                </a:solidFill>
              </a:rPr>
              <a:t>A CLOSER LOOK 2</a:t>
            </a:r>
            <a:endParaRPr lang="vi-VN" sz="5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25800" y="1555255"/>
            <a:ext cx="2111832" cy="553998"/>
            <a:chOff x="1230086" y="1785257"/>
            <a:chExt cx="2111832" cy="553998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38DCD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7308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have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52435" y="1548917"/>
            <a:ext cx="1796143" cy="553998"/>
            <a:chOff x="1230086" y="1785257"/>
            <a:chExt cx="1796143" cy="553998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has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99097" y="1548917"/>
            <a:ext cx="2013849" cy="553998"/>
            <a:chOff x="1230086" y="1785257"/>
            <a:chExt cx="2013849" cy="553998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63284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having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43960" y="2099978"/>
            <a:ext cx="7227587" cy="564317"/>
            <a:chOff x="316213" y="2525685"/>
            <a:chExt cx="7227587" cy="564317"/>
          </a:xfrm>
        </p:grpSpPr>
        <p:grpSp>
          <p:nvGrpSpPr>
            <p:cNvPr id="51" name="Group 50"/>
            <p:cNvGrpSpPr/>
            <p:nvPr/>
          </p:nvGrpSpPr>
          <p:grpSpPr>
            <a:xfrm>
              <a:off x="316213" y="2525685"/>
              <a:ext cx="7227587" cy="564317"/>
              <a:chOff x="322742" y="2142097"/>
              <a:chExt cx="7227587" cy="564317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22742" y="2152416"/>
                <a:ext cx="6011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4733" y="2142097"/>
                <a:ext cx="670559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/>
                  <a:t>Duy</a:t>
                </a:r>
                <a:r>
                  <a:rPr lang="en-US" sz="3000" dirty="0"/>
                  <a:t>              to school every day.</a:t>
                </a: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143126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36687" y="2578036"/>
            <a:ext cx="1796143" cy="553998"/>
            <a:chOff x="1230086" y="1785257"/>
            <a:chExt cx="1796143" cy="553998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cycling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326309" y="2571698"/>
            <a:ext cx="1796143" cy="553998"/>
            <a:chOff x="1230086" y="1785257"/>
            <a:chExt cx="1796143" cy="553998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cycle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18691" y="2571698"/>
            <a:ext cx="2841162" cy="553998"/>
            <a:chOff x="1230086" y="1785257"/>
            <a:chExt cx="2841162" cy="553998"/>
          </a:xfrm>
        </p:grpSpPr>
        <p:sp>
          <p:nvSpPr>
            <p:cNvPr id="92" name="TextBox 91"/>
            <p:cNvSpPr txBox="1"/>
            <p:nvPr/>
          </p:nvSpPr>
          <p:spPr>
            <a:xfrm>
              <a:off x="1230086" y="1785257"/>
              <a:ext cx="566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11086" y="1785257"/>
              <a:ext cx="24601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cycles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43208" y="3111871"/>
            <a:ext cx="8392070" cy="562651"/>
            <a:chOff x="790291" y="3668444"/>
            <a:chExt cx="8392070" cy="562651"/>
          </a:xfrm>
        </p:grpSpPr>
        <p:grpSp>
          <p:nvGrpSpPr>
            <p:cNvPr id="95" name="Group 94"/>
            <p:cNvGrpSpPr/>
            <p:nvPr/>
          </p:nvGrpSpPr>
          <p:grpSpPr>
            <a:xfrm>
              <a:off x="790291" y="3668444"/>
              <a:ext cx="8392070" cy="562651"/>
              <a:chOff x="315461" y="4026312"/>
              <a:chExt cx="8392070" cy="562651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15461" y="4034965"/>
                <a:ext cx="52274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38203" y="4026312"/>
                <a:ext cx="786932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My new school             </a:t>
                </a:r>
                <a:r>
                  <a:rPr lang="en-US" sz="3000" dirty="0" smtClean="0"/>
                  <a:t>in </a:t>
                </a:r>
                <a:r>
                  <a:rPr lang="en-US" sz="3000" dirty="0"/>
                  <a:t>the </a:t>
                </a:r>
                <a:r>
                  <a:rPr lang="en-US" sz="3000" dirty="0" err="1"/>
                  <a:t>centre</a:t>
                </a:r>
                <a:r>
                  <a:rPr lang="en-US" sz="3000" dirty="0"/>
                  <a:t> of the village.</a:t>
                </a:r>
              </a:p>
            </p:txBody>
          </p:sp>
        </p:grpSp>
        <p:cxnSp>
          <p:nvCxnSpPr>
            <p:cNvPr id="96" name="Straight Connector 95"/>
            <p:cNvCxnSpPr/>
            <p:nvPr/>
          </p:nvCxnSpPr>
          <p:spPr>
            <a:xfrm flipV="1">
              <a:off x="3766924" y="4063681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04028" y="3656229"/>
            <a:ext cx="3374583" cy="553998"/>
            <a:chOff x="1230086" y="1785257"/>
            <a:chExt cx="3374583" cy="553998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29935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not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290387" y="3612491"/>
            <a:ext cx="3023057" cy="591398"/>
            <a:chOff x="1209407" y="1747857"/>
            <a:chExt cx="3023057" cy="591398"/>
          </a:xfrm>
        </p:grpSpPr>
        <p:sp>
          <p:nvSpPr>
            <p:cNvPr id="103" name="TextBox 102"/>
            <p:cNvSpPr txBox="1"/>
            <p:nvPr/>
          </p:nvSpPr>
          <p:spPr>
            <a:xfrm>
              <a:off x="1209407" y="1747857"/>
              <a:ext cx="566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26213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isn’t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510189" y="3641238"/>
            <a:ext cx="2333698" cy="553998"/>
            <a:chOff x="1230086" y="1785257"/>
            <a:chExt cx="2333698" cy="553998"/>
          </a:xfrm>
        </p:grpSpPr>
        <p:sp>
          <p:nvSpPr>
            <p:cNvPr id="106" name="TextBox 105"/>
            <p:cNvSpPr txBox="1"/>
            <p:nvPr/>
          </p:nvSpPr>
          <p:spPr>
            <a:xfrm>
              <a:off x="1230086" y="1785257"/>
              <a:ext cx="566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11086" y="1785257"/>
              <a:ext cx="19526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doesn’t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43208" y="4253146"/>
            <a:ext cx="6928070" cy="562651"/>
            <a:chOff x="626616" y="6027003"/>
            <a:chExt cx="6928070" cy="562651"/>
          </a:xfrm>
        </p:grpSpPr>
        <p:grpSp>
          <p:nvGrpSpPr>
            <p:cNvPr id="109" name="Group 108"/>
            <p:cNvGrpSpPr/>
            <p:nvPr/>
          </p:nvGrpSpPr>
          <p:grpSpPr>
            <a:xfrm>
              <a:off x="626616" y="6027003"/>
              <a:ext cx="6928070" cy="562651"/>
              <a:chOff x="304575" y="3312302"/>
              <a:chExt cx="6928070" cy="562651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04575" y="3320955"/>
                <a:ext cx="53362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38203" y="3312302"/>
                <a:ext cx="639444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I live near here. Where                live?</a:t>
                </a: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V="1">
              <a:off x="4892160" y="6406953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510771" y="4753766"/>
            <a:ext cx="2688784" cy="553998"/>
            <a:chOff x="1230086" y="1785257"/>
            <a:chExt cx="2688784" cy="553998"/>
          </a:xfrm>
        </p:grpSpPr>
        <p:sp>
          <p:nvSpPr>
            <p:cNvPr id="114" name="TextBox 113"/>
            <p:cNvSpPr txBox="1"/>
            <p:nvPr/>
          </p:nvSpPr>
          <p:spPr>
            <a:xfrm>
              <a:off x="1230086" y="1785257"/>
              <a:ext cx="566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611086" y="1785257"/>
              <a:ext cx="23077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do you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313411" y="4736804"/>
            <a:ext cx="1711122" cy="553998"/>
            <a:chOff x="1230086" y="1785257"/>
            <a:chExt cx="1711122" cy="553998"/>
          </a:xfrm>
        </p:grpSpPr>
        <p:sp>
          <p:nvSpPr>
            <p:cNvPr id="117" name="TextBox 116"/>
            <p:cNvSpPr txBox="1"/>
            <p:nvPr/>
          </p:nvSpPr>
          <p:spPr>
            <a:xfrm>
              <a:off x="1230086" y="1785257"/>
              <a:ext cx="566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1086" y="1785257"/>
              <a:ext cx="13301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you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436130" y="4753766"/>
            <a:ext cx="2233656" cy="1015663"/>
            <a:chOff x="1230086" y="1785257"/>
            <a:chExt cx="1544574" cy="1015663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611085" y="1785257"/>
              <a:ext cx="1163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are you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43208" y="1076114"/>
            <a:ext cx="8130519" cy="575600"/>
            <a:chOff x="792478" y="694545"/>
            <a:chExt cx="8130519" cy="575600"/>
          </a:xfrm>
        </p:grpSpPr>
        <p:grpSp>
          <p:nvGrpSpPr>
            <p:cNvPr id="123" name="Group 122"/>
            <p:cNvGrpSpPr/>
            <p:nvPr/>
          </p:nvGrpSpPr>
          <p:grpSpPr>
            <a:xfrm>
              <a:off x="792478" y="694545"/>
              <a:ext cx="8130519" cy="575600"/>
              <a:chOff x="361192" y="1249798"/>
              <a:chExt cx="8130519" cy="575600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361192" y="1249798"/>
                <a:ext cx="6653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7313" y="1271400"/>
                <a:ext cx="766439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We               new subjects for this school year.</a:t>
                </a:r>
                <a:endParaRPr lang="en-US" sz="3000" i="1" dirty="0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>
              <a:off x="2081908" y="1142118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543208" y="5341718"/>
            <a:ext cx="8749878" cy="562651"/>
            <a:chOff x="615730" y="6027003"/>
            <a:chExt cx="8749878" cy="562651"/>
          </a:xfrm>
        </p:grpSpPr>
        <p:grpSp>
          <p:nvGrpSpPr>
            <p:cNvPr id="128" name="Group 127"/>
            <p:cNvGrpSpPr/>
            <p:nvPr/>
          </p:nvGrpSpPr>
          <p:grpSpPr>
            <a:xfrm>
              <a:off x="615730" y="6027003"/>
              <a:ext cx="8749878" cy="562651"/>
              <a:chOff x="293689" y="3312302"/>
              <a:chExt cx="8749878" cy="562651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293689" y="3320955"/>
                <a:ext cx="54451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38202" y="3312302"/>
                <a:ext cx="820536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My friend has a sister, but she                  a brother.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 flipV="1">
              <a:off x="5940824" y="636719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516263" y="5897572"/>
            <a:ext cx="2175802" cy="739487"/>
            <a:chOff x="1106929" y="1785257"/>
            <a:chExt cx="2811941" cy="553998"/>
          </a:xfrm>
        </p:grpSpPr>
        <p:sp>
          <p:nvSpPr>
            <p:cNvPr id="133" name="TextBox 132"/>
            <p:cNvSpPr txBox="1"/>
            <p:nvPr/>
          </p:nvSpPr>
          <p:spPr>
            <a:xfrm>
              <a:off x="1106929" y="1785257"/>
              <a:ext cx="7327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11086" y="1785257"/>
              <a:ext cx="23077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not has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73294" y="5904369"/>
            <a:ext cx="3191920" cy="1015663"/>
            <a:chOff x="1230086" y="1785257"/>
            <a:chExt cx="1935314" cy="1015663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15543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don’t have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643796" y="5858202"/>
            <a:ext cx="3239323" cy="600165"/>
            <a:chOff x="1230086" y="1739090"/>
            <a:chExt cx="4722586" cy="600165"/>
          </a:xfrm>
        </p:grpSpPr>
        <p:sp>
          <p:nvSpPr>
            <p:cNvPr id="139" name="TextBox 138"/>
            <p:cNvSpPr txBox="1"/>
            <p:nvPr/>
          </p:nvSpPr>
          <p:spPr>
            <a:xfrm>
              <a:off x="1230086" y="1785257"/>
              <a:ext cx="8906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206361" y="1739090"/>
              <a:ext cx="37463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doesn’t have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516374" y="156808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4530084" y="256981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2324297" y="363245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535233" y="477338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4758684" y="5825376"/>
            <a:ext cx="475394" cy="5868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2" name="TextBox 1"/>
          <p:cNvSpPr txBox="1"/>
          <p:nvPr/>
        </p:nvSpPr>
        <p:spPr>
          <a:xfrm>
            <a:off x="6733824" y="1515203"/>
            <a:ext cx="2075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have - has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8" y="6676"/>
            <a:ext cx="686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31" y="3680460"/>
            <a:ext cx="2041268" cy="31775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083" y="1191499"/>
            <a:ext cx="6902647" cy="555220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076" y="1600200"/>
            <a:ext cx="6066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Miss Nguyet: </a:t>
            </a:r>
            <a:r>
              <a:rPr lang="en-US" sz="2200"/>
              <a:t>Tell us about your new school, Duy.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075" y="2111771"/>
            <a:ext cx="6923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Sure! My school (1.have)            a large playground.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973840" y="2432385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075" y="2619355"/>
            <a:ext cx="6489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you (2. have)           any new friends?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8820" y="291661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5280" y="292363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075" y="3120984"/>
            <a:ext cx="672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Yes. And I (3. like)           my new friends, </a:t>
            </a:r>
            <a:r>
              <a:rPr lang="en-US" sz="2200" dirty="0" err="1"/>
              <a:t>Vy</a:t>
            </a:r>
            <a:r>
              <a:rPr lang="en-US" sz="2200" dirty="0"/>
              <a:t> and </a:t>
            </a:r>
            <a:r>
              <a:rPr lang="en-US" sz="2200" dirty="0" err="1"/>
              <a:t>Phong</a:t>
            </a:r>
            <a:r>
              <a:rPr lang="en-US" sz="2200" dirty="0"/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310" y="344159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075" y="3958567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Vy (4. walk)           to school with you?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8820" y="425582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3830" y="426284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075" y="4457596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Well, we often (5. ride)          our bicycles to school.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2380" y="477821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075" y="4957070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What time do you go home?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075" y="5456544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I (6. go)           home at 4 p.m. every day.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96450" y="57771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075" y="5955398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ACEAF-8E3B-49D6-90F4-33524A2A8701}"/>
              </a:ext>
            </a:extLst>
          </p:cNvPr>
          <p:cNvSpPr txBox="1"/>
          <p:nvPr/>
        </p:nvSpPr>
        <p:spPr>
          <a:xfrm>
            <a:off x="3994598" y="2111770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08BF5A-A8DD-4041-A08B-A29E0F14457C}"/>
              </a:ext>
            </a:extLst>
          </p:cNvPr>
          <p:cNvSpPr txBox="1"/>
          <p:nvPr/>
        </p:nvSpPr>
        <p:spPr>
          <a:xfrm>
            <a:off x="1996450" y="2614442"/>
            <a:ext cx="506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BB34F7-FA98-47E0-BE74-78BCD56A35EB}"/>
              </a:ext>
            </a:extLst>
          </p:cNvPr>
          <p:cNvSpPr txBox="1"/>
          <p:nvPr/>
        </p:nvSpPr>
        <p:spPr>
          <a:xfrm>
            <a:off x="4021790" y="2604282"/>
            <a:ext cx="727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7ED446-8E3E-4358-868A-00464076C8A3}"/>
              </a:ext>
            </a:extLst>
          </p:cNvPr>
          <p:cNvSpPr txBox="1"/>
          <p:nvPr/>
        </p:nvSpPr>
        <p:spPr>
          <a:xfrm>
            <a:off x="3162309" y="3118209"/>
            <a:ext cx="573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ADA91-F5D4-4452-AAA0-7D4F70F313E3}"/>
              </a:ext>
            </a:extLst>
          </p:cNvPr>
          <p:cNvSpPr txBox="1"/>
          <p:nvPr/>
        </p:nvSpPr>
        <p:spPr>
          <a:xfrm>
            <a:off x="1849589" y="3958122"/>
            <a:ext cx="758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58DEDB-9B96-4A0A-B995-84C72A4D908E}"/>
              </a:ext>
            </a:extLst>
          </p:cNvPr>
          <p:cNvSpPr txBox="1"/>
          <p:nvPr/>
        </p:nvSpPr>
        <p:spPr>
          <a:xfrm>
            <a:off x="3861484" y="3958121"/>
            <a:ext cx="710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walk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9B5F96-1814-479B-A5D7-43C0BE6E67C4}"/>
              </a:ext>
            </a:extLst>
          </p:cNvPr>
          <p:cNvSpPr txBox="1"/>
          <p:nvPr/>
        </p:nvSpPr>
        <p:spPr>
          <a:xfrm>
            <a:off x="3735415" y="4456704"/>
            <a:ext cx="635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ride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0191EF-73A7-4369-89BF-1F01D41DD41A}"/>
              </a:ext>
            </a:extLst>
          </p:cNvPr>
          <p:cNvSpPr txBox="1"/>
          <p:nvPr/>
        </p:nvSpPr>
        <p:spPr>
          <a:xfrm>
            <a:off x="2084029" y="5456544"/>
            <a:ext cx="46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1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13117" y="449212"/>
            <a:ext cx="50434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1. MY </a:t>
            </a:r>
            <a:r>
              <a:rPr kumimoji="0" lang="en-US" altLang="vi-V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NEW SCHOOL</a:t>
            </a:r>
            <a:endParaRPr kumimoji="0" lang="en-US" altLang="vi-VN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</a:t>
            </a:r>
            <a:r>
              <a:rPr lang="en-US" altLang="vi-VN" sz="3500" b="1" dirty="0">
                <a:solidFill>
                  <a:srgbClr val="FFFF00"/>
                </a:solidFill>
              </a:rPr>
              <a:t>3</a:t>
            </a:r>
            <a:r>
              <a:rPr kumimoji="0" lang="en-US" altLang="vi-V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A Closer look 2</a:t>
            </a:r>
            <a:endParaRPr kumimoji="0" lang="en-US" altLang="vi-VN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45565" y="2189588"/>
            <a:ext cx="7826538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4500" b="1" noProof="0" dirty="0" smtClean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II. </a:t>
            </a: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500" b="1" dirty="0">
                <a:solidFill>
                  <a:schemeClr val="bg1"/>
                </a:solidFill>
                <a:latin typeface="+mn-lt"/>
              </a:rPr>
              <a:t>Adverbs of frequency </a:t>
            </a:r>
          </a:p>
          <a:p>
            <a:r>
              <a:rPr lang="en-US" sz="45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4500" b="1" dirty="0" err="1">
                <a:solidFill>
                  <a:schemeClr val="bg1"/>
                </a:solidFill>
                <a:latin typeface="+mn-lt"/>
              </a:rPr>
              <a:t>Trạng</a:t>
            </a:r>
            <a:r>
              <a:rPr lang="en-US" sz="45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+mn-lt"/>
              </a:rPr>
              <a:t>từ</a:t>
            </a:r>
            <a:r>
              <a:rPr lang="en-US" sz="45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+mn-lt"/>
              </a:rPr>
              <a:t>chỉ</a:t>
            </a:r>
            <a:r>
              <a:rPr lang="en-US" sz="45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+mn-lt"/>
              </a:rPr>
              <a:t>tần</a:t>
            </a:r>
            <a:r>
              <a:rPr lang="en-US" sz="45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+mn-lt"/>
              </a:rPr>
              <a:t>suất</a:t>
            </a:r>
            <a:r>
              <a:rPr lang="en-US" sz="4500" b="1" dirty="0">
                <a:solidFill>
                  <a:schemeClr val="bg1"/>
                </a:solidFill>
                <a:latin typeface="+mn-lt"/>
              </a:rPr>
              <a:t>) </a:t>
            </a:r>
          </a:p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vi-VN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150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94" y="5551885"/>
            <a:ext cx="466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3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015" y="1594358"/>
            <a:ext cx="7597970" cy="4895893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1896" y="55476"/>
            <a:ext cx="62189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b="1" dirty="0" smtClean="0">
                <a:solidFill>
                  <a:srgbClr val="FF0000"/>
                </a:solidFill>
              </a:rPr>
              <a:t>II. Adverbs </a:t>
            </a:r>
            <a:r>
              <a:rPr lang="en-US" sz="3900" b="1" dirty="0">
                <a:solidFill>
                  <a:srgbClr val="FF0000"/>
                </a:solidFill>
              </a:rPr>
              <a:t>of </a:t>
            </a:r>
            <a:r>
              <a:rPr lang="en-US" sz="3900" b="1" dirty="0" smtClean="0">
                <a:solidFill>
                  <a:srgbClr val="FF0000"/>
                </a:solidFill>
              </a:rPr>
              <a:t>frequency 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(</a:t>
            </a:r>
            <a:r>
              <a:rPr lang="en-US" sz="3900" b="1" dirty="0" err="1" smtClean="0">
                <a:solidFill>
                  <a:srgbClr val="FF0000"/>
                </a:solidFill>
              </a:rPr>
              <a:t>Trạng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từ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chỉ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tần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suất</a:t>
            </a:r>
            <a:r>
              <a:rPr lang="en-US" sz="3900" b="1" dirty="0" smtClean="0">
                <a:solidFill>
                  <a:srgbClr val="FF0000"/>
                </a:solidFill>
              </a:rPr>
              <a:t>) </a:t>
            </a:r>
            <a:endParaRPr lang="en-US" sz="39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188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1969" y="1963863"/>
            <a:ext cx="7080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adverbs of frequency to show how often something happens. </a:t>
            </a:r>
          </a:p>
          <a:p>
            <a:pPr algn="just"/>
            <a:r>
              <a:rPr lang="en-US" sz="2800" dirty="0"/>
              <a:t>We often use them with the present simple. </a:t>
            </a:r>
          </a:p>
          <a:p>
            <a:pPr algn="just"/>
            <a:r>
              <a:rPr lang="en-US" sz="2800" dirty="0"/>
              <a:t>We usually place the adverb of frequency before the main verb.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84" y="4307402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2492" y="4799845"/>
            <a:ext cx="73390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500" dirty="0"/>
              <a:t>Tom </a:t>
            </a:r>
            <a:r>
              <a:rPr lang="en-US" sz="3500" b="1" dirty="0">
                <a:solidFill>
                  <a:srgbClr val="FF0000"/>
                </a:solidFill>
              </a:rPr>
              <a:t>usually </a:t>
            </a:r>
            <a:r>
              <a:rPr lang="en-US" sz="3500" dirty="0"/>
              <a:t> </a:t>
            </a:r>
            <a:r>
              <a:rPr lang="en-US" sz="3500" b="1" dirty="0">
                <a:solidFill>
                  <a:srgbClr val="0070C0"/>
                </a:solidFill>
              </a:rPr>
              <a:t>takes</a:t>
            </a:r>
            <a:r>
              <a:rPr lang="en-US" sz="3500" dirty="0"/>
              <a:t> the bus to school.</a:t>
            </a:r>
          </a:p>
          <a:p>
            <a:pPr marL="285750" indent="-285750">
              <a:buFontTx/>
              <a:buChar char="-"/>
            </a:pPr>
            <a:r>
              <a:rPr lang="en-US" sz="3500" dirty="0"/>
              <a:t>They don’t </a:t>
            </a:r>
            <a:r>
              <a:rPr lang="en-US" sz="3500" b="1" dirty="0">
                <a:solidFill>
                  <a:srgbClr val="FF0000"/>
                </a:solidFill>
              </a:rPr>
              <a:t>often</a:t>
            </a:r>
            <a:r>
              <a:rPr lang="en-US" sz="3500" b="1" dirty="0"/>
              <a:t> </a:t>
            </a:r>
            <a:r>
              <a:rPr lang="en-US" sz="3500" b="1" dirty="0">
                <a:solidFill>
                  <a:srgbClr val="0070C0"/>
                </a:solidFill>
              </a:rPr>
              <a:t>go</a:t>
            </a:r>
            <a:r>
              <a:rPr lang="en-US" sz="3500" dirty="0">
                <a:solidFill>
                  <a:srgbClr val="0070C0"/>
                </a:solidFill>
              </a:rPr>
              <a:t> </a:t>
            </a:r>
            <a:r>
              <a:rPr lang="en-US" sz="3500" dirty="0"/>
              <a:t>to the cinema.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2231" y="394925"/>
            <a:ext cx="62189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b="1" dirty="0" smtClean="0">
                <a:solidFill>
                  <a:srgbClr val="FF0000"/>
                </a:solidFill>
              </a:rPr>
              <a:t>II. Adverbs </a:t>
            </a:r>
            <a:r>
              <a:rPr lang="en-US" sz="3900" b="1" dirty="0">
                <a:solidFill>
                  <a:srgbClr val="FF0000"/>
                </a:solidFill>
              </a:rPr>
              <a:t>of </a:t>
            </a:r>
            <a:r>
              <a:rPr lang="en-US" sz="3900" b="1" dirty="0" smtClean="0">
                <a:solidFill>
                  <a:srgbClr val="FF0000"/>
                </a:solidFill>
              </a:rPr>
              <a:t>frequency 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(</a:t>
            </a:r>
            <a:r>
              <a:rPr lang="en-US" sz="3900" b="1" dirty="0" err="1" smtClean="0">
                <a:solidFill>
                  <a:srgbClr val="FF0000"/>
                </a:solidFill>
              </a:rPr>
              <a:t>Trạng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từ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chỉ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tần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suất</a:t>
            </a:r>
            <a:r>
              <a:rPr lang="en-US" sz="3900" b="1" dirty="0" smtClean="0">
                <a:solidFill>
                  <a:srgbClr val="FF0000"/>
                </a:solidFill>
              </a:rPr>
              <a:t>) </a:t>
            </a:r>
            <a:endParaRPr lang="en-US" sz="39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369" y="3668305"/>
            <a:ext cx="27262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989" y="4361716"/>
            <a:ext cx="73390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500" dirty="0"/>
              <a:t>Tom </a:t>
            </a:r>
            <a:r>
              <a:rPr lang="en-US" sz="3500" b="1" dirty="0">
                <a:solidFill>
                  <a:srgbClr val="FF0000"/>
                </a:solidFill>
              </a:rPr>
              <a:t>usually </a:t>
            </a:r>
            <a:r>
              <a:rPr lang="en-US" sz="3500" dirty="0"/>
              <a:t> </a:t>
            </a:r>
            <a:r>
              <a:rPr lang="en-US" sz="3500" b="1" dirty="0">
                <a:solidFill>
                  <a:srgbClr val="0070C0"/>
                </a:solidFill>
              </a:rPr>
              <a:t>takes</a:t>
            </a:r>
            <a:r>
              <a:rPr lang="en-US" sz="3500" dirty="0"/>
              <a:t> the bus to school.</a:t>
            </a:r>
          </a:p>
          <a:p>
            <a:pPr marL="285750" indent="-285750">
              <a:buFontTx/>
              <a:buChar char="-"/>
            </a:pPr>
            <a:r>
              <a:rPr lang="en-US" sz="3500" dirty="0"/>
              <a:t>They don’t </a:t>
            </a:r>
            <a:r>
              <a:rPr lang="en-US" sz="3500" b="1" dirty="0">
                <a:solidFill>
                  <a:srgbClr val="FF0000"/>
                </a:solidFill>
              </a:rPr>
              <a:t>often</a:t>
            </a:r>
            <a:r>
              <a:rPr lang="en-US" sz="3500" b="1" dirty="0"/>
              <a:t> </a:t>
            </a:r>
            <a:r>
              <a:rPr lang="en-US" sz="3500" b="1" dirty="0">
                <a:solidFill>
                  <a:srgbClr val="0070C0"/>
                </a:solidFill>
              </a:rPr>
              <a:t>go</a:t>
            </a:r>
            <a:r>
              <a:rPr lang="en-US" sz="3500" dirty="0">
                <a:solidFill>
                  <a:srgbClr val="0070C0"/>
                </a:solidFill>
              </a:rPr>
              <a:t> </a:t>
            </a:r>
            <a:r>
              <a:rPr lang="en-US" sz="3500" dirty="0"/>
              <a:t>to the cinema.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1613" y="1939282"/>
            <a:ext cx="7772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500" dirty="0" err="1" smtClean="0"/>
              <a:t>Trạng</a:t>
            </a:r>
            <a:r>
              <a:rPr lang="en-US" sz="4500" dirty="0" smtClean="0"/>
              <a:t> </a:t>
            </a:r>
            <a:r>
              <a:rPr lang="en-US" sz="4500" dirty="0" err="1" smtClean="0"/>
              <a:t>từ</a:t>
            </a:r>
            <a:r>
              <a:rPr lang="en-US" sz="4500" dirty="0" smtClean="0"/>
              <a:t> </a:t>
            </a:r>
            <a:r>
              <a:rPr lang="en-US" sz="4500" dirty="0" err="1" smtClean="0"/>
              <a:t>chỉ</a:t>
            </a:r>
            <a:r>
              <a:rPr lang="en-US" sz="4500" dirty="0" smtClean="0"/>
              <a:t> </a:t>
            </a:r>
            <a:r>
              <a:rPr lang="en-US" sz="4500" dirty="0" err="1" smtClean="0"/>
              <a:t>tần</a:t>
            </a:r>
            <a:r>
              <a:rPr lang="en-US" sz="4500" dirty="0" smtClean="0"/>
              <a:t> </a:t>
            </a:r>
            <a:r>
              <a:rPr lang="en-US" sz="4500" dirty="0" err="1" smtClean="0"/>
              <a:t>suất</a:t>
            </a:r>
            <a:r>
              <a:rPr lang="en-US" sz="4500" dirty="0" smtClean="0"/>
              <a:t> </a:t>
            </a:r>
            <a:r>
              <a:rPr lang="en-US" sz="4500" dirty="0" err="1" smtClean="0">
                <a:solidFill>
                  <a:srgbClr val="FF0000"/>
                </a:solidFill>
              </a:rPr>
              <a:t>đứng</a:t>
            </a:r>
            <a:r>
              <a:rPr lang="en-US" sz="4500" dirty="0" smtClean="0">
                <a:solidFill>
                  <a:srgbClr val="FF0000"/>
                </a:solidFill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</a:rPr>
              <a:t>trước</a:t>
            </a:r>
            <a:r>
              <a:rPr lang="en-US" sz="4500" dirty="0" smtClean="0"/>
              <a:t> </a:t>
            </a:r>
            <a:r>
              <a:rPr lang="en-US" sz="4500" dirty="0" err="1" smtClean="0">
                <a:solidFill>
                  <a:srgbClr val="0070C0"/>
                </a:solidFill>
              </a:rPr>
              <a:t>động</a:t>
            </a:r>
            <a:r>
              <a:rPr lang="en-US" sz="4500" dirty="0" smtClean="0">
                <a:solidFill>
                  <a:srgbClr val="0070C0"/>
                </a:solidFill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</a:rPr>
              <a:t>từ</a:t>
            </a:r>
            <a:r>
              <a:rPr lang="en-US" sz="4500" dirty="0" smtClean="0">
                <a:solidFill>
                  <a:srgbClr val="0070C0"/>
                </a:solidFill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</a:rPr>
              <a:t>thường</a:t>
            </a:r>
            <a:r>
              <a:rPr lang="en-US" sz="4500" dirty="0"/>
              <a:t>.</a:t>
            </a:r>
          </a:p>
        </p:txBody>
      </p:sp>
      <p:pic>
        <p:nvPicPr>
          <p:cNvPr id="12" name="Picture 11" descr="Pen Handwriting PNG Clipart | PNG 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840">
            <a:off x="7693757" y="738286"/>
            <a:ext cx="1704586" cy="145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245" y="65908"/>
            <a:ext cx="5614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7514" y="1755600"/>
            <a:ext cx="2684640" cy="461665"/>
            <a:chOff x="1230086" y="1785257"/>
            <a:chExt cx="268464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get up usually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get up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36" name="Group 35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mum           to work late.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2014199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28401" y="2778381"/>
            <a:ext cx="2340436" cy="461665"/>
            <a:chOff x="1230086" y="1785257"/>
            <a:chExt cx="234043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rarely goes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goes rarely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    at weekends?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V="1">
              <a:off x="1378139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95742" y="3856574"/>
            <a:ext cx="3374583" cy="461665"/>
            <a:chOff x="1230086" y="1785257"/>
            <a:chExt cx="3374583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travel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Often do you travel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73" name="Group 72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 kind of music          ?</a:t>
                </a:r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V="1">
              <a:off x="361721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02485" y="4954111"/>
            <a:ext cx="4018906" cy="461665"/>
            <a:chOff x="1230086" y="1785257"/>
            <a:chExt cx="4018906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does Susan listen to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68281" y="4937149"/>
            <a:ext cx="4153626" cy="461665"/>
            <a:chOff x="1230086" y="1785257"/>
            <a:chExt cx="4153626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Susan usually listen to?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87" name="Group 8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          late on Saturdays.</a:t>
                </a:r>
                <a:endParaRPr lang="en-US" sz="2400" i="1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1457059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When           go on holiday each year?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02898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13371" y="6042683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usually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44761" y="6025721"/>
            <a:ext cx="2481769" cy="461665"/>
            <a:chOff x="1230086" y="1785257"/>
            <a:chExt cx="2481769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5" y="1785257"/>
              <a:ext cx="2100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usually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4044761" y="174606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831885" y="279229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795742" y="383991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4990394" y="494436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02485" y="605133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8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126" y="169371"/>
            <a:ext cx="78707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apezoid 1"/>
          <p:cNvSpPr/>
          <p:nvPr/>
        </p:nvSpPr>
        <p:spPr>
          <a:xfrm rot="10800000">
            <a:off x="1633831" y="1417320"/>
            <a:ext cx="5876338" cy="1010411"/>
          </a:xfrm>
          <a:prstGeom prst="trapezoid">
            <a:avLst>
              <a:gd name="adj" fmla="val 51316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0800000">
            <a:off x="2158979" y="2427732"/>
            <a:ext cx="4826042" cy="1010411"/>
          </a:xfrm>
          <a:prstGeom prst="trapezoid">
            <a:avLst>
              <a:gd name="adj" fmla="val 51316"/>
            </a:avLst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 rot="10800000">
            <a:off x="2670831" y="3438144"/>
            <a:ext cx="3802338" cy="1010411"/>
          </a:xfrm>
          <a:prstGeom prst="trapezoid">
            <a:avLst>
              <a:gd name="adj" fmla="val 51316"/>
            </a:avLst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0800000">
            <a:off x="3189333" y="4448558"/>
            <a:ext cx="2765336" cy="1010411"/>
          </a:xfrm>
          <a:prstGeom prst="trapezoid">
            <a:avLst>
              <a:gd name="adj" fmla="val 51316"/>
            </a:avLst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0800000">
            <a:off x="3707830" y="5458967"/>
            <a:ext cx="1728874" cy="1010411"/>
          </a:xfrm>
          <a:prstGeom prst="trapezoid">
            <a:avLst>
              <a:gd name="adj" fmla="val 43531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3868209" y="1698183"/>
            <a:ext cx="65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8209" y="2664837"/>
            <a:ext cx="65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209" y="3654808"/>
            <a:ext cx="65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209" y="4621462"/>
            <a:ext cx="65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68209" y="5512171"/>
            <a:ext cx="65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0530" y="1698183"/>
            <a:ext cx="242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always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0530" y="4621462"/>
            <a:ext cx="242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rarely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297680" y="2999290"/>
            <a:ext cx="14301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97680" y="3963220"/>
            <a:ext cx="14301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56387" y="5935089"/>
            <a:ext cx="868183" cy="19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3B22C6-C0A3-4672-87FA-6E5EB14F8F17}"/>
              </a:ext>
            </a:extLst>
          </p:cNvPr>
          <p:cNvSpPr txBox="1"/>
          <p:nvPr/>
        </p:nvSpPr>
        <p:spPr>
          <a:xfrm>
            <a:off x="4240530" y="2654228"/>
            <a:ext cx="181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usually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371E3A-5324-4C61-9FD0-6F483509A846}"/>
              </a:ext>
            </a:extLst>
          </p:cNvPr>
          <p:cNvSpPr txBox="1"/>
          <p:nvPr/>
        </p:nvSpPr>
        <p:spPr>
          <a:xfrm>
            <a:off x="4201865" y="3646506"/>
            <a:ext cx="2265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sometimes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4D0402-6A2D-4E20-967B-6E35D54E33DD}"/>
              </a:ext>
            </a:extLst>
          </p:cNvPr>
          <p:cNvSpPr txBox="1"/>
          <p:nvPr/>
        </p:nvSpPr>
        <p:spPr>
          <a:xfrm>
            <a:off x="4173174" y="5533477"/>
            <a:ext cx="116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never</a:t>
            </a:r>
          </a:p>
        </p:txBody>
      </p:sp>
      <p:pic>
        <p:nvPicPr>
          <p:cNvPr id="23" name="Picture 22" descr="Pen Handwriting PNG Clipart | PNG 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840">
            <a:off x="7729817" y="1194081"/>
            <a:ext cx="1704586" cy="145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233556" y="1417319"/>
            <a:ext cx="56897" cy="5140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032105" y="3426526"/>
            <a:ext cx="5884542" cy="3302265"/>
            <a:chOff x="193701" y="1590291"/>
            <a:chExt cx="8653859" cy="5137079"/>
          </a:xfrm>
        </p:grpSpPr>
        <p:sp>
          <p:nvSpPr>
            <p:cNvPr id="37" name="Rounded Rectangle 3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823" y="3426526"/>
            <a:ext cx="3521099" cy="3027192"/>
            <a:chOff x="1633831" y="1417320"/>
            <a:chExt cx="5876338" cy="5052060"/>
          </a:xfrm>
        </p:grpSpPr>
        <p:sp>
          <p:nvSpPr>
            <p:cNvPr id="2" name="Trapezoid 1"/>
            <p:cNvSpPr/>
            <p:nvPr/>
          </p:nvSpPr>
          <p:spPr>
            <a:xfrm rot="10800000">
              <a:off x="1633831" y="1417320"/>
              <a:ext cx="5876338" cy="1010411"/>
            </a:xfrm>
            <a:prstGeom prst="trapezoid">
              <a:avLst>
                <a:gd name="adj" fmla="val 51316"/>
              </a:avLst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0800000">
              <a:off x="2158979" y="2427732"/>
              <a:ext cx="4826042" cy="1010411"/>
            </a:xfrm>
            <a:prstGeom prst="trapezoid">
              <a:avLst>
                <a:gd name="adj" fmla="val 51316"/>
              </a:avLst>
            </a:prstGeom>
            <a:solidFill>
              <a:srgbClr val="1DC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 rot="10800000">
              <a:off x="2670831" y="3438144"/>
              <a:ext cx="3802338" cy="1010411"/>
            </a:xfrm>
            <a:prstGeom prst="trapezoid">
              <a:avLst>
                <a:gd name="adj" fmla="val 51316"/>
              </a:avLst>
            </a:prstGeom>
            <a:solidFill>
              <a:srgbClr val="61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/>
            <p:cNvSpPr/>
            <p:nvPr/>
          </p:nvSpPr>
          <p:spPr>
            <a:xfrm rot="10800000">
              <a:off x="3189333" y="4448558"/>
              <a:ext cx="2765336" cy="1010411"/>
            </a:xfrm>
            <a:prstGeom prst="trapezoid">
              <a:avLst>
                <a:gd name="adj" fmla="val 51316"/>
              </a:avLst>
            </a:prstGeom>
            <a:solidFill>
              <a:srgbClr val="97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10800000">
              <a:off x="3707831" y="5458969"/>
              <a:ext cx="1728335" cy="1010411"/>
            </a:xfrm>
            <a:prstGeom prst="trapezoid">
              <a:avLst>
                <a:gd name="adj" fmla="val 51316"/>
              </a:avLst>
            </a:prstGeom>
            <a:solidFill>
              <a:srgbClr val="B7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15791" y="3529190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2381" y="3529190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always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5791" y="4112232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62381" y="4112232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usually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7756" y="4717670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4346" y="4717670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sometimes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5791" y="5323109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62381" y="5323109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rarely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71448" y="5898813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5.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18038" y="5898813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4720" y="3679128"/>
            <a:ext cx="4507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Write a sentence with one of these adverbs.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17620" y="5116580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17620" y="567408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117620" y="6229100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063310" y="4651143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63310" y="5337055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65275" y="5839623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870" y="275873"/>
            <a:ext cx="832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 smtClean="0">
                <a:solidFill>
                  <a:srgbClr val="FF0000"/>
                </a:solidFill>
              </a:rPr>
              <a:t>usually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play badminton </a:t>
            </a:r>
            <a:r>
              <a:rPr lang="en-US" sz="3200" dirty="0" smtClean="0"/>
              <a:t>with my dad.</a:t>
            </a:r>
            <a:endParaRPr lang="vi-VN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696069" y="1060195"/>
            <a:ext cx="848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I </a:t>
            </a:r>
            <a:r>
              <a:rPr lang="en-US" sz="3200" dirty="0" smtClean="0">
                <a:solidFill>
                  <a:srgbClr val="FF0000"/>
                </a:solidFill>
              </a:rPr>
              <a:t>.................. </a:t>
            </a:r>
            <a:r>
              <a:rPr lang="en-US" sz="3200" dirty="0" smtClean="0">
                <a:solidFill>
                  <a:srgbClr val="0070C0"/>
                </a:solidFill>
              </a:rPr>
              <a:t>play badminton </a:t>
            </a:r>
            <a:r>
              <a:rPr lang="en-US" sz="3200" dirty="0" smtClean="0"/>
              <a:t>with my dad.</a:t>
            </a:r>
            <a:endParaRPr lang="vi-VN" sz="32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" y="1063864"/>
            <a:ext cx="696068" cy="56277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96501" y="1785927"/>
            <a:ext cx="841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I </a:t>
            </a:r>
            <a:r>
              <a:rPr lang="en-US" sz="3200" dirty="0" smtClean="0">
                <a:solidFill>
                  <a:srgbClr val="FF0000"/>
                </a:solidFill>
              </a:rPr>
              <a:t>usually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…………………………………………………..</a:t>
            </a:r>
            <a:r>
              <a:rPr lang="en-US" sz="3200" dirty="0" smtClean="0"/>
              <a:t>.</a:t>
            </a:r>
            <a:endParaRPr lang="vi-VN" sz="32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" y="1800723"/>
            <a:ext cx="696068" cy="56277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96068" y="2443769"/>
            <a:ext cx="841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……………………………………….................................</a:t>
            </a:r>
            <a:endParaRPr lang="vi-VN" sz="32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" y="2446948"/>
            <a:ext cx="696068" cy="5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28757" y="1144627"/>
            <a:ext cx="9022673" cy="5574701"/>
            <a:chOff x="193701" y="1590291"/>
            <a:chExt cx="8653859" cy="5137079"/>
          </a:xfrm>
        </p:grpSpPr>
        <p:sp>
          <p:nvSpPr>
            <p:cNvPr id="44" name="Rounded Rectangle 43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195329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6117" y="1532488"/>
            <a:ext cx="5728817" cy="470318"/>
            <a:chOff x="363373" y="1262747"/>
            <a:chExt cx="572881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often / ride your bicycle / to school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6117" y="2529507"/>
            <a:ext cx="6471767" cy="461665"/>
            <a:chOff x="369902" y="2142097"/>
            <a:chExt cx="647176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sometimes / study / in the school libraby 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36117" y="3517873"/>
            <a:ext cx="4368647" cy="470318"/>
            <a:chOff x="363373" y="4026312"/>
            <a:chExt cx="436864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like / your new school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36117" y="4555399"/>
            <a:ext cx="6471767" cy="470318"/>
            <a:chOff x="363373" y="3312302"/>
            <a:chExt cx="6471767" cy="470318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friends / always / go to school / with you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36117" y="5531575"/>
            <a:ext cx="6471767" cy="470318"/>
            <a:chOff x="363373" y="5669935"/>
            <a:chExt cx="647176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usually / do homework / after school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607505" y="23706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607505" y="34374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11630" y="44451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11630" y="545291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611630" y="64383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7547" y="22361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47547" y="33371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347547" y="42858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47547" y="53279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47547" y="63134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94E81F-EEDD-49CA-97FE-3498660CCD89}"/>
              </a:ext>
            </a:extLst>
          </p:cNvPr>
          <p:cNvSpPr txBox="1"/>
          <p:nvPr/>
        </p:nvSpPr>
        <p:spPr>
          <a:xfrm>
            <a:off x="1742136" y="2012950"/>
            <a:ext cx="625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you often ride your bicycle to school?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4528D6-AFC5-439A-9306-6CE34C5B33CF}"/>
              </a:ext>
            </a:extLst>
          </p:cNvPr>
          <p:cNvSpPr txBox="1"/>
          <p:nvPr/>
        </p:nvSpPr>
        <p:spPr>
          <a:xfrm>
            <a:off x="1755744" y="3085819"/>
            <a:ext cx="7049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you sometimes study in the school library?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F6BD07-F8A1-448A-A725-5AF88C794F1E}"/>
              </a:ext>
            </a:extLst>
          </p:cNvPr>
          <p:cNvSpPr txBox="1"/>
          <p:nvPr/>
        </p:nvSpPr>
        <p:spPr>
          <a:xfrm>
            <a:off x="1755744" y="4068454"/>
            <a:ext cx="4527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you like your new school?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C07484-3309-42F7-A9FA-B34F89EDBB78}"/>
              </a:ext>
            </a:extLst>
          </p:cNvPr>
          <p:cNvSpPr txBox="1"/>
          <p:nvPr/>
        </p:nvSpPr>
        <p:spPr>
          <a:xfrm>
            <a:off x="1755744" y="5069587"/>
            <a:ext cx="698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your friends always go to school with you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520011-EEF9-4C6D-B1B1-892E904EFC32}"/>
              </a:ext>
            </a:extLst>
          </p:cNvPr>
          <p:cNvSpPr txBox="1"/>
          <p:nvPr/>
        </p:nvSpPr>
        <p:spPr>
          <a:xfrm>
            <a:off x="1757677" y="6071555"/>
            <a:ext cx="6540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you usually do homework after school?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6" y="-20225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</a:rPr>
              <a:t>III. Wrap- up</a:t>
            </a:r>
            <a:endParaRPr lang="vi-VN" sz="5000" b="1" dirty="0">
              <a:solidFill>
                <a:srgbClr val="FF0000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>
            <a:off x="-4102795" y="799898"/>
            <a:ext cx="5911468" cy="5911468"/>
          </a:xfrm>
          <a:prstGeom prst="blockArc">
            <a:avLst>
              <a:gd name="adj1" fmla="val 18900000"/>
              <a:gd name="adj2" fmla="val 2700000"/>
              <a:gd name="adj3" fmla="val 36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1929823" y="856525"/>
            <a:ext cx="7066395" cy="2689252"/>
          </a:xfrm>
          <a:custGeom>
            <a:avLst/>
            <a:gdLst>
              <a:gd name="connsiteX0" fmla="*/ 0 w 7041571"/>
              <a:gd name="connsiteY0" fmla="*/ 0 h 1254243"/>
              <a:gd name="connsiteX1" fmla="*/ 7041571 w 7041571"/>
              <a:gd name="connsiteY1" fmla="*/ 0 h 1254243"/>
              <a:gd name="connsiteX2" fmla="*/ 7041571 w 7041571"/>
              <a:gd name="connsiteY2" fmla="*/ 1254243 h 1254243"/>
              <a:gd name="connsiteX3" fmla="*/ 0 w 7041571"/>
              <a:gd name="connsiteY3" fmla="*/ 1254243 h 1254243"/>
              <a:gd name="connsiteX4" fmla="*/ 0 w 7041571"/>
              <a:gd name="connsiteY4" fmla="*/ 0 h 125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1571" h="1254243">
                <a:moveTo>
                  <a:pt x="0" y="0"/>
                </a:moveTo>
                <a:lnTo>
                  <a:pt x="7041571" y="0"/>
                </a:lnTo>
                <a:lnTo>
                  <a:pt x="7041571" y="1254243"/>
                </a:lnTo>
                <a:lnTo>
                  <a:pt x="0" y="12542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95556" tIns="165100" rIns="165100" bIns="165100" numCol="1" spcCol="1270" anchor="ctr" anchorCtr="0">
            <a:noAutofit/>
          </a:bodyPr>
          <a:lstStyle/>
          <a:p>
            <a:pPr defTabSz="2889250">
              <a:spcBef>
                <a:spcPct val="0"/>
              </a:spcBef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-</a:t>
            </a:r>
            <a:r>
              <a:rPr lang="en-US" sz="2600" dirty="0" smtClean="0"/>
              <a:t>   </a:t>
            </a:r>
            <a:r>
              <a:rPr lang="en-US" sz="2600" dirty="0" smtClean="0">
                <a:solidFill>
                  <a:srgbClr val="FF0000"/>
                </a:solidFill>
              </a:rPr>
              <a:t>Use</a:t>
            </a:r>
            <a:r>
              <a:rPr lang="en-US" sz="2600" dirty="0" smtClean="0"/>
              <a:t>: actions </a:t>
            </a:r>
            <a:r>
              <a:rPr lang="en-US" sz="2600" dirty="0"/>
              <a:t>or events that often happen, or are fixed</a:t>
            </a:r>
            <a:r>
              <a:rPr lang="en-US" sz="2600" dirty="0" smtClean="0"/>
              <a:t>.</a:t>
            </a:r>
          </a:p>
          <a:p>
            <a:pPr marL="457200" indent="-457200" defTabSz="2889250">
              <a:spcBef>
                <a:spcPct val="0"/>
              </a:spcBef>
              <a:buFontTx/>
              <a:buChar char="-"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Form</a:t>
            </a:r>
          </a:p>
          <a:p>
            <a:pPr defTabSz="2889250">
              <a:spcBef>
                <a:spcPct val="0"/>
              </a:spcBef>
              <a:defRPr/>
            </a:pPr>
            <a:r>
              <a:rPr lang="en-US" sz="2600" dirty="0" smtClean="0"/>
              <a:t>(+) She/he/it + </a:t>
            </a:r>
            <a:r>
              <a:rPr lang="en-US" sz="2600" dirty="0" smtClean="0">
                <a:solidFill>
                  <a:srgbClr val="FF0000"/>
                </a:solidFill>
              </a:rPr>
              <a:t>V-s/V-es</a:t>
            </a:r>
          </a:p>
          <a:p>
            <a:pPr defTabSz="2889250">
              <a:spcBef>
                <a:spcPct val="0"/>
              </a:spcBef>
              <a:defRPr/>
            </a:pPr>
            <a:r>
              <a:rPr lang="en-US" sz="2600" dirty="0" smtClean="0"/>
              <a:t>(-) </a:t>
            </a:r>
            <a:r>
              <a:rPr lang="en-US" sz="2600" dirty="0"/>
              <a:t>She/he/it </a:t>
            </a:r>
            <a:r>
              <a:rPr lang="en-US" sz="2600" dirty="0" smtClean="0"/>
              <a:t> + </a:t>
            </a:r>
            <a:r>
              <a:rPr lang="en-US" sz="2600" dirty="0" smtClean="0">
                <a:solidFill>
                  <a:srgbClr val="FF0000"/>
                </a:solidFill>
              </a:rPr>
              <a:t>doesn’t</a:t>
            </a:r>
            <a:r>
              <a:rPr lang="en-US" sz="2600" dirty="0" smtClean="0"/>
              <a:t>    +  V</a:t>
            </a:r>
          </a:p>
          <a:p>
            <a:pPr defTabSz="2889250">
              <a:spcBef>
                <a:spcPct val="0"/>
              </a:spcBef>
              <a:defRPr/>
            </a:pPr>
            <a:r>
              <a:rPr lang="en-US" sz="2600" dirty="0" smtClean="0"/>
              <a:t>(?) </a:t>
            </a:r>
            <a:r>
              <a:rPr lang="en-US" sz="2600" dirty="0" smtClean="0">
                <a:solidFill>
                  <a:srgbClr val="FF0000"/>
                </a:solidFill>
              </a:rPr>
              <a:t>Does</a:t>
            </a:r>
            <a:r>
              <a:rPr lang="en-US" sz="2600" dirty="0" smtClean="0"/>
              <a:t>    + she/he/it  +  V?</a:t>
            </a:r>
            <a:endParaRPr lang="en-US" sz="2600" dirty="0"/>
          </a:p>
          <a:p>
            <a:pPr marL="0" marR="0" lvl="0" indent="0" algn="l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5658" y="2087499"/>
            <a:ext cx="2437119" cy="15184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287711" y="4006528"/>
            <a:ext cx="6569961" cy="1464098"/>
          </a:xfrm>
          <a:custGeom>
            <a:avLst/>
            <a:gdLst>
              <a:gd name="connsiteX0" fmla="*/ 0 w 7041571"/>
              <a:gd name="connsiteY0" fmla="*/ 0 h 1254243"/>
              <a:gd name="connsiteX1" fmla="*/ 7041571 w 7041571"/>
              <a:gd name="connsiteY1" fmla="*/ 0 h 1254243"/>
              <a:gd name="connsiteX2" fmla="*/ 7041571 w 7041571"/>
              <a:gd name="connsiteY2" fmla="*/ 1254243 h 1254243"/>
              <a:gd name="connsiteX3" fmla="*/ 0 w 7041571"/>
              <a:gd name="connsiteY3" fmla="*/ 1254243 h 1254243"/>
              <a:gd name="connsiteX4" fmla="*/ 0 w 7041571"/>
              <a:gd name="connsiteY4" fmla="*/ 0 h 125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1571" h="1254243">
                <a:moveTo>
                  <a:pt x="0" y="0"/>
                </a:moveTo>
                <a:lnTo>
                  <a:pt x="7041571" y="0"/>
                </a:lnTo>
                <a:lnTo>
                  <a:pt x="7041571" y="1254243"/>
                </a:lnTo>
                <a:lnTo>
                  <a:pt x="0" y="12542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95556" tIns="81280" rIns="81280" bIns="81280" numCol="1" spcCol="1270" anchor="ctr" anchorCtr="0"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always, usually, often, sometimes, rarely, never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127" y="3919669"/>
            <a:ext cx="3106841" cy="15607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155546" y="2336999"/>
            <a:ext cx="2388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/>
              </a:rPr>
              <a:t>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/>
              </a:rPr>
              <a:t>present simple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658" y="4161421"/>
            <a:ext cx="2826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Adverbs of frequency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510479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1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9113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7714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66175"/>
            <a:ext cx="329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5093063"/>
            <a:ext cx="375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1357" y="4026356"/>
            <a:ext cx="354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884042"/>
            <a:ext cx="394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5654" y="5741728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questions, and then interview your partner.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24102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The present simple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3465" y="3387833"/>
            <a:ext cx="26894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Adverbs of frequency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IV. Homework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900" dirty="0"/>
          </a:p>
          <a:p>
            <a:r>
              <a:rPr lang="en-US" sz="3900" smtClean="0"/>
              <a:t>Do </a:t>
            </a:r>
            <a:r>
              <a:rPr lang="en-US" sz="3900" dirty="0" smtClean="0"/>
              <a:t>exercise 1, </a:t>
            </a:r>
            <a:r>
              <a:rPr lang="en-US" sz="3900" smtClean="0"/>
              <a:t>2, 3, 4 </a:t>
            </a:r>
            <a:endParaRPr lang="en-US" sz="3900" dirty="0" smtClean="0"/>
          </a:p>
          <a:p>
            <a:pPr marL="0" indent="0">
              <a:buNone/>
            </a:pPr>
            <a:r>
              <a:rPr lang="en-US" sz="3900" dirty="0" smtClean="0"/>
              <a:t>(</a:t>
            </a:r>
            <a:r>
              <a:rPr lang="en-US" sz="3900" dirty="0" smtClean="0"/>
              <a:t>Workbook, page </a:t>
            </a:r>
            <a:r>
              <a:rPr lang="en-US" sz="3900" dirty="0" smtClean="0"/>
              <a:t>4,5)</a:t>
            </a:r>
            <a:endParaRPr lang="en-US" sz="3900" dirty="0" smtClean="0"/>
          </a:p>
          <a:p>
            <a:r>
              <a:rPr lang="en-US" sz="3900" dirty="0" smtClean="0"/>
              <a:t>Prepare: Unit 1 – </a:t>
            </a:r>
            <a:r>
              <a:rPr lang="en-US" sz="3900" dirty="0" smtClean="0"/>
              <a:t>Communication</a:t>
            </a:r>
            <a:endParaRPr lang="vi-VN" sz="3900" dirty="0"/>
          </a:p>
        </p:txBody>
      </p:sp>
    </p:spTree>
    <p:extLst>
      <p:ext uri="{BB962C8B-B14F-4D97-AF65-F5344CB8AC3E}">
        <p14:creationId xmlns:p14="http://schemas.microsoft.com/office/powerpoint/2010/main" val="39686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406" y="1249055"/>
            <a:ext cx="4466804" cy="90308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WARM UP</a:t>
            </a:r>
          </a:p>
        </p:txBody>
      </p:sp>
      <p:pic>
        <p:nvPicPr>
          <p:cNvPr id="307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241" y="1140619"/>
            <a:ext cx="1215628" cy="19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0"/>
          <a:stretch>
            <a:fillRect/>
          </a:stretch>
        </p:blipFill>
        <p:spPr bwMode="auto">
          <a:xfrm>
            <a:off x="439111" y="1700598"/>
            <a:ext cx="5055394" cy="3574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41991" y="962110"/>
            <a:ext cx="450764" cy="26314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</a:p>
          <a:p>
            <a:pPr algn="ctr">
              <a:defRPr/>
            </a:pPr>
            <a:r>
              <a:rPr lang="en-US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</a:p>
          <a:p>
            <a:pPr algn="ctr">
              <a:defRPr/>
            </a:pPr>
            <a:r>
              <a:rPr lang="en-US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</a:p>
          <a:p>
            <a:pPr algn="ctr">
              <a:defRPr/>
            </a:pPr>
            <a:r>
              <a:rPr lang="en-US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</a:p>
          <a:p>
            <a:pPr algn="ctr">
              <a:defRPr/>
            </a:pPr>
            <a:r>
              <a:rPr lang="en-US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4000" y="1426109"/>
            <a:ext cx="535724" cy="44550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  <a:p>
            <a:pPr algn="ctr">
              <a:defRPr/>
            </a:pPr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</a:p>
          <a:p>
            <a:pPr algn="ctr">
              <a:defRPr/>
            </a:pPr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</a:t>
            </a:r>
          </a:p>
          <a:p>
            <a:pPr algn="ctr">
              <a:defRPr/>
            </a:pPr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</a:p>
          <a:p>
            <a:pPr algn="ctr">
              <a:defRPr/>
            </a:pPr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</a:p>
          <a:p>
            <a:pPr algn="ctr">
              <a:defRPr/>
            </a:pPr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</a:p>
          <a:p>
            <a:pPr algn="ctr">
              <a:defRPr/>
            </a:pPr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</a:p>
        </p:txBody>
      </p:sp>
      <p:pic>
        <p:nvPicPr>
          <p:cNvPr id="308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2" y="4019550"/>
            <a:ext cx="178474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2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28828" y="1940160"/>
            <a:ext cx="2864644" cy="2150269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/>
              <a:t>daily routine</a:t>
            </a:r>
            <a:endParaRPr lang="en-US" sz="3000" b="1" dirty="0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H="1" flipV="1">
            <a:off x="3988587" y="1341220"/>
            <a:ext cx="172563" cy="5989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593472" y="3164716"/>
            <a:ext cx="1630391" cy="89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5"/>
          </p:cNvCxnSpPr>
          <p:nvPr/>
        </p:nvCxnSpPr>
        <p:spPr>
          <a:xfrm>
            <a:off x="5173955" y="3775529"/>
            <a:ext cx="1145033" cy="622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02645" y="4066220"/>
            <a:ext cx="47049" cy="7617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197044" y="3854088"/>
            <a:ext cx="1139428" cy="475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294091" y="1605594"/>
            <a:ext cx="889397" cy="6691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506135" y="553082"/>
            <a:ext cx="1662113" cy="7881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g</a:t>
            </a:r>
            <a:r>
              <a:rPr lang="en-US" sz="2800" b="1" dirty="0" smtClean="0">
                <a:solidFill>
                  <a:srgbClr val="002060"/>
                </a:solidFill>
              </a:rPr>
              <a:t>o to school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59569" y="2542065"/>
            <a:ext cx="1662113" cy="8237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rgbClr val="002060"/>
                </a:solidFill>
              </a:rPr>
              <a:t>watch TV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884" y="1497282"/>
            <a:ext cx="1872854" cy="10327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rgbClr val="002060"/>
                </a:solidFill>
              </a:rPr>
              <a:t>go to bed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7931" y="4066220"/>
            <a:ext cx="1662113" cy="7617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have  breakfast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61488" y="4329149"/>
            <a:ext cx="1682315" cy="6215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002060"/>
                </a:solidFill>
              </a:rPr>
              <a:t>b</a:t>
            </a:r>
            <a:r>
              <a:rPr lang="en-US" sz="2600" b="1" dirty="0" smtClean="0">
                <a:solidFill>
                  <a:srgbClr val="002060"/>
                </a:solidFill>
              </a:rPr>
              <a:t>rush teeth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72366" y="3948149"/>
            <a:ext cx="1789046" cy="11661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do homework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96" y="3345246"/>
            <a:ext cx="7572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54" y="5064403"/>
            <a:ext cx="1308484" cy="1181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48" y="198583"/>
            <a:ext cx="1487091" cy="1116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3" y="3948149"/>
            <a:ext cx="1230237" cy="1002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0253"/>
            <a:ext cx="1241316" cy="1239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20,314 Girl Watching Tv Stock Photos and Images - 123R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96" y="1228949"/>
            <a:ext cx="1776251" cy="1334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AutoShape 4" descr="Breakfast Stock Illustrations – 420,235 Breakfast Stock Illustrations,  Vectors &amp;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1870864" cy="18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078" name="Picture 6" descr="Breakfast Stock Illustrations – 420,235 Breakfast Stock Illustrations,  Vectors &amp;amp; Clipart - Dreamsti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0" y="3767142"/>
            <a:ext cx="1310452" cy="1189235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17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13117" y="449212"/>
            <a:ext cx="50434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1. MY </a:t>
            </a:r>
            <a:r>
              <a:rPr kumimoji="0" lang="en-US" altLang="vi-V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NEW SCHOOL</a:t>
            </a:r>
            <a:endParaRPr kumimoji="0" lang="en-US" altLang="vi-VN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</a:t>
            </a:r>
            <a:r>
              <a:rPr lang="en-US" altLang="vi-VN" sz="3500" b="1" dirty="0">
                <a:solidFill>
                  <a:srgbClr val="FFFF00"/>
                </a:solidFill>
              </a:rPr>
              <a:t>3</a:t>
            </a:r>
            <a:r>
              <a:rPr kumimoji="0" lang="en-US" altLang="vi-V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A Closer look 2</a:t>
            </a:r>
            <a:endParaRPr kumimoji="0" lang="en-US" altLang="vi-VN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34056" y="2278078"/>
            <a:ext cx="782653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vi-VN" sz="4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The present simple</a:t>
            </a:r>
          </a:p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vi-VN" sz="4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vi-VN" sz="4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vi-VN" sz="49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9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49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9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altLang="vi-VN" sz="49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9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altLang="vi-VN" sz="49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vi-VN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150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94" y="5551885"/>
            <a:ext cx="466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0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3598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5" y="4124632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503" y="147892"/>
            <a:ext cx="30857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</a:rPr>
              <a:t>I. Grammar: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3302" y="169062"/>
            <a:ext cx="48591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The present simple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853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the present simple to talk about actions or events that often happen, or are fixed.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40980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1670" y="4902243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We usually </a:t>
            </a:r>
            <a:r>
              <a:rPr lang="en-US" sz="2800" b="1" dirty="0">
                <a:solidFill>
                  <a:srgbClr val="FF0000"/>
                </a:solidFill>
              </a:rPr>
              <a:t>go</a:t>
            </a:r>
            <a:r>
              <a:rPr lang="en-US" sz="2800" dirty="0">
                <a:solidFill>
                  <a:srgbClr val="FF0000"/>
                </a:solidFill>
              </a:rPr>
              <a:t> to school by bus.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I </a:t>
            </a:r>
            <a:r>
              <a:rPr lang="en-US" sz="2800" b="1" dirty="0">
                <a:solidFill>
                  <a:srgbClr val="FF0000"/>
                </a:solidFill>
              </a:rPr>
              <a:t>don’t like </a:t>
            </a:r>
            <a:r>
              <a:rPr lang="en-US" sz="2800" dirty="0">
                <a:solidFill>
                  <a:srgbClr val="FF0000"/>
                </a:solidFill>
              </a:rPr>
              <a:t>school lunch very much.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59" y="365126"/>
            <a:ext cx="7902791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 go to school at 6 o clock.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73" y="1852258"/>
            <a:ext cx="8460420" cy="1068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……….....</a:t>
            </a:r>
            <a:r>
              <a:rPr lang="en-US" sz="4400" u="sng" dirty="0" smtClean="0">
                <a:solidFill>
                  <a:srgbClr val="FF0000"/>
                </a:solidFill>
              </a:rPr>
              <a:t>goes</a:t>
            </a:r>
            <a:r>
              <a:rPr lang="en-US" sz="4400" dirty="0" smtClean="0"/>
              <a:t> to school at ……………</a:t>
            </a:r>
            <a:endParaRPr lang="vi-VN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2060"/>
                </a:solidFill>
              </a:rPr>
              <a:t>I </a:t>
            </a:r>
            <a:r>
              <a:rPr lang="en-US" u="sng" dirty="0" smtClean="0">
                <a:solidFill>
                  <a:srgbClr val="FF0000"/>
                </a:solidFill>
              </a:rPr>
              <a:t>go</a:t>
            </a:r>
            <a:r>
              <a:rPr lang="en-US" dirty="0" smtClean="0">
                <a:solidFill>
                  <a:srgbClr val="002060"/>
                </a:solidFill>
              </a:rPr>
              <a:t> to school at 6 o clock.</a:t>
            </a:r>
            <a:endParaRPr lang="vi-VN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AB1B37-8240-4C57-9C13-D057060532D0}"/>
              </a:ext>
            </a:extLst>
          </p:cNvPr>
          <p:cNvGrpSpPr/>
          <p:nvPr/>
        </p:nvGrpSpPr>
        <p:grpSpPr>
          <a:xfrm>
            <a:off x="1230937" y="3512328"/>
            <a:ext cx="7003610" cy="2011136"/>
            <a:chOff x="1225990" y="2766604"/>
            <a:chExt cx="7003610" cy="2011136"/>
          </a:xfrm>
        </p:grpSpPr>
        <p:sp>
          <p:nvSpPr>
            <p:cNvPr id="6" name="Rectangle 5"/>
            <p:cNvSpPr/>
            <p:nvPr/>
          </p:nvSpPr>
          <p:spPr>
            <a:xfrm>
              <a:off x="1225990" y="2766604"/>
              <a:ext cx="7003610" cy="2011136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95546" y="3276552"/>
              <a:ext cx="546449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/>
                <a:t>The present simple verbs with </a:t>
              </a:r>
              <a:r>
                <a:rPr lang="en-US" sz="3200" b="1" i="1" dirty="0">
                  <a:solidFill>
                    <a:srgbClr val="FF0000"/>
                  </a:solidFill>
                </a:rPr>
                <a:t>he / she / it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dirty="0"/>
                <a:t>need an </a:t>
              </a:r>
              <a:r>
                <a:rPr lang="en-US" sz="3200" b="1" i="1" dirty="0">
                  <a:solidFill>
                    <a:srgbClr val="FF0000"/>
                  </a:solidFill>
                </a:rPr>
                <a:t>s / es</a:t>
              </a:r>
              <a:r>
                <a:rPr lang="en-US" sz="3200" b="1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4" y="2769740"/>
            <a:ext cx="4097553" cy="10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452" y="168965"/>
            <a:ext cx="8928427" cy="648031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278" y="1737504"/>
            <a:ext cx="8648514" cy="475562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500" dirty="0" smtClean="0">
                <a:solidFill>
                  <a:srgbClr val="FF0000"/>
                </a:solidFill>
              </a:rPr>
              <a:t>Use (</a:t>
            </a:r>
            <a:r>
              <a:rPr lang="en-US" sz="3500" dirty="0" err="1" smtClean="0">
                <a:solidFill>
                  <a:srgbClr val="FF0000"/>
                </a:solidFill>
              </a:rPr>
              <a:t>cách</a:t>
            </a:r>
            <a:r>
              <a:rPr lang="en-US" sz="3500" dirty="0" smtClean="0">
                <a:solidFill>
                  <a:srgbClr val="FF0000"/>
                </a:solidFill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</a:rPr>
              <a:t>sử</a:t>
            </a:r>
            <a:r>
              <a:rPr lang="en-US" sz="3500" dirty="0" smtClean="0">
                <a:solidFill>
                  <a:srgbClr val="FF0000"/>
                </a:solidFill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</a:rPr>
              <a:t>dụng</a:t>
            </a:r>
            <a:r>
              <a:rPr lang="en-US" sz="35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3500" dirty="0" err="1" smtClean="0"/>
              <a:t>Diễn</a:t>
            </a:r>
            <a:r>
              <a:rPr lang="en-US" sz="3500" dirty="0" smtClean="0"/>
              <a:t> </a:t>
            </a:r>
            <a:r>
              <a:rPr lang="en-US" sz="3500" dirty="0" err="1" smtClean="0"/>
              <a:t>tả</a:t>
            </a:r>
            <a:r>
              <a:rPr lang="en-US" sz="3500" dirty="0" smtClean="0"/>
              <a:t> </a:t>
            </a:r>
            <a:r>
              <a:rPr lang="en-US" sz="3500" dirty="0" err="1" smtClean="0"/>
              <a:t>thói</a:t>
            </a:r>
            <a:r>
              <a:rPr lang="en-US" sz="3500" dirty="0" smtClean="0"/>
              <a:t> </a:t>
            </a:r>
            <a:r>
              <a:rPr lang="en-US" sz="3500" dirty="0" err="1" smtClean="0"/>
              <a:t>quen</a:t>
            </a:r>
            <a:r>
              <a:rPr lang="en-US" sz="3500" dirty="0" smtClean="0"/>
              <a:t>, </a:t>
            </a:r>
            <a:r>
              <a:rPr lang="en-US" sz="3500" dirty="0" err="1" smtClean="0"/>
              <a:t>hành</a:t>
            </a:r>
            <a:r>
              <a:rPr lang="en-US" sz="3500" dirty="0" smtClean="0"/>
              <a:t> </a:t>
            </a:r>
            <a:r>
              <a:rPr lang="en-US" sz="3500" dirty="0" err="1" smtClean="0"/>
              <a:t>động</a:t>
            </a:r>
            <a:r>
              <a:rPr lang="en-US" sz="3500" dirty="0" smtClean="0"/>
              <a:t> </a:t>
            </a:r>
            <a:r>
              <a:rPr lang="en-US" sz="3500" dirty="0" err="1" smtClean="0"/>
              <a:t>thường</a:t>
            </a:r>
            <a:r>
              <a:rPr lang="en-US" sz="3500" dirty="0" smtClean="0"/>
              <a:t> </a:t>
            </a:r>
            <a:r>
              <a:rPr lang="en-US" sz="3500" dirty="0" err="1" smtClean="0"/>
              <a:t>xuyên</a:t>
            </a:r>
            <a:r>
              <a:rPr lang="en-US" sz="3500" dirty="0" smtClean="0"/>
              <a:t> </a:t>
            </a:r>
            <a:r>
              <a:rPr lang="en-US" sz="3500" dirty="0" err="1" smtClean="0"/>
              <a:t>xảy</a:t>
            </a:r>
            <a:r>
              <a:rPr lang="en-US" sz="3500" dirty="0" smtClean="0"/>
              <a:t> </a:t>
            </a:r>
            <a:r>
              <a:rPr lang="en-US" sz="3500" dirty="0" err="1" smtClean="0"/>
              <a:t>ra</a:t>
            </a:r>
            <a:endParaRPr lang="en-US" sz="35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3500" dirty="0" err="1" smtClean="0"/>
              <a:t>Sự</a:t>
            </a:r>
            <a:r>
              <a:rPr lang="en-US" sz="3500" dirty="0" smtClean="0"/>
              <a:t> </a:t>
            </a:r>
            <a:r>
              <a:rPr lang="en-US" sz="3500" dirty="0" err="1" smtClean="0"/>
              <a:t>việc</a:t>
            </a:r>
            <a:r>
              <a:rPr lang="en-US" sz="3500" dirty="0" smtClean="0"/>
              <a:t>, </a:t>
            </a:r>
            <a:r>
              <a:rPr lang="en-US" sz="3500" dirty="0" err="1" smtClean="0"/>
              <a:t>lịch</a:t>
            </a:r>
            <a:r>
              <a:rPr lang="en-US" sz="3500" dirty="0" smtClean="0"/>
              <a:t> </a:t>
            </a:r>
            <a:r>
              <a:rPr lang="en-US" sz="3500" dirty="0" err="1" smtClean="0"/>
              <a:t>trình</a:t>
            </a:r>
            <a:r>
              <a:rPr lang="en-US" sz="3500" dirty="0" smtClean="0"/>
              <a:t> </a:t>
            </a:r>
            <a:r>
              <a:rPr lang="en-US" sz="3500" dirty="0" err="1" smtClean="0"/>
              <a:t>cố</a:t>
            </a:r>
            <a:r>
              <a:rPr lang="en-US" sz="3500" dirty="0" smtClean="0"/>
              <a:t> </a:t>
            </a:r>
            <a:r>
              <a:rPr lang="en-US" sz="3500" dirty="0" err="1" smtClean="0"/>
              <a:t>định</a:t>
            </a:r>
            <a:r>
              <a:rPr lang="en-US" sz="3500" dirty="0" smtClean="0"/>
              <a:t>.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0" name="Rectangle 39"/>
          <p:cNvSpPr/>
          <p:nvPr/>
        </p:nvSpPr>
        <p:spPr>
          <a:xfrm>
            <a:off x="220278" y="888859"/>
            <a:ext cx="819901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b="1" dirty="0" smtClean="0">
                <a:solidFill>
                  <a:srgbClr val="FF0000"/>
                </a:solidFill>
              </a:rPr>
              <a:t>I. The </a:t>
            </a:r>
            <a:r>
              <a:rPr lang="en-US" sz="3900" b="1" dirty="0">
                <a:solidFill>
                  <a:srgbClr val="FF0000"/>
                </a:solidFill>
              </a:rPr>
              <a:t>present </a:t>
            </a:r>
            <a:r>
              <a:rPr lang="en-US" sz="3900" b="1" dirty="0" smtClean="0">
                <a:solidFill>
                  <a:srgbClr val="FF0000"/>
                </a:solidFill>
              </a:rPr>
              <a:t>simple (</a:t>
            </a:r>
            <a:r>
              <a:rPr lang="en-US" sz="3900" b="1" dirty="0" err="1" smtClean="0">
                <a:solidFill>
                  <a:srgbClr val="FF0000"/>
                </a:solidFill>
              </a:rPr>
              <a:t>Thì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hiện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tại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đơn</a:t>
            </a:r>
            <a:r>
              <a:rPr lang="en-US" sz="3900" b="1" dirty="0" smtClean="0">
                <a:solidFill>
                  <a:srgbClr val="FF0000"/>
                </a:solidFill>
              </a:rPr>
              <a:t>)</a:t>
            </a:r>
            <a:endParaRPr lang="en-US" sz="39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Pen Handwriting PNG Clipart | PNG 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840">
            <a:off x="7087316" y="-248775"/>
            <a:ext cx="2348357" cy="200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6033" y="0"/>
            <a:ext cx="819901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b="1" dirty="0" smtClean="0">
                <a:solidFill>
                  <a:srgbClr val="FF0000"/>
                </a:solidFill>
              </a:rPr>
              <a:t>I. The </a:t>
            </a:r>
            <a:r>
              <a:rPr lang="en-US" sz="3900" b="1" dirty="0">
                <a:solidFill>
                  <a:srgbClr val="FF0000"/>
                </a:solidFill>
              </a:rPr>
              <a:t>present </a:t>
            </a:r>
            <a:r>
              <a:rPr lang="en-US" sz="3900" b="1" dirty="0" smtClean="0">
                <a:solidFill>
                  <a:srgbClr val="FF0000"/>
                </a:solidFill>
              </a:rPr>
              <a:t>simple (</a:t>
            </a:r>
            <a:r>
              <a:rPr lang="en-US" sz="3900" b="1" dirty="0" err="1" smtClean="0">
                <a:solidFill>
                  <a:srgbClr val="FF0000"/>
                </a:solidFill>
              </a:rPr>
              <a:t>Thì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hiện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tại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đơn</a:t>
            </a:r>
            <a:r>
              <a:rPr lang="en-US" sz="3900" b="1" dirty="0" smtClean="0">
                <a:solidFill>
                  <a:srgbClr val="FF0000"/>
                </a:solidFill>
              </a:rPr>
              <a:t>)</a:t>
            </a:r>
            <a:endParaRPr lang="en-US" sz="39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033" y="611936"/>
            <a:ext cx="8648514" cy="6117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 smtClean="0"/>
              <a:t>2. Form (</a:t>
            </a:r>
            <a:r>
              <a:rPr lang="en-US" sz="3000" b="1" dirty="0" err="1" smtClean="0"/>
              <a:t>cấu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trúc</a:t>
            </a:r>
            <a:r>
              <a:rPr lang="en-US" sz="3000" b="1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 smtClean="0"/>
              <a:t>Verb</a:t>
            </a:r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900" dirty="0">
                <a:solidFill>
                  <a:srgbClr val="0070C0"/>
                </a:solidFill>
              </a:rPr>
              <a:t>(+)</a:t>
            </a:r>
            <a:r>
              <a:rPr lang="vi-VN" altLang="vi-VN" sz="2900" dirty="0"/>
              <a:t> I/You/We/They</a:t>
            </a:r>
            <a:r>
              <a:rPr lang="en-US" altLang="vi-VN" sz="2900" dirty="0"/>
              <a:t>/</a:t>
            </a:r>
            <a:r>
              <a:rPr lang="vi-VN" altLang="vi-VN" sz="2900" dirty="0"/>
              <a:t> </a:t>
            </a:r>
            <a:r>
              <a:rPr lang="vi-VN" altLang="vi-VN" sz="2900" dirty="0" smtClean="0"/>
              <a:t>danh từ số </a:t>
            </a:r>
            <a:r>
              <a:rPr lang="vi-VN" altLang="vi-VN" sz="2900" dirty="0"/>
              <a:t>nhiều </a:t>
            </a:r>
            <a:r>
              <a:rPr lang="vi-VN" altLang="vi-VN" sz="2900" dirty="0" smtClean="0"/>
              <a:t>  +   </a:t>
            </a:r>
            <a:r>
              <a:rPr lang="vi-VN" altLang="vi-VN" sz="2900" dirty="0">
                <a:solidFill>
                  <a:srgbClr val="FF0000"/>
                </a:solidFill>
              </a:rPr>
              <a:t>V</a:t>
            </a:r>
            <a:r>
              <a:rPr lang="vi-VN" altLang="vi-VN" sz="2900" dirty="0"/>
              <a:t> </a:t>
            </a:r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900" dirty="0">
                <a:solidFill>
                  <a:srgbClr val="0070C0"/>
                </a:solidFill>
              </a:rPr>
              <a:t>(-)</a:t>
            </a:r>
            <a:r>
              <a:rPr lang="vi-VN" altLang="vi-VN" sz="2900" dirty="0"/>
              <a:t> </a:t>
            </a:r>
            <a:r>
              <a:rPr lang="vi-VN" altLang="vi-VN" sz="2900" dirty="0" smtClean="0"/>
              <a:t> I/You/We/They</a:t>
            </a:r>
            <a:r>
              <a:rPr lang="vi-VN" altLang="vi-VN" sz="2900" dirty="0"/>
              <a:t>/ </a:t>
            </a:r>
            <a:r>
              <a:rPr lang="vi-VN" altLang="vi-VN" sz="2900" dirty="0" smtClean="0"/>
              <a:t>danh từ số </a:t>
            </a:r>
            <a:r>
              <a:rPr lang="vi-VN" altLang="vi-VN" sz="2900" dirty="0"/>
              <a:t>nhiều </a:t>
            </a:r>
            <a:r>
              <a:rPr lang="vi-VN" altLang="vi-VN" sz="2900" dirty="0" smtClean="0"/>
              <a:t>+ </a:t>
            </a:r>
            <a:r>
              <a:rPr lang="vi-VN" altLang="vi-VN" sz="2900" dirty="0">
                <a:solidFill>
                  <a:srgbClr val="0070C0"/>
                </a:solidFill>
              </a:rPr>
              <a:t>don't/ do not </a:t>
            </a:r>
            <a:r>
              <a:rPr lang="vi-VN" altLang="vi-VN" sz="2900" dirty="0"/>
              <a:t>+ </a:t>
            </a:r>
            <a:r>
              <a:rPr lang="vi-VN" altLang="vi-VN" sz="2900" dirty="0">
                <a:solidFill>
                  <a:srgbClr val="FF0000"/>
                </a:solidFill>
              </a:rPr>
              <a:t>V</a:t>
            </a:r>
            <a:r>
              <a:rPr lang="vi-VN" altLang="vi-VN" sz="2900" dirty="0"/>
              <a:t> </a:t>
            </a:r>
            <a:endParaRPr lang="vi-VN" altLang="vi-VN" sz="2900" dirty="0" smtClean="0"/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900" dirty="0" smtClean="0">
                <a:solidFill>
                  <a:srgbClr val="0070C0"/>
                </a:solidFill>
              </a:rPr>
              <a:t>(?)</a:t>
            </a:r>
            <a:r>
              <a:rPr lang="vi-VN" altLang="vi-VN" sz="2900" dirty="0" smtClean="0"/>
              <a:t> </a:t>
            </a:r>
            <a:r>
              <a:rPr lang="vi-VN" altLang="vi-VN" sz="2900" dirty="0" smtClean="0">
                <a:solidFill>
                  <a:srgbClr val="0070C0"/>
                </a:solidFill>
              </a:rPr>
              <a:t>Do </a:t>
            </a:r>
            <a:r>
              <a:rPr lang="vi-VN" altLang="vi-VN" sz="2900" dirty="0"/>
              <a:t>+ l/you/we/they/ </a:t>
            </a:r>
            <a:r>
              <a:rPr lang="vi-VN" altLang="vi-VN" sz="2900" dirty="0" smtClean="0"/>
              <a:t>danh từ số </a:t>
            </a:r>
            <a:r>
              <a:rPr lang="vi-VN" altLang="vi-VN" sz="2900" dirty="0"/>
              <a:t>nhiều </a:t>
            </a:r>
            <a:r>
              <a:rPr lang="vi-VN" altLang="vi-VN" sz="2900" dirty="0" smtClean="0"/>
              <a:t>+   </a:t>
            </a:r>
            <a:r>
              <a:rPr lang="vi-VN" altLang="vi-VN" sz="2900" dirty="0" smtClean="0">
                <a:solidFill>
                  <a:srgbClr val="FF0000"/>
                </a:solidFill>
              </a:rPr>
              <a:t>V </a:t>
            </a:r>
            <a:r>
              <a:rPr lang="vi-VN" altLang="vi-VN" sz="2900" dirty="0" smtClean="0"/>
              <a:t>?</a:t>
            </a:r>
            <a:endParaRPr lang="vi-VN" altLang="vi-VN" sz="2900" dirty="0"/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900" dirty="0" smtClean="0"/>
              <a:t>- </a:t>
            </a:r>
            <a:r>
              <a:rPr lang="vi-VN" altLang="vi-VN" sz="2900" dirty="0" smtClean="0">
                <a:solidFill>
                  <a:srgbClr val="FF0000"/>
                </a:solidFill>
              </a:rPr>
              <a:t>Yes</a:t>
            </a:r>
            <a:r>
              <a:rPr lang="vi-VN" altLang="vi-VN" sz="2900" dirty="0" smtClean="0"/>
              <a:t>, I /you/we/they/ danh từ số nhiều  +  </a:t>
            </a:r>
            <a:r>
              <a:rPr lang="vi-VN" altLang="vi-VN" sz="2900" dirty="0">
                <a:solidFill>
                  <a:srgbClr val="0070C0"/>
                </a:solidFill>
              </a:rPr>
              <a:t>do</a:t>
            </a:r>
            <a:r>
              <a:rPr lang="vi-VN" altLang="vi-VN" sz="2900" dirty="0"/>
              <a:t>. </a:t>
            </a:r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900" dirty="0" smtClean="0"/>
              <a:t>-</a:t>
            </a:r>
            <a:r>
              <a:rPr lang="vi-VN" altLang="vi-VN" sz="2900" dirty="0" smtClean="0">
                <a:solidFill>
                  <a:srgbClr val="FF0000"/>
                </a:solidFill>
              </a:rPr>
              <a:t> No</a:t>
            </a:r>
            <a:r>
              <a:rPr lang="vi-VN" altLang="vi-VN" sz="2900" dirty="0" smtClean="0"/>
              <a:t>, I / you/we/they/ danh từ số nhiều  + </a:t>
            </a:r>
            <a:r>
              <a:rPr lang="vi-VN" altLang="vi-VN" sz="2900" dirty="0">
                <a:solidFill>
                  <a:srgbClr val="0070C0"/>
                </a:solidFill>
              </a:rPr>
              <a:t>don't</a:t>
            </a:r>
            <a:r>
              <a:rPr lang="vi-VN" altLang="vi-VN" sz="2900" dirty="0"/>
              <a:t>. </a:t>
            </a:r>
            <a:endParaRPr lang="vi-VN" altLang="vi-VN" sz="2900" dirty="0" smtClean="0"/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2900" dirty="0"/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900" dirty="0" smtClean="0">
                <a:solidFill>
                  <a:srgbClr val="0070C0"/>
                </a:solidFill>
              </a:rPr>
              <a:t>(+) </a:t>
            </a:r>
            <a:r>
              <a:rPr lang="vi-VN" altLang="vi-VN" sz="2900" dirty="0" smtClean="0"/>
              <a:t>He/She/It</a:t>
            </a:r>
            <a:r>
              <a:rPr lang="vi-VN" altLang="vi-VN" sz="2900" dirty="0"/>
              <a:t>/ </a:t>
            </a:r>
            <a:r>
              <a:rPr lang="vi-VN" altLang="vi-VN" sz="2900" dirty="0" smtClean="0"/>
              <a:t>danh từ số ít	+  </a:t>
            </a:r>
            <a:r>
              <a:rPr lang="vi-VN" altLang="vi-VN" sz="2900" dirty="0" smtClean="0">
                <a:solidFill>
                  <a:srgbClr val="FF0000"/>
                </a:solidFill>
              </a:rPr>
              <a:t>V-s/V-es </a:t>
            </a:r>
            <a:r>
              <a:rPr lang="vi-VN" altLang="vi-VN" sz="2900" dirty="0"/>
              <a:t>(</a:t>
            </a:r>
            <a:r>
              <a:rPr lang="vi-VN" altLang="vi-VN" sz="2900" dirty="0" smtClean="0"/>
              <a:t>works/ goes</a:t>
            </a:r>
            <a:r>
              <a:rPr lang="vi-VN" altLang="vi-VN" sz="2900" dirty="0"/>
              <a:t>) </a:t>
            </a:r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2900" dirty="0" smtClean="0">
                <a:solidFill>
                  <a:srgbClr val="0070C0"/>
                </a:solidFill>
              </a:rPr>
              <a:t>(-)</a:t>
            </a:r>
            <a:r>
              <a:rPr lang="vi-VN" altLang="vi-VN" sz="2900" dirty="0" smtClean="0"/>
              <a:t>  He/She/It</a:t>
            </a:r>
            <a:r>
              <a:rPr lang="vi-VN" altLang="vi-VN" sz="2900" dirty="0"/>
              <a:t>/ </a:t>
            </a:r>
            <a:r>
              <a:rPr lang="vi-VN" altLang="vi-VN" sz="2900" dirty="0" smtClean="0"/>
              <a:t>danh từ số </a:t>
            </a:r>
            <a:r>
              <a:rPr lang="vi-VN" altLang="vi-VN" sz="2900" dirty="0"/>
              <a:t>ít </a:t>
            </a:r>
            <a:r>
              <a:rPr lang="vi-VN" altLang="vi-VN" sz="2900" dirty="0" smtClean="0"/>
              <a:t>    + </a:t>
            </a:r>
            <a:r>
              <a:rPr lang="vi-VN" altLang="vi-VN" sz="2900" dirty="0" smtClean="0">
                <a:solidFill>
                  <a:srgbClr val="0070C0"/>
                </a:solidFill>
              </a:rPr>
              <a:t>doesn't</a:t>
            </a:r>
            <a:r>
              <a:rPr lang="vi-VN" altLang="vi-VN" sz="2900" dirty="0" smtClean="0"/>
              <a:t>   +  </a:t>
            </a:r>
            <a:r>
              <a:rPr lang="vi-VN" altLang="vi-VN" sz="2900" dirty="0" smtClean="0">
                <a:solidFill>
                  <a:srgbClr val="FF0000"/>
                </a:solidFill>
              </a:rPr>
              <a:t>V</a:t>
            </a:r>
            <a:r>
              <a:rPr lang="vi-VN" altLang="vi-VN" sz="2900" dirty="0" smtClean="0"/>
              <a:t> </a:t>
            </a:r>
            <a:endParaRPr lang="vi-VN" altLang="vi-VN" sz="2900" dirty="0"/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900" dirty="0" smtClean="0">
                <a:solidFill>
                  <a:srgbClr val="0070C0"/>
                </a:solidFill>
              </a:rPr>
              <a:t>(?)</a:t>
            </a:r>
            <a:r>
              <a:rPr lang="vi-VN" altLang="vi-VN" sz="2900" dirty="0" smtClean="0"/>
              <a:t> </a:t>
            </a:r>
            <a:r>
              <a:rPr lang="vi-VN" altLang="vi-VN" sz="2900" dirty="0" smtClean="0">
                <a:solidFill>
                  <a:srgbClr val="0070C0"/>
                </a:solidFill>
              </a:rPr>
              <a:t>Does</a:t>
            </a:r>
            <a:r>
              <a:rPr lang="vi-VN" altLang="vi-VN" sz="2900" dirty="0" smtClean="0"/>
              <a:t> </a:t>
            </a:r>
            <a:r>
              <a:rPr lang="vi-VN" altLang="vi-VN" sz="2900" dirty="0"/>
              <a:t>he/she/it/ </a:t>
            </a:r>
            <a:r>
              <a:rPr lang="vi-VN" altLang="vi-VN" sz="2900" dirty="0" smtClean="0"/>
              <a:t>danh từ số ít      + </a:t>
            </a:r>
            <a:r>
              <a:rPr lang="vi-VN" altLang="vi-VN" sz="2900" dirty="0">
                <a:solidFill>
                  <a:srgbClr val="FF0000"/>
                </a:solidFill>
              </a:rPr>
              <a:t>V</a:t>
            </a:r>
            <a:r>
              <a:rPr lang="vi-VN" altLang="vi-VN" sz="2900" dirty="0"/>
              <a:t> </a:t>
            </a:r>
            <a:r>
              <a:rPr lang="vi-VN" altLang="vi-VN" sz="2900" dirty="0" smtClean="0"/>
              <a:t>? </a:t>
            </a:r>
            <a:endParaRPr lang="vi-VN" altLang="vi-VN" sz="2900" dirty="0"/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900" dirty="0" smtClean="0"/>
              <a:t>- </a:t>
            </a:r>
            <a:r>
              <a:rPr lang="vi-VN" altLang="vi-VN" sz="2900" dirty="0" smtClean="0">
                <a:solidFill>
                  <a:srgbClr val="FF0000"/>
                </a:solidFill>
              </a:rPr>
              <a:t>Yes</a:t>
            </a:r>
            <a:r>
              <a:rPr lang="vi-VN" altLang="vi-VN" sz="2900" dirty="0"/>
              <a:t>, </a:t>
            </a:r>
            <a:r>
              <a:rPr lang="vi-VN" altLang="vi-VN" sz="2900" dirty="0" smtClean="0"/>
              <a:t>he/she/it/ danh từ số </a:t>
            </a:r>
            <a:r>
              <a:rPr lang="vi-VN" altLang="vi-VN" sz="2900" dirty="0"/>
              <a:t>ít</a:t>
            </a:r>
            <a:r>
              <a:rPr lang="vi-VN" altLang="vi-VN" sz="2900" dirty="0" smtClean="0"/>
              <a:t>  +  </a:t>
            </a:r>
            <a:r>
              <a:rPr lang="vi-VN" altLang="vi-VN" sz="2900" dirty="0" smtClean="0">
                <a:solidFill>
                  <a:srgbClr val="0070C0"/>
                </a:solidFill>
              </a:rPr>
              <a:t>does</a:t>
            </a:r>
            <a:r>
              <a:rPr lang="vi-VN" altLang="vi-VN" sz="2900" dirty="0"/>
              <a:t>. </a:t>
            </a:r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900" dirty="0" smtClean="0"/>
              <a:t>- </a:t>
            </a:r>
            <a:r>
              <a:rPr lang="vi-VN" altLang="vi-VN" sz="2900" dirty="0" smtClean="0">
                <a:solidFill>
                  <a:srgbClr val="FF0000"/>
                </a:solidFill>
              </a:rPr>
              <a:t>No</a:t>
            </a:r>
            <a:r>
              <a:rPr lang="vi-VN" altLang="vi-VN" sz="2900" dirty="0"/>
              <a:t>, </a:t>
            </a:r>
            <a:r>
              <a:rPr lang="vi-VN" altLang="vi-VN" sz="2900" dirty="0" smtClean="0"/>
              <a:t>he/she/it/ danh từ số </a:t>
            </a:r>
            <a:r>
              <a:rPr lang="vi-VN" altLang="vi-VN" sz="2900" dirty="0"/>
              <a:t>ít </a:t>
            </a:r>
            <a:r>
              <a:rPr lang="vi-VN" altLang="vi-VN" sz="2900" dirty="0" smtClean="0"/>
              <a:t>  + </a:t>
            </a:r>
            <a:r>
              <a:rPr lang="vi-VN" altLang="vi-VN" sz="2900" dirty="0" smtClean="0">
                <a:solidFill>
                  <a:srgbClr val="0070C0"/>
                </a:solidFill>
              </a:rPr>
              <a:t>doesn't</a:t>
            </a:r>
            <a:r>
              <a:rPr lang="vi-VN" altLang="vi-VN" sz="2900" dirty="0" smtClean="0"/>
              <a:t>.</a:t>
            </a:r>
            <a:endParaRPr lang="vi-VN" altLang="vi-VN" sz="2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3" y="4071367"/>
            <a:ext cx="696068" cy="562778"/>
          </a:xfrm>
          <a:prstGeom prst="rect">
            <a:avLst/>
          </a:prstGeom>
        </p:spPr>
      </p:pic>
      <p:pic>
        <p:nvPicPr>
          <p:cNvPr id="5" name="Picture 4" descr="Pen Handwriting PNG Clipart | PNG 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840">
            <a:off x="7752750" y="446482"/>
            <a:ext cx="1704586" cy="145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1109</Words>
  <Application>Microsoft Office PowerPoint</Application>
  <PresentationFormat>On-screen Show (4:3)</PresentationFormat>
  <Paragraphs>239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Algerian</vt:lpstr>
      <vt:lpstr>Arial</vt:lpstr>
      <vt:lpstr>Arial Black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go to school at 6 o clock.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Wrap- up</vt:lpstr>
      <vt:lpstr>IV. 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My Laptop</cp:lastModifiedBy>
  <cp:revision>78</cp:revision>
  <dcterms:created xsi:type="dcterms:W3CDTF">2020-12-09T02:04:09Z</dcterms:created>
  <dcterms:modified xsi:type="dcterms:W3CDTF">2021-09-04T05:52:25Z</dcterms:modified>
</cp:coreProperties>
</file>