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6"/>
  </p:notesMasterIdLst>
  <p:sldIdLst>
    <p:sldId id="256" r:id="rId2"/>
    <p:sldId id="257" r:id="rId3"/>
    <p:sldId id="259" r:id="rId4"/>
    <p:sldId id="341" r:id="rId5"/>
    <p:sldId id="345" r:id="rId6"/>
    <p:sldId id="352" r:id="rId7"/>
    <p:sldId id="378" r:id="rId8"/>
    <p:sldId id="353" r:id="rId9"/>
    <p:sldId id="379" r:id="rId10"/>
    <p:sldId id="354" r:id="rId11"/>
    <p:sldId id="380" r:id="rId12"/>
    <p:sldId id="382" r:id="rId13"/>
    <p:sldId id="308" r:id="rId14"/>
    <p:sldId id="340" r:id="rId15"/>
  </p:sldIdLst>
  <p:sldSz cx="9144000" cy="5143500" type="screen16x9"/>
  <p:notesSz cx="6858000" cy="9144000"/>
  <p:embeddedFontLst>
    <p:embeddedFont>
      <p:font typeface="Bebas Neue" panose="020B0606020202050201" pitchFamily="34" charset="0"/>
      <p:regular r:id="rId17"/>
    </p:embeddedFont>
    <p:embeddedFont>
      <p:font typeface="Cambria Math" panose="02040503050406030204" pitchFamily="18" charset="0"/>
      <p:regular r:id="rId18"/>
    </p:embeddedFont>
    <p:embeddedFont>
      <p:font typeface="DM Serif Display" pitchFamily="2" charset="0"/>
      <p:regular r:id="rId19"/>
      <p:italic r:id="rId20"/>
    </p:embeddedFont>
    <p:embeddedFont>
      <p:font typeface="Montserrat" panose="00000500000000000000" pitchFamily="2" charset="0"/>
      <p:regular r:id="rId21"/>
      <p:bold r:id="rId22"/>
      <p:italic r:id="rId23"/>
      <p:boldItalic r:id="rId24"/>
    </p:embeddedFont>
    <p:embeddedFont>
      <p:font typeface="Nunito Light" panose="00000400000000000000" pitchFamily="2" charset="0"/>
      <p:regular r:id="rId25"/>
      <p:italic r:id="rId26"/>
    </p:embeddedFont>
    <p:embeddedFont>
      <p:font typeface="Outfit"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BB"/>
    <a:srgbClr val="D1F7FF"/>
    <a:srgbClr val="FB9C6D"/>
    <a:srgbClr val="FFEEEB"/>
    <a:srgbClr val="3FCDFF"/>
    <a:srgbClr val="FFD5D1"/>
    <a:srgbClr val="FEE1D2"/>
    <a:srgbClr val="FBFFDD"/>
    <a:srgbClr val="CDFFE4"/>
    <a:srgbClr val="EF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B30FA-0AF9-443A-92D9-077627606730}">
  <a:tblStyle styleId="{FFCB30FA-0AF9-443A-92D9-0776276067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9" autoAdjust="0"/>
    <p:restoredTop sz="94660"/>
  </p:normalViewPr>
  <p:slideViewPr>
    <p:cSldViewPr snapToGrid="0">
      <p:cViewPr varScale="1">
        <p:scale>
          <a:sx n="88" d="100"/>
          <a:sy n="88" d="100"/>
        </p:scale>
        <p:origin x="9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4211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68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53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77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4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28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3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84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49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9200" y="539500"/>
            <a:ext cx="7185600" cy="3395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07350" y="3975800"/>
            <a:ext cx="4929300" cy="435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4261609" cy="3427984"/>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880000" y="2039350"/>
            <a:ext cx="2264012" cy="3104139"/>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1_3">
    <p:spTree>
      <p:nvGrpSpPr>
        <p:cNvPr id="1" name="Shape 198"/>
        <p:cNvGrpSpPr/>
        <p:nvPr/>
      </p:nvGrpSpPr>
      <p:grpSpPr>
        <a:xfrm>
          <a:off x="0" y="0"/>
          <a:ext cx="0" cy="0"/>
          <a:chOff x="0" y="0"/>
          <a:chExt cx="0" cy="0"/>
        </a:xfrm>
      </p:grpSpPr>
      <p:grpSp>
        <p:nvGrpSpPr>
          <p:cNvPr id="199" name="Google Shape;199;p15"/>
          <p:cNvGrpSpPr/>
          <p:nvPr/>
        </p:nvGrpSpPr>
        <p:grpSpPr>
          <a:xfrm flipH="1">
            <a:off x="4882400" y="-49588"/>
            <a:ext cx="4261609" cy="3427984"/>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8619088" y="4118575"/>
            <a:ext cx="342685" cy="940000"/>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9788" y="71200"/>
            <a:ext cx="408861" cy="834343"/>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5"/>
          <p:cNvGrpSpPr/>
          <p:nvPr/>
        </p:nvGrpSpPr>
        <p:grpSpPr>
          <a:xfrm rot="681697">
            <a:off x="8478777" y="3177011"/>
            <a:ext cx="592213" cy="545426"/>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1516568">
            <a:off x="88102" y="1005888"/>
            <a:ext cx="592241" cy="545451"/>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flipH="1">
            <a:off x="0" y="1867912"/>
            <a:ext cx="4261609" cy="3427984"/>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228"/>
        <p:cNvGrpSpPr/>
        <p:nvPr/>
      </p:nvGrpSpPr>
      <p:grpSpPr>
        <a:xfrm>
          <a:off x="0" y="0"/>
          <a:ext cx="0" cy="0"/>
          <a:chOff x="0" y="0"/>
          <a:chExt cx="0" cy="0"/>
        </a:xfrm>
      </p:grpSpPr>
      <p:grpSp>
        <p:nvGrpSpPr>
          <p:cNvPr id="229" name="Google Shape;229;p16"/>
          <p:cNvGrpSpPr/>
          <p:nvPr/>
        </p:nvGrpSpPr>
        <p:grpSpPr>
          <a:xfrm>
            <a:off x="-12" y="-49588"/>
            <a:ext cx="4261609" cy="3427984"/>
            <a:chOff x="0" y="0"/>
            <a:chExt cx="4261609" cy="3427984"/>
          </a:xfrm>
        </p:grpSpPr>
        <p:sp>
          <p:nvSpPr>
            <p:cNvPr id="230" name="Google Shape;230;p1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3" name="Google Shape;233;p16"/>
          <p:cNvGrpSpPr/>
          <p:nvPr/>
        </p:nvGrpSpPr>
        <p:grpSpPr>
          <a:xfrm rot="10800000" flipH="1">
            <a:off x="6952421" y="4422568"/>
            <a:ext cx="2191588" cy="730392"/>
            <a:chOff x="1358725" y="239400"/>
            <a:chExt cx="1333975" cy="444575"/>
          </a:xfrm>
        </p:grpSpPr>
        <p:sp>
          <p:nvSpPr>
            <p:cNvPr id="234" name="Google Shape;234;p1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6"/>
          <p:cNvGrpSpPr/>
          <p:nvPr/>
        </p:nvGrpSpPr>
        <p:grpSpPr>
          <a:xfrm>
            <a:off x="533869" y="1960550"/>
            <a:ext cx="2390262" cy="2453100"/>
            <a:chOff x="1462363" y="2189150"/>
            <a:chExt cx="2390262" cy="2453100"/>
          </a:xfrm>
        </p:grpSpPr>
        <p:sp>
          <p:nvSpPr>
            <p:cNvPr id="237" name="Google Shape;237;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6"/>
            <p:cNvGrpSpPr/>
            <p:nvPr/>
          </p:nvGrpSpPr>
          <p:grpSpPr>
            <a:xfrm>
              <a:off x="1462363" y="2258079"/>
              <a:ext cx="436432" cy="2287335"/>
              <a:chOff x="2249101" y="2920987"/>
              <a:chExt cx="142868" cy="748768"/>
            </a:xfrm>
          </p:grpSpPr>
          <p:grpSp>
            <p:nvGrpSpPr>
              <p:cNvPr id="239" name="Google Shape;239;p16"/>
              <p:cNvGrpSpPr/>
              <p:nvPr/>
            </p:nvGrpSpPr>
            <p:grpSpPr>
              <a:xfrm>
                <a:off x="2308246" y="2925325"/>
                <a:ext cx="83723" cy="740823"/>
                <a:chOff x="2308246" y="2925325"/>
                <a:chExt cx="83723" cy="740823"/>
              </a:xfrm>
            </p:grpSpPr>
            <p:sp>
              <p:nvSpPr>
                <p:cNvPr id="240" name="Google Shape;240;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a:off x="2249101" y="2920987"/>
                <a:ext cx="107891" cy="748768"/>
                <a:chOff x="2249101" y="2920987"/>
                <a:chExt cx="107891" cy="748768"/>
              </a:xfrm>
            </p:grpSpPr>
            <p:sp>
              <p:nvSpPr>
                <p:cNvPr id="249" name="Google Shape;249;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257;p16"/>
          <p:cNvGrpSpPr/>
          <p:nvPr/>
        </p:nvGrpSpPr>
        <p:grpSpPr>
          <a:xfrm>
            <a:off x="3376869" y="1960550"/>
            <a:ext cx="2390262" cy="2453100"/>
            <a:chOff x="1462363" y="2189150"/>
            <a:chExt cx="2390262" cy="2453100"/>
          </a:xfrm>
        </p:grpSpPr>
        <p:sp>
          <p:nvSpPr>
            <p:cNvPr id="258" name="Google Shape;258;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6"/>
            <p:cNvGrpSpPr/>
            <p:nvPr/>
          </p:nvGrpSpPr>
          <p:grpSpPr>
            <a:xfrm>
              <a:off x="1462363" y="2258079"/>
              <a:ext cx="436432" cy="2287335"/>
              <a:chOff x="2249101" y="2920987"/>
              <a:chExt cx="142868" cy="748768"/>
            </a:xfrm>
          </p:grpSpPr>
          <p:grpSp>
            <p:nvGrpSpPr>
              <p:cNvPr id="260" name="Google Shape;260;p16"/>
              <p:cNvGrpSpPr/>
              <p:nvPr/>
            </p:nvGrpSpPr>
            <p:grpSpPr>
              <a:xfrm>
                <a:off x="2308246" y="2925325"/>
                <a:ext cx="83723" cy="740823"/>
                <a:chOff x="2308246" y="2925325"/>
                <a:chExt cx="83723" cy="740823"/>
              </a:xfrm>
            </p:grpSpPr>
            <p:sp>
              <p:nvSpPr>
                <p:cNvPr id="261" name="Google Shape;261;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6"/>
              <p:cNvGrpSpPr/>
              <p:nvPr/>
            </p:nvGrpSpPr>
            <p:grpSpPr>
              <a:xfrm>
                <a:off x="2249101" y="2920987"/>
                <a:ext cx="107891" cy="748768"/>
                <a:chOff x="2249101" y="2920987"/>
                <a:chExt cx="107891" cy="748768"/>
              </a:xfrm>
            </p:grpSpPr>
            <p:sp>
              <p:nvSpPr>
                <p:cNvPr id="270" name="Google Shape;270;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16"/>
          <p:cNvGrpSpPr/>
          <p:nvPr/>
        </p:nvGrpSpPr>
        <p:grpSpPr>
          <a:xfrm>
            <a:off x="6219869" y="1960550"/>
            <a:ext cx="2390262" cy="2453100"/>
            <a:chOff x="1462363" y="2189150"/>
            <a:chExt cx="2390262" cy="2453100"/>
          </a:xfrm>
        </p:grpSpPr>
        <p:sp>
          <p:nvSpPr>
            <p:cNvPr id="279" name="Google Shape;279;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a:off x="1462363" y="2258079"/>
              <a:ext cx="436432" cy="2287335"/>
              <a:chOff x="2249101" y="2920987"/>
              <a:chExt cx="142868" cy="748768"/>
            </a:xfrm>
          </p:grpSpPr>
          <p:grpSp>
            <p:nvGrpSpPr>
              <p:cNvPr id="281" name="Google Shape;281;p16"/>
              <p:cNvGrpSpPr/>
              <p:nvPr/>
            </p:nvGrpSpPr>
            <p:grpSpPr>
              <a:xfrm>
                <a:off x="2308246" y="2925325"/>
                <a:ext cx="83723" cy="740823"/>
                <a:chOff x="2308246" y="2925325"/>
                <a:chExt cx="83723" cy="740823"/>
              </a:xfrm>
            </p:grpSpPr>
            <p:sp>
              <p:nvSpPr>
                <p:cNvPr id="282" name="Google Shape;282;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6"/>
              <p:cNvGrpSpPr/>
              <p:nvPr/>
            </p:nvGrpSpPr>
            <p:grpSpPr>
              <a:xfrm>
                <a:off x="2249101" y="2920987"/>
                <a:ext cx="107891" cy="748768"/>
                <a:chOff x="2249101" y="2920987"/>
                <a:chExt cx="107891" cy="748768"/>
              </a:xfrm>
            </p:grpSpPr>
            <p:sp>
              <p:nvSpPr>
                <p:cNvPr id="291" name="Google Shape;291;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99"/>
        <p:cNvGrpSpPr/>
        <p:nvPr/>
      </p:nvGrpSpPr>
      <p:grpSpPr>
        <a:xfrm>
          <a:off x="0" y="0"/>
          <a:ext cx="0" cy="0"/>
          <a:chOff x="0" y="0"/>
          <a:chExt cx="0" cy="0"/>
        </a:xfrm>
      </p:grpSpPr>
      <p:grpSp>
        <p:nvGrpSpPr>
          <p:cNvPr id="300" name="Google Shape;300;p17"/>
          <p:cNvGrpSpPr/>
          <p:nvPr/>
        </p:nvGrpSpPr>
        <p:grpSpPr>
          <a:xfrm flipH="1">
            <a:off x="4882400" y="-49588"/>
            <a:ext cx="4261609" cy="3427984"/>
            <a:chOff x="0" y="0"/>
            <a:chExt cx="4261609" cy="3427984"/>
          </a:xfrm>
        </p:grpSpPr>
        <p:sp>
          <p:nvSpPr>
            <p:cNvPr id="301" name="Google Shape;301;p17"/>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4" name="Google Shape;304;p17"/>
          <p:cNvGrpSpPr/>
          <p:nvPr/>
        </p:nvGrpSpPr>
        <p:grpSpPr>
          <a:xfrm rot="10800000">
            <a:off x="-12" y="4422568"/>
            <a:ext cx="2191588" cy="730392"/>
            <a:chOff x="1358725" y="239400"/>
            <a:chExt cx="1333975" cy="444575"/>
          </a:xfrm>
        </p:grpSpPr>
        <p:sp>
          <p:nvSpPr>
            <p:cNvPr id="305" name="Google Shape;305;p17"/>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7"/>
          <p:cNvGrpSpPr/>
          <p:nvPr/>
        </p:nvGrpSpPr>
        <p:grpSpPr>
          <a:xfrm>
            <a:off x="8619088" y="3313450"/>
            <a:ext cx="342685" cy="940000"/>
            <a:chOff x="8606213" y="4046575"/>
            <a:chExt cx="342685" cy="940000"/>
          </a:xfrm>
        </p:grpSpPr>
        <p:grpSp>
          <p:nvGrpSpPr>
            <p:cNvPr id="308" name="Google Shape;308;p17"/>
            <p:cNvGrpSpPr/>
            <p:nvPr/>
          </p:nvGrpSpPr>
          <p:grpSpPr>
            <a:xfrm>
              <a:off x="8606213" y="4046575"/>
              <a:ext cx="104150" cy="104150"/>
              <a:chOff x="7648113" y="3202125"/>
              <a:chExt cx="104150" cy="104150"/>
            </a:xfrm>
          </p:grpSpPr>
          <p:sp>
            <p:nvSpPr>
              <p:cNvPr id="309" name="Google Shape;309;p17"/>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7"/>
          <p:cNvGrpSpPr/>
          <p:nvPr/>
        </p:nvGrpSpPr>
        <p:grpSpPr>
          <a:xfrm>
            <a:off x="179788" y="3677625"/>
            <a:ext cx="408861" cy="834343"/>
            <a:chOff x="158738" y="274450"/>
            <a:chExt cx="408861" cy="834343"/>
          </a:xfrm>
        </p:grpSpPr>
        <p:grpSp>
          <p:nvGrpSpPr>
            <p:cNvPr id="314" name="Google Shape;314;p17"/>
            <p:cNvGrpSpPr/>
            <p:nvPr/>
          </p:nvGrpSpPr>
          <p:grpSpPr>
            <a:xfrm>
              <a:off x="158738" y="626738"/>
              <a:ext cx="109300" cy="109625"/>
              <a:chOff x="9043313" y="2299825"/>
              <a:chExt cx="109300" cy="109625"/>
            </a:xfrm>
          </p:grpSpPr>
          <p:sp>
            <p:nvSpPr>
              <p:cNvPr id="315" name="Google Shape;315;p1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713225" y="818800"/>
            <a:ext cx="4448100" cy="102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22"/>
          <p:cNvSpPr txBox="1">
            <a:spLocks noGrp="1"/>
          </p:cNvSpPr>
          <p:nvPr>
            <p:ph type="subTitle" idx="1"/>
          </p:nvPr>
        </p:nvSpPr>
        <p:spPr>
          <a:xfrm>
            <a:off x="1437275" y="2346600"/>
            <a:ext cx="3000000" cy="736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
        <p:nvSpPr>
          <p:cNvPr id="429" name="Google Shape;429;p22"/>
          <p:cNvSpPr txBox="1"/>
          <p:nvPr/>
        </p:nvSpPr>
        <p:spPr>
          <a:xfrm>
            <a:off x="713225"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1"/>
                </a:solidFill>
                <a:latin typeface="Montserrat"/>
                <a:ea typeface="Montserrat"/>
                <a:cs typeface="Montserrat"/>
                <a:sym typeface="Montserrat"/>
              </a:rPr>
              <a:t>CREDITS:</a:t>
            </a:r>
            <a:r>
              <a:rPr lang="en" sz="1100">
                <a:solidFill>
                  <a:schemeClr val="dk1"/>
                </a:solidFill>
                <a:latin typeface="Montserrat"/>
                <a:ea typeface="Montserrat"/>
                <a:cs typeface="Montserrat"/>
                <a:sym typeface="Montserrat"/>
              </a:rPr>
              <a:t> This presentation template was created by </a:t>
            </a:r>
            <a:r>
              <a:rPr lang="en" sz="1100" b="1">
                <a:solidFill>
                  <a:schemeClr val="hlink"/>
                </a:solidFill>
                <a:uFill>
                  <a:noFill/>
                </a:uFill>
                <a:latin typeface="Montserrat"/>
                <a:ea typeface="Montserrat"/>
                <a:cs typeface="Montserrat"/>
                <a:sym typeface="Montserrat"/>
                <a:hlinkClick r:id="rId2"/>
              </a:rPr>
              <a:t>Slidesgo</a:t>
            </a:r>
            <a:r>
              <a:rPr lang="en" sz="1100">
                <a:solidFill>
                  <a:schemeClr val="dk1"/>
                </a:solidFill>
                <a:latin typeface="Montserrat"/>
                <a:ea typeface="Montserrat"/>
                <a:cs typeface="Montserrat"/>
                <a:sym typeface="Montserrat"/>
              </a:rPr>
              <a:t>, and includes icons by </a:t>
            </a:r>
            <a:r>
              <a:rPr lang="en" sz="11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1"/>
                </a:solidFill>
                <a:latin typeface="Montserrat"/>
                <a:ea typeface="Montserrat"/>
                <a:cs typeface="Montserrat"/>
                <a:sym typeface="Montserrat"/>
              </a:rPr>
              <a:t>, and infographics &amp; images by </a:t>
            </a:r>
            <a:r>
              <a:rPr lang="en" sz="11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dk1"/>
                </a:solidFill>
                <a:latin typeface="Montserrat"/>
                <a:ea typeface="Montserrat"/>
                <a:cs typeface="Montserrat"/>
                <a:sym typeface="Montserrat"/>
              </a:rPr>
              <a:t> </a:t>
            </a:r>
            <a:endParaRPr sz="1100" b="1">
              <a:solidFill>
                <a:schemeClr val="dk1"/>
              </a:solidFill>
              <a:latin typeface="Montserrat"/>
              <a:ea typeface="Montserrat"/>
              <a:cs typeface="Montserrat"/>
              <a:sym typeface="Montserrat"/>
            </a:endParaRPr>
          </a:p>
        </p:txBody>
      </p:sp>
      <p:grpSp>
        <p:nvGrpSpPr>
          <p:cNvPr id="430" name="Google Shape;430;p22"/>
          <p:cNvGrpSpPr/>
          <p:nvPr/>
        </p:nvGrpSpPr>
        <p:grpSpPr>
          <a:xfrm rot="10800000">
            <a:off x="-3" y="-8"/>
            <a:ext cx="1875734" cy="2571779"/>
            <a:chOff x="6880000" y="2039350"/>
            <a:chExt cx="2264012" cy="3104139"/>
          </a:xfrm>
        </p:grpSpPr>
        <p:sp>
          <p:nvSpPr>
            <p:cNvPr id="431" name="Google Shape;431;p2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7677305" y="3132328"/>
            <a:ext cx="1466908" cy="2011247"/>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3"/>
          <p:cNvGrpSpPr/>
          <p:nvPr/>
        </p:nvGrpSpPr>
        <p:grpSpPr>
          <a:xfrm flipH="1">
            <a:off x="-84" y="6"/>
            <a:ext cx="1537000" cy="759579"/>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38200" y="2274200"/>
            <a:ext cx="5067600" cy="135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90700" y="1139600"/>
            <a:ext cx="1362600" cy="841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2038200" y="3705100"/>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6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grpSp>
        <p:nvGrpSpPr>
          <p:cNvPr id="21" name="Google Shape;21;p3"/>
          <p:cNvGrpSpPr/>
          <p:nvPr/>
        </p:nvGrpSpPr>
        <p:grpSpPr>
          <a:xfrm rot="10800000">
            <a:off x="-11" y="-2"/>
            <a:ext cx="3871707" cy="2571834"/>
            <a:chOff x="837475" y="2641675"/>
            <a:chExt cx="1785925" cy="1186325"/>
          </a:xfrm>
        </p:grpSpPr>
        <p:sp>
          <p:nvSpPr>
            <p:cNvPr id="22" name="Google Shape;22;p3"/>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flipH="1">
            <a:off x="4912556" y="4235865"/>
            <a:ext cx="4231439" cy="907689"/>
            <a:chOff x="-323372" y="1437008"/>
            <a:chExt cx="2478730" cy="531714"/>
          </a:xfrm>
        </p:grpSpPr>
        <p:sp>
          <p:nvSpPr>
            <p:cNvPr id="25" name="Google Shape;25;p3"/>
            <p:cNvSpPr/>
            <p:nvPr/>
          </p:nvSpPr>
          <p:spPr>
            <a:xfrm>
              <a:off x="-323372" y="1518854"/>
              <a:ext cx="2381786" cy="449868"/>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23372" y="1437008"/>
              <a:ext cx="2478730" cy="531712"/>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4"/>
          <p:cNvSpPr txBox="1">
            <a:spLocks noGrp="1"/>
          </p:cNvSpPr>
          <p:nvPr>
            <p:ph type="body" idx="1"/>
          </p:nvPr>
        </p:nvSpPr>
        <p:spPr>
          <a:xfrm>
            <a:off x="720000" y="1139551"/>
            <a:ext cx="7704000" cy="354900"/>
          </a:xfrm>
          <a:prstGeom prst="rect">
            <a:avLst/>
          </a:prstGeom>
        </p:spPr>
        <p:txBody>
          <a:bodyPr spcFirstLastPara="1" wrap="square" lIns="91425" tIns="91425" rIns="91425" bIns="91425" anchor="t" anchorCtr="0">
            <a:noAutofit/>
          </a:bodyPr>
          <a:lstStyle>
            <a:lvl1pPr marL="457200" lvl="0" indent="-298450" algn="ctr" rtl="0">
              <a:lnSpc>
                <a:spcPct val="100000"/>
              </a:lnSpc>
              <a:spcBef>
                <a:spcPts val="0"/>
              </a:spcBef>
              <a:spcAft>
                <a:spcPts val="0"/>
              </a:spcAft>
              <a:buClr>
                <a:srgbClr val="42FFB7"/>
              </a:buClr>
              <a:buSzPts val="1100"/>
              <a:buFont typeface="Nunito Light"/>
              <a:buChar char="●"/>
              <a:defRPr sz="1200"/>
            </a:lvl1pPr>
            <a:lvl2pPr marL="914400" lvl="1" indent="-298450" rtl="0">
              <a:lnSpc>
                <a:spcPct val="115000"/>
              </a:lnSpc>
              <a:spcBef>
                <a:spcPts val="0"/>
              </a:spcBef>
              <a:spcAft>
                <a:spcPts val="0"/>
              </a:spcAft>
              <a:buClr>
                <a:srgbClr val="FFC800"/>
              </a:buClr>
              <a:buSzPts val="1100"/>
              <a:buFont typeface="Nunito Light"/>
              <a:buChar char="○"/>
              <a:defRPr>
                <a:solidFill>
                  <a:srgbClr val="434343"/>
                </a:solidFill>
              </a:defRPr>
            </a:lvl2pPr>
            <a:lvl3pPr marL="1371600" lvl="2" indent="-298450" rtl="0">
              <a:lnSpc>
                <a:spcPct val="115000"/>
              </a:lnSpc>
              <a:spcBef>
                <a:spcPts val="1600"/>
              </a:spcBef>
              <a:spcAft>
                <a:spcPts val="0"/>
              </a:spcAft>
              <a:buClr>
                <a:srgbClr val="FFC800"/>
              </a:buClr>
              <a:buSzPts val="1100"/>
              <a:buFont typeface="Nunito Light"/>
              <a:buChar char="■"/>
              <a:defRPr>
                <a:solidFill>
                  <a:srgbClr val="434343"/>
                </a:solidFill>
              </a:defRPr>
            </a:lvl3pPr>
            <a:lvl4pPr marL="1828800" lvl="3" indent="-298450" rtl="0">
              <a:lnSpc>
                <a:spcPct val="115000"/>
              </a:lnSpc>
              <a:spcBef>
                <a:spcPts val="1600"/>
              </a:spcBef>
              <a:spcAft>
                <a:spcPts val="0"/>
              </a:spcAft>
              <a:buClr>
                <a:srgbClr val="FFC800"/>
              </a:buClr>
              <a:buSzPts val="1100"/>
              <a:buFont typeface="Nunito Light"/>
              <a:buChar char="●"/>
              <a:defRPr>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a:solidFill>
                  <a:srgbClr val="434343"/>
                </a:solidFill>
              </a:defRPr>
            </a:lvl9pPr>
          </a:lstStyle>
          <a:p>
            <a:endParaRPr/>
          </a:p>
        </p:txBody>
      </p:sp>
      <p:grpSp>
        <p:nvGrpSpPr>
          <p:cNvPr id="30" name="Google Shape;30;p4"/>
          <p:cNvGrpSpPr/>
          <p:nvPr/>
        </p:nvGrpSpPr>
        <p:grpSpPr>
          <a:xfrm>
            <a:off x="6952413" y="-4"/>
            <a:ext cx="2191588" cy="730392"/>
            <a:chOff x="1358725" y="239400"/>
            <a:chExt cx="1333975" cy="444575"/>
          </a:xfrm>
        </p:grpSpPr>
        <p:sp>
          <p:nvSpPr>
            <p:cNvPr id="31" name="Google Shape;31;p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flipH="1">
            <a:off x="-61" y="2571823"/>
            <a:ext cx="3871707" cy="2571834"/>
            <a:chOff x="837475" y="2641675"/>
            <a:chExt cx="1785925" cy="1186325"/>
          </a:xfrm>
        </p:grpSpPr>
        <p:sp>
          <p:nvSpPr>
            <p:cNvPr id="34" name="Google Shape;34;p4"/>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75"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583300"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 name="Google Shape;42;p5"/>
          <p:cNvGrpSpPr/>
          <p:nvPr/>
        </p:nvGrpSpPr>
        <p:grpSpPr>
          <a:xfrm flipH="1">
            <a:off x="-61" y="-4"/>
            <a:ext cx="2191588" cy="730392"/>
            <a:chOff x="1358725" y="239400"/>
            <a:chExt cx="1333975" cy="444575"/>
          </a:xfrm>
        </p:grpSpPr>
        <p:sp>
          <p:nvSpPr>
            <p:cNvPr id="43" name="Google Shape;43;p5"/>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5272293" y="2571823"/>
            <a:ext cx="3871707" cy="2571834"/>
            <a:chOff x="837475" y="2641675"/>
            <a:chExt cx="1785925" cy="1186325"/>
          </a:xfrm>
        </p:grpSpPr>
        <p:sp>
          <p:nvSpPr>
            <p:cNvPr id="46" name="Google Shape;46;p5"/>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a:off x="8619088" y="126200"/>
            <a:ext cx="342685" cy="940000"/>
            <a:chOff x="8606213" y="4046575"/>
            <a:chExt cx="342685" cy="940000"/>
          </a:xfrm>
        </p:grpSpPr>
        <p:grpSp>
          <p:nvGrpSpPr>
            <p:cNvPr id="49" name="Google Shape;49;p5"/>
            <p:cNvGrpSpPr/>
            <p:nvPr/>
          </p:nvGrpSpPr>
          <p:grpSpPr>
            <a:xfrm>
              <a:off x="8606213" y="4046575"/>
              <a:ext cx="104150" cy="104150"/>
              <a:chOff x="7648113" y="3202125"/>
              <a:chExt cx="104150" cy="104150"/>
            </a:xfrm>
          </p:grpSpPr>
          <p:sp>
            <p:nvSpPr>
              <p:cNvPr id="50" name="Google Shape;50;p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188488" y="4186825"/>
            <a:ext cx="408861" cy="834343"/>
            <a:chOff x="158738" y="274450"/>
            <a:chExt cx="408861" cy="834343"/>
          </a:xfrm>
        </p:grpSpPr>
        <p:grpSp>
          <p:nvGrpSpPr>
            <p:cNvPr id="55" name="Google Shape;55;p5"/>
            <p:cNvGrpSpPr/>
            <p:nvPr/>
          </p:nvGrpSpPr>
          <p:grpSpPr>
            <a:xfrm>
              <a:off x="158738" y="626738"/>
              <a:ext cx="109300" cy="109625"/>
              <a:chOff x="9043313" y="2299825"/>
              <a:chExt cx="109300" cy="109625"/>
            </a:xfrm>
          </p:grpSpPr>
          <p:sp>
            <p:nvSpPr>
              <p:cNvPr id="56" name="Google Shape;56;p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872400" y="826025"/>
            <a:ext cx="3573900" cy="1215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7"/>
          <p:cNvSpPr txBox="1">
            <a:spLocks noGrp="1"/>
          </p:cNvSpPr>
          <p:nvPr>
            <p:ph type="subTitle" idx="1"/>
          </p:nvPr>
        </p:nvSpPr>
        <p:spPr>
          <a:xfrm>
            <a:off x="872400" y="1999150"/>
            <a:ext cx="3699600" cy="260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Nunito Light"/>
              <a:buChar char="●"/>
              <a:defRPr sz="1400"/>
            </a:lvl1pPr>
            <a:lvl2pPr lvl="1" algn="ctr" rtl="0">
              <a:lnSpc>
                <a:spcPct val="100000"/>
              </a:lnSpc>
              <a:spcBef>
                <a:spcPts val="0"/>
              </a:spcBef>
              <a:spcAft>
                <a:spcPts val="0"/>
              </a:spcAft>
              <a:buClr>
                <a:srgbClr val="E76A28"/>
              </a:buClr>
              <a:buSzPts val="1100"/>
              <a:buFont typeface="Nunito Light"/>
              <a:buChar char="○"/>
              <a:defRPr/>
            </a:lvl2pPr>
            <a:lvl3pPr lvl="2" algn="ctr" rtl="0">
              <a:lnSpc>
                <a:spcPct val="100000"/>
              </a:lnSpc>
              <a:spcBef>
                <a:spcPts val="1600"/>
              </a:spcBef>
              <a:spcAft>
                <a:spcPts val="0"/>
              </a:spcAft>
              <a:buClr>
                <a:srgbClr val="E76A28"/>
              </a:buClr>
              <a:buSzPts val="1100"/>
              <a:buFont typeface="Nunito Light"/>
              <a:buChar char="■"/>
              <a:defRPr/>
            </a:lvl3pPr>
            <a:lvl4pPr lvl="3" algn="ctr" rtl="0">
              <a:lnSpc>
                <a:spcPct val="100000"/>
              </a:lnSpc>
              <a:spcBef>
                <a:spcPts val="1600"/>
              </a:spcBef>
              <a:spcAft>
                <a:spcPts val="0"/>
              </a:spcAft>
              <a:buClr>
                <a:srgbClr val="E76A28"/>
              </a:buClr>
              <a:buSzPts val="11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100"/>
              <a:buFont typeface="Nunito Light"/>
              <a:buChar char="●"/>
              <a:defRPr/>
            </a:lvl7pPr>
            <a:lvl8pPr lvl="7" algn="ctr" rtl="0">
              <a:lnSpc>
                <a:spcPct val="100000"/>
              </a:lnSpc>
              <a:spcBef>
                <a:spcPts val="1600"/>
              </a:spcBef>
              <a:spcAft>
                <a:spcPts val="0"/>
              </a:spcAft>
              <a:buClr>
                <a:srgbClr val="999999"/>
              </a:buClr>
              <a:buSzPts val="11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
        <p:nvSpPr>
          <p:cNvPr id="96" name="Google Shape;96;p7"/>
          <p:cNvSpPr>
            <a:spLocks noGrp="1"/>
          </p:cNvSpPr>
          <p:nvPr>
            <p:ph type="pic" idx="2"/>
          </p:nvPr>
        </p:nvSpPr>
        <p:spPr>
          <a:xfrm>
            <a:off x="4903750" y="972050"/>
            <a:ext cx="2811000" cy="3631800"/>
          </a:xfrm>
          <a:prstGeom prst="round2DiagRect">
            <a:avLst>
              <a:gd name="adj1" fmla="val 16667"/>
              <a:gd name="adj2" fmla="val 0"/>
            </a:avLst>
          </a:prstGeom>
          <a:noFill/>
          <a:ln>
            <a:noFill/>
          </a:ln>
        </p:spPr>
      </p:sp>
      <p:grpSp>
        <p:nvGrpSpPr>
          <p:cNvPr id="97" name="Google Shape;97;p7"/>
          <p:cNvGrpSpPr/>
          <p:nvPr/>
        </p:nvGrpSpPr>
        <p:grpSpPr>
          <a:xfrm>
            <a:off x="190913" y="783000"/>
            <a:ext cx="408863" cy="834343"/>
            <a:chOff x="158738" y="274450"/>
            <a:chExt cx="408863" cy="834343"/>
          </a:xfrm>
        </p:grpSpPr>
        <p:grpSp>
          <p:nvGrpSpPr>
            <p:cNvPr id="98" name="Google Shape;98;p7"/>
            <p:cNvGrpSpPr/>
            <p:nvPr/>
          </p:nvGrpSpPr>
          <p:grpSpPr>
            <a:xfrm>
              <a:off x="158738" y="626738"/>
              <a:ext cx="109300" cy="109625"/>
              <a:chOff x="9043313" y="2299825"/>
              <a:chExt cx="109300" cy="109625"/>
            </a:xfrm>
          </p:grpSpPr>
          <p:sp>
            <p:nvSpPr>
              <p:cNvPr id="99" name="Google Shape;99;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rot="5400000">
            <a:off x="1270312" y="8400"/>
            <a:ext cx="408863" cy="834343"/>
            <a:chOff x="158738" y="274450"/>
            <a:chExt cx="408863" cy="834343"/>
          </a:xfrm>
        </p:grpSpPr>
        <p:grpSp>
          <p:nvGrpSpPr>
            <p:cNvPr id="105" name="Google Shape;105;p7"/>
            <p:cNvGrpSpPr/>
            <p:nvPr/>
          </p:nvGrpSpPr>
          <p:grpSpPr>
            <a:xfrm>
              <a:off x="158738" y="626738"/>
              <a:ext cx="109300" cy="109625"/>
              <a:chOff x="9043313" y="2299825"/>
              <a:chExt cx="109300" cy="109625"/>
            </a:xfrm>
          </p:grpSpPr>
          <p:sp>
            <p:nvSpPr>
              <p:cNvPr id="106" name="Google Shape;106;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rot="850416">
            <a:off x="352919" y="183309"/>
            <a:ext cx="473316" cy="435922"/>
            <a:chOff x="6578186" y="3304323"/>
            <a:chExt cx="592215" cy="545427"/>
          </a:xfrm>
        </p:grpSpPr>
        <p:sp>
          <p:nvSpPr>
            <p:cNvPr id="112" name="Google Shape;112;p7"/>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rot="5400000">
            <a:off x="-354175" y="2476377"/>
            <a:ext cx="2264012" cy="3104139"/>
            <a:chOff x="6880000" y="2039350"/>
            <a:chExt cx="2264012" cy="3104139"/>
          </a:xfrm>
        </p:grpSpPr>
        <p:sp>
          <p:nvSpPr>
            <p:cNvPr id="117" name="Google Shape;117;p7"/>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7"/>
          <p:cNvGrpSpPr/>
          <p:nvPr/>
        </p:nvGrpSpPr>
        <p:grpSpPr>
          <a:xfrm rot="10800000" flipH="1">
            <a:off x="7268397" y="11"/>
            <a:ext cx="1875613" cy="2571614"/>
            <a:chOff x="2782925" y="1553350"/>
            <a:chExt cx="879125" cy="1205350"/>
          </a:xfrm>
        </p:grpSpPr>
        <p:sp>
          <p:nvSpPr>
            <p:cNvPr id="120" name="Google Shape;120;p7"/>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133"/>
        <p:cNvGrpSpPr/>
        <p:nvPr/>
      </p:nvGrpSpPr>
      <p:grpSpPr>
        <a:xfrm>
          <a:off x="0" y="0"/>
          <a:ext cx="0" cy="0"/>
          <a:chOff x="0" y="0"/>
          <a:chExt cx="0" cy="0"/>
        </a:xfrm>
      </p:grpSpPr>
      <p:grpSp>
        <p:nvGrpSpPr>
          <p:cNvPr id="134" name="Google Shape;134;p13"/>
          <p:cNvGrpSpPr/>
          <p:nvPr/>
        </p:nvGrpSpPr>
        <p:grpSpPr>
          <a:xfrm flipH="1">
            <a:off x="4882400" y="-4"/>
            <a:ext cx="4261609" cy="3427984"/>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2" y="4472153"/>
            <a:ext cx="2191588" cy="730392"/>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3"/>
          <p:cNvGrpSpPr/>
          <p:nvPr/>
        </p:nvGrpSpPr>
        <p:grpSpPr>
          <a:xfrm>
            <a:off x="1462363" y="1558988"/>
            <a:ext cx="6076637" cy="30834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6" name="Google Shape;166;p13"/>
          <p:cNvGrpSpPr/>
          <p:nvPr/>
        </p:nvGrpSpPr>
        <p:grpSpPr>
          <a:xfrm>
            <a:off x="8619088" y="3459825"/>
            <a:ext cx="342685" cy="940000"/>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3"/>
          <p:cNvGrpSpPr/>
          <p:nvPr/>
        </p:nvGrpSpPr>
        <p:grpSpPr>
          <a:xfrm>
            <a:off x="188488" y="3637800"/>
            <a:ext cx="408861" cy="834343"/>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8"/>
        <p:cNvGrpSpPr/>
        <p:nvPr/>
      </p:nvGrpSpPr>
      <p:grpSpPr>
        <a:xfrm>
          <a:off x="0" y="0"/>
          <a:ext cx="0" cy="0"/>
          <a:chOff x="0" y="0"/>
          <a:chExt cx="0" cy="0"/>
        </a:xfrm>
      </p:grpSpPr>
      <p:grpSp>
        <p:nvGrpSpPr>
          <p:cNvPr id="179"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19088" y="152825"/>
            <a:ext cx="342685" cy="940000"/>
            <a:chOff x="8606213" y="4046575"/>
            <a:chExt cx="342685" cy="940000"/>
          </a:xfrm>
        </p:grpSpPr>
        <p:grpSp>
          <p:nvGrpSpPr>
            <p:cNvPr id="187"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188488" y="4186825"/>
            <a:ext cx="408861" cy="834343"/>
            <a:chOff x="158738" y="274450"/>
            <a:chExt cx="408861" cy="834343"/>
          </a:xfrm>
        </p:grpSpPr>
        <p:grpSp>
          <p:nvGrpSpPr>
            <p:cNvPr id="193"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9" r:id="rId8"/>
    <p:sldLayoutId id="2147483660" r:id="rId9"/>
    <p:sldLayoutId id="2147483661" r:id="rId10"/>
    <p:sldLayoutId id="2147483662" r:id="rId11"/>
    <p:sldLayoutId id="2147483663" r:id="rId12"/>
    <p:sldLayoutId id="2147483668" r:id="rId13"/>
    <p:sldLayoutId id="214748366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ctrTitle"/>
          </p:nvPr>
        </p:nvSpPr>
        <p:spPr>
          <a:xfrm>
            <a:off x="49198" y="1344512"/>
            <a:ext cx="8824013" cy="195120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dirty="0">
                <a:solidFill>
                  <a:schemeClr val="accent6"/>
                </a:solidFill>
                <a:latin typeface="Arial" panose="020B0604020202020204" pitchFamily="34" charset="0"/>
                <a:cs typeface="Arial" panose="020B0604020202020204" pitchFamily="34" charset="0"/>
              </a:rPr>
              <a:t>CHÀO MỪNG CÁC EM </a:t>
            </a:r>
            <a:br>
              <a:rPr lang="en" sz="4000" dirty="0">
                <a:solidFill>
                  <a:schemeClr val="accent6"/>
                </a:solidFill>
                <a:latin typeface="Arial" panose="020B0604020202020204" pitchFamily="34" charset="0"/>
                <a:cs typeface="Arial" panose="020B0604020202020204" pitchFamily="34" charset="0"/>
              </a:rPr>
            </a:br>
            <a:r>
              <a:rPr lang="en" sz="4000" dirty="0">
                <a:solidFill>
                  <a:schemeClr val="accent6"/>
                </a:solidFill>
                <a:latin typeface="Arial" panose="020B0604020202020204" pitchFamily="34" charset="0"/>
                <a:cs typeface="Arial" panose="020B0604020202020204" pitchFamily="34" charset="0"/>
              </a:rPr>
              <a:t>ĐẾN VỚI BÀI GIẢNG HÔM NAY</a:t>
            </a:r>
            <a:endParaRPr sz="4000" dirty="0">
              <a:latin typeface="Arial" panose="020B0604020202020204" pitchFamily="34" charset="0"/>
              <a:cs typeface="Arial" panose="020B0604020202020204" pitchFamily="34" charset="0"/>
            </a:endParaRPr>
          </a:p>
        </p:txBody>
      </p:sp>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sp>
        <p:nvSpPr>
          <p:cNvPr id="34" name="Rectangle 33"/>
          <p:cNvSpPr/>
          <p:nvPr/>
        </p:nvSpPr>
        <p:spPr>
          <a:xfrm>
            <a:off x="597896" y="1172266"/>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mn-lt"/>
                <a:ea typeface="Calibri" panose="020F0502020204030204" pitchFamily="34" charset="0"/>
                <a:cs typeface="Times New Roman" panose="02020603050405020304" pitchFamily="18" charset="0"/>
              </a:rPr>
              <a:t>Bước 1: </a:t>
            </a:r>
            <a:r>
              <a:rPr lang="vi-VN" sz="1800" dirty="0">
                <a:latin typeface="+mn-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gso.gov.vn/ hoặc địa chỉ worlddata.info/asia/vietnam/climate.php.</a:t>
            </a:r>
          </a:p>
          <a:p>
            <a:pPr algn="just">
              <a:lnSpc>
                <a:spcPct val="150000"/>
              </a:lnSpc>
              <a:spcBef>
                <a:spcPts val="600"/>
              </a:spcBef>
              <a:spcAft>
                <a:spcPts val="600"/>
              </a:spcAft>
              <a:tabLst>
                <a:tab pos="360045" algn="l"/>
                <a:tab pos="720090" algn="l"/>
              </a:tabLst>
            </a:pPr>
            <a:r>
              <a:rPr lang="vi-VN" sz="1800" dirty="0">
                <a:latin typeface="+mn-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hai miền ở Việt Nam và điền vào bảng thống kê theo mẫu Bảng T.2.</a:t>
            </a:r>
          </a:p>
        </p:txBody>
      </p:sp>
      <p:sp>
        <p:nvSpPr>
          <p:cNvPr id="35" name="Oval Callout 29">
            <a:extLst>
              <a:ext uri="{FF2B5EF4-FFF2-40B4-BE49-F238E27FC236}">
                <a16:creationId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Tree>
    <p:extLst>
      <p:ext uri="{BB962C8B-B14F-4D97-AF65-F5344CB8AC3E}">
        <p14:creationId xmlns:p14="http://schemas.microsoft.com/office/powerpoint/2010/main" val="32636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17"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9522" y="1026404"/>
            <a:ext cx="7727172" cy="3416320"/>
          </a:xfrm>
          <a:prstGeom prst="rect">
            <a:avLst/>
          </a:prstGeom>
        </p:spPr>
        <p:txBody>
          <a:bodyPr wrap="square">
            <a:spAutoFit/>
          </a:bodyPr>
          <a:lstStyle/>
          <a:p>
            <a:pPr algn="just">
              <a:lnSpc>
                <a:spcPct val="150000"/>
              </a:lnSpc>
              <a:tabLst>
                <a:tab pos="360045" algn="l"/>
                <a:tab pos="720090" algn="l"/>
              </a:tabLst>
            </a:pPr>
            <a:r>
              <a:rPr lang="vi-VN" sz="1800" b="1" i="1" dirty="0">
                <a:latin typeface="Arial" panose="020B0604020202020204" pitchFamily="34" charset="0"/>
                <a:ea typeface="Calibri" panose="020F0502020204030204" pitchFamily="34" charset="0"/>
                <a:cs typeface="Times New Roman" panose="02020603050405020304" pitchFamily="18" charset="0"/>
              </a:rPr>
              <a:t>Bước 2: </a:t>
            </a:r>
            <a:r>
              <a:rPr lang="vi-VN" sz="1800" dirty="0">
                <a:latin typeface="Arial" panose="020B0604020202020204" pitchFamily="34" charset="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Trong đó:</a:t>
            </a:r>
          </a:p>
          <a:p>
            <a:pPr marL="285750" indent="-285750" algn="just">
              <a:lnSpc>
                <a:spcPct val="150000"/>
              </a:lnSpc>
              <a:buFontTx/>
              <a:buChar char="-"/>
              <a:tabLst>
                <a:tab pos="360045" algn="l"/>
                <a:tab pos="720090" algn="l"/>
              </a:tabLst>
            </a:pPr>
            <a:r>
              <a:rPr lang="vi-VN" sz="1800" dirty="0">
                <a:latin typeface="Arial" panose="020B0604020202020204" pitchFamily="34" charset="0"/>
                <a:ea typeface="Calibri" panose="020F0502020204030204" pitchFamily="34" charset="0"/>
                <a:cs typeface="Times New Roman" panose="02020603050405020304" pitchFamily="18" charset="0"/>
              </a:rPr>
              <a:t>Biểu đồ 1: ta vẽ biểu đồ đoạn thẳng biểu diễn nhiệt độ của hai miền ở Việt Nam</a:t>
            </a:r>
            <a:r>
              <a:rPr lang="en-US" sz="1800" dirty="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a:latin typeface="Arial" panose="020B0604020202020204" pitchFamily="34" charset="0"/>
                <a:ea typeface="Calibri" panose="020F0502020204030204" pitchFamily="34" charset="0"/>
                <a:cs typeface="Times New Roman" panose="02020603050405020304" pitchFamily="18" charset="0"/>
              </a:rPr>
              <a:t>Biểu đồ 2: ta vẽ biểu đồ đoạn thẳng biểu diễn lượng mưa của hai miền ở Việt Nam</a:t>
            </a:r>
            <a:r>
              <a:rPr lang="en-US" sz="1800" dirty="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a:latin typeface="Arial" panose="020B0604020202020204" pitchFamily="34" charset="0"/>
                <a:ea typeface="Calibri" panose="020F0502020204030204" pitchFamily="34" charset="0"/>
                <a:cs typeface="Times New Roman" panose="02020603050405020304" pitchFamily="18" charset="0"/>
              </a:rPr>
              <a:t>Biểu đồ 3: ta vẽ biểu đồ đoạn thẳng biểu diễn độ ẩm của hai miền ở Việt Nam.</a:t>
            </a:r>
          </a:p>
        </p:txBody>
      </p:sp>
    </p:spTree>
    <p:extLst>
      <p:ext uri="{BB962C8B-B14F-4D97-AF65-F5344CB8AC3E}">
        <p14:creationId xmlns:p14="http://schemas.microsoft.com/office/powerpoint/2010/main" val="18322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anim calcmode="lin" valueType="num">
                                      <p:cBhvr>
                                        <p:cTn id="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fade">
                                      <p:cBhvr>
                                        <p:cTn id="13" dur="500"/>
                                        <p:tgtEl>
                                          <p:spTgt spid="34">
                                            <p:txEl>
                                              <p:pRg st="1" end="1"/>
                                            </p:txEl>
                                          </p:spTgt>
                                        </p:tgtEl>
                                      </p:cBhvr>
                                    </p:animEffect>
                                    <p:anim calcmode="lin" valueType="num">
                                      <p:cBhvr>
                                        <p:cTn id="1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anim calcmode="lin" valueType="num">
                                      <p:cBhvr>
                                        <p:cTn id="2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xEl>
                                              <p:pRg st="3" end="3"/>
                                            </p:txEl>
                                          </p:spTgt>
                                        </p:tgtEl>
                                        <p:attrNameLst>
                                          <p:attrName>style.visibility</p:attrName>
                                        </p:attrNameLst>
                                      </p:cBhvr>
                                      <p:to>
                                        <p:strVal val="visible"/>
                                      </p:to>
                                    </p:set>
                                    <p:animEffect transition="in" filter="fade">
                                      <p:cBhvr>
                                        <p:cTn id="25" dur="500"/>
                                        <p:tgtEl>
                                          <p:spTgt spid="34">
                                            <p:txEl>
                                              <p:pRg st="3" end="3"/>
                                            </p:txEl>
                                          </p:spTgt>
                                        </p:tgtEl>
                                      </p:cBhvr>
                                    </p:animEffect>
                                    <p:anim calcmode="lin" valueType="num">
                                      <p:cBhvr>
                                        <p:cTn id="2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3020" y="1145682"/>
            <a:ext cx="7727172" cy="242630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Arial" panose="020B0604020202020204" pitchFamily="34" charset="0"/>
                <a:ea typeface="Calibri" panose="020F0502020204030204" pitchFamily="34" charset="0"/>
                <a:cs typeface="Times New Roman" panose="02020603050405020304" pitchFamily="18" charset="0"/>
              </a:rPr>
              <a:t>Bước 3: </a:t>
            </a:r>
            <a:r>
              <a:rPr lang="vi-VN" sz="1800" dirty="0">
                <a:latin typeface="Arial" panose="020B0604020202020204" pitchFamily="34" charset="0"/>
                <a:ea typeface="Calibri" panose="020F0502020204030204" pitchFamily="34" charset="0"/>
                <a:cs typeface="Times New Roman" panose="02020603050405020304" pitchFamily="18" charset="0"/>
              </a:rPr>
              <a:t>Sự khác biệt về khí hậu giữa miền Bắc và miền Nam là:</a:t>
            </a:r>
          </a:p>
          <a:p>
            <a:pPr marL="285750" indent="-285750" algn="just">
              <a:lnSpc>
                <a:spcPct val="150000"/>
              </a:lnSpc>
              <a:spcBef>
                <a:spcPts val="600"/>
              </a:spcBef>
              <a:spcAft>
                <a:spcPts val="600"/>
              </a:spcAft>
              <a:buFontTx/>
              <a:buChar char="-"/>
              <a:tabLst>
                <a:tab pos="360045" algn="l"/>
                <a:tab pos="720090" algn="l"/>
              </a:tabLst>
            </a:pPr>
            <a:r>
              <a:rPr lang="vi-VN" sz="1800" dirty="0">
                <a:latin typeface="Arial" panose="020B0604020202020204" pitchFamily="34" charset="0"/>
                <a:ea typeface="Calibri" panose="020F0502020204030204" pitchFamily="34" charset="0"/>
                <a:cs typeface="Times New Roman" panose="02020603050405020304" pitchFamily="18" charset="0"/>
              </a:rPr>
              <a:t>Khí hậu miền Bắc có mùa đông lạnh, tương đối ít mưa, mùa đông rất ẩm ướt, mùa hè nóng và mưa nhiều.</a:t>
            </a:r>
          </a:p>
          <a:p>
            <a:pPr marL="285750" indent="-285750" algn="just">
              <a:lnSpc>
                <a:spcPct val="150000"/>
              </a:lnSpc>
              <a:spcBef>
                <a:spcPts val="600"/>
              </a:spcBef>
              <a:spcAft>
                <a:spcPts val="600"/>
              </a:spcAft>
              <a:buFontTx/>
              <a:buChar char="-"/>
              <a:tabLst>
                <a:tab pos="360045" algn="l"/>
                <a:tab pos="720090" algn="l"/>
              </a:tabLst>
            </a:pPr>
            <a:r>
              <a:rPr lang="vi-VN" sz="1800" dirty="0">
                <a:latin typeface="Arial" panose="020B0604020202020204" pitchFamily="34" charset="0"/>
                <a:ea typeface="Calibri" panose="020F0502020204030204" pitchFamily="34" charset="0"/>
                <a:cs typeface="Times New Roman" panose="02020603050405020304" pitchFamily="18" charset="0"/>
              </a:rPr>
              <a:t>Khí hậu miền Nam là khí hậu cận xích đạo, nhiệt độ quanh năm cao, có hai mùa là mùa mưa và mùa khô tương phản sâu sắc.</a:t>
            </a:r>
            <a:endParaRPr lang="en-US"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9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fade">
                                      <p:cBhvr>
                                        <p:cTn id="11" dur="500"/>
                                        <p:tgtEl>
                                          <p:spTgt spid="3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80;p48">
            <a:extLst>
              <a:ext uri="{FF2B5EF4-FFF2-40B4-BE49-F238E27FC236}">
                <a16:creationId xmlns:a16="http://schemas.microsoft.com/office/drawing/2014/main" id="{064FB9B1-9FB2-E72E-8769-CC8A5050BBDC}"/>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43" name="Google Shape;1746;p48">
            <a:extLst>
              <a:ext uri="{FF2B5EF4-FFF2-40B4-BE49-F238E27FC236}">
                <a16:creationId xmlns:a16="http://schemas.microsoft.com/office/drawing/2014/main" id="{E03FDE14-26F7-95AB-0A9D-3F8792855C9E}"/>
              </a:ext>
            </a:extLst>
          </p:cNvPr>
          <p:cNvGrpSpPr/>
          <p:nvPr/>
        </p:nvGrpSpPr>
        <p:grpSpPr>
          <a:xfrm rot="-121031">
            <a:off x="595038" y="4093395"/>
            <a:ext cx="749180" cy="810614"/>
            <a:chOff x="4578694" y="3545867"/>
            <a:chExt cx="749165" cy="810598"/>
          </a:xfrm>
        </p:grpSpPr>
        <p:sp>
          <p:nvSpPr>
            <p:cNvPr id="44" name="Google Shape;1747;p48">
              <a:extLst>
                <a:ext uri="{FF2B5EF4-FFF2-40B4-BE49-F238E27FC236}">
                  <a16:creationId xmlns:a16="http://schemas.microsoft.com/office/drawing/2014/main" id="{15F3C838-82F7-54DF-21A7-2E649F2F3FC7}"/>
                </a:ext>
              </a:extLst>
            </p:cNvPr>
            <p:cNvSpPr/>
            <p:nvPr/>
          </p:nvSpPr>
          <p:spPr>
            <a:xfrm>
              <a:off x="4578694" y="3545867"/>
              <a:ext cx="749165" cy="810598"/>
            </a:xfrm>
            <a:custGeom>
              <a:avLst/>
              <a:gdLst/>
              <a:ahLst/>
              <a:cxnLst/>
              <a:rect l="l" t="t" r="r" b="b"/>
              <a:pathLst>
                <a:path w="81742" h="88445" extrusionOk="0">
                  <a:moveTo>
                    <a:pt x="32194" y="28557"/>
                  </a:moveTo>
                  <a:lnTo>
                    <a:pt x="38131" y="48536"/>
                  </a:lnTo>
                  <a:lnTo>
                    <a:pt x="32080" y="49792"/>
                  </a:lnTo>
                  <a:lnTo>
                    <a:pt x="29683" y="29014"/>
                  </a:lnTo>
                  <a:lnTo>
                    <a:pt x="32194" y="28557"/>
                  </a:lnTo>
                  <a:close/>
                  <a:moveTo>
                    <a:pt x="40233" y="1"/>
                  </a:moveTo>
                  <a:cubicBezTo>
                    <a:pt x="38504" y="1"/>
                    <a:pt x="36362" y="275"/>
                    <a:pt x="33793" y="816"/>
                  </a:cubicBezTo>
                  <a:cubicBezTo>
                    <a:pt x="27285" y="2186"/>
                    <a:pt x="21235" y="3784"/>
                    <a:pt x="15641" y="5611"/>
                  </a:cubicBezTo>
                  <a:cubicBezTo>
                    <a:pt x="10161" y="7437"/>
                    <a:pt x="7307" y="8807"/>
                    <a:pt x="7079" y="9835"/>
                  </a:cubicBezTo>
                  <a:cubicBezTo>
                    <a:pt x="6850" y="13374"/>
                    <a:pt x="5480" y="26388"/>
                    <a:pt x="3197" y="48992"/>
                  </a:cubicBezTo>
                  <a:cubicBezTo>
                    <a:pt x="1028" y="71711"/>
                    <a:pt x="1" y="83926"/>
                    <a:pt x="457" y="85753"/>
                  </a:cubicBezTo>
                  <a:cubicBezTo>
                    <a:pt x="685" y="87237"/>
                    <a:pt x="2855" y="88150"/>
                    <a:pt x="6850" y="88379"/>
                  </a:cubicBezTo>
                  <a:cubicBezTo>
                    <a:pt x="7585" y="88422"/>
                    <a:pt x="8352" y="88445"/>
                    <a:pt x="9151" y="88445"/>
                  </a:cubicBezTo>
                  <a:cubicBezTo>
                    <a:pt x="12575" y="88445"/>
                    <a:pt x="16585" y="88027"/>
                    <a:pt x="21121" y="87009"/>
                  </a:cubicBezTo>
                  <a:cubicBezTo>
                    <a:pt x="26600" y="85867"/>
                    <a:pt x="30368" y="84725"/>
                    <a:pt x="32423" y="83355"/>
                  </a:cubicBezTo>
                  <a:lnTo>
                    <a:pt x="32423" y="83470"/>
                  </a:lnTo>
                  <a:cubicBezTo>
                    <a:pt x="34364" y="82100"/>
                    <a:pt x="35163" y="80387"/>
                    <a:pt x="34934" y="78218"/>
                  </a:cubicBezTo>
                  <a:lnTo>
                    <a:pt x="34135" y="71711"/>
                  </a:lnTo>
                  <a:lnTo>
                    <a:pt x="44981" y="69542"/>
                  </a:lnTo>
                  <a:lnTo>
                    <a:pt x="47264" y="76620"/>
                  </a:lnTo>
                  <a:cubicBezTo>
                    <a:pt x="47807" y="78310"/>
                    <a:pt x="50043" y="79139"/>
                    <a:pt x="54005" y="79139"/>
                  </a:cubicBezTo>
                  <a:cubicBezTo>
                    <a:pt x="57535" y="79139"/>
                    <a:pt x="62434" y="78482"/>
                    <a:pt x="68727" y="77191"/>
                  </a:cubicBezTo>
                  <a:cubicBezTo>
                    <a:pt x="74891" y="75821"/>
                    <a:pt x="79001" y="74222"/>
                    <a:pt x="80714" y="72053"/>
                  </a:cubicBezTo>
                  <a:cubicBezTo>
                    <a:pt x="81399" y="71140"/>
                    <a:pt x="81741" y="70341"/>
                    <a:pt x="81627" y="69542"/>
                  </a:cubicBezTo>
                  <a:cubicBezTo>
                    <a:pt x="81399" y="68743"/>
                    <a:pt x="69297" y="46253"/>
                    <a:pt x="45323" y="1957"/>
                  </a:cubicBezTo>
                  <a:cubicBezTo>
                    <a:pt x="44563" y="645"/>
                    <a:pt x="42883" y="1"/>
                    <a:pt x="40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8;p48">
              <a:extLst>
                <a:ext uri="{FF2B5EF4-FFF2-40B4-BE49-F238E27FC236}">
                  <a16:creationId xmlns:a16="http://schemas.microsoft.com/office/drawing/2014/main" id="{91BE5938-21BD-4A73-09E4-4C26711B7E53}"/>
                </a:ext>
              </a:extLst>
            </p:cNvPr>
            <p:cNvSpPr/>
            <p:nvPr/>
          </p:nvSpPr>
          <p:spPr>
            <a:xfrm>
              <a:off x="4799461" y="3545867"/>
              <a:ext cx="528399" cy="662171"/>
            </a:xfrm>
            <a:custGeom>
              <a:avLst/>
              <a:gdLst/>
              <a:ahLst/>
              <a:cxnLst/>
              <a:rect l="l" t="t" r="r" b="b"/>
              <a:pathLst>
                <a:path w="57654" h="72250" extrusionOk="0">
                  <a:moveTo>
                    <a:pt x="16177" y="1"/>
                  </a:moveTo>
                  <a:cubicBezTo>
                    <a:pt x="14434" y="1"/>
                    <a:pt x="12274" y="275"/>
                    <a:pt x="9705" y="816"/>
                  </a:cubicBezTo>
                  <a:cubicBezTo>
                    <a:pt x="6394" y="1501"/>
                    <a:pt x="3083" y="2300"/>
                    <a:pt x="1" y="3099"/>
                  </a:cubicBezTo>
                  <a:cubicBezTo>
                    <a:pt x="832" y="2898"/>
                    <a:pt x="2109" y="2683"/>
                    <a:pt x="3647" y="2683"/>
                  </a:cubicBezTo>
                  <a:cubicBezTo>
                    <a:pt x="8233" y="2683"/>
                    <a:pt x="15133" y="4597"/>
                    <a:pt x="19409" y="14515"/>
                  </a:cubicBezTo>
                  <a:cubicBezTo>
                    <a:pt x="26002" y="29790"/>
                    <a:pt x="37567" y="72250"/>
                    <a:pt x="54613" y="72250"/>
                  </a:cubicBezTo>
                  <a:cubicBezTo>
                    <a:pt x="55276" y="72250"/>
                    <a:pt x="55946" y="72186"/>
                    <a:pt x="56626" y="72053"/>
                  </a:cubicBezTo>
                  <a:cubicBezTo>
                    <a:pt x="57311" y="71140"/>
                    <a:pt x="57653" y="70227"/>
                    <a:pt x="57539" y="69542"/>
                  </a:cubicBezTo>
                  <a:cubicBezTo>
                    <a:pt x="57311" y="68743"/>
                    <a:pt x="45209" y="46253"/>
                    <a:pt x="21235" y="1957"/>
                  </a:cubicBezTo>
                  <a:cubicBezTo>
                    <a:pt x="20544" y="645"/>
                    <a:pt x="18850" y="1"/>
                    <a:pt x="161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9;p48">
              <a:extLst>
                <a:ext uri="{FF2B5EF4-FFF2-40B4-BE49-F238E27FC236}">
                  <a16:creationId xmlns:a16="http://schemas.microsoft.com/office/drawing/2014/main" id="{6B27B8A1-745C-E273-9BD7-709083986E1C}"/>
                </a:ext>
              </a:extLst>
            </p:cNvPr>
            <p:cNvSpPr/>
            <p:nvPr/>
          </p:nvSpPr>
          <p:spPr>
            <a:xfrm>
              <a:off x="4782725" y="3812825"/>
              <a:ext cx="89991" cy="190751"/>
            </a:xfrm>
            <a:custGeom>
              <a:avLst/>
              <a:gdLst/>
              <a:ahLst/>
              <a:cxnLst/>
              <a:rect l="l" t="t" r="r" b="b"/>
              <a:pathLst>
                <a:path w="9819" h="20813" extrusionOk="0">
                  <a:moveTo>
                    <a:pt x="7421" y="0"/>
                  </a:moveTo>
                  <a:cubicBezTo>
                    <a:pt x="7421" y="0"/>
                    <a:pt x="0" y="2740"/>
                    <a:pt x="1370" y="11645"/>
                  </a:cubicBezTo>
                  <a:cubicBezTo>
                    <a:pt x="2524" y="19142"/>
                    <a:pt x="5781" y="20813"/>
                    <a:pt x="8418" y="20813"/>
                  </a:cubicBezTo>
                  <a:cubicBezTo>
                    <a:pt x="8912" y="20813"/>
                    <a:pt x="9385" y="20754"/>
                    <a:pt x="9818" y="20664"/>
                  </a:cubicBezTo>
                  <a:lnTo>
                    <a:pt x="7421"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50;p48">
              <a:extLst>
                <a:ext uri="{FF2B5EF4-FFF2-40B4-BE49-F238E27FC236}">
                  <a16:creationId xmlns:a16="http://schemas.microsoft.com/office/drawing/2014/main" id="{814FF2D4-21B7-42ED-F727-F37ED76C4BD7}"/>
                </a:ext>
              </a:extLst>
            </p:cNvPr>
            <p:cNvSpPr/>
            <p:nvPr/>
          </p:nvSpPr>
          <p:spPr>
            <a:xfrm>
              <a:off x="4580784" y="4203089"/>
              <a:ext cx="320179" cy="153294"/>
            </a:xfrm>
            <a:custGeom>
              <a:avLst/>
              <a:gdLst/>
              <a:ahLst/>
              <a:cxnLst/>
              <a:rect l="l" t="t" r="r" b="b"/>
              <a:pathLst>
                <a:path w="34935" h="16726" extrusionOk="0">
                  <a:moveTo>
                    <a:pt x="33907" y="1"/>
                  </a:moveTo>
                  <a:lnTo>
                    <a:pt x="33907" y="1"/>
                  </a:lnTo>
                  <a:cubicBezTo>
                    <a:pt x="33907" y="2"/>
                    <a:pt x="34363" y="8449"/>
                    <a:pt x="20208" y="11303"/>
                  </a:cubicBezTo>
                  <a:cubicBezTo>
                    <a:pt x="18466" y="11651"/>
                    <a:pt x="16807" y="11805"/>
                    <a:pt x="15236" y="11805"/>
                  </a:cubicBezTo>
                  <a:cubicBezTo>
                    <a:pt x="8570" y="11805"/>
                    <a:pt x="3485" y="9046"/>
                    <a:pt x="343" y="6736"/>
                  </a:cubicBezTo>
                  <a:cubicBezTo>
                    <a:pt x="115" y="10846"/>
                    <a:pt x="1" y="13244"/>
                    <a:pt x="229" y="13929"/>
                  </a:cubicBezTo>
                  <a:cubicBezTo>
                    <a:pt x="572" y="15527"/>
                    <a:pt x="2627" y="16440"/>
                    <a:pt x="6622" y="16669"/>
                  </a:cubicBezTo>
                  <a:cubicBezTo>
                    <a:pt x="7269" y="16707"/>
                    <a:pt x="7942" y="16726"/>
                    <a:pt x="8639" y="16726"/>
                  </a:cubicBezTo>
                  <a:cubicBezTo>
                    <a:pt x="12124" y="16726"/>
                    <a:pt x="16231" y="16250"/>
                    <a:pt x="20893" y="15299"/>
                  </a:cubicBezTo>
                  <a:cubicBezTo>
                    <a:pt x="26372" y="14157"/>
                    <a:pt x="30254" y="12901"/>
                    <a:pt x="32195" y="11645"/>
                  </a:cubicBezTo>
                  <a:cubicBezTo>
                    <a:pt x="34136" y="10390"/>
                    <a:pt x="34935" y="8677"/>
                    <a:pt x="34706" y="6394"/>
                  </a:cubicBezTo>
                  <a:lnTo>
                    <a:pt x="3390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roup 54">
            <a:extLst>
              <a:ext uri="{FF2B5EF4-FFF2-40B4-BE49-F238E27FC236}">
                <a16:creationId xmlns:a16="http://schemas.microsoft.com/office/drawing/2014/main" id="{D78E36F7-3B22-347B-B42A-676652B1D586}"/>
              </a:ext>
            </a:extLst>
          </p:cNvPr>
          <p:cNvGrpSpPr/>
          <p:nvPr/>
        </p:nvGrpSpPr>
        <p:grpSpPr>
          <a:xfrm>
            <a:off x="5574980" y="1899546"/>
            <a:ext cx="2138064" cy="1942756"/>
            <a:chOff x="3502968" y="1973191"/>
            <a:chExt cx="2138064" cy="1942756"/>
          </a:xfrm>
        </p:grpSpPr>
        <p:sp>
          <p:nvSpPr>
            <p:cNvPr id="49" name="Hộp Văn bản 44">
              <a:extLst>
                <a:ext uri="{FF2B5EF4-FFF2-40B4-BE49-F238E27FC236}">
                  <a16:creationId xmlns:a16="http://schemas.microsoft.com/office/drawing/2014/main" id="{C60B8D6D-CBD9-AE08-9DA6-0F8FEBF0C4BE}"/>
                </a:ext>
              </a:extLst>
            </p:cNvPr>
            <p:cNvSpPr txBox="1"/>
            <p:nvPr/>
          </p:nvSpPr>
          <p:spPr>
            <a:xfrm>
              <a:off x="3502968" y="2870724"/>
              <a:ext cx="2138064"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51" name="Picture 50">
              <a:extLst>
                <a:ext uri="{FF2B5EF4-FFF2-40B4-BE49-F238E27FC236}">
                  <a16:creationId xmlns:a16="http://schemas.microsoft.com/office/drawing/2014/main" id="{844742C5-9DB2-FEBD-248D-1CA334A750C2}"/>
                </a:ext>
              </a:extLst>
            </p:cNvPr>
            <p:cNvPicPr>
              <a:picLocks noChangeAspect="1"/>
            </p:cNvPicPr>
            <p:nvPr/>
          </p:nvPicPr>
          <p:blipFill>
            <a:blip r:embed="rId2"/>
            <a:stretch>
              <a:fillRect/>
            </a:stretch>
          </p:blipFill>
          <p:spPr>
            <a:xfrm>
              <a:off x="4222834" y="1973191"/>
              <a:ext cx="638691" cy="638691"/>
            </a:xfrm>
            <a:prstGeom prst="rect">
              <a:avLst/>
            </a:prstGeom>
          </p:spPr>
        </p:pic>
      </p:grpSp>
      <p:grpSp>
        <p:nvGrpSpPr>
          <p:cNvPr id="54" name="Group 53">
            <a:extLst>
              <a:ext uri="{FF2B5EF4-FFF2-40B4-BE49-F238E27FC236}">
                <a16:creationId xmlns:a16="http://schemas.microsoft.com/office/drawing/2014/main" id="{873FDCE4-A982-1B09-E194-4A0F3C2A3B5A}"/>
              </a:ext>
            </a:extLst>
          </p:cNvPr>
          <p:cNvGrpSpPr/>
          <p:nvPr/>
        </p:nvGrpSpPr>
        <p:grpSpPr>
          <a:xfrm>
            <a:off x="1788958" y="1892004"/>
            <a:ext cx="2464252" cy="1950298"/>
            <a:chOff x="912359" y="1965648"/>
            <a:chExt cx="2464252" cy="1950298"/>
          </a:xfrm>
        </p:grpSpPr>
        <p:sp>
          <p:nvSpPr>
            <p:cNvPr id="48" name="Hộp Văn bản 43">
              <a:extLst>
                <a:ext uri="{FF2B5EF4-FFF2-40B4-BE49-F238E27FC236}">
                  <a16:creationId xmlns:a16="http://schemas.microsoft.com/office/drawing/2014/main" id="{D7E04F42-0B3C-212A-62C0-27133C092387}"/>
                </a:ext>
              </a:extLst>
            </p:cNvPr>
            <p:cNvSpPr txBox="1"/>
            <p:nvPr/>
          </p:nvSpPr>
          <p:spPr>
            <a:xfrm>
              <a:off x="912359" y="2870723"/>
              <a:ext cx="2464252"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2" name="Picture 51">
              <a:extLst>
                <a:ext uri="{FF2B5EF4-FFF2-40B4-BE49-F238E27FC236}">
                  <a16:creationId xmlns:a16="http://schemas.microsoft.com/office/drawing/2014/main" id="{59D6DA18-5705-AC1B-D8B0-99773A626AEB}"/>
                </a:ext>
              </a:extLst>
            </p:cNvPr>
            <p:cNvPicPr>
              <a:picLocks noChangeAspect="1"/>
            </p:cNvPicPr>
            <p:nvPr/>
          </p:nvPicPr>
          <p:blipFill>
            <a:blip r:embed="rId3"/>
            <a:srcRect/>
            <a:stretch/>
          </p:blipFill>
          <p:spPr>
            <a:xfrm>
              <a:off x="1513512" y="1965648"/>
              <a:ext cx="1261947" cy="709845"/>
            </a:xfrm>
            <a:prstGeom prst="rect">
              <a:avLst/>
            </a:prstGeom>
          </p:spPr>
        </p:pic>
      </p:grpSp>
    </p:spTree>
    <p:extLst>
      <p:ext uri="{BB962C8B-B14F-4D97-AF65-F5344CB8AC3E}">
        <p14:creationId xmlns:p14="http://schemas.microsoft.com/office/powerpoint/2010/main" val="325552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714;p58">
            <a:extLst>
              <a:ext uri="{FF2B5EF4-FFF2-40B4-BE49-F238E27FC236}">
                <a16:creationId xmlns:a16="http://schemas.microsoft.com/office/drawing/2014/main" id="{1B108963-09DF-D5F6-2B57-CA2CD6698402}"/>
              </a:ext>
            </a:extLst>
          </p:cNvPr>
          <p:cNvSpPr txBox="1">
            <a:spLocks/>
          </p:cNvSpPr>
          <p:nvPr/>
        </p:nvSpPr>
        <p:spPr>
          <a:xfrm>
            <a:off x="719161" y="1999050"/>
            <a:ext cx="7705678" cy="572700"/>
          </a:xfrm>
          <a:prstGeom prst="rect">
            <a:avLst/>
          </a:prstGeom>
          <a:noFill/>
          <a:ln>
            <a:no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CẢM ƠN CÁC EM </a:t>
            </a:r>
            <a:endParaRPr kumimoji="0" lang="en-US"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endParaRPr>
          </a:p>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ĐÃ LẮNG NGHE BÀI GIẢNG</a:t>
            </a:r>
          </a:p>
        </p:txBody>
      </p:sp>
    </p:spTree>
    <p:extLst>
      <p:ext uri="{BB962C8B-B14F-4D97-AF65-F5344CB8AC3E}">
        <p14:creationId xmlns:p14="http://schemas.microsoft.com/office/powerpoint/2010/main" val="2182506148"/>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72" name="Google Shape;572;p29"/>
          <p:cNvGrpSpPr/>
          <p:nvPr/>
        </p:nvGrpSpPr>
        <p:grpSpPr>
          <a:xfrm>
            <a:off x="8638388" y="736375"/>
            <a:ext cx="104150" cy="104150"/>
            <a:chOff x="7648113" y="3202125"/>
            <a:chExt cx="104150" cy="104150"/>
          </a:xfrm>
        </p:grpSpPr>
        <p:sp>
          <p:nvSpPr>
            <p:cNvPr id="573" name="Google Shape;573;p29"/>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29"/>
          <p:cNvSpPr/>
          <p:nvPr/>
        </p:nvSpPr>
        <p:spPr>
          <a:xfrm>
            <a:off x="8641938" y="110880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a:off x="158738" y="274450"/>
            <a:ext cx="408863" cy="834343"/>
            <a:chOff x="158738" y="274450"/>
            <a:chExt cx="408863" cy="834343"/>
          </a:xfrm>
        </p:grpSpPr>
        <p:grpSp>
          <p:nvGrpSpPr>
            <p:cNvPr id="579" name="Google Shape;579;p29"/>
            <p:cNvGrpSpPr/>
            <p:nvPr/>
          </p:nvGrpSpPr>
          <p:grpSpPr>
            <a:xfrm>
              <a:off x="158738" y="626738"/>
              <a:ext cx="109300" cy="109625"/>
              <a:chOff x="9043313" y="2299825"/>
              <a:chExt cx="109300" cy="109625"/>
            </a:xfrm>
          </p:grpSpPr>
          <p:sp>
            <p:nvSpPr>
              <p:cNvPr id="580" name="Google Shape;580;p29"/>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9"/>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rgbClr val="6FB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29"/>
          <p:cNvSpPr/>
          <p:nvPr/>
        </p:nvSpPr>
        <p:spPr>
          <a:xfrm>
            <a:off x="8921095" y="1048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778489" y="2126573"/>
            <a:ext cx="4572000" cy="1938992"/>
          </a:xfrm>
          <a:prstGeom prst="rect">
            <a:avLst/>
          </a:prstGeom>
        </p:spPr>
        <p:txBody>
          <a:bodyPr>
            <a:spAutoFit/>
          </a:bodyPr>
          <a:lstStyle/>
          <a:p>
            <a:pPr algn="just">
              <a:lnSpc>
                <a:spcPct val="150000"/>
              </a:lnSpc>
              <a:spcBef>
                <a:spcPts val="600"/>
              </a:spcBef>
              <a:spcAft>
                <a:spcPts val="800"/>
              </a:spcAft>
            </a:pPr>
            <a:r>
              <a:rPr lang="nl-NL" sz="2000" i="1" dirty="0">
                <a:latin typeface="+mj-lt"/>
                <a:ea typeface="Arial" panose="020B0604020202020204" pitchFamily="34" charset="0"/>
                <a:cs typeface="Times New Roman" panose="02020603050405020304" pitchFamily="18" charset="0"/>
              </a:rPr>
              <a:t>       Việt Nam nằm trong vùng khí hậu nhiệt đới và á nhiệt đới có gió mùa, có ánh nắng chan hoà, lượng mưa dồi dào và độ ẩm cao.</a:t>
            </a:r>
            <a:endParaRPr lang="en-US" sz="2000" dirty="0">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402229" y="275109"/>
            <a:ext cx="2436885" cy="553998"/>
          </a:xfrm>
          <a:prstGeom prst="rect">
            <a:avLst/>
          </a:prstGeom>
        </p:spPr>
        <p:txBody>
          <a:bodyPr wrap="none">
            <a:spAutoFit/>
          </a:bodyPr>
          <a:lstStyle/>
          <a:p>
            <a:pPr lvl="0" algn="ctr"/>
            <a:r>
              <a:rPr lang="en-US" sz="3000" b="1" dirty="0">
                <a:solidFill>
                  <a:srgbClr val="C00000"/>
                </a:solidFill>
                <a:latin typeface="Arial" panose="020B0604020202020204" pitchFamily="34" charset="0"/>
                <a:cs typeface="Arial" panose="020B0604020202020204" pitchFamily="34" charset="0"/>
              </a:rPr>
              <a:t>KHỞI ĐỘNG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96" y="1161525"/>
            <a:ext cx="2927235" cy="3869088"/>
          </a:xfrm>
          <a:prstGeom prst="rect">
            <a:avLst/>
          </a:prstGeom>
        </p:spPr>
      </p:pic>
      <p:sp>
        <p:nvSpPr>
          <p:cNvPr id="11" name="Rectangle 10"/>
          <p:cNvSpPr/>
          <p:nvPr/>
        </p:nvSpPr>
        <p:spPr>
          <a:xfrm>
            <a:off x="634479" y="947262"/>
            <a:ext cx="4572000" cy="1015663"/>
          </a:xfrm>
          <a:prstGeom prst="rect">
            <a:avLst/>
          </a:prstGeom>
        </p:spPr>
        <p:txBody>
          <a:bodyPr>
            <a:spAutoFit/>
          </a:bodyPr>
          <a:lstStyle/>
          <a:p>
            <a:pPr marL="342900" indent="-342900">
              <a:lnSpc>
                <a:spcPct val="150000"/>
              </a:lnSpc>
              <a:buFont typeface="Wingdings" panose="05000000000000000000" pitchFamily="2" charset="2"/>
              <a:buChar char="Ø"/>
            </a:pPr>
            <a:r>
              <a:rPr lang="nl-NL" sz="2000" dirty="0">
                <a:ea typeface="Arial" panose="020B0604020202020204" pitchFamily="34" charset="0"/>
                <a:cs typeface="Times New Roman" panose="02020603050405020304" pitchFamily="18" charset="0"/>
              </a:rPr>
              <a:t>Quan sát bản đồ sau và nhận xét về khí hậu Việt Nam.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7" name="Google Shape;607;p31"/>
          <p:cNvSpPr/>
          <p:nvPr/>
        </p:nvSpPr>
        <p:spPr>
          <a:xfrm>
            <a:off x="2315749" y="4873480"/>
            <a:ext cx="108899" cy="80261"/>
          </a:xfrm>
          <a:custGeom>
            <a:avLst/>
            <a:gdLst/>
            <a:ahLst/>
            <a:cxnLst/>
            <a:rect l="l" t="t" r="r" b="b"/>
            <a:pathLst>
              <a:path w="7225" h="5325" extrusionOk="0">
                <a:moveTo>
                  <a:pt x="7224" y="1"/>
                </a:moveTo>
                <a:lnTo>
                  <a:pt x="0" y="3761"/>
                </a:lnTo>
                <a:lnTo>
                  <a:pt x="0" y="5324"/>
                </a:lnTo>
                <a:lnTo>
                  <a:pt x="7224" y="1480"/>
                </a:lnTo>
                <a:lnTo>
                  <a:pt x="7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1"/>
          <p:cNvGrpSpPr/>
          <p:nvPr/>
        </p:nvGrpSpPr>
        <p:grpSpPr>
          <a:xfrm>
            <a:off x="-1265873" y="3598648"/>
            <a:ext cx="3681247" cy="1467805"/>
            <a:chOff x="-1063023" y="3598648"/>
            <a:chExt cx="3681247" cy="1467805"/>
          </a:xfrm>
        </p:grpSpPr>
        <p:grpSp>
          <p:nvGrpSpPr>
            <p:cNvPr id="609" name="Google Shape;609;p31"/>
            <p:cNvGrpSpPr/>
            <p:nvPr/>
          </p:nvGrpSpPr>
          <p:grpSpPr>
            <a:xfrm>
              <a:off x="-1063023" y="4873480"/>
              <a:ext cx="3681247" cy="192973"/>
              <a:chOff x="1217825" y="3356550"/>
              <a:chExt cx="6105900" cy="320075"/>
            </a:xfrm>
          </p:grpSpPr>
          <p:sp>
            <p:nvSpPr>
              <p:cNvPr id="610" name="Google Shape;610;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1"/>
              <p:cNvGrpSpPr/>
              <p:nvPr/>
            </p:nvGrpSpPr>
            <p:grpSpPr>
              <a:xfrm>
                <a:off x="1217825" y="3356550"/>
                <a:ext cx="6105900" cy="320075"/>
                <a:chOff x="1217825" y="3356550"/>
                <a:chExt cx="6105900" cy="320075"/>
              </a:xfrm>
            </p:grpSpPr>
            <p:sp>
              <p:nvSpPr>
                <p:cNvPr id="613" name="Google Shape;613;p31"/>
                <p:cNvSpPr/>
                <p:nvPr/>
              </p:nvSpPr>
              <p:spPr>
                <a:xfrm>
                  <a:off x="1217825" y="3516050"/>
                  <a:ext cx="5739400" cy="160575"/>
                </a:xfrm>
                <a:custGeom>
                  <a:avLst/>
                  <a:gdLst/>
                  <a:ahLst/>
                  <a:cxnLst/>
                  <a:rect l="l" t="t" r="r" b="b"/>
                  <a:pathLst>
                    <a:path w="229576" h="6423" extrusionOk="0">
                      <a:moveTo>
                        <a:pt x="0" y="0"/>
                      </a:moveTo>
                      <a:lnTo>
                        <a:pt x="0" y="6422"/>
                      </a:lnTo>
                      <a:lnTo>
                        <a:pt x="229576" y="6422"/>
                      </a:lnTo>
                      <a:lnTo>
                        <a:pt x="2295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31"/>
            <p:cNvGrpSpPr/>
            <p:nvPr/>
          </p:nvGrpSpPr>
          <p:grpSpPr>
            <a:xfrm>
              <a:off x="275490" y="3918305"/>
              <a:ext cx="555934" cy="1017605"/>
              <a:chOff x="3437950" y="1772250"/>
              <a:chExt cx="922100" cy="1687850"/>
            </a:xfrm>
          </p:grpSpPr>
          <p:sp>
            <p:nvSpPr>
              <p:cNvPr id="617" name="Google Shape;617;p31"/>
              <p:cNvSpPr/>
              <p:nvPr/>
            </p:nvSpPr>
            <p:spPr>
              <a:xfrm>
                <a:off x="3437950" y="1772250"/>
                <a:ext cx="547150" cy="1687850"/>
              </a:xfrm>
              <a:custGeom>
                <a:avLst/>
                <a:gdLst/>
                <a:ahLst/>
                <a:cxnLst/>
                <a:rect l="l" t="t" r="r" b="b"/>
                <a:pathLst>
                  <a:path w="21886" h="67514" extrusionOk="0">
                    <a:moveTo>
                      <a:pt x="14492" y="1"/>
                    </a:moveTo>
                    <a:lnTo>
                      <a:pt x="1648" y="1437"/>
                    </a:lnTo>
                    <a:cubicBezTo>
                      <a:pt x="677" y="1522"/>
                      <a:pt x="1" y="2409"/>
                      <a:pt x="127" y="3339"/>
                    </a:cubicBezTo>
                    <a:lnTo>
                      <a:pt x="7352" y="67513"/>
                    </a:lnTo>
                    <a:lnTo>
                      <a:pt x="21885" y="65908"/>
                    </a:lnTo>
                    <a:lnTo>
                      <a:pt x="14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60475" y="2879150"/>
                <a:ext cx="376025" cy="146850"/>
              </a:xfrm>
              <a:custGeom>
                <a:avLst/>
                <a:gdLst/>
                <a:ahLst/>
                <a:cxnLst/>
                <a:rect l="l" t="t" r="r" b="b"/>
                <a:pathLst>
                  <a:path w="15041" h="5874" extrusionOk="0">
                    <a:moveTo>
                      <a:pt x="14576" y="1"/>
                    </a:moveTo>
                    <a:lnTo>
                      <a:pt x="0" y="1649"/>
                    </a:lnTo>
                    <a:lnTo>
                      <a:pt x="465" y="5873"/>
                    </a:lnTo>
                    <a:lnTo>
                      <a:pt x="15041" y="4268"/>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449575" y="1899000"/>
                <a:ext cx="377075" cy="154225"/>
              </a:xfrm>
              <a:custGeom>
                <a:avLst/>
                <a:gdLst/>
                <a:ahLst/>
                <a:cxnLst/>
                <a:rect l="l" t="t" r="r" b="b"/>
                <a:pathLst>
                  <a:path w="15083" h="6169" extrusionOk="0">
                    <a:moveTo>
                      <a:pt x="14576" y="1"/>
                    </a:moveTo>
                    <a:lnTo>
                      <a:pt x="0" y="1648"/>
                    </a:lnTo>
                    <a:lnTo>
                      <a:pt x="550" y="6169"/>
                    </a:lnTo>
                    <a:lnTo>
                      <a:pt x="15083" y="4521"/>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800225" y="1772250"/>
                <a:ext cx="559825" cy="1647700"/>
              </a:xfrm>
              <a:custGeom>
                <a:avLst/>
                <a:gdLst/>
                <a:ahLst/>
                <a:cxnLst/>
                <a:rect l="l" t="t" r="r" b="b"/>
                <a:pathLst>
                  <a:path w="22393" h="65908" extrusionOk="0">
                    <a:moveTo>
                      <a:pt x="1" y="1"/>
                    </a:moveTo>
                    <a:lnTo>
                      <a:pt x="7394" y="65908"/>
                    </a:lnTo>
                    <a:lnTo>
                      <a:pt x="22392" y="58726"/>
                    </a:lnTo>
                    <a:lnTo>
                      <a:pt x="16013" y="198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621725" y="2099675"/>
                <a:ext cx="126775" cy="730925"/>
              </a:xfrm>
              <a:custGeom>
                <a:avLst/>
                <a:gdLst/>
                <a:ahLst/>
                <a:cxnLst/>
                <a:rect l="l" t="t" r="r" b="b"/>
                <a:pathLst>
                  <a:path w="5071" h="29237" extrusionOk="0">
                    <a:moveTo>
                      <a:pt x="1817" y="1"/>
                    </a:moveTo>
                    <a:lnTo>
                      <a:pt x="1" y="212"/>
                    </a:lnTo>
                    <a:lnTo>
                      <a:pt x="3296" y="29236"/>
                    </a:lnTo>
                    <a:lnTo>
                      <a:pt x="5070" y="29025"/>
                    </a:lnTo>
                    <a:lnTo>
                      <a:pt x="18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696725" y="1772250"/>
                <a:ext cx="288375" cy="1658275"/>
              </a:xfrm>
              <a:custGeom>
                <a:avLst/>
                <a:gdLst/>
                <a:ahLst/>
                <a:cxnLst/>
                <a:rect l="l" t="t" r="r" b="b"/>
                <a:pathLst>
                  <a:path w="11535" h="66331" extrusionOk="0">
                    <a:moveTo>
                      <a:pt x="4141" y="1"/>
                    </a:moveTo>
                    <a:lnTo>
                      <a:pt x="0" y="466"/>
                    </a:lnTo>
                    <a:lnTo>
                      <a:pt x="7858" y="66330"/>
                    </a:lnTo>
                    <a:lnTo>
                      <a:pt x="11534" y="65908"/>
                    </a:lnTo>
                    <a:lnTo>
                      <a:pt x="414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4018850" y="1800775"/>
                <a:ext cx="69750" cy="1603350"/>
              </a:xfrm>
              <a:custGeom>
                <a:avLst/>
                <a:gdLst/>
                <a:ahLst/>
                <a:cxnLst/>
                <a:rect l="l" t="t" r="r" b="b"/>
                <a:pathLst>
                  <a:path w="2790" h="64134" extrusionOk="0">
                    <a:moveTo>
                      <a:pt x="1" y="1"/>
                    </a:moveTo>
                    <a:lnTo>
                      <a:pt x="1" y="64133"/>
                    </a:lnTo>
                    <a:lnTo>
                      <a:pt x="2789" y="62781"/>
                    </a:lnTo>
                    <a:lnTo>
                      <a:pt x="2747" y="296"/>
                    </a:ln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1"/>
            <p:cNvGrpSpPr/>
            <p:nvPr/>
          </p:nvGrpSpPr>
          <p:grpSpPr>
            <a:xfrm>
              <a:off x="667752" y="3598648"/>
              <a:ext cx="392277" cy="1355726"/>
              <a:chOff x="4088575" y="1242050"/>
              <a:chExt cx="650650" cy="2248675"/>
            </a:xfrm>
          </p:grpSpPr>
          <p:sp>
            <p:nvSpPr>
              <p:cNvPr id="625" name="Google Shape;625;p31"/>
              <p:cNvSpPr/>
              <p:nvPr/>
            </p:nvSpPr>
            <p:spPr>
              <a:xfrm>
                <a:off x="4088575" y="1242050"/>
                <a:ext cx="289425" cy="2248675"/>
              </a:xfrm>
              <a:custGeom>
                <a:avLst/>
                <a:gdLst/>
                <a:ahLst/>
                <a:cxnLst/>
                <a:rect l="l" t="t" r="r" b="b"/>
                <a:pathLst>
                  <a:path w="11577" h="89947" extrusionOk="0">
                    <a:moveTo>
                      <a:pt x="845" y="0"/>
                    </a:moveTo>
                    <a:cubicBezTo>
                      <a:pt x="381" y="0"/>
                      <a:pt x="0" y="381"/>
                      <a:pt x="0" y="845"/>
                    </a:cubicBezTo>
                    <a:lnTo>
                      <a:pt x="0" y="89946"/>
                    </a:lnTo>
                    <a:lnTo>
                      <a:pt x="11576" y="89946"/>
                    </a:lnTo>
                    <a:lnTo>
                      <a:pt x="1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4088575" y="1482875"/>
                <a:ext cx="289425" cy="125700"/>
              </a:xfrm>
              <a:custGeom>
                <a:avLst/>
                <a:gdLst/>
                <a:ahLst/>
                <a:cxnLst/>
                <a:rect l="l" t="t" r="r" b="b"/>
                <a:pathLst>
                  <a:path w="11577" h="5028" extrusionOk="0">
                    <a:moveTo>
                      <a:pt x="0" y="0"/>
                    </a:moveTo>
                    <a:lnTo>
                      <a:pt x="0" y="5028"/>
                    </a:lnTo>
                    <a:lnTo>
                      <a:pt x="11576" y="5028"/>
                    </a:lnTo>
                    <a:lnTo>
                      <a:pt x="115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4088575" y="1728950"/>
                <a:ext cx="289425" cy="103550"/>
              </a:xfrm>
              <a:custGeom>
                <a:avLst/>
                <a:gdLst/>
                <a:ahLst/>
                <a:cxnLst/>
                <a:rect l="l" t="t" r="r" b="b"/>
                <a:pathLst>
                  <a:path w="11577" h="4142" extrusionOk="0">
                    <a:moveTo>
                      <a:pt x="0" y="1"/>
                    </a:moveTo>
                    <a:lnTo>
                      <a:pt x="0" y="4141"/>
                    </a:lnTo>
                    <a:lnTo>
                      <a:pt x="11576" y="4141"/>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4088575" y="3084050"/>
                <a:ext cx="289425" cy="135225"/>
              </a:xfrm>
              <a:custGeom>
                <a:avLst/>
                <a:gdLst/>
                <a:ahLst/>
                <a:cxnLst/>
                <a:rect l="l" t="t" r="r" b="b"/>
                <a:pathLst>
                  <a:path w="11577" h="5409" extrusionOk="0">
                    <a:moveTo>
                      <a:pt x="0" y="1"/>
                    </a:moveTo>
                    <a:lnTo>
                      <a:pt x="0" y="5409"/>
                    </a:lnTo>
                    <a:lnTo>
                      <a:pt x="11576" y="5409"/>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4377975" y="1242050"/>
                <a:ext cx="361250" cy="2248675"/>
              </a:xfrm>
              <a:custGeom>
                <a:avLst/>
                <a:gdLst/>
                <a:ahLst/>
                <a:cxnLst/>
                <a:rect l="l" t="t" r="r" b="b"/>
                <a:pathLst>
                  <a:path w="14450" h="89947" extrusionOk="0">
                    <a:moveTo>
                      <a:pt x="0" y="0"/>
                    </a:moveTo>
                    <a:lnTo>
                      <a:pt x="0" y="89946"/>
                    </a:lnTo>
                    <a:lnTo>
                      <a:pt x="14449" y="83525"/>
                    </a:lnTo>
                    <a:lnTo>
                      <a:pt x="14449" y="367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4188900" y="1927525"/>
                <a:ext cx="81350" cy="1025600"/>
              </a:xfrm>
              <a:custGeom>
                <a:avLst/>
                <a:gdLst/>
                <a:ahLst/>
                <a:cxnLst/>
                <a:rect l="l" t="t" r="r" b="b"/>
                <a:pathLst>
                  <a:path w="3254" h="41024" extrusionOk="0">
                    <a:moveTo>
                      <a:pt x="1649" y="0"/>
                    </a:moveTo>
                    <a:cubicBezTo>
                      <a:pt x="719" y="0"/>
                      <a:pt x="1" y="719"/>
                      <a:pt x="1" y="1606"/>
                    </a:cubicBezTo>
                    <a:lnTo>
                      <a:pt x="1" y="39376"/>
                    </a:lnTo>
                    <a:cubicBezTo>
                      <a:pt x="1" y="40263"/>
                      <a:pt x="719" y="41023"/>
                      <a:pt x="1649" y="41023"/>
                    </a:cubicBezTo>
                    <a:cubicBezTo>
                      <a:pt x="2536" y="41023"/>
                      <a:pt x="3254" y="40263"/>
                      <a:pt x="3254" y="39376"/>
                    </a:cubicBezTo>
                    <a:lnTo>
                      <a:pt x="3254" y="1606"/>
                    </a:lnTo>
                    <a:cubicBezTo>
                      <a:pt x="3254" y="719"/>
                      <a:pt x="2536" y="0"/>
                      <a:pt x="1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1"/>
            <p:cNvGrpSpPr/>
            <p:nvPr/>
          </p:nvGrpSpPr>
          <p:grpSpPr>
            <a:xfrm>
              <a:off x="897623" y="3793505"/>
              <a:ext cx="421563" cy="1160869"/>
              <a:chOff x="4469850" y="1565250"/>
              <a:chExt cx="699225" cy="1925475"/>
            </a:xfrm>
          </p:grpSpPr>
          <p:sp>
            <p:nvSpPr>
              <p:cNvPr id="632" name="Google Shape;632;p31"/>
              <p:cNvSpPr/>
              <p:nvPr/>
            </p:nvSpPr>
            <p:spPr>
              <a:xfrm>
                <a:off x="4469850" y="1565250"/>
                <a:ext cx="380275" cy="1925475"/>
              </a:xfrm>
              <a:custGeom>
                <a:avLst/>
                <a:gdLst/>
                <a:ahLst/>
                <a:cxnLst/>
                <a:rect l="l" t="t" r="r" b="b"/>
                <a:pathLst>
                  <a:path w="15211" h="77019" extrusionOk="0">
                    <a:moveTo>
                      <a:pt x="930" y="0"/>
                    </a:moveTo>
                    <a:cubicBezTo>
                      <a:pt x="423" y="0"/>
                      <a:pt x="1" y="423"/>
                      <a:pt x="1" y="972"/>
                    </a:cubicBezTo>
                    <a:lnTo>
                      <a:pt x="1" y="77018"/>
                    </a:lnTo>
                    <a:lnTo>
                      <a:pt x="15210" y="77018"/>
                    </a:lnTo>
                    <a:lnTo>
                      <a:pt x="15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4850100" y="1565250"/>
                <a:ext cx="318975" cy="1925475"/>
              </a:xfrm>
              <a:custGeom>
                <a:avLst/>
                <a:gdLst/>
                <a:ahLst/>
                <a:cxnLst/>
                <a:rect l="l" t="t" r="r" b="b"/>
                <a:pathLst>
                  <a:path w="12759" h="77019" extrusionOk="0">
                    <a:moveTo>
                      <a:pt x="0" y="0"/>
                    </a:moveTo>
                    <a:lnTo>
                      <a:pt x="0" y="77018"/>
                    </a:lnTo>
                    <a:lnTo>
                      <a:pt x="12759" y="72118"/>
                    </a:lnTo>
                    <a:lnTo>
                      <a:pt x="12759" y="367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4469850" y="177225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469850" y="197610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4522675" y="3201300"/>
                <a:ext cx="274625" cy="136275"/>
              </a:xfrm>
              <a:custGeom>
                <a:avLst/>
                <a:gdLst/>
                <a:ahLst/>
                <a:cxnLst/>
                <a:rect l="l" t="t" r="r" b="b"/>
                <a:pathLst>
                  <a:path w="10985" h="5451" extrusionOk="0">
                    <a:moveTo>
                      <a:pt x="1268" y="0"/>
                    </a:moveTo>
                    <a:cubicBezTo>
                      <a:pt x="549" y="0"/>
                      <a:pt x="0" y="550"/>
                      <a:pt x="0" y="1268"/>
                    </a:cubicBezTo>
                    <a:lnTo>
                      <a:pt x="0" y="4225"/>
                    </a:lnTo>
                    <a:cubicBezTo>
                      <a:pt x="0" y="4901"/>
                      <a:pt x="549" y="5450"/>
                      <a:pt x="1268" y="5450"/>
                    </a:cubicBezTo>
                    <a:lnTo>
                      <a:pt x="9717" y="5450"/>
                    </a:lnTo>
                    <a:cubicBezTo>
                      <a:pt x="10435" y="5450"/>
                      <a:pt x="10985" y="4901"/>
                      <a:pt x="10985" y="4225"/>
                    </a:cubicBezTo>
                    <a:lnTo>
                      <a:pt x="10985" y="1268"/>
                    </a:lnTo>
                    <a:cubicBezTo>
                      <a:pt x="10985" y="550"/>
                      <a:pt x="10435" y="0"/>
                      <a:pt x="9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4705400" y="1565250"/>
                <a:ext cx="144725" cy="1925475"/>
              </a:xfrm>
              <a:custGeom>
                <a:avLst/>
                <a:gdLst/>
                <a:ahLst/>
                <a:cxnLst/>
                <a:rect l="l" t="t" r="r" b="b"/>
                <a:pathLst>
                  <a:path w="5789" h="77019" extrusionOk="0">
                    <a:moveTo>
                      <a:pt x="0" y="0"/>
                    </a:moveTo>
                    <a:lnTo>
                      <a:pt x="0" y="77018"/>
                    </a:lnTo>
                    <a:lnTo>
                      <a:pt x="5788" y="77018"/>
                    </a:lnTo>
                    <a:lnTo>
                      <a:pt x="5788"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31"/>
            <p:cNvSpPr/>
            <p:nvPr/>
          </p:nvSpPr>
          <p:spPr>
            <a:xfrm>
              <a:off x="1126875" y="3903037"/>
              <a:ext cx="90435" cy="1051337"/>
            </a:xfrm>
            <a:custGeom>
              <a:avLst/>
              <a:gdLst/>
              <a:ahLst/>
              <a:cxnLst/>
              <a:rect l="l" t="t" r="r" b="b"/>
              <a:pathLst>
                <a:path w="6000" h="69752" extrusionOk="0">
                  <a:moveTo>
                    <a:pt x="169" y="0"/>
                  </a:moveTo>
                  <a:lnTo>
                    <a:pt x="0" y="169"/>
                  </a:lnTo>
                  <a:lnTo>
                    <a:pt x="0" y="69751"/>
                  </a:lnTo>
                  <a:lnTo>
                    <a:pt x="5999" y="67428"/>
                  </a:lnTo>
                  <a:lnTo>
                    <a:pt x="169" y="0"/>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1"/>
            <p:cNvGrpSpPr/>
            <p:nvPr/>
          </p:nvGrpSpPr>
          <p:grpSpPr>
            <a:xfrm>
              <a:off x="1129423" y="3883925"/>
              <a:ext cx="434932" cy="1060893"/>
              <a:chOff x="4854325" y="1715225"/>
              <a:chExt cx="721400" cy="1759650"/>
            </a:xfrm>
          </p:grpSpPr>
          <p:sp>
            <p:nvSpPr>
              <p:cNvPr id="640" name="Google Shape;640;p31"/>
              <p:cNvSpPr/>
              <p:nvPr/>
            </p:nvSpPr>
            <p:spPr>
              <a:xfrm>
                <a:off x="4854325" y="1715225"/>
                <a:ext cx="508050" cy="1759650"/>
              </a:xfrm>
              <a:custGeom>
                <a:avLst/>
                <a:gdLst/>
                <a:ahLst/>
                <a:cxnLst/>
                <a:rect l="l" t="t" r="r" b="b"/>
                <a:pathLst>
                  <a:path w="20322" h="70386" extrusionOk="0">
                    <a:moveTo>
                      <a:pt x="14364" y="1"/>
                    </a:moveTo>
                    <a:lnTo>
                      <a:pt x="0" y="1226"/>
                    </a:lnTo>
                    <a:lnTo>
                      <a:pt x="5957" y="70386"/>
                    </a:lnTo>
                    <a:lnTo>
                      <a:pt x="20321" y="69161"/>
                    </a:lnTo>
                    <a:lnTo>
                      <a:pt x="143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4969450" y="3053425"/>
                <a:ext cx="363350" cy="82425"/>
              </a:xfrm>
              <a:custGeom>
                <a:avLst/>
                <a:gdLst/>
                <a:ahLst/>
                <a:cxnLst/>
                <a:rect l="l" t="t" r="r" b="b"/>
                <a:pathLst>
                  <a:path w="14534" h="3297" extrusionOk="0">
                    <a:moveTo>
                      <a:pt x="14364" y="1"/>
                    </a:moveTo>
                    <a:lnTo>
                      <a:pt x="0" y="1226"/>
                    </a:lnTo>
                    <a:lnTo>
                      <a:pt x="211" y="3296"/>
                    </a:lnTo>
                    <a:lnTo>
                      <a:pt x="14533" y="2071"/>
                    </a:lnTo>
                    <a:lnTo>
                      <a:pt x="1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980000" y="3171725"/>
                <a:ext cx="363350" cy="82400"/>
              </a:xfrm>
              <a:custGeom>
                <a:avLst/>
                <a:gdLst/>
                <a:ahLst/>
                <a:cxnLst/>
                <a:rect l="l" t="t" r="r" b="b"/>
                <a:pathLst>
                  <a:path w="14534" h="3296" extrusionOk="0">
                    <a:moveTo>
                      <a:pt x="14365" y="1"/>
                    </a:moveTo>
                    <a:lnTo>
                      <a:pt x="1" y="1268"/>
                    </a:lnTo>
                    <a:lnTo>
                      <a:pt x="170" y="3296"/>
                    </a:lnTo>
                    <a:lnTo>
                      <a:pt x="14534" y="2071"/>
                    </a:lnTo>
                    <a:lnTo>
                      <a:pt x="14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953600" y="1926400"/>
                <a:ext cx="241900" cy="544100"/>
              </a:xfrm>
              <a:custGeom>
                <a:avLst/>
                <a:gdLst/>
                <a:ahLst/>
                <a:cxnLst/>
                <a:rect l="l" t="t" r="r" b="b"/>
                <a:pathLst>
                  <a:path w="9676" h="21764" extrusionOk="0">
                    <a:moveTo>
                      <a:pt x="6798" y="0"/>
                    </a:moveTo>
                    <a:cubicBezTo>
                      <a:pt x="6771" y="0"/>
                      <a:pt x="6745" y="1"/>
                      <a:pt x="6718" y="3"/>
                    </a:cubicBezTo>
                    <a:lnTo>
                      <a:pt x="1099" y="468"/>
                    </a:lnTo>
                    <a:cubicBezTo>
                      <a:pt x="465" y="552"/>
                      <a:pt x="0" y="1102"/>
                      <a:pt x="43" y="1735"/>
                    </a:cubicBezTo>
                    <a:lnTo>
                      <a:pt x="1690" y="20705"/>
                    </a:lnTo>
                    <a:cubicBezTo>
                      <a:pt x="1731" y="21312"/>
                      <a:pt x="2236" y="21764"/>
                      <a:pt x="2836" y="21764"/>
                    </a:cubicBezTo>
                    <a:cubicBezTo>
                      <a:pt x="2862" y="21764"/>
                      <a:pt x="2889" y="21763"/>
                      <a:pt x="2915" y="21761"/>
                    </a:cubicBezTo>
                    <a:lnTo>
                      <a:pt x="8577" y="21254"/>
                    </a:lnTo>
                    <a:cubicBezTo>
                      <a:pt x="9210" y="21212"/>
                      <a:pt x="9675" y="20662"/>
                      <a:pt x="9633" y="20029"/>
                    </a:cubicBezTo>
                    <a:lnTo>
                      <a:pt x="7985" y="1059"/>
                    </a:lnTo>
                    <a:cubicBezTo>
                      <a:pt x="7904" y="452"/>
                      <a:pt x="7397" y="0"/>
                      <a:pt x="6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5213425" y="1715225"/>
                <a:ext cx="362300" cy="1729025"/>
              </a:xfrm>
              <a:custGeom>
                <a:avLst/>
                <a:gdLst/>
                <a:ahLst/>
                <a:cxnLst/>
                <a:rect l="l" t="t" r="r" b="b"/>
                <a:pathLst>
                  <a:path w="14492" h="69161" extrusionOk="0">
                    <a:moveTo>
                      <a:pt x="0" y="1"/>
                    </a:moveTo>
                    <a:lnTo>
                      <a:pt x="5957" y="69161"/>
                    </a:lnTo>
                    <a:lnTo>
                      <a:pt x="14491" y="64936"/>
                    </a:lnTo>
                    <a:lnTo>
                      <a:pt x="9084" y="207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5074000" y="1715225"/>
                <a:ext cx="288375" cy="1739575"/>
              </a:xfrm>
              <a:custGeom>
                <a:avLst/>
                <a:gdLst/>
                <a:ahLst/>
                <a:cxnLst/>
                <a:rect l="l" t="t" r="r" b="b"/>
                <a:pathLst>
                  <a:path w="11535" h="69583" extrusionOk="0">
                    <a:moveTo>
                      <a:pt x="5577" y="1"/>
                    </a:moveTo>
                    <a:lnTo>
                      <a:pt x="1" y="550"/>
                    </a:lnTo>
                    <a:lnTo>
                      <a:pt x="6634" y="69583"/>
                    </a:lnTo>
                    <a:lnTo>
                      <a:pt x="11534" y="69161"/>
                    </a:lnTo>
                    <a:lnTo>
                      <a:pt x="557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31"/>
            <p:cNvGrpSpPr/>
            <p:nvPr/>
          </p:nvGrpSpPr>
          <p:grpSpPr>
            <a:xfrm>
              <a:off x="1507667" y="4686912"/>
              <a:ext cx="916981" cy="266828"/>
              <a:chOff x="5481700" y="3047100"/>
              <a:chExt cx="1520950" cy="442575"/>
            </a:xfrm>
          </p:grpSpPr>
          <p:sp>
            <p:nvSpPr>
              <p:cNvPr id="647" name="Google Shape;647;p31"/>
              <p:cNvSpPr/>
              <p:nvPr/>
            </p:nvSpPr>
            <p:spPr>
              <a:xfrm>
                <a:off x="5595775" y="3047100"/>
                <a:ext cx="1406875" cy="104575"/>
              </a:xfrm>
              <a:custGeom>
                <a:avLst/>
                <a:gdLst/>
                <a:ahLst/>
                <a:cxnLst/>
                <a:rect l="l" t="t" r="r" b="b"/>
                <a:pathLst>
                  <a:path w="56275" h="4183" extrusionOk="0">
                    <a:moveTo>
                      <a:pt x="8407" y="0"/>
                    </a:moveTo>
                    <a:lnTo>
                      <a:pt x="0" y="4183"/>
                    </a:lnTo>
                    <a:lnTo>
                      <a:pt x="0" y="4183"/>
                    </a:lnTo>
                    <a:lnTo>
                      <a:pt x="49050" y="3718"/>
                    </a:lnTo>
                    <a:lnTo>
                      <a:pt x="56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5481700" y="3140050"/>
                <a:ext cx="1340325" cy="349625"/>
              </a:xfrm>
              <a:custGeom>
                <a:avLst/>
                <a:gdLst/>
                <a:ahLst/>
                <a:cxnLst/>
                <a:rect l="l" t="t" r="r" b="b"/>
                <a:pathLst>
                  <a:path w="53613" h="13985" extrusionOk="0">
                    <a:moveTo>
                      <a:pt x="6971" y="0"/>
                    </a:moveTo>
                    <a:cubicBezTo>
                      <a:pt x="3127" y="0"/>
                      <a:pt x="0" y="3126"/>
                      <a:pt x="0" y="7013"/>
                    </a:cubicBezTo>
                    <a:cubicBezTo>
                      <a:pt x="0" y="10858"/>
                      <a:pt x="3127" y="13984"/>
                      <a:pt x="6971" y="13984"/>
                    </a:cubicBezTo>
                    <a:lnTo>
                      <a:pt x="53613" y="13984"/>
                    </a:lnTo>
                    <a:lnTo>
                      <a:pt x="53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5539775" y="3180175"/>
                <a:ext cx="1282250" cy="270400"/>
              </a:xfrm>
              <a:custGeom>
                <a:avLst/>
                <a:gdLst/>
                <a:ahLst/>
                <a:cxnLst/>
                <a:rect l="l" t="t" r="r" b="b"/>
                <a:pathLst>
                  <a:path w="51290" h="10816" extrusionOk="0">
                    <a:moveTo>
                      <a:pt x="5409" y="1"/>
                    </a:moveTo>
                    <a:cubicBezTo>
                      <a:pt x="2409" y="1"/>
                      <a:pt x="1" y="2409"/>
                      <a:pt x="1" y="5408"/>
                    </a:cubicBezTo>
                    <a:cubicBezTo>
                      <a:pt x="1" y="8366"/>
                      <a:pt x="2409" y="10816"/>
                      <a:pt x="5409" y="10816"/>
                    </a:cubicBezTo>
                    <a:lnTo>
                      <a:pt x="51290" y="10816"/>
                    </a:lnTo>
                    <a:lnTo>
                      <a:pt x="51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6822025" y="3047100"/>
                <a:ext cx="180625" cy="133100"/>
              </a:xfrm>
              <a:custGeom>
                <a:avLst/>
                <a:gdLst/>
                <a:ahLst/>
                <a:cxnLst/>
                <a:rect l="l" t="t" r="r" b="b"/>
                <a:pathLst>
                  <a:path w="7225" h="5324" extrusionOk="0">
                    <a:moveTo>
                      <a:pt x="7224" y="0"/>
                    </a:moveTo>
                    <a:lnTo>
                      <a:pt x="0" y="3718"/>
                    </a:lnTo>
                    <a:lnTo>
                      <a:pt x="0" y="5324"/>
                    </a:lnTo>
                    <a:lnTo>
                      <a:pt x="7224" y="1479"/>
                    </a:lnTo>
                    <a:lnTo>
                      <a:pt x="7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6822025" y="3094625"/>
                <a:ext cx="160550" cy="355950"/>
              </a:xfrm>
              <a:custGeom>
                <a:avLst/>
                <a:gdLst/>
                <a:ahLst/>
                <a:cxnLst/>
                <a:rect l="l" t="t" r="r" b="b"/>
                <a:pathLst>
                  <a:path w="6422" h="14238" extrusionOk="0">
                    <a:moveTo>
                      <a:pt x="6422" y="0"/>
                    </a:moveTo>
                    <a:lnTo>
                      <a:pt x="0" y="3423"/>
                    </a:lnTo>
                    <a:lnTo>
                      <a:pt x="0" y="14238"/>
                    </a:lnTo>
                    <a:lnTo>
                      <a:pt x="6422" y="10900"/>
                    </a:lnTo>
                    <a:lnTo>
                      <a:pt x="6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5737300" y="3180175"/>
                <a:ext cx="161625" cy="228175"/>
              </a:xfrm>
              <a:custGeom>
                <a:avLst/>
                <a:gdLst/>
                <a:ahLst/>
                <a:cxnLst/>
                <a:rect l="l" t="t" r="r" b="b"/>
                <a:pathLst>
                  <a:path w="6465" h="9127" extrusionOk="0">
                    <a:moveTo>
                      <a:pt x="0" y="1"/>
                    </a:moveTo>
                    <a:lnTo>
                      <a:pt x="0" y="9126"/>
                    </a:lnTo>
                    <a:lnTo>
                      <a:pt x="3253" y="7394"/>
                    </a:lnTo>
                    <a:lnTo>
                      <a:pt x="6464" y="8830"/>
                    </a:lnTo>
                    <a:lnTo>
                      <a:pt x="64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6031975" y="3306400"/>
                <a:ext cx="602050" cy="15850"/>
              </a:xfrm>
              <a:custGeom>
                <a:avLst/>
                <a:gdLst/>
                <a:ahLst/>
                <a:cxnLst/>
                <a:rect l="l" t="t" r="r" b="b"/>
                <a:pathLst>
                  <a:path w="24082" h="634" extrusionOk="0">
                    <a:moveTo>
                      <a:pt x="12041" y="0"/>
                    </a:moveTo>
                    <a:cubicBezTo>
                      <a:pt x="8017" y="0"/>
                      <a:pt x="3993" y="106"/>
                      <a:pt x="1" y="317"/>
                    </a:cubicBezTo>
                    <a:cubicBezTo>
                      <a:pt x="3993" y="528"/>
                      <a:pt x="8017" y="634"/>
                      <a:pt x="12041" y="634"/>
                    </a:cubicBezTo>
                    <a:cubicBezTo>
                      <a:pt x="16065" y="634"/>
                      <a:pt x="20089" y="528"/>
                      <a:pt x="24082" y="317"/>
                    </a:cubicBezTo>
                    <a:cubicBezTo>
                      <a:pt x="20089" y="106"/>
                      <a:pt x="16065" y="0"/>
                      <a:pt x="1204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1592359" y="3954615"/>
              <a:ext cx="606231" cy="788352"/>
              <a:chOff x="5622175" y="1832475"/>
              <a:chExt cx="1005525" cy="1307600"/>
            </a:xfrm>
          </p:grpSpPr>
          <p:sp>
            <p:nvSpPr>
              <p:cNvPr id="655" name="Google Shape;655;p31"/>
              <p:cNvSpPr/>
              <p:nvPr/>
            </p:nvSpPr>
            <p:spPr>
              <a:xfrm>
                <a:off x="5703500" y="1835625"/>
                <a:ext cx="874550" cy="1304450"/>
              </a:xfrm>
              <a:custGeom>
                <a:avLst/>
                <a:gdLst/>
                <a:ahLst/>
                <a:cxnLst/>
                <a:rect l="l" t="t" r="r" b="b"/>
                <a:pathLst>
                  <a:path w="34982" h="52178" extrusionOk="0">
                    <a:moveTo>
                      <a:pt x="0" y="1"/>
                    </a:moveTo>
                    <a:lnTo>
                      <a:pt x="0" y="52177"/>
                    </a:lnTo>
                    <a:lnTo>
                      <a:pt x="34982" y="52177"/>
                    </a:lnTo>
                    <a:lnTo>
                      <a:pt x="34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57802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5703500" y="1883150"/>
                <a:ext cx="874550" cy="1256925"/>
              </a:xfrm>
              <a:custGeom>
                <a:avLst/>
                <a:gdLst/>
                <a:ahLst/>
                <a:cxnLst/>
                <a:rect l="l" t="t" r="r" b="b"/>
                <a:pathLst>
                  <a:path w="34982" h="50277" extrusionOk="0">
                    <a:moveTo>
                      <a:pt x="0" y="1"/>
                    </a:moveTo>
                    <a:lnTo>
                      <a:pt x="0" y="50276"/>
                    </a:lnTo>
                    <a:lnTo>
                      <a:pt x="34982" y="50276"/>
                    </a:lnTo>
                    <a:lnTo>
                      <a:pt x="34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5622175" y="1835625"/>
                <a:ext cx="759425" cy="1304450"/>
              </a:xfrm>
              <a:custGeom>
                <a:avLst/>
                <a:gdLst/>
                <a:ahLst/>
                <a:cxnLst/>
                <a:rect l="l" t="t" r="r" b="b"/>
                <a:pathLst>
                  <a:path w="30377" h="52178" extrusionOk="0">
                    <a:moveTo>
                      <a:pt x="2324" y="1"/>
                    </a:moveTo>
                    <a:cubicBezTo>
                      <a:pt x="1014" y="1"/>
                      <a:pt x="0" y="1057"/>
                      <a:pt x="0" y="2324"/>
                    </a:cubicBezTo>
                    <a:lnTo>
                      <a:pt x="0" y="49853"/>
                    </a:lnTo>
                    <a:cubicBezTo>
                      <a:pt x="0" y="51163"/>
                      <a:pt x="1014" y="52177"/>
                      <a:pt x="2324" y="52177"/>
                    </a:cubicBezTo>
                    <a:lnTo>
                      <a:pt x="30377" y="52177"/>
                    </a:lnTo>
                    <a:lnTo>
                      <a:pt x="303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638157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622175" y="1835625"/>
                <a:ext cx="81350" cy="1304450"/>
              </a:xfrm>
              <a:custGeom>
                <a:avLst/>
                <a:gdLst/>
                <a:ahLst/>
                <a:cxnLst/>
                <a:rect l="l" t="t" r="r" b="b"/>
                <a:pathLst>
                  <a:path w="3254" h="52178" extrusionOk="0">
                    <a:moveTo>
                      <a:pt x="1986" y="1"/>
                    </a:moveTo>
                    <a:cubicBezTo>
                      <a:pt x="888" y="1"/>
                      <a:pt x="0" y="1226"/>
                      <a:pt x="0" y="2705"/>
                    </a:cubicBezTo>
                    <a:lnTo>
                      <a:pt x="0" y="49473"/>
                    </a:lnTo>
                    <a:cubicBezTo>
                      <a:pt x="0" y="50994"/>
                      <a:pt x="888" y="52177"/>
                      <a:pt x="1986" y="52177"/>
                    </a:cubicBezTo>
                    <a:lnTo>
                      <a:pt x="3253" y="52177"/>
                    </a:lnTo>
                    <a:lnTo>
                      <a:pt x="3253"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819675" y="2054275"/>
                <a:ext cx="410900" cy="162675"/>
              </a:xfrm>
              <a:custGeom>
                <a:avLst/>
                <a:gdLst/>
                <a:ahLst/>
                <a:cxnLst/>
                <a:rect l="l" t="t" r="r" b="b"/>
                <a:pathLst>
                  <a:path w="16436" h="6507" extrusionOk="0">
                    <a:moveTo>
                      <a:pt x="1437" y="0"/>
                    </a:moveTo>
                    <a:cubicBezTo>
                      <a:pt x="634" y="0"/>
                      <a:pt x="1" y="634"/>
                      <a:pt x="1" y="1437"/>
                    </a:cubicBezTo>
                    <a:lnTo>
                      <a:pt x="1" y="5070"/>
                    </a:lnTo>
                    <a:cubicBezTo>
                      <a:pt x="1" y="5873"/>
                      <a:pt x="634" y="6506"/>
                      <a:pt x="1437" y="6506"/>
                    </a:cubicBezTo>
                    <a:lnTo>
                      <a:pt x="14999" y="6506"/>
                    </a:lnTo>
                    <a:cubicBezTo>
                      <a:pt x="15801" y="6506"/>
                      <a:pt x="16435" y="5873"/>
                      <a:pt x="16435" y="5070"/>
                    </a:cubicBezTo>
                    <a:lnTo>
                      <a:pt x="16435" y="1437"/>
                    </a:lnTo>
                    <a:cubicBezTo>
                      <a:pt x="16435" y="634"/>
                      <a:pt x="15801" y="0"/>
                      <a:pt x="14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5819675" y="2253900"/>
                <a:ext cx="410900" cy="46475"/>
              </a:xfrm>
              <a:custGeom>
                <a:avLst/>
                <a:gdLst/>
                <a:ahLst/>
                <a:cxnLst/>
                <a:rect l="l" t="t" r="r" b="b"/>
                <a:pathLst>
                  <a:path w="16436" h="1859" extrusionOk="0">
                    <a:moveTo>
                      <a:pt x="930" y="0"/>
                    </a:moveTo>
                    <a:cubicBezTo>
                      <a:pt x="423" y="0"/>
                      <a:pt x="1" y="423"/>
                      <a:pt x="1" y="929"/>
                    </a:cubicBezTo>
                    <a:cubicBezTo>
                      <a:pt x="1" y="1436"/>
                      <a:pt x="423" y="1859"/>
                      <a:pt x="930" y="1859"/>
                    </a:cubicBezTo>
                    <a:lnTo>
                      <a:pt x="15506" y="1859"/>
                    </a:lnTo>
                    <a:cubicBezTo>
                      <a:pt x="16013" y="1859"/>
                      <a:pt x="16435" y="1436"/>
                      <a:pt x="16435" y="929"/>
                    </a:cubicBezTo>
                    <a:cubicBezTo>
                      <a:pt x="16435" y="423"/>
                      <a:pt x="16013" y="0"/>
                      <a:pt x="15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6477700" y="2365850"/>
                <a:ext cx="21150" cy="602050"/>
              </a:xfrm>
              <a:custGeom>
                <a:avLst/>
                <a:gdLst/>
                <a:ahLst/>
                <a:cxnLst/>
                <a:rect l="l" t="t" r="r" b="b"/>
                <a:pathLst>
                  <a:path w="846" h="24082" extrusionOk="0">
                    <a:moveTo>
                      <a:pt x="423" y="0"/>
                    </a:moveTo>
                    <a:cubicBezTo>
                      <a:pt x="0" y="7985"/>
                      <a:pt x="0" y="16097"/>
                      <a:pt x="423" y="24082"/>
                    </a:cubicBezTo>
                    <a:cubicBezTo>
                      <a:pt x="845" y="16097"/>
                      <a:pt x="845"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6518875" y="2165175"/>
                <a:ext cx="20100" cy="602050"/>
              </a:xfrm>
              <a:custGeom>
                <a:avLst/>
                <a:gdLst/>
                <a:ahLst/>
                <a:cxnLst/>
                <a:rect l="l" t="t" r="r" b="b"/>
                <a:pathLst>
                  <a:path w="804" h="24082" extrusionOk="0">
                    <a:moveTo>
                      <a:pt x="423" y="0"/>
                    </a:moveTo>
                    <a:cubicBezTo>
                      <a:pt x="1" y="7985"/>
                      <a:pt x="1" y="16097"/>
                      <a:pt x="423" y="24082"/>
                    </a:cubicBezTo>
                    <a:cubicBezTo>
                      <a:pt x="804" y="16097"/>
                      <a:pt x="804"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866150" y="1832475"/>
                <a:ext cx="515450" cy="1307600"/>
              </a:xfrm>
              <a:custGeom>
                <a:avLst/>
                <a:gdLst/>
                <a:ahLst/>
                <a:cxnLst/>
                <a:rect l="l" t="t" r="r" b="b"/>
                <a:pathLst>
                  <a:path w="20618" h="52304" extrusionOk="0">
                    <a:moveTo>
                      <a:pt x="18167" y="0"/>
                    </a:moveTo>
                    <a:cubicBezTo>
                      <a:pt x="18167" y="0"/>
                      <a:pt x="19688" y="39080"/>
                      <a:pt x="1" y="52303"/>
                    </a:cubicBezTo>
                    <a:lnTo>
                      <a:pt x="20618" y="52303"/>
                    </a:lnTo>
                    <a:lnTo>
                      <a:pt x="20618" y="127"/>
                    </a:lnTo>
                    <a:lnTo>
                      <a:pt x="1816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0" name="Google Shape;730;p31"/>
          <p:cNvGrpSpPr/>
          <p:nvPr/>
        </p:nvGrpSpPr>
        <p:grpSpPr>
          <a:xfrm>
            <a:off x="7945613" y="2133475"/>
            <a:ext cx="104150" cy="104150"/>
            <a:chOff x="7648113" y="3202125"/>
            <a:chExt cx="104150" cy="104150"/>
          </a:xfrm>
        </p:grpSpPr>
        <p:sp>
          <p:nvSpPr>
            <p:cNvPr id="731" name="Google Shape;731;p31"/>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31"/>
          <p:cNvGrpSpPr/>
          <p:nvPr/>
        </p:nvGrpSpPr>
        <p:grpSpPr>
          <a:xfrm>
            <a:off x="8347088" y="2976150"/>
            <a:ext cx="109300" cy="109625"/>
            <a:chOff x="9043313" y="2299825"/>
            <a:chExt cx="109300" cy="109625"/>
          </a:xfrm>
        </p:grpSpPr>
        <p:sp>
          <p:nvSpPr>
            <p:cNvPr id="734" name="Google Shape;734;p31"/>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1"/>
          <p:cNvSpPr/>
          <p:nvPr/>
        </p:nvSpPr>
        <p:spPr>
          <a:xfrm>
            <a:off x="8181188" y="26011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1494325" y="3188150"/>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1172313" y="3525075"/>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836786" y="176733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7937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8177651" y="1791598"/>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639381" y="504055"/>
            <a:ext cx="7708790" cy="3403111"/>
          </a:xfrm>
          <a:prstGeom prst="rect">
            <a:avLst/>
          </a:prstGeom>
        </p:spPr>
        <p:txBody>
          <a:bodyPr wrap="square">
            <a:spAutoFit/>
          </a:bodyPr>
          <a:lstStyle/>
          <a:p>
            <a:pPr lvl="0" algn="ctr">
              <a:lnSpc>
                <a:spcPct val="150000"/>
              </a:lnSpc>
              <a:buClrTx/>
            </a:pPr>
            <a:r>
              <a:rPr kumimoji="0" lang="vi-VN" sz="3700" b="1" i="0" u="none" strike="noStrike" kern="0" cap="none" spc="0" normalizeH="0" baseline="0" noProof="0" dirty="0">
                <a:ln>
                  <a:noFill/>
                </a:ln>
                <a:solidFill>
                  <a:srgbClr val="ED1B24">
                    <a:lumMod val="75000"/>
                  </a:srgbClr>
                </a:solidFill>
                <a:effectLst/>
                <a:uLnTx/>
                <a:uFillTx/>
                <a:latin typeface="Arial" panose="020B0604020202020204" pitchFamily="34" charset="0"/>
                <a:cs typeface="Arial" panose="020B0604020202020204" pitchFamily="34" charset="0"/>
              </a:rPr>
              <a:t>HOẠT ĐỘNG THỰC HÀNH </a:t>
            </a:r>
            <a:br>
              <a:rPr kumimoji="0" lang="en-US" sz="3700" b="1" i="0" u="none" strike="noStrike" kern="0" cap="none" spc="0" normalizeH="0" baseline="0" noProof="0" dirty="0">
                <a:ln>
                  <a:noFill/>
                </a:ln>
                <a:solidFill>
                  <a:srgbClr val="ED1B24">
                    <a:lumMod val="75000"/>
                  </a:srgbClr>
                </a:solidFill>
                <a:effectLst/>
                <a:uLnTx/>
                <a:uFillTx/>
                <a:latin typeface="Arial" panose="020B0604020202020204" pitchFamily="34" charset="0"/>
                <a:cs typeface="Arial" panose="020B0604020202020204" pitchFamily="34" charset="0"/>
              </a:rPr>
            </a:br>
            <a:r>
              <a:rPr kumimoji="0" lang="vi-VN" sz="3700" b="1" i="0" u="none" strike="noStrike" kern="0" cap="none" spc="0" normalizeH="0" baseline="0" noProof="0" dirty="0">
                <a:ln>
                  <a:noFill/>
                </a:ln>
                <a:solidFill>
                  <a:srgbClr val="ED1B24">
                    <a:lumMod val="75000"/>
                  </a:srgbClr>
                </a:solidFill>
                <a:effectLst/>
                <a:uLnTx/>
                <a:uFillTx/>
                <a:latin typeface="Arial" panose="020B0604020202020204" pitchFamily="34" charset="0"/>
                <a:cs typeface="Arial" panose="020B0604020202020204" pitchFamily="34" charset="0"/>
              </a:rPr>
              <a:t>TRẢI NGHIỆM</a:t>
            </a:r>
            <a:br>
              <a:rPr kumimoji="0" lang="en-US" sz="3700" b="1" i="0" u="none" strike="noStrike" kern="0" cap="none" spc="0" normalizeH="0" baseline="0" noProof="0" dirty="0">
                <a:ln>
                  <a:noFill/>
                </a:ln>
                <a:solidFill>
                  <a:srgbClr val="B6F0F4">
                    <a:lumMod val="50000"/>
                  </a:srgbClr>
                </a:solidFill>
                <a:effectLst/>
                <a:uLnTx/>
                <a:uFillTx/>
                <a:sym typeface="Outfit"/>
              </a:rPr>
            </a:br>
            <a:r>
              <a:rPr lang="vi-VN" sz="3700" b="1" dirty="0">
                <a:solidFill>
                  <a:schemeClr val="accent6"/>
                </a:solidFill>
                <a:latin typeface="Arial" panose="020B0604020202020204" pitchFamily="34" charset="0"/>
                <a:sym typeface="Outfit"/>
              </a:rPr>
              <a:t>PHÂN TÍCH ĐẶC ĐIỂM KHÍ HẬU VIỆT NAM</a:t>
            </a:r>
            <a:endParaRPr kumimoji="0" lang="en-US" sz="1800" b="0" i="0" u="none" strike="noStrike" kern="0" cap="none" spc="0" normalizeH="0" baseline="0" noProof="0" dirty="0">
              <a:ln>
                <a:noFill/>
              </a:ln>
              <a:solidFill>
                <a:schemeClr val="accent6"/>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D01F275-366D-7661-CCAC-F88697BB4DBA}"/>
              </a:ext>
            </a:extLst>
          </p:cNvPr>
          <p:cNvSpPr/>
          <p:nvPr/>
        </p:nvSpPr>
        <p:spPr>
          <a:xfrm>
            <a:off x="3331594" y="254560"/>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bg1"/>
                </a:solidFill>
                <a:latin typeface="Arial (Body)"/>
              </a:rPr>
              <a:t>DỰ ÁN 1</a:t>
            </a:r>
          </a:p>
        </p:txBody>
      </p:sp>
      <p:sp>
        <p:nvSpPr>
          <p:cNvPr id="15" name="Rectangle 14">
            <a:extLst>
              <a:ext uri="{FF2B5EF4-FFF2-40B4-BE49-F238E27FC236}">
                <a16:creationId xmlns:a16="http://schemas.microsoft.com/office/drawing/2014/main" id="{305AFB49-8571-35FF-1C82-2D21F6DEC217}"/>
              </a:ext>
            </a:extLst>
          </p:cNvPr>
          <p:cNvSpPr/>
          <p:nvPr/>
        </p:nvSpPr>
        <p:spPr>
          <a:xfrm>
            <a:off x="1782220" y="1224048"/>
            <a:ext cx="5277407"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các đặc điểm khí hậu chung</a:t>
            </a:r>
          </a:p>
        </p:txBody>
      </p:sp>
      <p:sp>
        <p:nvSpPr>
          <p:cNvPr id="4" name="Rectangle 3"/>
          <p:cNvSpPr/>
          <p:nvPr/>
        </p:nvSpPr>
        <p:spPr>
          <a:xfrm>
            <a:off x="583561" y="1716397"/>
            <a:ext cx="7867816" cy="1015663"/>
          </a:xfrm>
          <a:prstGeom prst="rect">
            <a:avLst/>
          </a:prstGeom>
        </p:spPr>
        <p:txBody>
          <a:bodyPr wrap="square">
            <a:spAutoFit/>
          </a:bodyPr>
          <a:lstStyle/>
          <a:p>
            <a:pPr algn="just">
              <a:lnSpc>
                <a:spcPct val="150000"/>
              </a:lnSpc>
            </a:pPr>
            <a:r>
              <a:rPr lang="vi-VN" sz="2000" b="1" i="1" dirty="0">
                <a:solidFill>
                  <a:schemeClr val="tx1"/>
                </a:solidFill>
                <a:latin typeface="+mn-lt"/>
              </a:rPr>
              <a:t>Bước 1.</a:t>
            </a:r>
            <a:r>
              <a:rPr lang="vi-VN" sz="2000" b="1" dirty="0">
                <a:solidFill>
                  <a:schemeClr val="tx1"/>
                </a:solidFill>
                <a:latin typeface="+mn-lt"/>
              </a:rPr>
              <a:t> </a:t>
            </a:r>
            <a:r>
              <a:rPr lang="vi-VN" sz="2000" dirty="0">
                <a:latin typeface="+mn-lt"/>
              </a:rPr>
              <a:t>Thu thập dữ liệu về nhiệt độ, lượng mưa, độ ẩm trung bình các tháng của Việt Nam và điền vào bảng thống kê sau:</a:t>
            </a:r>
            <a:endParaRPr lang="en-US" sz="2000" dirty="0">
              <a:latin typeface="+mn-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extLst>
                        <a:ext uri="{9D8B030D-6E8A-4147-A177-3AD203B41FA5}">
                          <a16:colId xmlns:a16="http://schemas.microsoft.com/office/drawing/2014/main" val="20000"/>
                        </a:ext>
                      </a:extLst>
                    </a:gridCol>
                    <a:gridCol w="1485304">
                      <a:extLst>
                        <a:ext uri="{9D8B030D-6E8A-4147-A177-3AD203B41FA5}">
                          <a16:colId xmlns:a16="http://schemas.microsoft.com/office/drawing/2014/main" val="20001"/>
                        </a:ext>
                      </a:extLst>
                    </a:gridCol>
                    <a:gridCol w="1485304">
                      <a:extLst>
                        <a:ext uri="{9D8B030D-6E8A-4147-A177-3AD203B41FA5}">
                          <a16:colId xmlns:a16="http://schemas.microsoft.com/office/drawing/2014/main" val="20002"/>
                        </a:ext>
                      </a:extLst>
                    </a:gridCol>
                    <a:gridCol w="1485304">
                      <a:extLst>
                        <a:ext uri="{9D8B030D-6E8A-4147-A177-3AD203B41FA5}">
                          <a16:colId xmlns:a16="http://schemas.microsoft.com/office/drawing/2014/main" val="20003"/>
                        </a:ext>
                      </a:extLst>
                    </a:gridCol>
                    <a:gridCol w="1485304">
                      <a:extLst>
                        <a:ext uri="{9D8B030D-6E8A-4147-A177-3AD203B41FA5}">
                          <a16:colId xmlns:a16="http://schemas.microsoft.com/office/drawing/2014/main" val="20004"/>
                        </a:ext>
                      </a:extLst>
                    </a:gridCol>
                  </a:tblGrid>
                  <a:tr h="370840">
                    <a:tc>
                      <a:txBody>
                        <a:bodyPr/>
                        <a:lstStyle/>
                        <a:p>
                          <a:pPr algn="ctr"/>
                          <a:r>
                            <a:rPr lang="en-US" dirty="0"/>
                            <a:t>Tháng</a:t>
                          </a:r>
                        </a:p>
                      </a:txBody>
                      <a:tcPr anchor="ctr">
                        <a:solidFill>
                          <a:schemeClr val="accent4">
                            <a:lumMod val="20000"/>
                            <a:lumOff val="80000"/>
                          </a:schemeClr>
                        </a:solidFill>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a:t>
                          </a:r>
                        </a:p>
                      </a:txBody>
                      <a:tcPr anchor="ctr"/>
                    </a:tc>
                    <a:tc>
                      <a:txBody>
                        <a:bodyPr/>
                        <a:lstStyle/>
                        <a:p>
                          <a:pPr algn="ctr"/>
                          <a:r>
                            <a:rPr lang="en-US" dirty="0"/>
                            <a:t>12</a:t>
                          </a:r>
                        </a:p>
                      </a:txBody>
                      <a:tcPr anchor="ctr"/>
                    </a:tc>
                    <a:extLst>
                      <a:ext uri="{0D108BD9-81ED-4DB2-BD59-A6C34878D82A}">
                        <a16:rowId xmlns:a16="http://schemas.microsoft.com/office/drawing/2014/main" val="10000"/>
                      </a:ext>
                    </a:extLst>
                  </a:tr>
                  <a:tr h="370840">
                    <a:tc>
                      <a:txBody>
                        <a:bodyPr/>
                        <a:lstStyle/>
                        <a:p>
                          <a:pPr algn="ctr"/>
                          <a:r>
                            <a:rPr lang="en-US" dirty="0"/>
                            <a:t>Nhiệt độ</a:t>
                          </a:r>
                          <a:r>
                            <a:rPr lang="en-US" baseline="0" dirty="0"/>
                            <a:t>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dirty="0"/>
                            <a:t>)</a:t>
                          </a:r>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1"/>
                      </a:ext>
                    </a:extLst>
                  </a:tr>
                  <a:tr h="370840">
                    <a:tc>
                      <a:txBody>
                        <a:bodyPr/>
                        <a:lstStyle/>
                        <a:p>
                          <a:pPr algn="ctr"/>
                          <a:r>
                            <a:rPr lang="en-US" dirty="0"/>
                            <a:t>Lương</a:t>
                          </a:r>
                          <a:r>
                            <a:rPr lang="en-US" baseline="0" dirty="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2"/>
                      </a:ext>
                    </a:extLst>
                  </a:tr>
                  <a:tr h="370840">
                    <a:tc>
                      <a:txBody>
                        <a:bodyPr/>
                        <a:lstStyle/>
                        <a:p>
                          <a:pPr algn="ctr"/>
                          <a:r>
                            <a:rPr lang="en-US" dirty="0"/>
                            <a:t>Độ</a:t>
                          </a:r>
                          <a:r>
                            <a:rPr lang="en-US" baseline="0" dirty="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370840">
                    <a:tc>
                      <a:txBody>
                        <a:bodyPr/>
                        <a:lstStyle/>
                        <a:p>
                          <a:pPr algn="ctr"/>
                          <a:r>
                            <a:rPr lang="en-US" dirty="0" smtClean="0"/>
                            <a:t>Tháng</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70840">
                    <a:tc>
                      <a:txBody>
                        <a:bodyPr/>
                        <a:lstStyle/>
                        <a:p>
                          <a:endParaRPr lang="en-US"/>
                        </a:p>
                      </a:txBody>
                      <a:tcPr anchor="ctr">
                        <a:blipFill rotWithShape="0">
                          <a:blip r:embed="rId3"/>
                          <a:stretch>
                            <a:fillRect l="-333" t="-98387" r="-325333" b="-203226"/>
                          </a:stretch>
                        </a:blip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Lương</a:t>
                          </a:r>
                          <a:r>
                            <a:rPr lang="en-US" baseline="0" dirty="0" smtClean="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Độ</a:t>
                          </a:r>
                          <a:r>
                            <a:rPr lang="en-US" baseline="0" dirty="0" smtClean="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mc:Fallback>
      </mc:AlternateContent>
      <p:sp>
        <p:nvSpPr>
          <p:cNvPr id="9" name="TextBox 8"/>
          <p:cNvSpPr txBox="1"/>
          <p:nvPr/>
        </p:nvSpPr>
        <p:spPr>
          <a:xfrm>
            <a:off x="1392607" y="4529283"/>
            <a:ext cx="6249725" cy="307777"/>
          </a:xfrm>
          <a:prstGeom prst="rect">
            <a:avLst/>
          </a:prstGeom>
          <a:noFill/>
        </p:spPr>
        <p:txBody>
          <a:bodyPr wrap="square" rtlCol="0">
            <a:spAutoFit/>
          </a:bodyPr>
          <a:lstStyle/>
          <a:p>
            <a:r>
              <a:rPr lang="en-US" i="1" dirty="0"/>
              <a:t>Bảng T.1. Nhiệt độ, lượng mưa và độ ẩm trung bình các tháng của Việt Nam</a:t>
            </a:r>
          </a:p>
        </p:txBody>
      </p:sp>
    </p:spTree>
    <p:extLst>
      <p:ext uri="{BB962C8B-B14F-4D97-AF65-F5344CB8AC3E}">
        <p14:creationId xmlns:p14="http://schemas.microsoft.com/office/powerpoint/2010/main" val="2813328930"/>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2" name="Rectangle 1"/>
          <p:cNvSpPr/>
          <p:nvPr/>
        </p:nvSpPr>
        <p:spPr>
          <a:xfrm>
            <a:off x="703692" y="997222"/>
            <a:ext cx="7700837" cy="3308598"/>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a:t>
            </a:r>
            <a:r>
              <a:rPr lang="en-US" sz="1800" dirty="0">
                <a:latin typeface="+mn-lt"/>
              </a:rPr>
              <a:t>  </a:t>
            </a:r>
            <a:r>
              <a:rPr lang="vi-VN" sz="1800" dirty="0">
                <a:latin typeface="+mn-lt"/>
              </a:rPr>
              <a:t>địa chỉ </a:t>
            </a:r>
            <a:r>
              <a:rPr lang="vi-VN" sz="1800" i="1" dirty="0">
                <a:latin typeface="+mn-lt"/>
              </a:rPr>
              <a:t>gso.gov.vn/</a:t>
            </a:r>
            <a:r>
              <a:rPr lang="vi-VN" sz="1800" dirty="0">
                <a:latin typeface="+mn-lt"/>
              </a:rPr>
              <a:t> hoặc địa chỉ </a:t>
            </a:r>
            <a:r>
              <a:rPr lang="vi-VN" sz="1800" i="1" dirty="0">
                <a:latin typeface="+mn-lt"/>
              </a:rPr>
              <a:t>worlddata.info/asia/vietnam/climate.php</a:t>
            </a:r>
            <a:r>
              <a:rPr lang="vi-VN" sz="1800" dirty="0">
                <a:latin typeface="+mn-lt"/>
              </a:rPr>
              <a:t>.</a:t>
            </a:r>
          </a:p>
          <a:p>
            <a:pPr algn="just">
              <a:lnSpc>
                <a:spcPct val="150000"/>
              </a:lnSpc>
              <a:spcBef>
                <a:spcPts val="600"/>
              </a:spcBef>
              <a:spcAft>
                <a:spcPts val="600"/>
              </a:spcAft>
            </a:pPr>
            <a:r>
              <a:rPr lang="vi-VN" sz="1800" b="1" i="1" dirty="0">
                <a:latin typeface="+mn-lt"/>
              </a:rPr>
              <a:t>Bước 2.</a:t>
            </a:r>
            <a:r>
              <a:rPr lang="vi-VN" sz="1800" dirty="0">
                <a:latin typeface="+mn-lt"/>
              </a:rPr>
              <a:t> Lựa chọn biểu đồ và vẽ các biểu đồ biểu diễn các dãy số liệu về nhiệt độ, lượng mưa, độ ẩm.</a:t>
            </a:r>
          </a:p>
          <a:p>
            <a:pPr algn="just">
              <a:lnSpc>
                <a:spcPct val="150000"/>
              </a:lnSpc>
              <a:spcBef>
                <a:spcPts val="600"/>
              </a:spcBef>
              <a:spcAft>
                <a:spcPts val="600"/>
              </a:spcAft>
            </a:pPr>
            <a:r>
              <a:rPr lang="vi-VN" sz="1800" b="1" i="1" dirty="0">
                <a:latin typeface="+mn-lt"/>
              </a:rPr>
              <a:t>Bước 3.</a:t>
            </a:r>
            <a:r>
              <a:rPr lang="vi-VN" sz="1800" dirty="0">
                <a:latin typeface="+mn-lt"/>
              </a:rPr>
              <a:t> Phân tích dữ liệu và thảo luận trong nhóm xem dữ liệu thu được minh họa cho những đặc điểm nào của khí hậu Việt Nam.</a:t>
            </a:r>
          </a:p>
        </p:txBody>
      </p:sp>
    </p:spTree>
    <p:extLst>
      <p:ext uri="{BB962C8B-B14F-4D97-AF65-F5344CB8AC3E}">
        <p14:creationId xmlns:p14="http://schemas.microsoft.com/office/powerpoint/2010/main" val="7076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6" name="Rectangle 5"/>
          <p:cNvSpPr/>
          <p:nvPr/>
        </p:nvSpPr>
        <p:spPr>
          <a:xfrm>
            <a:off x="644056" y="1335957"/>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a:latin typeface="+mj-lt"/>
                <a:ea typeface="Calibri" panose="020F0502020204030204" pitchFamily="34" charset="0"/>
                <a:cs typeface="Times New Roman" panose="02020603050405020304" pitchFamily="18" charset="0"/>
              </a:rPr>
              <a:t>Bước 1. </a:t>
            </a:r>
            <a:r>
              <a:rPr lang="fr-FR" sz="1800" dirty="0">
                <a:latin typeface="+mj-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a:t>
            </a:r>
            <a:r>
              <a:rPr lang="fr-FR" sz="1800" i="1" dirty="0">
                <a:latin typeface="+mj-lt"/>
                <a:ea typeface="Calibri" panose="020F0502020204030204" pitchFamily="34" charset="0"/>
                <a:cs typeface="Times New Roman" panose="02020603050405020304" pitchFamily="18" charset="0"/>
              </a:rPr>
              <a:t>gso.gov.vn/</a:t>
            </a:r>
            <a:r>
              <a:rPr lang="fr-FR" sz="1800" dirty="0">
                <a:latin typeface="+mj-lt"/>
                <a:ea typeface="Calibri" panose="020F0502020204030204" pitchFamily="34" charset="0"/>
                <a:cs typeface="Times New Roman" panose="02020603050405020304" pitchFamily="18" charset="0"/>
              </a:rPr>
              <a:t> hoặc địa chỉ </a:t>
            </a:r>
            <a:r>
              <a:rPr lang="fr-FR" sz="1800" i="1" dirty="0">
                <a:latin typeface="+mj-lt"/>
                <a:ea typeface="Calibri" panose="020F0502020204030204" pitchFamily="34" charset="0"/>
                <a:cs typeface="Times New Roman" panose="02020603050405020304" pitchFamily="18" charset="0"/>
              </a:rPr>
              <a:t>worlddata.info/asia/vietnam/climate.php.</a:t>
            </a:r>
            <a:endParaRPr lang="en-US" sz="1800" dirty="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dirty="0">
                <a:latin typeface="+mj-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Việt Nam và điền vào bảng thống kê theo mẫu ở Bảng T.1.</a:t>
            </a:r>
            <a:endParaRPr lang="en-US" sz="1800" dirty="0">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88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6" name="Rectangle 5"/>
          <p:cNvSpPr/>
          <p:nvPr/>
        </p:nvSpPr>
        <p:spPr>
          <a:xfrm>
            <a:off x="771277" y="1335956"/>
            <a:ext cx="7521933" cy="232371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a:ea typeface="Calibri" panose="020F0502020204030204" pitchFamily="34" charset="0"/>
                <a:cs typeface="Times New Roman" panose="02020603050405020304" pitchFamily="18" charset="0"/>
              </a:rPr>
              <a:t>Bước 2. </a:t>
            </a:r>
            <a:r>
              <a:rPr lang="fr-FR" sz="1800" dirty="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(mỗi biểu đồ biểu diễn một dãy số liệu).</a:t>
            </a:r>
            <a:endParaRPr lang="en-US" sz="1800" dirty="0">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b="1" i="1" dirty="0">
                <a:ea typeface="Calibri" panose="020F0502020204030204" pitchFamily="34" charset="0"/>
                <a:cs typeface="Times New Roman" panose="02020603050405020304" pitchFamily="18" charset="0"/>
              </a:rPr>
              <a:t>Bước 3.</a:t>
            </a:r>
            <a:r>
              <a:rPr lang="fr-FR" sz="1800" dirty="0">
                <a:ea typeface="Calibri" panose="020F0502020204030204" pitchFamily="34" charset="0"/>
                <a:cs typeface="Times New Roman" panose="02020603050405020304" pitchFamily="18" charset="0"/>
              </a:rPr>
              <a:t>  Một số đặc điểm khí hậu chung của Việt Nam là: Nhiệt độ trung bình cao (trên 21</a:t>
            </a:r>
            <a:r>
              <a:rPr lang="fr-FR" sz="1800" baseline="30000" dirty="0">
                <a:ea typeface="Calibri" panose="020F0502020204030204" pitchFamily="34" charset="0"/>
                <a:cs typeface="Times New Roman" panose="02020603050405020304" pitchFamily="18" charset="0"/>
              </a:rPr>
              <a:t>o</a:t>
            </a:r>
            <a:r>
              <a:rPr lang="fr-FR" sz="1800" dirty="0">
                <a:ea typeface="Calibri" panose="020F0502020204030204" pitchFamily="34" charset="0"/>
                <a:cs typeface="Times New Roman" panose="02020603050405020304" pitchFamily="18" charset="0"/>
              </a:rPr>
              <a:t>C), lượng mưa lớn (1500 – 2000 mm/năm), độ ẩm không khí cao (trên 80%).</a:t>
            </a:r>
            <a:endParaRPr lang="en-US" sz="1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220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a16="http://schemas.microsoft.com/office/drawing/2014/main" id="{3D01F275-366D-7661-CCAC-F88697BB4DBA}"/>
              </a:ext>
            </a:extLst>
          </p:cNvPr>
          <p:cNvSpPr/>
          <p:nvPr/>
        </p:nvSpPr>
        <p:spPr>
          <a:xfrm>
            <a:off x="3331594" y="230707"/>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bg1"/>
                </a:solidFill>
                <a:latin typeface="Arial (Body)"/>
              </a:rPr>
              <a:t>DỰ ÁN 2</a:t>
            </a:r>
          </a:p>
        </p:txBody>
      </p:sp>
      <p:sp>
        <p:nvSpPr>
          <p:cNvPr id="15" name="Rectangle 14">
            <a:extLst>
              <a:ext uri="{FF2B5EF4-FFF2-40B4-BE49-F238E27FC236}">
                <a16:creationId xmlns:a16="http://schemas.microsoft.com/office/drawing/2014/main" id="{305AFB49-8571-35FF-1C82-2D21F6DEC217}"/>
              </a:ext>
            </a:extLst>
          </p:cNvPr>
          <p:cNvSpPr/>
          <p:nvPr/>
        </p:nvSpPr>
        <p:spPr>
          <a:xfrm>
            <a:off x="278293" y="1154706"/>
            <a:ext cx="8477000"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sự khác biệt về khí hậu giữa miền Bắc và miền Nam</a:t>
            </a:r>
          </a:p>
        </p:txBody>
      </p:sp>
      <p:sp>
        <p:nvSpPr>
          <p:cNvPr id="2" name="Rectangle 1"/>
          <p:cNvSpPr>
            <a:spLocks noChangeArrowheads="1"/>
          </p:cNvSpPr>
          <p:nvPr/>
        </p:nvSpPr>
        <p:spPr bwMode="auto">
          <a:xfrm>
            <a:off x="278293" y="1639031"/>
            <a:ext cx="8499947" cy="119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1" i="1" u="none" strike="noStrike" cap="none" normalizeH="0" baseline="0" dirty="0">
                <a:ln>
                  <a:noFill/>
                </a:ln>
                <a:solidFill>
                  <a:srgbClr val="000000"/>
                </a:solidFill>
                <a:effectLst/>
                <a:latin typeface="+mj-lt"/>
              </a:rPr>
              <a:t>Bước 1.</a:t>
            </a:r>
            <a:r>
              <a:rPr kumimoji="0" lang="en-US" sz="1800" b="0" i="0" u="none" strike="noStrike" cap="none" normalizeH="0" baseline="0" dirty="0">
                <a:ln>
                  <a:noFill/>
                </a:ln>
                <a:solidFill>
                  <a:srgbClr val="000000"/>
                </a:solidFill>
                <a:effectLst/>
                <a:latin typeface="+mj-lt"/>
              </a:rPr>
              <a:t> Chọn hai địa điểm ở hai miền Bắc và Nam (chẳng hạn Thành phố Hà Nội và Thành phố Hồ Chí Minh). Thu thập dữ liệu về nhiệt độ, lượng mưa, độ ẩm trung bình các tháng tại các địa điểm này, ghi lại thành 3 bảng thống kê theo mẫu sau.</a:t>
            </a:r>
            <a:endParaRPr kumimoji="0" lang="en-US" sz="1800" b="0" i="0" u="none" strike="noStrike" cap="none" normalizeH="0" baseline="0" dirty="0">
              <a:ln>
                <a:noFill/>
              </a:ln>
              <a:solidFill>
                <a:schemeClr val="tx1"/>
              </a:solidFill>
              <a:effectLst/>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2316323981"/>
              </p:ext>
            </p:extLst>
          </p:nvPr>
        </p:nvGraphicFramePr>
        <p:xfrm>
          <a:off x="682954" y="3037398"/>
          <a:ext cx="7768424" cy="1455608"/>
        </p:xfrm>
        <a:graphic>
          <a:graphicData uri="http://schemas.openxmlformats.org/drawingml/2006/table">
            <a:tbl>
              <a:tblPr firstRow="1" bandRow="1">
                <a:tableStyleId>{FFCB30FA-0AF9-443A-92D9-077627606730}</a:tableStyleId>
              </a:tblPr>
              <a:tblGrid>
                <a:gridCol w="1827208">
                  <a:extLst>
                    <a:ext uri="{9D8B030D-6E8A-4147-A177-3AD203B41FA5}">
                      <a16:colId xmlns:a16="http://schemas.microsoft.com/office/drawing/2014/main" val="20000"/>
                    </a:ext>
                  </a:extLst>
                </a:gridCol>
                <a:gridCol w="1485304">
                  <a:extLst>
                    <a:ext uri="{9D8B030D-6E8A-4147-A177-3AD203B41FA5}">
                      <a16:colId xmlns:a16="http://schemas.microsoft.com/office/drawing/2014/main" val="20001"/>
                    </a:ext>
                  </a:extLst>
                </a:gridCol>
                <a:gridCol w="1485304">
                  <a:extLst>
                    <a:ext uri="{9D8B030D-6E8A-4147-A177-3AD203B41FA5}">
                      <a16:colId xmlns:a16="http://schemas.microsoft.com/office/drawing/2014/main" val="20002"/>
                    </a:ext>
                  </a:extLst>
                </a:gridCol>
                <a:gridCol w="1485304">
                  <a:extLst>
                    <a:ext uri="{9D8B030D-6E8A-4147-A177-3AD203B41FA5}">
                      <a16:colId xmlns:a16="http://schemas.microsoft.com/office/drawing/2014/main" val="20003"/>
                    </a:ext>
                  </a:extLst>
                </a:gridCol>
                <a:gridCol w="1485304">
                  <a:extLst>
                    <a:ext uri="{9D8B030D-6E8A-4147-A177-3AD203B41FA5}">
                      <a16:colId xmlns:a16="http://schemas.microsoft.com/office/drawing/2014/main" val="20004"/>
                    </a:ext>
                  </a:extLst>
                </a:gridCol>
              </a:tblGrid>
              <a:tr h="618295">
                <a:tc>
                  <a:txBody>
                    <a:bodyPr/>
                    <a:lstStyle/>
                    <a:p>
                      <a:pPr algn="ctr"/>
                      <a:r>
                        <a:rPr lang="en-US" dirty="0"/>
                        <a:t>                    Tháng</a:t>
                      </a:r>
                    </a:p>
                    <a:p>
                      <a:pPr algn="ctr"/>
                      <a:endParaRPr lang="en-US" dirty="0"/>
                    </a:p>
                    <a:p>
                      <a:pPr algn="l"/>
                      <a:r>
                        <a:rPr lang="en-US" dirty="0"/>
                        <a:t>Thành</a:t>
                      </a:r>
                      <a:r>
                        <a:rPr lang="en-US" baseline="0" dirty="0"/>
                        <a:t> phố</a:t>
                      </a:r>
                      <a:endParaRPr lang="en-US" dirty="0"/>
                    </a:p>
                  </a:txBody>
                  <a:tcPr anchor="ctr">
                    <a:solidFill>
                      <a:schemeClr val="accent4">
                        <a:lumMod val="20000"/>
                        <a:lumOff val="80000"/>
                      </a:schemeClr>
                    </a:solidFill>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a:t>
                      </a:r>
                    </a:p>
                  </a:txBody>
                  <a:tcPr anchor="ctr"/>
                </a:tc>
                <a:tc>
                  <a:txBody>
                    <a:bodyPr/>
                    <a:lstStyle/>
                    <a:p>
                      <a:pPr algn="ctr"/>
                      <a:r>
                        <a:rPr lang="en-US" dirty="0"/>
                        <a:t>12</a:t>
                      </a:r>
                    </a:p>
                  </a:txBody>
                  <a:tcPr anchor="ctr"/>
                </a:tc>
                <a:extLst>
                  <a:ext uri="{0D108BD9-81ED-4DB2-BD59-A6C34878D82A}">
                    <a16:rowId xmlns:a16="http://schemas.microsoft.com/office/drawing/2014/main" val="10000"/>
                  </a:ext>
                </a:extLst>
              </a:tr>
              <a:tr h="362044">
                <a:tc>
                  <a:txBody>
                    <a:bodyPr/>
                    <a:lstStyle/>
                    <a:p>
                      <a:pPr algn="ctr"/>
                      <a:r>
                        <a:rPr lang="en-US" dirty="0"/>
                        <a:t>Hà</a:t>
                      </a:r>
                      <a:r>
                        <a:rPr lang="en-US" baseline="0" dirty="0"/>
                        <a:t> Nội</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0001"/>
                  </a:ext>
                </a:extLst>
              </a:tr>
              <a:tr h="362044">
                <a:tc>
                  <a:txBody>
                    <a:bodyPr/>
                    <a:lstStyle/>
                    <a:p>
                      <a:pPr algn="ctr"/>
                      <a:r>
                        <a:rPr lang="en-US" dirty="0"/>
                        <a:t>Hồ</a:t>
                      </a:r>
                      <a:r>
                        <a:rPr lang="en-US" baseline="0" dirty="0"/>
                        <a:t> Chí Minh</a:t>
                      </a:r>
                      <a:endParaRPr lang="en-US" dirty="0"/>
                    </a:p>
                  </a:txBody>
                  <a:tcPr anchor="ctr">
                    <a:solidFill>
                      <a:schemeClr val="accent4">
                        <a:lumMod val="20000"/>
                        <a:lumOff val="80000"/>
                      </a:schemeClr>
                    </a:solidFill>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2"/>
                  </a:ext>
                </a:extLst>
              </a:tr>
            </a:tbl>
          </a:graphicData>
        </a:graphic>
      </p:graphicFrame>
      <p:sp>
        <p:nvSpPr>
          <p:cNvPr id="18" name="TextBox 17"/>
          <p:cNvSpPr txBox="1"/>
          <p:nvPr/>
        </p:nvSpPr>
        <p:spPr>
          <a:xfrm>
            <a:off x="1868779" y="4656504"/>
            <a:ext cx="5104286" cy="307777"/>
          </a:xfrm>
          <a:prstGeom prst="rect">
            <a:avLst/>
          </a:prstGeom>
          <a:noFill/>
        </p:spPr>
        <p:txBody>
          <a:bodyPr wrap="square" rtlCol="0">
            <a:spAutoFit/>
          </a:bodyPr>
          <a:lstStyle/>
          <a:p>
            <a:pPr algn="ctr"/>
            <a:r>
              <a:rPr lang="en-US" i="1" dirty="0"/>
              <a:t>Bảng T.2. Nhiệt độ/ Lượng mưa/Độ ẩm trung bình các tháng</a:t>
            </a:r>
          </a:p>
        </p:txBody>
      </p:sp>
      <p:cxnSp>
        <p:nvCxnSpPr>
          <p:cNvPr id="16" name="Straight Connector 15"/>
          <p:cNvCxnSpPr/>
          <p:nvPr/>
        </p:nvCxnSpPr>
        <p:spPr>
          <a:xfrm>
            <a:off x="691764" y="3041022"/>
            <a:ext cx="1812897" cy="7199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216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936" y="663268"/>
            <a:ext cx="7700837" cy="3724096"/>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địa chỉ gso.gov.vn/ hoặc địa chỉ worlddata.info/asia/vietnam/climate.php.</a:t>
            </a:r>
          </a:p>
          <a:p>
            <a:pPr algn="just">
              <a:lnSpc>
                <a:spcPct val="150000"/>
              </a:lnSpc>
              <a:spcBef>
                <a:spcPts val="600"/>
              </a:spcBef>
              <a:spcAft>
                <a:spcPts val="600"/>
              </a:spcAft>
            </a:pPr>
            <a:r>
              <a:rPr lang="vi-VN" sz="1800" b="1" i="1" dirty="0">
                <a:latin typeface="+mn-lt"/>
              </a:rPr>
              <a:t>Bước 2. </a:t>
            </a:r>
            <a:r>
              <a:rPr lang="vi-VN" sz="1800" dirty="0">
                <a:latin typeface="+mn-lt"/>
              </a:rPr>
              <a:t>Lựa chọn biểu đồ và vẽ các biểu đồ biểu diễn các dãy số liệu về nhiệt độ, lượng mưa, độ ẩm.</a:t>
            </a:r>
          </a:p>
          <a:p>
            <a:pPr algn="just">
              <a:lnSpc>
                <a:spcPct val="150000"/>
              </a:lnSpc>
              <a:spcBef>
                <a:spcPts val="600"/>
              </a:spcBef>
              <a:spcAft>
                <a:spcPts val="600"/>
              </a:spcAft>
            </a:pPr>
            <a:r>
              <a:rPr lang="vi-VN" sz="1800" b="1" i="1" dirty="0">
                <a:latin typeface="+mn-lt"/>
              </a:rPr>
              <a:t>Bước 3. </a:t>
            </a:r>
            <a:r>
              <a:rPr lang="vi-VN" sz="1800" dirty="0">
                <a:latin typeface="+mn-lt"/>
              </a:rPr>
              <a:t>Phân tích dữ liệu và thảo luận trong nhóm xem nhiệt độ, lượng mưa và độ ẩm tại hai địa điểm này trong năm có những khác biệt gì, có phù hợp với đặc điểm của các miền khí hậu mà em đã biết?</a:t>
            </a:r>
          </a:p>
        </p:txBody>
      </p:sp>
    </p:spTree>
    <p:extLst>
      <p:ext uri="{BB962C8B-B14F-4D97-AF65-F5344CB8AC3E}">
        <p14:creationId xmlns:p14="http://schemas.microsoft.com/office/powerpoint/2010/main" val="42545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12347</TotalTime>
  <Words>983</Words>
  <Application>Microsoft Office PowerPoint</Application>
  <PresentationFormat>On-screen Show (16:9)</PresentationFormat>
  <Paragraphs>59</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Montserrat</vt:lpstr>
      <vt:lpstr>DM Serif Display</vt:lpstr>
      <vt:lpstr>Cambria Math</vt:lpstr>
      <vt:lpstr>Bebas Neue</vt:lpstr>
      <vt:lpstr>Arial (Body)</vt:lpstr>
      <vt:lpstr>Nunito Light</vt:lpstr>
      <vt:lpstr>Calibri</vt:lpstr>
      <vt:lpstr>Wingdings</vt:lpstr>
      <vt:lpstr>Outfit</vt:lpstr>
      <vt:lpstr>Kavoon</vt:lpstr>
      <vt:lpstr>Language Arts Subject for Middle School: Poem Analysis Activities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tuyết nguyễn thị ánh</dc:creator>
  <cp:lastModifiedBy>Thanh Nhàn</cp:lastModifiedBy>
  <cp:revision>16</cp:revision>
  <dcterms:modified xsi:type="dcterms:W3CDTF">2024-03-11T16:40:06Z</dcterms:modified>
</cp:coreProperties>
</file>