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7" r:id="rId10"/>
    <p:sldId id="268" r:id="rId11"/>
    <p:sldId id="269" r:id="rId12"/>
  </p:sldIdLst>
  <p:sldSz cx="18288000" cy="10287000"/>
  <p:notesSz cx="6858000" cy="9144000"/>
  <p:embeddedFontLst>
    <p:embeddedFont>
      <p:font typeface="DejaVu Serif Bold" panose="02060803050605020204" pitchFamily="18" charset="0"/>
      <p:regular r:id="rId14"/>
      <p:bold r:id="rId15"/>
    </p:embeddedFont>
    <p:embeddedFont>
      <p:font typeface="DejaVu Serif" panose="02060603050605020204" pitchFamily="18" charset="0"/>
      <p:regular r:id="rId16"/>
      <p:bold r:id="rId17"/>
      <p:italic r:id="rId18"/>
      <p:boldItalic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Noto Serif Display" panose="020B0604020202020204"/>
      <p:regular r:id="rId24"/>
    </p:embeddedFont>
    <p:embeddedFont>
      <p:font typeface="Tahoma" panose="020B0604030504040204" pitchFamily="34" charset="0"/>
      <p:regular r:id="rId25"/>
      <p:bold r:id="rId26"/>
    </p:embeddedFont>
    <p:embeddedFont>
      <p:font typeface="DejaVu Sans Bold" panose="020B0803030604020204" pitchFamily="34" charset="0"/>
      <p:bold r:id="rId27"/>
    </p:embeddedFont>
    <p:embeddedFont>
      <p:font typeface="Cambria Math" panose="02040503050406030204" pitchFamily="18" charset="0"/>
      <p:regular r:id="rId28"/>
    </p:embeddedFont>
    <p:embeddedFont>
      <p:font typeface="Arvo" panose="020B060402020202020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802" y="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EA57D1-299B-4599-A037-D2E5EE27EDA4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3E208A-F910-4360-B937-85BCB2A043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193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E208A-F910-4360-B937-85BCB2A043E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4596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E208A-F910-4360-B937-85BCB2A043E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09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397953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63E208A-F910-4360-B937-85BCB2A043E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718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8" y="81"/>
            <a:ext cx="14144860" cy="2654630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13893684" y="8945447"/>
            <a:ext cx="4405660" cy="1341590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600"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3600"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1628550" y="785150"/>
            <a:ext cx="10516800" cy="15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1628550" y="3075976"/>
            <a:ext cx="6756600" cy="54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▰"/>
              <a:defRPr sz="4000"/>
            </a:lvl1pPr>
            <a:lvl2pPr marL="1828800" lvl="1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2pPr>
            <a:lvl3pPr marL="2743200" lvl="2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3pPr>
            <a:lvl4pPr marL="3657600" lvl="3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4pPr>
            <a:lvl5pPr marL="4572000" lvl="4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5pPr>
            <a:lvl6pPr marL="5486400" lvl="5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6pPr>
            <a:lvl7pPr marL="6400800" lvl="6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7pPr>
            <a:lvl8pPr marL="7315200" lvl="7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8pPr>
            <a:lvl9pPr marL="8229600" lvl="8" indent="-711200">
              <a:spcBef>
                <a:spcPts val="2000"/>
              </a:spcBef>
              <a:spcAft>
                <a:spcPts val="2000"/>
              </a:spcAft>
              <a:buSzPts val="2000"/>
              <a:buChar char="▻"/>
              <a:defRPr sz="4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8792246" y="3075976"/>
            <a:ext cx="6756600" cy="544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lvl="0" indent="-711200">
              <a:spcBef>
                <a:spcPts val="1200"/>
              </a:spcBef>
              <a:spcAft>
                <a:spcPts val="0"/>
              </a:spcAft>
              <a:buSzPts val="2000"/>
              <a:buChar char="▰"/>
              <a:defRPr sz="4000"/>
            </a:lvl1pPr>
            <a:lvl2pPr marL="1828800" lvl="1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2pPr>
            <a:lvl3pPr marL="2743200" lvl="2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3pPr>
            <a:lvl4pPr marL="3657600" lvl="3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4pPr>
            <a:lvl5pPr marL="4572000" lvl="4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5pPr>
            <a:lvl6pPr marL="5486400" lvl="5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6pPr>
            <a:lvl7pPr marL="6400800" lvl="6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7pPr>
            <a:lvl8pPr marL="7315200" lvl="7" indent="-711200">
              <a:spcBef>
                <a:spcPts val="2000"/>
              </a:spcBef>
              <a:spcAft>
                <a:spcPts val="0"/>
              </a:spcAft>
              <a:buSzPts val="2000"/>
              <a:buChar char="▻"/>
              <a:defRPr sz="4000"/>
            </a:lvl8pPr>
            <a:lvl9pPr marL="8229600" lvl="8" indent="-711200">
              <a:spcBef>
                <a:spcPts val="2000"/>
              </a:spcBef>
              <a:spcAft>
                <a:spcPts val="2000"/>
              </a:spcAft>
              <a:buSzPts val="2000"/>
              <a:buChar char="▻"/>
              <a:defRPr sz="4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15236000" y="9273000"/>
            <a:ext cx="2974800" cy="6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2300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gif"/><Relationship Id="rId7" Type="http://schemas.openxmlformats.org/officeDocument/2006/relationships/image" Target="../media/image10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gif"/><Relationship Id="rId5" Type="http://schemas.openxmlformats.org/officeDocument/2006/relationships/image" Target="../media/image8.gif"/><Relationship Id="rId4" Type="http://schemas.openxmlformats.org/officeDocument/2006/relationships/image" Target="../media/image7.gif"/><Relationship Id="rId9" Type="http://schemas.openxmlformats.org/officeDocument/2006/relationships/image" Target="../media/image16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4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5" Type="http://schemas.openxmlformats.org/officeDocument/2006/relationships/image" Target="../media/image3.png"/><Relationship Id="rId10" Type="http://schemas.openxmlformats.org/officeDocument/2006/relationships/image" Target="../media/image24.svg"/><Relationship Id="rId4" Type="http://schemas.openxmlformats.org/officeDocument/2006/relationships/image" Target="../media/image20.sv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22.svg"/><Relationship Id="rId3" Type="http://schemas.openxmlformats.org/officeDocument/2006/relationships/image" Target="../media/image6.svg"/><Relationship Id="rId7" Type="http://schemas.openxmlformats.org/officeDocument/2006/relationships/image" Target="../media/image2.svg"/><Relationship Id="rId12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image" Target="../media/image4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11" Type="http://schemas.openxmlformats.org/officeDocument/2006/relationships/image" Target="../media/image31.svg"/><Relationship Id="rId5" Type="http://schemas.openxmlformats.org/officeDocument/2006/relationships/image" Target="../media/image2.png"/><Relationship Id="rId10" Type="http://schemas.openxmlformats.org/officeDocument/2006/relationships/image" Target="../media/image20.png"/><Relationship Id="rId4" Type="http://schemas.openxmlformats.org/officeDocument/2006/relationships/image" Target="../media/image20.svg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0.svg"/><Relationship Id="rId9" Type="http://schemas.openxmlformats.org/officeDocument/2006/relationships/image" Target="../media/image29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2360757" y="-4119080"/>
            <a:ext cx="5724250" cy="6125170"/>
          </a:xfrm>
          <a:custGeom>
            <a:avLst/>
            <a:gdLst/>
            <a:ahLst/>
            <a:cxnLst/>
            <a:rect l="l" t="t" r="r" b="b"/>
            <a:pathLst>
              <a:path w="5724250" h="6125170">
                <a:moveTo>
                  <a:pt x="0" y="0"/>
                </a:moveTo>
                <a:lnTo>
                  <a:pt x="5724250" y="0"/>
                </a:lnTo>
                <a:lnTo>
                  <a:pt x="5724250" y="6125170"/>
                </a:lnTo>
                <a:lnTo>
                  <a:pt x="0" y="612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342" y="708125"/>
            <a:ext cx="587766" cy="751644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5"/>
                </a:lnTo>
                <a:lnTo>
                  <a:pt x="0" y="75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 rot="2392152">
            <a:off x="-2392479" y="7654748"/>
            <a:ext cx="5147032" cy="3409909"/>
          </a:xfrm>
          <a:custGeom>
            <a:avLst/>
            <a:gdLst/>
            <a:ahLst/>
            <a:cxnLst/>
            <a:rect l="l" t="t" r="r" b="b"/>
            <a:pathLst>
              <a:path w="5147032" h="3409909">
                <a:moveTo>
                  <a:pt x="0" y="0"/>
                </a:moveTo>
                <a:lnTo>
                  <a:pt x="5147032" y="0"/>
                </a:lnTo>
                <a:lnTo>
                  <a:pt x="5147032" y="3409909"/>
                </a:lnTo>
                <a:lnTo>
                  <a:pt x="0" y="340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384116" y="3049974"/>
            <a:ext cx="3761225" cy="1123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000000"/>
                </a:solidFill>
                <a:latin typeface="DejaVu Serif Bold"/>
              </a:rPr>
              <a:t>3+3</a:t>
            </a:r>
            <a:r>
              <a:rPr lang="en-US" sz="6800" dirty="0" smtClean="0">
                <a:solidFill>
                  <a:srgbClr val="000000"/>
                </a:solidFill>
                <a:latin typeface="DejaVu Serif Bold"/>
              </a:rPr>
              <a:t>=</a:t>
            </a:r>
            <a:endParaRPr lang="en-US" sz="6800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963108" y="458864"/>
            <a:ext cx="3540180" cy="2001811"/>
          </a:xfrm>
          <a:custGeom>
            <a:avLst/>
            <a:gdLst/>
            <a:ahLst/>
            <a:cxnLst/>
            <a:rect l="l" t="t" r="r" b="b"/>
            <a:pathLst>
              <a:path w="3540180" h="2001811">
                <a:moveTo>
                  <a:pt x="0" y="0"/>
                </a:moveTo>
                <a:lnTo>
                  <a:pt x="3540180" y="0"/>
                </a:lnTo>
                <a:lnTo>
                  <a:pt x="3540180" y="2001811"/>
                </a:lnTo>
                <a:lnTo>
                  <a:pt x="0" y="20018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209800" y="4745582"/>
            <a:ext cx="6745083" cy="112376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520"/>
              </a:lnSpc>
            </a:pPr>
            <a:r>
              <a:rPr lang="en-US" sz="6800" dirty="0">
                <a:solidFill>
                  <a:srgbClr val="000000"/>
                </a:solidFill>
                <a:latin typeface="DejaVu Serif Bold"/>
              </a:rPr>
              <a:t>3+3+3+3</a:t>
            </a:r>
            <a:r>
              <a:rPr lang="en-US" sz="6800" dirty="0" smtClean="0">
                <a:solidFill>
                  <a:srgbClr val="000000"/>
                </a:solidFill>
                <a:latin typeface="DejaVu Serif Bold"/>
              </a:rPr>
              <a:t>=</a:t>
            </a:r>
            <a:endParaRPr lang="en-US" sz="6800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2733198" y="6263052"/>
            <a:ext cx="5638562" cy="1168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19"/>
              </a:lnSpc>
            </a:pPr>
            <a:r>
              <a:rPr lang="en-US" sz="6799" dirty="0" err="1">
                <a:solidFill>
                  <a:srgbClr val="000000"/>
                </a:solidFill>
                <a:latin typeface="DejaVu Serif Bold"/>
              </a:rPr>
              <a:t>a+a+a+a</a:t>
            </a:r>
            <a:r>
              <a:rPr lang="en-US" sz="6799" dirty="0" smtClean="0">
                <a:solidFill>
                  <a:srgbClr val="000000"/>
                </a:solidFill>
                <a:latin typeface="DejaVu Serif Bold"/>
              </a:rPr>
              <a:t>=</a:t>
            </a:r>
            <a:endParaRPr lang="en-US" sz="67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895600" y="8070849"/>
            <a:ext cx="7028925" cy="12888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452"/>
              </a:lnSpc>
            </a:pPr>
            <a:r>
              <a:rPr lang="en-US" sz="7466" dirty="0" err="1">
                <a:solidFill>
                  <a:srgbClr val="000000"/>
                </a:solidFill>
                <a:latin typeface="DejaVu Serif Bold"/>
              </a:rPr>
              <a:t>Vậy</a:t>
            </a:r>
            <a:r>
              <a:rPr lang="en-US" sz="7466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7466" dirty="0" err="1">
                <a:solidFill>
                  <a:srgbClr val="000000"/>
                </a:solidFill>
                <a:latin typeface="DejaVu Serif Bold"/>
              </a:rPr>
              <a:t>a.a.a.a</a:t>
            </a:r>
            <a:r>
              <a:rPr lang="en-US" sz="7466" dirty="0">
                <a:solidFill>
                  <a:srgbClr val="000000"/>
                </a:solidFill>
                <a:latin typeface="DejaVu Serif Bold"/>
              </a:rPr>
              <a:t>=?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48567" y="3001534"/>
            <a:ext cx="248459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dirty="0" smtClean="0">
                <a:latin typeface="DejaVu Serif Bold" panose="02060803050605020204" pitchFamily="18" charset="0"/>
                <a:ea typeface="DejaVu Serif Bold" panose="02060803050605020204" pitchFamily="18" charset="0"/>
                <a:cs typeface="DejaVu Sans Bold" panose="020B0803030604020204" pitchFamily="34" charset="0"/>
              </a:rPr>
              <a:t>3 . 2</a:t>
            </a:r>
            <a:endParaRPr lang="en-US" sz="6800" dirty="0">
              <a:latin typeface="DejaVu Serif Bold" panose="02060803050605020204" pitchFamily="18" charset="0"/>
              <a:ea typeface="DejaVu Serif Bold" panose="02060803050605020204" pitchFamily="18" charset="0"/>
              <a:cs typeface="DejaVu Sans Bold" panose="020B0803030604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18888" y="3017510"/>
            <a:ext cx="2819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=6</a:t>
            </a:r>
            <a:endParaRPr lang="en-US" sz="68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71761" y="4853688"/>
            <a:ext cx="206764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3. 4</a:t>
            </a:r>
            <a:endParaRPr lang="en-US" sz="60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66114" y="4730578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= 12</a:t>
            </a:r>
            <a:endParaRPr lang="en-US" sz="68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371760" y="6292679"/>
            <a:ext cx="32004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800" dirty="0">
                <a:latin typeface="DejaVu Serif Bold" panose="02060803050605020204" pitchFamily="18" charset="0"/>
                <a:ea typeface="DejaVu Serif Bold" panose="02060803050605020204" pitchFamily="18" charset="0"/>
              </a:rPr>
              <a:t>a</a:t>
            </a:r>
            <a:r>
              <a:rPr lang="en-US" sz="68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 . 4</a:t>
            </a:r>
            <a:endParaRPr lang="en-US" sz="68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ounded Rectangle 21"/>
          <p:cNvSpPr/>
          <p:nvPr/>
        </p:nvSpPr>
        <p:spPr>
          <a:xfrm>
            <a:off x="152400" y="1646101"/>
            <a:ext cx="17978107" cy="7078799"/>
          </a:xfrm>
          <a:prstGeom prst="round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08516" y="22282"/>
            <a:ext cx="2979484" cy="1623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140421" y="-107176"/>
            <a:ext cx="1229916" cy="122376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79478" y="1714500"/>
            <a:ext cx="233749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364139" y="3272541"/>
            <a:ext cx="17655970" cy="1102240"/>
            <a:chOff x="277415" y="2322080"/>
            <a:chExt cx="8827985" cy="551120"/>
          </a:xfrm>
        </p:grpSpPr>
        <p:sp>
          <p:nvSpPr>
            <p:cNvPr id="17" name="Oval 16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846222" y="2322080"/>
              <a:ext cx="8259178" cy="5078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Tính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hạt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thóc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ô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7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cờ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toán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74537" y="4636870"/>
            <a:ext cx="17655970" cy="3785652"/>
            <a:chOff x="277415" y="2322080"/>
            <a:chExt cx="8827985" cy="1892826"/>
          </a:xfrm>
        </p:grpSpPr>
        <p:sp>
          <p:nvSpPr>
            <p:cNvPr id="20" name="Oval 19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4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846222" y="2322080"/>
              <a:ext cx="8259178" cy="1892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viết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tổng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chữ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số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dùng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lũy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thừa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10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theo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000" dirty="0" err="1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ctr">
                <a:lnSpc>
                  <a:spcPct val="150000"/>
                </a:lnSpc>
              </a:pP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4 257 = 4 . 10</a:t>
              </a:r>
              <a:r>
                <a:rPr lang="en-US" sz="4000" baseline="30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+ 2 . 10</a:t>
              </a:r>
              <a:r>
                <a:rPr lang="en-US" sz="4000" baseline="30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+ 5 . 10 + 7.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000" dirty="0" smtClean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a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) 23 197;  		</a:t>
              </a:r>
              <a:r>
                <a:rPr lang="en-US" sz="4000" dirty="0" smtClean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				</a:t>
              </a:r>
              <a:r>
                <a:rPr lang="en-US" sz="40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 b) 203 184.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43880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2700000">
            <a:off x="-2360757" y="-4119080"/>
            <a:ext cx="5724250" cy="6125170"/>
          </a:xfrm>
          <a:custGeom>
            <a:avLst/>
            <a:gdLst/>
            <a:ahLst/>
            <a:cxnLst/>
            <a:rect l="l" t="t" r="r" b="b"/>
            <a:pathLst>
              <a:path w="5724250" h="6125170">
                <a:moveTo>
                  <a:pt x="0" y="0"/>
                </a:moveTo>
                <a:lnTo>
                  <a:pt x="5724250" y="0"/>
                </a:lnTo>
                <a:lnTo>
                  <a:pt x="5724250" y="6125170"/>
                </a:lnTo>
                <a:lnTo>
                  <a:pt x="0" y="61251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7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75342" y="708125"/>
            <a:ext cx="587766" cy="751644"/>
          </a:xfrm>
          <a:custGeom>
            <a:avLst/>
            <a:gdLst/>
            <a:ahLst/>
            <a:cxnLst/>
            <a:rect l="l" t="t" r="r" b="b"/>
            <a:pathLst>
              <a:path w="587766" h="751644">
                <a:moveTo>
                  <a:pt x="0" y="0"/>
                </a:moveTo>
                <a:lnTo>
                  <a:pt x="587766" y="0"/>
                </a:lnTo>
                <a:lnTo>
                  <a:pt x="587766" y="751645"/>
                </a:lnTo>
                <a:lnTo>
                  <a:pt x="0" y="75164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 rot="2392152">
            <a:off x="-2392479" y="7654748"/>
            <a:ext cx="5147032" cy="3409909"/>
          </a:xfrm>
          <a:custGeom>
            <a:avLst/>
            <a:gdLst/>
            <a:ahLst/>
            <a:cxnLst/>
            <a:rect l="l" t="t" r="r" b="b"/>
            <a:pathLst>
              <a:path w="5147032" h="3409909">
                <a:moveTo>
                  <a:pt x="0" y="0"/>
                </a:moveTo>
                <a:lnTo>
                  <a:pt x="5147032" y="0"/>
                </a:lnTo>
                <a:lnTo>
                  <a:pt x="5147032" y="3409909"/>
                </a:lnTo>
                <a:lnTo>
                  <a:pt x="0" y="34099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10458865" flipH="1">
            <a:off x="12116724" y="-1703721"/>
            <a:ext cx="8248819" cy="5464843"/>
          </a:xfrm>
          <a:custGeom>
            <a:avLst/>
            <a:gdLst/>
            <a:ahLst/>
            <a:cxnLst/>
            <a:rect l="l" t="t" r="r" b="b"/>
            <a:pathLst>
              <a:path w="8248819" h="5464843">
                <a:moveTo>
                  <a:pt x="8248819" y="0"/>
                </a:moveTo>
                <a:lnTo>
                  <a:pt x="0" y="0"/>
                </a:lnTo>
                <a:lnTo>
                  <a:pt x="0" y="5464842"/>
                </a:lnTo>
                <a:lnTo>
                  <a:pt x="8248819" y="5464842"/>
                </a:lnTo>
                <a:lnTo>
                  <a:pt x="8248819" y="0"/>
                </a:lnTo>
                <a:close/>
              </a:path>
            </a:pathLst>
          </a:custGeom>
          <a:blipFill>
            <a:blip r:embed="rId6">
              <a:alphaModFix amt="30000"/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6" name="TextBox 15"/>
          <p:cNvSpPr txBox="1"/>
          <p:nvPr/>
        </p:nvSpPr>
        <p:spPr>
          <a:xfrm>
            <a:off x="7315200" y="1638300"/>
            <a:ext cx="33046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i="1" u="sng" dirty="0" err="1"/>
              <a:t>Giải</a:t>
            </a:r>
            <a:r>
              <a:rPr lang="en-US" sz="4800" b="1" i="1" u="sng" dirty="0"/>
              <a:t>:</a:t>
            </a:r>
            <a:endParaRPr lang="vi-VN" sz="4800" b="1" i="1" u="sng" dirty="0"/>
          </a:p>
        </p:txBody>
      </p:sp>
      <p:grpSp>
        <p:nvGrpSpPr>
          <p:cNvPr id="17" name="Group 16"/>
          <p:cNvGrpSpPr/>
          <p:nvPr/>
        </p:nvGrpSpPr>
        <p:grpSpPr>
          <a:xfrm>
            <a:off x="1143000" y="2942118"/>
            <a:ext cx="17733170" cy="2353208"/>
            <a:chOff x="260229" y="2478114"/>
            <a:chExt cx="8866585" cy="1176604"/>
          </a:xfrm>
        </p:grpSpPr>
        <p:grpSp>
          <p:nvGrpSpPr>
            <p:cNvPr id="18" name="Group 17"/>
            <p:cNvGrpSpPr/>
            <p:nvPr/>
          </p:nvGrpSpPr>
          <p:grpSpPr>
            <a:xfrm>
              <a:off x="260229" y="2586431"/>
              <a:ext cx="8866585" cy="517160"/>
              <a:chOff x="277415" y="2407979"/>
              <a:chExt cx="8866585" cy="517160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277415" y="2407979"/>
                <a:ext cx="511524" cy="46522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45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endParaRPr lang="vi-VN" sz="4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Rectangle 20"/>
              <p:cNvSpPr/>
              <p:nvPr/>
            </p:nvSpPr>
            <p:spPr>
              <a:xfrm>
                <a:off x="884822" y="2417307"/>
                <a:ext cx="8259178" cy="5078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endParaRPr lang="en-US" sz="4500" dirty="0">
                  <a:solidFill>
                    <a:schemeClr val="tx2">
                      <a:lumMod val="1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9" name="Rectangle 18"/>
            <p:cNvSpPr/>
            <p:nvPr/>
          </p:nvSpPr>
          <p:spPr>
            <a:xfrm>
              <a:off x="1004409" y="2478114"/>
              <a:ext cx="4233339" cy="117660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tabLst>
                  <a:tab pos="720090" algn="l"/>
                  <a:tab pos="1440180" algn="l"/>
                </a:tabLst>
              </a:pPr>
              <a:r>
                <a:rPr lang="en-US" sz="4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Số</a:t>
              </a: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hạt</a:t>
              </a: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thóc</a:t>
              </a: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trong</a:t>
              </a: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ô </a:t>
              </a:r>
              <a:r>
                <a:rPr lang="en-US" sz="4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</a:t>
              </a: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7 </a:t>
              </a:r>
              <a:r>
                <a:rPr lang="en-US" sz="4500" dirty="0" err="1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</a:p>
            <a:p>
              <a:pPr algn="just">
                <a:lnSpc>
                  <a:spcPct val="150000"/>
                </a:lnSpc>
                <a:spcBef>
                  <a:spcPts val="1200"/>
                </a:spcBef>
                <a:spcAft>
                  <a:spcPts val="1200"/>
                </a:spcAft>
                <a:tabLst>
                  <a:tab pos="720090" algn="l"/>
                  <a:tab pos="1440180" algn="l"/>
                </a:tabLst>
              </a:pPr>
              <a:r>
                <a:rPr lang="en-US" sz="45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7 . 7 . 7 . 7 . 7 . 7 = 7</a:t>
              </a:r>
              <a:r>
                <a:rPr lang="en-US" sz="4500" baseline="30000" dirty="0"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lang="en-US" sz="45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175657" y="6134100"/>
            <a:ext cx="17655970" cy="2045432"/>
            <a:chOff x="277415" y="2322080"/>
            <a:chExt cx="8827985" cy="1022716"/>
          </a:xfrm>
        </p:grpSpPr>
        <p:sp>
          <p:nvSpPr>
            <p:cNvPr id="29" name="Oval 28"/>
            <p:cNvSpPr/>
            <p:nvPr/>
          </p:nvSpPr>
          <p:spPr>
            <a:xfrm>
              <a:off x="277415" y="2407979"/>
              <a:ext cx="511524" cy="46522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vi-VN" sz="45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46222" y="2322080"/>
              <a:ext cx="8259178" cy="10227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23 197 = 2 . 10</a:t>
              </a:r>
              <a:r>
                <a:rPr lang="en-US" sz="4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+ 3 . 10</a:t>
              </a:r>
              <a:r>
                <a:rPr lang="en-US" sz="4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 . 10</a:t>
              </a:r>
              <a:r>
                <a:rPr lang="en-US" sz="4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+ 9 . 10 + 7</a:t>
              </a:r>
            </a:p>
            <a:p>
              <a:pPr>
                <a:lnSpc>
                  <a:spcPct val="150000"/>
                </a:lnSpc>
              </a:pP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203 184 = 2 . 10</a:t>
              </a:r>
              <a:r>
                <a:rPr lang="en-US" sz="4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+ 3 . 10</a:t>
              </a:r>
              <a:r>
                <a:rPr lang="en-US" sz="4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+ 1 . 10</a:t>
              </a:r>
              <a:r>
                <a:rPr lang="en-US" sz="4500" baseline="30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r>
                <a:rPr lang="en-US" sz="45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+ 8 . 10 + 4</a:t>
              </a:r>
              <a:endParaRPr lang="en-US" sz="4500" dirty="0">
                <a:solidFill>
                  <a:schemeClr val="tx2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65591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889856" y="110748"/>
            <a:ext cx="13058175" cy="10065504"/>
            <a:chOff x="0" y="0"/>
            <a:chExt cx="17410900" cy="13420672"/>
          </a:xfrm>
        </p:grpSpPr>
        <p:grpSp>
          <p:nvGrpSpPr>
            <p:cNvPr id="3" name="Group 3"/>
            <p:cNvGrpSpPr/>
            <p:nvPr/>
          </p:nvGrpSpPr>
          <p:grpSpPr>
            <a:xfrm>
              <a:off x="457095" y="496300"/>
              <a:ext cx="16953805" cy="12924372"/>
              <a:chOff x="0" y="0"/>
              <a:chExt cx="9071908" cy="69157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0" y="0"/>
              <a:ext cx="16953805" cy="12924372"/>
              <a:chOff x="0" y="0"/>
              <a:chExt cx="9071908" cy="691577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008408" cy="6852276"/>
              </a:xfrm>
              <a:custGeom>
                <a:avLst/>
                <a:gdLst/>
                <a:ahLst/>
                <a:cxnLst/>
                <a:rect l="l" t="t" r="r" b="b"/>
                <a:pathLst>
                  <a:path w="9008408" h="6852276">
                    <a:moveTo>
                      <a:pt x="8915698" y="6852276"/>
                    </a:moveTo>
                    <a:lnTo>
                      <a:pt x="92710" y="6852276"/>
                    </a:lnTo>
                    <a:cubicBezTo>
                      <a:pt x="41910" y="6852276"/>
                      <a:pt x="0" y="6810366"/>
                      <a:pt x="0" y="6759566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8914428" y="0"/>
                    </a:lnTo>
                    <a:cubicBezTo>
                      <a:pt x="8965228" y="0"/>
                      <a:pt x="9007139" y="41910"/>
                      <a:pt x="9007139" y="92710"/>
                    </a:cubicBezTo>
                    <a:lnTo>
                      <a:pt x="9007139" y="6758296"/>
                    </a:lnTo>
                    <a:cubicBezTo>
                      <a:pt x="9008408" y="6810366"/>
                      <a:pt x="8966498" y="6852276"/>
                      <a:pt x="8915698" y="6852276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9071908" cy="6915776"/>
              </a:xfrm>
              <a:custGeom>
                <a:avLst/>
                <a:gdLst/>
                <a:ahLst/>
                <a:cxnLst/>
                <a:rect l="l" t="t" r="r" b="b"/>
                <a:pathLst>
                  <a:path w="9071908" h="6915776">
                    <a:moveTo>
                      <a:pt x="8947448" y="59690"/>
                    </a:moveTo>
                    <a:cubicBezTo>
                      <a:pt x="8983008" y="59690"/>
                      <a:pt x="9012218" y="88900"/>
                      <a:pt x="9012218" y="124460"/>
                    </a:cubicBezTo>
                    <a:lnTo>
                      <a:pt x="9012218" y="6791316"/>
                    </a:lnTo>
                    <a:cubicBezTo>
                      <a:pt x="9012218" y="6826876"/>
                      <a:pt x="8983008" y="6856085"/>
                      <a:pt x="8947448" y="6856085"/>
                    </a:cubicBezTo>
                    <a:lnTo>
                      <a:pt x="124460" y="6856085"/>
                    </a:lnTo>
                    <a:cubicBezTo>
                      <a:pt x="88900" y="6856085"/>
                      <a:pt x="59690" y="6826876"/>
                      <a:pt x="59690" y="6791316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8947448" y="59690"/>
                    </a:lnTo>
                    <a:moveTo>
                      <a:pt x="8947448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6791316"/>
                    </a:lnTo>
                    <a:cubicBezTo>
                      <a:pt x="0" y="6859896"/>
                      <a:pt x="55880" y="6915776"/>
                      <a:pt x="124460" y="6915776"/>
                    </a:cubicBezTo>
                    <a:lnTo>
                      <a:pt x="8947448" y="6915776"/>
                    </a:lnTo>
                    <a:cubicBezTo>
                      <a:pt x="9016028" y="6915776"/>
                      <a:pt x="9071908" y="6859896"/>
                      <a:pt x="9071908" y="6791316"/>
                    </a:cubicBezTo>
                    <a:lnTo>
                      <a:pt x="9071908" y="124460"/>
                    </a:lnTo>
                    <a:cubicBezTo>
                      <a:pt x="9071908" y="55880"/>
                      <a:pt x="9016028" y="0"/>
                      <a:pt x="8947448" y="0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</p:sp>
        </p:grpSp>
      </p:grpSp>
      <p:sp>
        <p:nvSpPr>
          <p:cNvPr id="9" name="TextBox 9"/>
          <p:cNvSpPr txBox="1"/>
          <p:nvPr/>
        </p:nvSpPr>
        <p:spPr>
          <a:xfrm>
            <a:off x="3557680" y="3026622"/>
            <a:ext cx="11172640" cy="42579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323"/>
              </a:lnSpc>
            </a:pPr>
            <a:r>
              <a:rPr lang="en-US" sz="8088" spc="80">
                <a:solidFill>
                  <a:srgbClr val="FF1616"/>
                </a:solidFill>
                <a:latin typeface="DejaVu Serif Bold"/>
              </a:rPr>
              <a:t>Tiết 8: Lũy thừa với số mũ tự nhiên</a:t>
            </a:r>
          </a:p>
          <a:p>
            <a:pPr algn="ctr">
              <a:lnSpc>
                <a:spcPts val="11323"/>
              </a:lnSpc>
            </a:pPr>
            <a:r>
              <a:rPr lang="en-US" sz="8088" spc="80">
                <a:solidFill>
                  <a:srgbClr val="FF1616"/>
                </a:solidFill>
                <a:latin typeface="DejaVu Serif Bold"/>
              </a:rPr>
              <a:t>( tiết 1)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734567" y="110748"/>
            <a:ext cx="2967275" cy="1637677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89856" y="7284599"/>
            <a:ext cx="1909724" cy="1973701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06510" y="0"/>
            <a:ext cx="2561026" cy="2217474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187298" y="7120932"/>
            <a:ext cx="2511968" cy="1408225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5948031" y="4020580"/>
            <a:ext cx="2622537" cy="2245839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627656">
            <a:off x="-348736" y="4874884"/>
            <a:ext cx="1878365" cy="1898931"/>
          </a:xfrm>
          <a:prstGeom prst="rect">
            <a:avLst/>
          </a:prstGeom>
        </p:spPr>
      </p:pic>
      <p:sp>
        <p:nvSpPr>
          <p:cNvPr id="16" name="Freeform 16"/>
          <p:cNvSpPr/>
          <p:nvPr/>
        </p:nvSpPr>
        <p:spPr>
          <a:xfrm>
            <a:off x="6472028" y="766065"/>
            <a:ext cx="5343944" cy="1350560"/>
          </a:xfrm>
          <a:custGeom>
            <a:avLst/>
            <a:gdLst/>
            <a:ahLst/>
            <a:cxnLst/>
            <a:rect l="l" t="t" r="r" b="b"/>
            <a:pathLst>
              <a:path w="5343944" h="1350560">
                <a:moveTo>
                  <a:pt x="0" y="0"/>
                </a:moveTo>
                <a:lnTo>
                  <a:pt x="5343944" y="0"/>
                </a:lnTo>
                <a:lnTo>
                  <a:pt x="5343944" y="1350560"/>
                </a:lnTo>
                <a:lnTo>
                  <a:pt x="0" y="13505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rot="-5400000">
            <a:off x="1792016" y="5146282"/>
            <a:ext cx="10257527" cy="0"/>
          </a:xfrm>
          <a:prstGeom prst="line">
            <a:avLst/>
          </a:prstGeom>
          <a:ln w="9525" cap="rnd">
            <a:solidFill>
              <a:srgbClr val="241726">
                <a:alpha val="29804"/>
              </a:srgbClr>
            </a:solidFill>
            <a:prstDash val="solid"/>
            <a:headEnd type="none" w="sm" len="sm"/>
            <a:tailEnd type="none" w="sm" len="sm"/>
          </a:ln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308516" y="22282"/>
            <a:ext cx="2979484" cy="16238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06747" y="2499351"/>
            <a:ext cx="1229916" cy="1223767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06747" y="4240672"/>
            <a:ext cx="6454388" cy="2290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01"/>
              </a:lnSpc>
              <a:spcBef>
                <a:spcPct val="0"/>
              </a:spcBef>
            </a:pPr>
            <a:r>
              <a:rPr lang="en-US" sz="6572">
                <a:solidFill>
                  <a:srgbClr val="000000"/>
                </a:solidFill>
                <a:latin typeface="DejaVu Serif Bold"/>
              </a:rPr>
              <a:t>NỘI DUNG BÀI HỌC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7944841" y="6159504"/>
            <a:ext cx="9314459" cy="2268843"/>
            <a:chOff x="0" y="0"/>
            <a:chExt cx="12281637" cy="2991597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12218137" cy="2928097"/>
            </a:xfrm>
            <a:custGeom>
              <a:avLst/>
              <a:gdLst/>
              <a:ahLst/>
              <a:cxnLst/>
              <a:rect l="l" t="t" r="r" b="b"/>
              <a:pathLst>
                <a:path w="12218137" h="2928097">
                  <a:moveTo>
                    <a:pt x="12125427" y="2928097"/>
                  </a:moveTo>
                  <a:lnTo>
                    <a:pt x="92710" y="2928097"/>
                  </a:lnTo>
                  <a:cubicBezTo>
                    <a:pt x="41910" y="2928097"/>
                    <a:pt x="0" y="2886187"/>
                    <a:pt x="0" y="283538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124157" y="0"/>
                  </a:lnTo>
                  <a:cubicBezTo>
                    <a:pt x="12174957" y="0"/>
                    <a:pt x="12216867" y="41910"/>
                    <a:pt x="12216867" y="92710"/>
                  </a:cubicBezTo>
                  <a:lnTo>
                    <a:pt x="12216867" y="2834117"/>
                  </a:lnTo>
                  <a:cubicBezTo>
                    <a:pt x="12218137" y="2886187"/>
                    <a:pt x="12176227" y="2928097"/>
                    <a:pt x="12125427" y="2928097"/>
                  </a:cubicBezTo>
                  <a:close/>
                </a:path>
              </a:pathLst>
            </a:custGeom>
            <a:solidFill>
              <a:srgbClr val="FFE1AE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12281637" cy="2991597"/>
            </a:xfrm>
            <a:custGeom>
              <a:avLst/>
              <a:gdLst/>
              <a:ahLst/>
              <a:cxnLst/>
              <a:rect l="l" t="t" r="r" b="b"/>
              <a:pathLst>
                <a:path w="12281637" h="2991597">
                  <a:moveTo>
                    <a:pt x="12157177" y="59690"/>
                  </a:moveTo>
                  <a:cubicBezTo>
                    <a:pt x="12192737" y="59690"/>
                    <a:pt x="12221947" y="88900"/>
                    <a:pt x="12221947" y="124460"/>
                  </a:cubicBezTo>
                  <a:lnTo>
                    <a:pt x="12221947" y="2867137"/>
                  </a:lnTo>
                  <a:cubicBezTo>
                    <a:pt x="12221947" y="2902697"/>
                    <a:pt x="12192737" y="2931907"/>
                    <a:pt x="12157177" y="2931907"/>
                  </a:cubicBezTo>
                  <a:lnTo>
                    <a:pt x="124460" y="2931907"/>
                  </a:lnTo>
                  <a:cubicBezTo>
                    <a:pt x="88900" y="2931907"/>
                    <a:pt x="59690" y="2902697"/>
                    <a:pt x="59690" y="286713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157177" y="59690"/>
                  </a:lnTo>
                  <a:moveTo>
                    <a:pt x="12157177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867137"/>
                  </a:lnTo>
                  <a:cubicBezTo>
                    <a:pt x="0" y="2935717"/>
                    <a:pt x="55880" y="2991597"/>
                    <a:pt x="124460" y="2991597"/>
                  </a:cubicBezTo>
                  <a:lnTo>
                    <a:pt x="12157177" y="2991597"/>
                  </a:lnTo>
                  <a:cubicBezTo>
                    <a:pt x="12225757" y="2991597"/>
                    <a:pt x="12281637" y="2935717"/>
                    <a:pt x="12281637" y="2867137"/>
                  </a:cubicBezTo>
                  <a:lnTo>
                    <a:pt x="12281637" y="124460"/>
                  </a:lnTo>
                  <a:cubicBezTo>
                    <a:pt x="12281637" y="55880"/>
                    <a:pt x="12225757" y="0"/>
                    <a:pt x="12157177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grpSp>
        <p:nvGrpSpPr>
          <p:cNvPr id="9" name="Group 9"/>
          <p:cNvGrpSpPr/>
          <p:nvPr/>
        </p:nvGrpSpPr>
        <p:grpSpPr>
          <a:xfrm>
            <a:off x="7944841" y="2040173"/>
            <a:ext cx="9314459" cy="2142122"/>
            <a:chOff x="0" y="0"/>
            <a:chExt cx="12458434" cy="2865167"/>
          </a:xfrm>
        </p:grpSpPr>
        <p:sp>
          <p:nvSpPr>
            <p:cNvPr id="10" name="Freeform 10"/>
            <p:cNvSpPr/>
            <p:nvPr/>
          </p:nvSpPr>
          <p:spPr>
            <a:xfrm>
              <a:off x="31750" y="31750"/>
              <a:ext cx="12394934" cy="2801667"/>
            </a:xfrm>
            <a:custGeom>
              <a:avLst/>
              <a:gdLst/>
              <a:ahLst/>
              <a:cxnLst/>
              <a:rect l="l" t="t" r="r" b="b"/>
              <a:pathLst>
                <a:path w="12394934" h="2801667">
                  <a:moveTo>
                    <a:pt x="12302224" y="2801667"/>
                  </a:moveTo>
                  <a:lnTo>
                    <a:pt x="92710" y="2801667"/>
                  </a:lnTo>
                  <a:cubicBezTo>
                    <a:pt x="41910" y="2801667"/>
                    <a:pt x="0" y="2759757"/>
                    <a:pt x="0" y="2708957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300954" y="0"/>
                  </a:lnTo>
                  <a:cubicBezTo>
                    <a:pt x="12351754" y="0"/>
                    <a:pt x="12393664" y="41910"/>
                    <a:pt x="12393664" y="92710"/>
                  </a:cubicBezTo>
                  <a:lnTo>
                    <a:pt x="12393664" y="2707687"/>
                  </a:lnTo>
                  <a:cubicBezTo>
                    <a:pt x="12394934" y="2759757"/>
                    <a:pt x="12353024" y="2801667"/>
                    <a:pt x="12302224" y="2801667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0" y="0"/>
              <a:ext cx="12458434" cy="2865167"/>
            </a:xfrm>
            <a:custGeom>
              <a:avLst/>
              <a:gdLst/>
              <a:ahLst/>
              <a:cxnLst/>
              <a:rect l="l" t="t" r="r" b="b"/>
              <a:pathLst>
                <a:path w="12458434" h="2865167">
                  <a:moveTo>
                    <a:pt x="12333974" y="59690"/>
                  </a:moveTo>
                  <a:cubicBezTo>
                    <a:pt x="12369534" y="59690"/>
                    <a:pt x="12398744" y="88900"/>
                    <a:pt x="12398744" y="124460"/>
                  </a:cubicBezTo>
                  <a:lnTo>
                    <a:pt x="12398744" y="2740707"/>
                  </a:lnTo>
                  <a:cubicBezTo>
                    <a:pt x="12398744" y="2776267"/>
                    <a:pt x="12369534" y="2805477"/>
                    <a:pt x="12333974" y="2805477"/>
                  </a:cubicBezTo>
                  <a:lnTo>
                    <a:pt x="124460" y="2805477"/>
                  </a:lnTo>
                  <a:cubicBezTo>
                    <a:pt x="88900" y="2805477"/>
                    <a:pt x="59690" y="2776267"/>
                    <a:pt x="59690" y="2740707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33974" y="59690"/>
                  </a:lnTo>
                  <a:moveTo>
                    <a:pt x="12333974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740707"/>
                  </a:lnTo>
                  <a:cubicBezTo>
                    <a:pt x="0" y="2809287"/>
                    <a:pt x="55880" y="2865167"/>
                    <a:pt x="124460" y="2865167"/>
                  </a:cubicBezTo>
                  <a:lnTo>
                    <a:pt x="12333974" y="2865167"/>
                  </a:lnTo>
                  <a:cubicBezTo>
                    <a:pt x="12402554" y="2865167"/>
                    <a:pt x="12458434" y="2809287"/>
                    <a:pt x="12458434" y="2740707"/>
                  </a:cubicBezTo>
                  <a:lnTo>
                    <a:pt x="12458434" y="124460"/>
                  </a:lnTo>
                  <a:cubicBezTo>
                    <a:pt x="12458434" y="55880"/>
                    <a:pt x="12402554" y="0"/>
                    <a:pt x="12333974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8388546" y="2140954"/>
            <a:ext cx="8427049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LŨY THỪA VỚI SỐ MŨ TỰ NHIÊN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985752" y="6323645"/>
            <a:ext cx="9232636" cy="18357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000000"/>
                </a:solidFill>
                <a:latin typeface="DejaVu Serif Bold"/>
              </a:rPr>
              <a:t>NHÂN VÀ CHIA HAI LŨY THỪA CÙNG CƠ SỐ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0800000">
            <a:off x="13953907" y="7537930"/>
            <a:ext cx="8908186" cy="5901673"/>
          </a:xfrm>
          <a:custGeom>
            <a:avLst/>
            <a:gdLst/>
            <a:ahLst/>
            <a:cxnLst/>
            <a:rect l="l" t="t" r="r" b="b"/>
            <a:pathLst>
              <a:path w="8908186" h="5901673">
                <a:moveTo>
                  <a:pt x="0" y="0"/>
                </a:moveTo>
                <a:lnTo>
                  <a:pt x="8908186" y="0"/>
                </a:lnTo>
                <a:lnTo>
                  <a:pt x="8908186" y="5901673"/>
                </a:lnTo>
                <a:lnTo>
                  <a:pt x="0" y="590167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5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12016453" y="-4866534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30000"/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561429" y="6343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7025664" y="8863978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2" y="0"/>
                </a:lnTo>
                <a:lnTo>
                  <a:pt x="467272" y="788644"/>
                </a:lnTo>
                <a:lnTo>
                  <a:pt x="0" y="78864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6979858" y="481854"/>
            <a:ext cx="513078" cy="735596"/>
          </a:xfrm>
          <a:custGeom>
            <a:avLst/>
            <a:gdLst/>
            <a:ahLst/>
            <a:cxnLst/>
            <a:rect l="l" t="t" r="r" b="b"/>
            <a:pathLst>
              <a:path w="513078" h="735596">
                <a:moveTo>
                  <a:pt x="0" y="0"/>
                </a:moveTo>
                <a:lnTo>
                  <a:pt x="513078" y="0"/>
                </a:lnTo>
                <a:lnTo>
                  <a:pt x="513078" y="735596"/>
                </a:lnTo>
                <a:lnTo>
                  <a:pt x="0" y="73559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83846" y="451994"/>
            <a:ext cx="12401681" cy="1530913"/>
            <a:chOff x="0" y="0"/>
            <a:chExt cx="19501545" cy="2407348"/>
          </a:xfrm>
        </p:grpSpPr>
        <p:sp>
          <p:nvSpPr>
            <p:cNvPr id="8" name="Freeform 8"/>
            <p:cNvSpPr/>
            <p:nvPr/>
          </p:nvSpPr>
          <p:spPr>
            <a:xfrm>
              <a:off x="31750" y="31750"/>
              <a:ext cx="19438046" cy="2343848"/>
            </a:xfrm>
            <a:custGeom>
              <a:avLst/>
              <a:gdLst/>
              <a:ahLst/>
              <a:cxnLst/>
              <a:rect l="l" t="t" r="r" b="b"/>
              <a:pathLst>
                <a:path w="19438046" h="2343848">
                  <a:moveTo>
                    <a:pt x="19345335" y="2343848"/>
                  </a:moveTo>
                  <a:lnTo>
                    <a:pt x="92710" y="2343848"/>
                  </a:lnTo>
                  <a:cubicBezTo>
                    <a:pt x="41910" y="2343848"/>
                    <a:pt x="0" y="2301938"/>
                    <a:pt x="0" y="2251138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9344066" y="0"/>
                  </a:lnTo>
                  <a:cubicBezTo>
                    <a:pt x="19394866" y="0"/>
                    <a:pt x="19436775" y="41910"/>
                    <a:pt x="19436775" y="92710"/>
                  </a:cubicBezTo>
                  <a:lnTo>
                    <a:pt x="19436775" y="2249868"/>
                  </a:lnTo>
                  <a:cubicBezTo>
                    <a:pt x="19438046" y="2301938"/>
                    <a:pt x="19396135" y="2343848"/>
                    <a:pt x="19345335" y="2343848"/>
                  </a:cubicBezTo>
                  <a:close/>
                </a:path>
              </a:pathLst>
            </a:custGeom>
            <a:solidFill>
              <a:srgbClr val="C3E5DE"/>
            </a:solid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19501546" cy="2407348"/>
            </a:xfrm>
            <a:custGeom>
              <a:avLst/>
              <a:gdLst/>
              <a:ahLst/>
              <a:cxnLst/>
              <a:rect l="l" t="t" r="r" b="b"/>
              <a:pathLst>
                <a:path w="19501546" h="2407348">
                  <a:moveTo>
                    <a:pt x="19377085" y="59690"/>
                  </a:moveTo>
                  <a:cubicBezTo>
                    <a:pt x="19412646" y="59690"/>
                    <a:pt x="19441855" y="88900"/>
                    <a:pt x="19441855" y="124460"/>
                  </a:cubicBezTo>
                  <a:lnTo>
                    <a:pt x="19441855" y="2282888"/>
                  </a:lnTo>
                  <a:cubicBezTo>
                    <a:pt x="19441855" y="2318448"/>
                    <a:pt x="19412646" y="2347658"/>
                    <a:pt x="19377085" y="2347658"/>
                  </a:cubicBezTo>
                  <a:lnTo>
                    <a:pt x="124460" y="2347658"/>
                  </a:lnTo>
                  <a:cubicBezTo>
                    <a:pt x="88900" y="2347658"/>
                    <a:pt x="59690" y="2318448"/>
                    <a:pt x="59690" y="2282888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9377085" y="59690"/>
                  </a:lnTo>
                  <a:moveTo>
                    <a:pt x="19377085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282888"/>
                  </a:lnTo>
                  <a:cubicBezTo>
                    <a:pt x="0" y="2351468"/>
                    <a:pt x="55880" y="2407348"/>
                    <a:pt x="124460" y="2407348"/>
                  </a:cubicBezTo>
                  <a:lnTo>
                    <a:pt x="19377085" y="2407348"/>
                  </a:lnTo>
                  <a:cubicBezTo>
                    <a:pt x="19445666" y="2407348"/>
                    <a:pt x="19501546" y="2351468"/>
                    <a:pt x="19501546" y="2282888"/>
                  </a:cubicBezTo>
                  <a:lnTo>
                    <a:pt x="19501546" y="124460"/>
                  </a:lnTo>
                  <a:cubicBezTo>
                    <a:pt x="19501546" y="55880"/>
                    <a:pt x="19445666" y="0"/>
                    <a:pt x="19377085" y="0"/>
                  </a:cubicBezTo>
                  <a:close/>
                </a:path>
              </a:pathLst>
            </a:custGeom>
            <a:solidFill>
              <a:srgbClr val="393839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1028700" y="699925"/>
            <a:ext cx="12401681" cy="948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72135" lvl="1" algn="ctr">
              <a:lnSpc>
                <a:spcPts val="7419"/>
              </a:lnSpc>
            </a:pPr>
            <a:r>
              <a:rPr lang="en-US" sz="5299" dirty="0" smtClean="0">
                <a:solidFill>
                  <a:srgbClr val="000000"/>
                </a:solidFill>
                <a:latin typeface="DejaVu Serif Bold"/>
              </a:rPr>
              <a:t>1. </a:t>
            </a:r>
            <a:r>
              <a:rPr lang="en-US" sz="5299" dirty="0" err="1" smtClean="0">
                <a:solidFill>
                  <a:srgbClr val="000000"/>
                </a:solidFill>
                <a:latin typeface="DejaVu Serif Bold"/>
              </a:rPr>
              <a:t>Lũy</a:t>
            </a:r>
            <a:r>
              <a:rPr lang="en-US" sz="5299" dirty="0" smtClean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thừa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với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số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mũ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tự</a:t>
            </a:r>
            <a:r>
              <a:rPr lang="en-US" sz="5299" dirty="0">
                <a:solidFill>
                  <a:srgbClr val="000000"/>
                </a:solidFill>
                <a:latin typeface="DejaVu Serif Bold"/>
              </a:rPr>
              <a:t> </a:t>
            </a:r>
            <a:r>
              <a:rPr lang="en-US" sz="5299" dirty="0" err="1">
                <a:solidFill>
                  <a:srgbClr val="000000"/>
                </a:solidFill>
                <a:latin typeface="DejaVu Serif Bold"/>
              </a:rPr>
              <a:t>nhiên</a:t>
            </a:r>
            <a:endParaRPr lang="en-US" sz="5299" dirty="0">
              <a:solidFill>
                <a:srgbClr val="000000"/>
              </a:solidFill>
              <a:latin typeface="DejaVu Serif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183846" y="2232993"/>
            <a:ext cx="7583567" cy="854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Noto Serif Display"/>
              </a:rPr>
              <a:t>a. </a:t>
            </a:r>
            <a:r>
              <a:rPr lang="en-US" sz="5000" dirty="0" err="1">
                <a:solidFill>
                  <a:srgbClr val="000000"/>
                </a:solidFill>
                <a:latin typeface="Noto Serif Display"/>
              </a:rPr>
              <a:t>Phép</a:t>
            </a:r>
            <a:r>
              <a:rPr lang="en-US" sz="5000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Noto Serif Display"/>
              </a:rPr>
              <a:t>nâng</a:t>
            </a:r>
            <a:r>
              <a:rPr lang="en-US" sz="5000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Noto Serif Display"/>
              </a:rPr>
              <a:t>lên</a:t>
            </a:r>
            <a:r>
              <a:rPr lang="en-US" sz="5000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Noto Serif Display"/>
              </a:rPr>
              <a:t>lũy</a:t>
            </a:r>
            <a:r>
              <a:rPr lang="en-US" sz="5000" dirty="0">
                <a:solidFill>
                  <a:srgbClr val="000000"/>
                </a:solidFill>
                <a:latin typeface="Noto Serif Display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Noto Serif Display"/>
              </a:rPr>
              <a:t>thừa</a:t>
            </a:r>
            <a:endParaRPr lang="en-US" sz="5000" dirty="0">
              <a:solidFill>
                <a:srgbClr val="000000"/>
              </a:solidFill>
              <a:latin typeface="Noto Serif Display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139238" y="4638992"/>
            <a:ext cx="9525" cy="896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endParaRPr/>
          </a:p>
        </p:txBody>
      </p:sp>
      <p:sp>
        <p:nvSpPr>
          <p:cNvPr id="13" name="TextBox 13"/>
          <p:cNvSpPr txBox="1"/>
          <p:nvPr/>
        </p:nvSpPr>
        <p:spPr>
          <a:xfrm>
            <a:off x="240000" y="3896693"/>
            <a:ext cx="17819400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latin typeface="DejaVu Serif"/>
              </a:rPr>
              <a:t>Truyền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thuyết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Ấn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Độ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kể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rằng</a:t>
            </a:r>
            <a:r>
              <a:rPr lang="en-US" sz="4500" dirty="0">
                <a:latin typeface="DejaVu Serif"/>
              </a:rPr>
              <a:t>, </a:t>
            </a:r>
            <a:r>
              <a:rPr lang="en-US" sz="4500" dirty="0" err="1">
                <a:latin typeface="DejaVu Serif"/>
              </a:rPr>
              <a:t>người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phát</a:t>
            </a:r>
            <a:r>
              <a:rPr lang="en-US" sz="4500" dirty="0">
                <a:latin typeface="DejaVu Serif"/>
              </a:rPr>
              <a:t> minh </a:t>
            </a:r>
            <a:r>
              <a:rPr lang="en-US" sz="4500" dirty="0" err="1">
                <a:latin typeface="DejaVu Serif"/>
              </a:rPr>
              <a:t>ra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bàn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cờ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vua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đã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chọn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phần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thưởng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là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số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thóc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rải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trên</a:t>
            </a:r>
            <a:r>
              <a:rPr lang="en-US" sz="4500" dirty="0">
                <a:latin typeface="DejaVu Serif"/>
              </a:rPr>
              <a:t> 64 ô </a:t>
            </a:r>
            <a:r>
              <a:rPr lang="en-US" sz="4500" dirty="0" err="1">
                <a:latin typeface="DejaVu Serif"/>
              </a:rPr>
              <a:t>của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bàn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cờ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vua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như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sau</a:t>
            </a:r>
            <a:r>
              <a:rPr lang="en-US" sz="4500" dirty="0">
                <a:latin typeface="DejaVu Serif"/>
              </a:rPr>
              <a:t>: ô </a:t>
            </a:r>
            <a:r>
              <a:rPr lang="en-US" sz="4500" dirty="0" err="1">
                <a:latin typeface="DejaVu Serif"/>
              </a:rPr>
              <a:t>thứ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nhất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để</a:t>
            </a:r>
            <a:r>
              <a:rPr lang="en-US" sz="4500" dirty="0">
                <a:latin typeface="DejaVu Serif"/>
              </a:rPr>
              <a:t> 1 </a:t>
            </a:r>
            <a:r>
              <a:rPr lang="en-US" sz="4500" dirty="0" err="1"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thóc</a:t>
            </a:r>
            <a:r>
              <a:rPr lang="en-US" sz="4500" dirty="0">
                <a:latin typeface="DejaVu Serif"/>
              </a:rPr>
              <a:t>, ô </a:t>
            </a:r>
            <a:r>
              <a:rPr lang="en-US" sz="4500" dirty="0" err="1">
                <a:latin typeface="DejaVu Serif"/>
              </a:rPr>
              <a:t>thứ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hai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để</a:t>
            </a:r>
            <a:r>
              <a:rPr lang="en-US" sz="4500" dirty="0">
                <a:latin typeface="DejaVu Serif"/>
              </a:rPr>
              <a:t> 2 </a:t>
            </a:r>
            <a:r>
              <a:rPr lang="en-US" sz="4500" dirty="0" err="1"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, ô </a:t>
            </a:r>
            <a:r>
              <a:rPr lang="en-US" sz="4500" dirty="0" err="1">
                <a:latin typeface="DejaVu Serif"/>
              </a:rPr>
              <a:t>thứ</a:t>
            </a:r>
            <a:r>
              <a:rPr lang="en-US" sz="4500" dirty="0">
                <a:latin typeface="DejaVu Serif"/>
              </a:rPr>
              <a:t> 3 </a:t>
            </a:r>
            <a:r>
              <a:rPr lang="en-US" sz="4500" dirty="0" err="1">
                <a:latin typeface="DejaVu Serif"/>
              </a:rPr>
              <a:t>để</a:t>
            </a:r>
            <a:r>
              <a:rPr lang="en-US" sz="4500" dirty="0">
                <a:latin typeface="DejaVu Serif"/>
              </a:rPr>
              <a:t> 4 </a:t>
            </a:r>
            <a:r>
              <a:rPr lang="en-US" sz="4500" dirty="0" err="1"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, ô </a:t>
            </a:r>
            <a:r>
              <a:rPr lang="en-US" sz="4500" dirty="0" err="1">
                <a:latin typeface="DejaVu Serif"/>
              </a:rPr>
              <a:t>thứ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tư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để</a:t>
            </a:r>
            <a:r>
              <a:rPr lang="en-US" sz="4500" dirty="0">
                <a:latin typeface="DejaVu Serif"/>
              </a:rPr>
              <a:t> 8 </a:t>
            </a:r>
            <a:r>
              <a:rPr lang="en-US" sz="4500" dirty="0" err="1"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,…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Cứ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như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thế</a:t>
            </a:r>
            <a:r>
              <a:rPr lang="en-US" sz="4500" dirty="0">
                <a:latin typeface="DejaVu Serif"/>
              </a:rPr>
              <a:t>, </a:t>
            </a:r>
            <a:r>
              <a:rPr lang="en-US" sz="4500" dirty="0" err="1">
                <a:latin typeface="DejaVu Serif"/>
              </a:rPr>
              <a:t>số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 ở ô </a:t>
            </a:r>
            <a:r>
              <a:rPr lang="en-US" sz="4500" dirty="0" err="1">
                <a:latin typeface="DejaVu Serif"/>
              </a:rPr>
              <a:t>sau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gấp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đôi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số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 ở ô </a:t>
            </a:r>
            <a:r>
              <a:rPr lang="en-US" sz="4500" dirty="0" err="1">
                <a:latin typeface="DejaVu Serif"/>
              </a:rPr>
              <a:t>trước</a:t>
            </a:r>
            <a:r>
              <a:rPr lang="en-US" sz="4500" dirty="0">
                <a:latin typeface="DejaVu Serif"/>
              </a:rPr>
              <a:t>.</a:t>
            </a:r>
          </a:p>
          <a:p>
            <a:pPr algn="just">
              <a:lnSpc>
                <a:spcPts val="4791"/>
              </a:lnSpc>
            </a:pPr>
            <a:endParaRPr lang="en-US" sz="4500" dirty="0">
              <a:latin typeface="DejaVu Serif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0000" y="3917379"/>
            <a:ext cx="17819400" cy="4655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299"/>
              </a:lnSpc>
            </a:pPr>
            <a:r>
              <a:rPr lang="en-US" sz="4500" dirty="0" err="1">
                <a:latin typeface="DejaVu Serif"/>
              </a:rPr>
              <a:t>Truyền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thuyết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Ấn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Độ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kể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rằng</a:t>
            </a:r>
            <a:r>
              <a:rPr lang="en-US" sz="4500" dirty="0">
                <a:latin typeface="DejaVu Serif"/>
              </a:rPr>
              <a:t>, </a:t>
            </a:r>
            <a:r>
              <a:rPr lang="en-US" sz="4500" dirty="0" err="1">
                <a:latin typeface="DejaVu Serif"/>
              </a:rPr>
              <a:t>người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phát</a:t>
            </a:r>
            <a:r>
              <a:rPr lang="en-US" sz="4500" dirty="0">
                <a:latin typeface="DejaVu Serif"/>
              </a:rPr>
              <a:t> minh </a:t>
            </a:r>
            <a:r>
              <a:rPr lang="en-US" sz="4500" dirty="0" err="1">
                <a:latin typeface="DejaVu Serif"/>
              </a:rPr>
              <a:t>ra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bàn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cờ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vua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đã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chọn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phần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thưởng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là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số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thóc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rải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trên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64 ô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của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bàn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cờ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vua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như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sau</a:t>
            </a:r>
            <a:r>
              <a:rPr lang="en-US" sz="4500" dirty="0">
                <a:latin typeface="DejaVu Serif"/>
              </a:rPr>
              <a:t>: 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ô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thứ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nhất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để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1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hạt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thóc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, ô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thứ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hai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để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2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hạt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, ô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thứ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3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để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4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hạt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, ô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thứ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tư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để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8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hạt</a:t>
            </a:r>
            <a:r>
              <a:rPr lang="en-US" sz="4500" dirty="0">
                <a:latin typeface="DejaVu Serif"/>
              </a:rPr>
              <a:t>,…</a:t>
            </a:r>
          </a:p>
          <a:p>
            <a:pPr algn="just">
              <a:lnSpc>
                <a:spcPts val="6299"/>
              </a:lnSpc>
            </a:pP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Cứ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như</a:t>
            </a:r>
            <a:r>
              <a:rPr lang="en-US" sz="4500" dirty="0">
                <a:latin typeface="DejaVu Serif"/>
              </a:rPr>
              <a:t> </a:t>
            </a:r>
            <a:r>
              <a:rPr lang="en-US" sz="4500" dirty="0" err="1">
                <a:latin typeface="DejaVu Serif"/>
              </a:rPr>
              <a:t>thế</a:t>
            </a:r>
            <a:r>
              <a:rPr lang="en-US" sz="4500" dirty="0">
                <a:latin typeface="DejaVu Serif"/>
              </a:rPr>
              <a:t>,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số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hạt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ở ô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sau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gấp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đôi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số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hạt</a:t>
            </a:r>
            <a:r>
              <a:rPr lang="en-US" sz="4500" dirty="0">
                <a:solidFill>
                  <a:schemeClr val="accent2"/>
                </a:solidFill>
                <a:latin typeface="DejaVu Serif"/>
              </a:rPr>
              <a:t> ở ô </a:t>
            </a:r>
            <a:r>
              <a:rPr lang="en-US" sz="4500" dirty="0" err="1">
                <a:solidFill>
                  <a:schemeClr val="accent2"/>
                </a:solidFill>
                <a:latin typeface="DejaVu Serif"/>
              </a:rPr>
              <a:t>trước</a:t>
            </a:r>
            <a:r>
              <a:rPr lang="en-US" sz="4500" dirty="0">
                <a:latin typeface="DejaVu Serif"/>
              </a:rPr>
              <a:t>.</a:t>
            </a:r>
          </a:p>
          <a:p>
            <a:pPr algn="just">
              <a:lnSpc>
                <a:spcPts val="4791"/>
              </a:lnSpc>
            </a:pPr>
            <a:endParaRPr lang="en-US" sz="4500" dirty="0">
              <a:latin typeface="DejaVu Serif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3" grpId="1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C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056368">
            <a:off x="-3685734" y="6370956"/>
            <a:ext cx="10370934" cy="6870744"/>
          </a:xfrm>
          <a:custGeom>
            <a:avLst/>
            <a:gdLst/>
            <a:ahLst/>
            <a:cxnLst/>
            <a:rect l="l" t="t" r="r" b="b"/>
            <a:pathLst>
              <a:path w="10370934" h="6870744">
                <a:moveTo>
                  <a:pt x="0" y="0"/>
                </a:moveTo>
                <a:lnTo>
                  <a:pt x="10370934" y="0"/>
                </a:lnTo>
                <a:lnTo>
                  <a:pt x="10370934" y="6870744"/>
                </a:lnTo>
                <a:lnTo>
                  <a:pt x="0" y="687074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rot="-84674">
            <a:off x="-6941638" y="-3904813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rot="217669">
            <a:off x="12927960" y="-5030450"/>
            <a:ext cx="11788114" cy="7809625"/>
          </a:xfrm>
          <a:custGeom>
            <a:avLst/>
            <a:gdLst/>
            <a:ahLst/>
            <a:cxnLst/>
            <a:rect l="l" t="t" r="r" b="b"/>
            <a:pathLst>
              <a:path w="11788114" h="7809625">
                <a:moveTo>
                  <a:pt x="0" y="0"/>
                </a:moveTo>
                <a:lnTo>
                  <a:pt x="11788113" y="0"/>
                </a:lnTo>
                <a:lnTo>
                  <a:pt x="11788113" y="7809626"/>
                </a:lnTo>
                <a:lnTo>
                  <a:pt x="0" y="780962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0000"/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rot="683924">
            <a:off x="13723417" y="7004747"/>
            <a:ext cx="6453203" cy="6905178"/>
          </a:xfrm>
          <a:custGeom>
            <a:avLst/>
            <a:gdLst/>
            <a:ahLst/>
            <a:cxnLst/>
            <a:rect l="l" t="t" r="r" b="b"/>
            <a:pathLst>
              <a:path w="6453203" h="6905178">
                <a:moveTo>
                  <a:pt x="0" y="0"/>
                </a:moveTo>
                <a:lnTo>
                  <a:pt x="6453202" y="0"/>
                </a:lnTo>
                <a:lnTo>
                  <a:pt x="6453202" y="6905178"/>
                </a:lnTo>
                <a:lnTo>
                  <a:pt x="0" y="69051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747161" y="668663"/>
            <a:ext cx="563078" cy="720074"/>
          </a:xfrm>
          <a:custGeom>
            <a:avLst/>
            <a:gdLst/>
            <a:ahLst/>
            <a:cxnLst/>
            <a:rect l="l" t="t" r="r" b="b"/>
            <a:pathLst>
              <a:path w="563078" h="720074">
                <a:moveTo>
                  <a:pt x="0" y="0"/>
                </a:moveTo>
                <a:lnTo>
                  <a:pt x="563078" y="0"/>
                </a:lnTo>
                <a:lnTo>
                  <a:pt x="563078" y="720074"/>
                </a:lnTo>
                <a:lnTo>
                  <a:pt x="0" y="72007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7526181" y="9384738"/>
            <a:ext cx="499775" cy="843179"/>
          </a:xfrm>
          <a:custGeom>
            <a:avLst/>
            <a:gdLst/>
            <a:ahLst/>
            <a:cxnLst/>
            <a:rect l="l" t="t" r="r" b="b"/>
            <a:pathLst>
              <a:path w="499775" h="843179">
                <a:moveTo>
                  <a:pt x="0" y="0"/>
                </a:moveTo>
                <a:lnTo>
                  <a:pt x="499775" y="0"/>
                </a:lnTo>
                <a:lnTo>
                  <a:pt x="499775" y="843180"/>
                </a:lnTo>
                <a:lnTo>
                  <a:pt x="0" y="84318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7345828" y="668663"/>
            <a:ext cx="360704" cy="608784"/>
          </a:xfrm>
          <a:custGeom>
            <a:avLst/>
            <a:gdLst/>
            <a:ahLst/>
            <a:cxnLst/>
            <a:rect l="l" t="t" r="r" b="b"/>
            <a:pathLst>
              <a:path w="360704" h="608784">
                <a:moveTo>
                  <a:pt x="0" y="0"/>
                </a:moveTo>
                <a:lnTo>
                  <a:pt x="360705" y="0"/>
                </a:lnTo>
                <a:lnTo>
                  <a:pt x="360705" y="608784"/>
                </a:lnTo>
                <a:lnTo>
                  <a:pt x="0" y="60878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579956"/>
              </p:ext>
            </p:extLst>
          </p:nvPr>
        </p:nvGraphicFramePr>
        <p:xfrm>
          <a:off x="2590800" y="1415951"/>
          <a:ext cx="13672533" cy="8487339"/>
        </p:xfrm>
        <a:graphic>
          <a:graphicData uri="http://schemas.openxmlformats.org/drawingml/2006/table">
            <a:tbl>
              <a:tblPr firstRow="1" bandRow="1"/>
              <a:tblGrid>
                <a:gridCol w="3156287">
                  <a:extLst>
                    <a:ext uri="{9D8B030D-6E8A-4147-A177-3AD203B41FA5}">
                      <a16:colId xmlns:a16="http://schemas.microsoft.com/office/drawing/2014/main" val="283942525"/>
                    </a:ext>
                  </a:extLst>
                </a:gridCol>
                <a:gridCol w="5958735">
                  <a:extLst>
                    <a:ext uri="{9D8B030D-6E8A-4147-A177-3AD203B41FA5}">
                      <a16:colId xmlns:a16="http://schemas.microsoft.com/office/drawing/2014/main" val="203334582"/>
                    </a:ext>
                  </a:extLst>
                </a:gridCol>
                <a:gridCol w="4557511">
                  <a:extLst>
                    <a:ext uri="{9D8B030D-6E8A-4147-A177-3AD203B41FA5}">
                      <a16:colId xmlns:a16="http://schemas.microsoft.com/office/drawing/2014/main" val="1924202250"/>
                    </a:ext>
                  </a:extLst>
                </a:gridCol>
              </a:tblGrid>
              <a:tr h="897351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Ô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thứ</a:t>
                      </a:r>
                      <a:endParaRPr lang="vi-VN" sz="4000" b="1" dirty="0">
                        <a:solidFill>
                          <a:schemeClr val="bg1"/>
                        </a:solidFill>
                        <a:ea typeface="DejaVu Serif Bold" panose="020608030506050202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Phép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tính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tìm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hạt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thóc</a:t>
                      </a:r>
                      <a:endParaRPr lang="vi-VN" sz="4000" b="1" dirty="0">
                        <a:solidFill>
                          <a:schemeClr val="bg1"/>
                        </a:solidFill>
                        <a:ea typeface="DejaVu Serif Bold" panose="020608030506050202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Số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hạt</a:t>
                      </a:r>
                      <a:r>
                        <a:rPr lang="en-US" sz="4000" b="1" baseline="0" dirty="0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 </a:t>
                      </a:r>
                      <a:r>
                        <a:rPr lang="en-US" sz="4000" b="1" baseline="0" dirty="0" err="1" smtClean="0">
                          <a:solidFill>
                            <a:schemeClr val="bg1"/>
                          </a:solidFill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thóc</a:t>
                      </a:r>
                      <a:endParaRPr lang="vi-VN" sz="4000" b="1" dirty="0">
                        <a:solidFill>
                          <a:schemeClr val="bg1"/>
                        </a:solidFill>
                        <a:ea typeface="DejaVu Serif Bold" panose="02060803050605020204" pitchFamily="18" charset="0"/>
                      </a:endParaRPr>
                    </a:p>
                  </a:txBody>
                  <a:tcPr>
                    <a:solidFill>
                      <a:srgbClr val="FF99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520255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1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1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1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899883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2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2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2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821058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3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2 . 2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4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0221075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4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2 . 2 . 2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8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69995593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5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67854821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6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dirty="0" smtClean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2333367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7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dirty="0" smtClean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4144351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8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dirty="0" smtClean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2978505"/>
                  </a:ext>
                </a:extLst>
              </a:tr>
              <a:tr h="797411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9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…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DejaVu Serif Bold" panose="02060803050605020204" pitchFamily="18" charset="0"/>
                          <a:ea typeface="DejaVu Serif Bold" panose="02060803050605020204" pitchFamily="18" charset="0"/>
                        </a:rPr>
                        <a:t>…</a:t>
                      </a:r>
                      <a:endParaRPr lang="vi-VN" sz="4000" dirty="0">
                        <a:ea typeface="DejaVu Serif Bold" panose="020608030506050202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56848850"/>
                  </a:ext>
                </a:extLst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6858000" y="6743700"/>
            <a:ext cx="44214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ejaVu Serif Bold" panose="02060803050605020204" pitchFamily="18" charset="0"/>
                <a:ea typeface="DejaVu Serif Bold" panose="02060803050605020204" pitchFamily="18" charset="0"/>
              </a:rPr>
              <a:t>2 . 2 . 2 . 2. </a:t>
            </a:r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2</a:t>
            </a:r>
            <a:endParaRPr lang="vi-VN" sz="4000" dirty="0">
              <a:ea typeface="DejaVu Serif Bold" panose="0206080305060502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3563600" y="6763972"/>
            <a:ext cx="1754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32</a:t>
            </a:r>
            <a:endParaRPr lang="en-US" sz="40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537265" y="7525524"/>
            <a:ext cx="50629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ejaVu Serif Bold" panose="02060803050605020204" pitchFamily="18" charset="0"/>
                <a:ea typeface="DejaVu Serif Bold" panose="02060803050605020204" pitchFamily="18" charset="0"/>
              </a:rPr>
              <a:t>2 . 2 . 2 . 2. 2. </a:t>
            </a:r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2</a:t>
            </a:r>
            <a:endParaRPr lang="vi-VN" sz="4000" dirty="0">
              <a:ea typeface="DejaVu Serif Bold" panose="0206080305060502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96000" y="8360464"/>
            <a:ext cx="5745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ejaVu Serif Bold" panose="02060803050605020204" pitchFamily="18" charset="0"/>
                <a:ea typeface="DejaVu Serif Bold" panose="02060803050605020204" pitchFamily="18" charset="0"/>
              </a:rPr>
              <a:t>2 . 2 . 2 . 2. 2. 2. </a:t>
            </a:r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2</a:t>
            </a:r>
            <a:endParaRPr lang="vi-VN" sz="4000" dirty="0">
              <a:ea typeface="DejaVu Serif Bold" panose="020608030506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563600" y="7575570"/>
            <a:ext cx="12986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64</a:t>
            </a:r>
            <a:endParaRPr lang="en-US" sz="40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3360865" y="8331542"/>
            <a:ext cx="1905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128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13836" y="5932346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DejaVu Serif Bold" panose="02060803050605020204" pitchFamily="18" charset="0"/>
                <a:ea typeface="DejaVu Serif Bold" panose="02060803050605020204" pitchFamily="18" charset="0"/>
              </a:rPr>
              <a:t>2 . 2 . 2 . </a:t>
            </a:r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2</a:t>
            </a:r>
            <a:endParaRPr lang="vi-VN" sz="4000" dirty="0">
              <a:ea typeface="DejaVu Serif Bold" panose="020608030506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563600" y="5981700"/>
            <a:ext cx="175429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16</a:t>
            </a:r>
            <a:endParaRPr lang="en-US" sz="40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2286000" y="1253997"/>
            <a:ext cx="14973300" cy="179686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Freeform 2"/>
          <p:cNvSpPr/>
          <p:nvPr/>
        </p:nvSpPr>
        <p:spPr>
          <a:xfrm rot="3437430">
            <a:off x="-1712557" y="7831678"/>
            <a:ext cx="7412294" cy="4910645"/>
          </a:xfrm>
          <a:custGeom>
            <a:avLst/>
            <a:gdLst/>
            <a:ahLst/>
            <a:cxnLst/>
            <a:rect l="l" t="t" r="r" b="b"/>
            <a:pathLst>
              <a:path w="7412294" h="4910645">
                <a:moveTo>
                  <a:pt x="0" y="0"/>
                </a:moveTo>
                <a:lnTo>
                  <a:pt x="7412294" y="0"/>
                </a:lnTo>
                <a:lnTo>
                  <a:pt x="7412294" y="4910644"/>
                </a:lnTo>
                <a:lnTo>
                  <a:pt x="0" y="491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331" y="9258300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7"/>
                </a:lnTo>
                <a:lnTo>
                  <a:pt x="0" y="85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328012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8"/>
                </a:lnTo>
                <a:lnTo>
                  <a:pt x="0" y="850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45999" b="-152507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52885">
            <a:off x="-71215" y="741243"/>
            <a:ext cx="2864567" cy="87369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7124398" y="5447441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3"/>
                </a:lnTo>
                <a:lnTo>
                  <a:pt x="0" y="788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5400000">
            <a:off x="9042297" y="2461444"/>
            <a:ext cx="587531" cy="5129236"/>
          </a:xfrm>
          <a:custGeom>
            <a:avLst/>
            <a:gdLst/>
            <a:ahLst/>
            <a:cxnLst/>
            <a:rect l="l" t="t" r="r" b="b"/>
            <a:pathLst>
              <a:path w="587531" h="5129236">
                <a:moveTo>
                  <a:pt x="0" y="0"/>
                </a:moveTo>
                <a:lnTo>
                  <a:pt x="587530" y="0"/>
                </a:lnTo>
                <a:lnTo>
                  <a:pt x="587530" y="5129236"/>
                </a:lnTo>
                <a:lnTo>
                  <a:pt x="0" y="512923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53566" y="3741081"/>
            <a:ext cx="6858583" cy="9349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000" dirty="0">
                <a:solidFill>
                  <a:srgbClr val="000000"/>
                </a:solidFill>
                <a:latin typeface="DejaVu Serif"/>
              </a:rPr>
              <a:t>Ta </a:t>
            </a:r>
            <a:r>
              <a:rPr lang="en-US" sz="5000" dirty="0" err="1">
                <a:solidFill>
                  <a:srgbClr val="000000"/>
                </a:solidFill>
                <a:latin typeface="DejaVu Serif"/>
              </a:rPr>
              <a:t>phải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"/>
              </a:rPr>
              <a:t>thực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000" dirty="0" err="1">
                <a:solidFill>
                  <a:srgbClr val="000000"/>
                </a:solidFill>
                <a:latin typeface="DejaVu Serif"/>
              </a:rPr>
              <a:t>hiện</a:t>
            </a:r>
            <a:r>
              <a:rPr lang="en-US" sz="5000" dirty="0">
                <a:solidFill>
                  <a:srgbClr val="000000"/>
                </a:solidFill>
                <a:latin typeface="DejaVu Serif"/>
              </a:rPr>
              <a:t>: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715000" y="3730039"/>
            <a:ext cx="9774283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 dirty="0">
                <a:solidFill>
                  <a:srgbClr val="000000"/>
                </a:solidFill>
                <a:latin typeface="DejaVu Serif"/>
              </a:rPr>
              <a:t>2.2.2.2.2.2.2= 128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12181" y="5322389"/>
            <a:ext cx="3273784" cy="10387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dirty="0" err="1" smtClean="0">
                <a:solidFill>
                  <a:srgbClr val="000000"/>
                </a:solidFill>
                <a:latin typeface="DejaVu Serif"/>
              </a:rPr>
              <a:t>chữ</a:t>
            </a:r>
            <a:r>
              <a:rPr lang="en-US" sz="5799" dirty="0" smtClean="0">
                <a:solidFill>
                  <a:srgbClr val="000000"/>
                </a:solidFill>
                <a:latin typeface="DejaVu Serif"/>
              </a:rPr>
              <a:t> </a:t>
            </a:r>
            <a:r>
              <a:rPr lang="en-US" sz="5799" dirty="0" err="1" smtClean="0">
                <a:solidFill>
                  <a:srgbClr val="000000"/>
                </a:solidFill>
                <a:latin typeface="DejaVu Serif"/>
              </a:rPr>
              <a:t>số</a:t>
            </a:r>
            <a:endParaRPr lang="en-US" sz="579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14845" y="7256450"/>
            <a:ext cx="991337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Ta </a:t>
            </a:r>
            <a:r>
              <a:rPr lang="en-US" sz="5000" dirty="0" err="1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viết</a:t>
            </a:r>
            <a:r>
              <a:rPr lang="en-US" sz="5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: </a:t>
            </a:r>
            <a:r>
              <a:rPr lang="en-US" sz="5000" dirty="0" smtClean="0">
                <a:solidFill>
                  <a:srgbClr val="000000"/>
                </a:solidFill>
                <a:latin typeface="DejaVu Serif Bold" panose="02060803050605020204" pitchFamily="18" charset="0"/>
                <a:ea typeface="DejaVu Serif Bold" panose="02060803050605020204" pitchFamily="18" charset="0"/>
              </a:rPr>
              <a:t>2.2.2.2.2.2.2= </a:t>
            </a:r>
            <a:r>
              <a:rPr lang="en-US" sz="5000" dirty="0" smtClean="0">
                <a:latin typeface="DejaVu Serif Bold" panose="02060803050605020204" pitchFamily="18" charset="0"/>
                <a:ea typeface="DejaVu Serif Bold" panose="02060803050605020204" pitchFamily="18" charset="0"/>
              </a:rPr>
              <a:t> </a:t>
            </a:r>
            <a:endParaRPr lang="en-US" sz="5000" dirty="0">
              <a:latin typeface="DejaVu Serif Bold" panose="02060803050605020204" pitchFamily="18" charset="0"/>
              <a:ea typeface="DejaVu Serif Bold" panose="020608030506050202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197641" y="5447441"/>
            <a:ext cx="824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615996" y="5338146"/>
            <a:ext cx="102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sz="60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367947" y="1031578"/>
            <a:ext cx="14401800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HĐ1: </a:t>
            </a:r>
            <a:r>
              <a:rPr lang="en-US" sz="45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Để</a:t>
            </a:r>
            <a:r>
              <a:rPr lang="en-US" sz="45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tìm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hạt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thóc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ở ô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8, ta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phải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thực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hiện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phép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nhân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nhiêu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thừa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45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số</a:t>
            </a:r>
            <a:r>
              <a:rPr lang="en-US" sz="45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629899" y="5347037"/>
            <a:ext cx="10287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rgbClr val="7030A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2</a:t>
            </a:r>
            <a:endParaRPr lang="en-US" sz="6000" b="1" dirty="0">
              <a:solidFill>
                <a:srgbClr val="7030A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183738" y="5444880"/>
            <a:ext cx="82459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smtClean="0">
                <a:solidFill>
                  <a:srgbClr val="FF0000"/>
                </a:solidFill>
                <a:latin typeface="Cambria Math" panose="02040503050406030204" pitchFamily="18" charset="0"/>
                <a:ea typeface="Cambria Math" panose="02040503050406030204" pitchFamily="18" charset="0"/>
              </a:rPr>
              <a:t>7</a:t>
            </a:r>
            <a:endParaRPr lang="en-US" sz="5000" b="1" dirty="0">
              <a:solidFill>
                <a:srgbClr val="FF0000"/>
              </a:solidFill>
              <a:latin typeface="Cambria Math" panose="02040503050406030204" pitchFamily="18" charset="0"/>
              <a:ea typeface="Cambria Math" panose="02040503050406030204" pitchFamily="18" charset="0"/>
            </a:endParaRPr>
          </a:p>
        </p:txBody>
      </p:sp>
      <p:sp>
        <p:nvSpPr>
          <p:cNvPr id="23" name="Right Arrow 22"/>
          <p:cNvSpPr/>
          <p:nvPr/>
        </p:nvSpPr>
        <p:spPr>
          <a:xfrm>
            <a:off x="4188321" y="8617553"/>
            <a:ext cx="1221879" cy="1148339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26" name="TextBox 25"/>
          <p:cNvSpPr txBox="1"/>
          <p:nvPr/>
        </p:nvSpPr>
        <p:spPr>
          <a:xfrm>
            <a:off x="5791200" y="8724900"/>
            <a:ext cx="98298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bậc</a:t>
            </a:r>
            <a:r>
              <a:rPr lang="en-US" sz="5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5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5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19753E-6 L -0.08021 0.1753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10" y="8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1.97531E-6 L 0.12631 0.13935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11" y="69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8" grpId="0"/>
      <p:bldP spid="9" grpId="0"/>
      <p:bldP spid="10" grpId="0"/>
      <p:bldP spid="12" grpId="0"/>
      <p:bldP spid="13" grpId="0"/>
      <p:bldP spid="13" grpId="1"/>
      <p:bldP spid="14" grpId="1"/>
      <p:bldP spid="17" grpId="0"/>
      <p:bldP spid="19" grpId="0"/>
      <p:bldP spid="19" grpId="1"/>
      <p:bldP spid="20" grpId="0"/>
      <p:bldP spid="20" grpId="1"/>
      <p:bldP spid="23" grpId="0" animBg="1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idx="12"/>
          </p:nvPr>
        </p:nvSpPr>
        <p:spPr>
          <a:xfrm>
            <a:off x="6720976" y="5738820"/>
            <a:ext cx="2133600" cy="365125"/>
          </a:xfrm>
        </p:spPr>
        <p:txBody>
          <a:bodyPr/>
          <a:lstStyle/>
          <a:p>
            <a:fld id="{00000000-1234-1234-1234-123412341234}" type="slidenum">
              <a:rPr lang="en" smtClean="0"/>
              <a:pPr/>
              <a:t>7</a:t>
            </a:fld>
            <a:endParaRPr lang="en"/>
          </a:p>
        </p:txBody>
      </p:sp>
      <p:grpSp>
        <p:nvGrpSpPr>
          <p:cNvPr id="5" name="Google Shape;857;p46"/>
          <p:cNvGrpSpPr/>
          <p:nvPr/>
        </p:nvGrpSpPr>
        <p:grpSpPr>
          <a:xfrm>
            <a:off x="424731" y="1106687"/>
            <a:ext cx="618082" cy="806246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68410" y="2247900"/>
            <a:ext cx="14644372" cy="6091053"/>
            <a:chOff x="498340" y="1614007"/>
            <a:chExt cx="8321805" cy="3071184"/>
          </a:xfrm>
        </p:grpSpPr>
        <p:sp>
          <p:nvSpPr>
            <p:cNvPr id="20" name="Rounded Rectangle 19"/>
            <p:cNvSpPr/>
            <p:nvPr/>
          </p:nvSpPr>
          <p:spPr>
            <a:xfrm>
              <a:off x="498340" y="1614007"/>
              <a:ext cx="8321805" cy="3004251"/>
            </a:xfrm>
            <a:prstGeom prst="roundRect">
              <a:avLst/>
            </a:prstGeom>
            <a:solidFill>
              <a:srgbClr val="FFFFC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>
                <a:lnSpc>
                  <a:spcPct val="150000"/>
                </a:lnSpc>
              </a:pPr>
              <a:r>
                <a:rPr lang="en-US" sz="4000" dirty="0"/>
                <a:t>       </a:t>
              </a:r>
              <a:endParaRPr lang="en-US" sz="4000" dirty="0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/>
                <p:cNvSpPr txBox="1"/>
                <p:nvPr/>
              </p:nvSpPr>
              <p:spPr>
                <a:xfrm>
                  <a:off x="783309" y="1621286"/>
                  <a:ext cx="7744288" cy="144321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srgbClr val="FF0000"/>
                      </a:solidFill>
                    </a:rPr>
                    <a:t>Lũy </a:t>
                  </a:r>
                  <a:r>
                    <a:rPr lang="en-US" sz="4000" dirty="0" err="1">
                      <a:solidFill>
                        <a:srgbClr val="FF0000"/>
                      </a:solidFill>
                    </a:rPr>
                    <a:t>thừa</a:t>
                  </a:r>
                  <a:r>
                    <a:rPr lang="en-US" sz="4000" dirty="0">
                      <a:solidFill>
                        <a:srgbClr val="FF0000"/>
                      </a:solidFill>
                    </a:rPr>
                    <a:t> </a:t>
                  </a:r>
                  <a:r>
                    <a:rPr lang="en-US" sz="4000" dirty="0" err="1">
                      <a:solidFill>
                        <a:srgbClr val="FF0000"/>
                      </a:solidFill>
                    </a:rPr>
                    <a:t>bậc</a:t>
                  </a:r>
                  <a:r>
                    <a:rPr lang="en-US" sz="4000" dirty="0">
                      <a:solidFill>
                        <a:srgbClr val="FF0000"/>
                      </a:solidFill>
                    </a:rPr>
                    <a:t> n </a:t>
                  </a:r>
                  <a:r>
                    <a:rPr lang="en-US" sz="4000" dirty="0" err="1"/>
                    <a:t>của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số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tự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nhiên</a:t>
                  </a:r>
                  <a:r>
                    <a:rPr lang="en-US" sz="4000" dirty="0"/>
                    <a:t> a </a:t>
                  </a:r>
                  <a:r>
                    <a:rPr lang="en-US" sz="4000" dirty="0" err="1"/>
                    <a:t>là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tích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của</a:t>
                  </a:r>
                  <a:r>
                    <a:rPr lang="en-US" sz="4000" dirty="0"/>
                    <a:t> n </a:t>
                  </a:r>
                  <a:r>
                    <a:rPr lang="en-US" sz="4000" dirty="0" err="1"/>
                    <a:t>thừa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số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bằng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nhau</a:t>
                  </a:r>
                  <a:r>
                    <a:rPr lang="en-US" sz="4000" dirty="0"/>
                    <a:t>, </a:t>
                  </a:r>
                  <a:r>
                    <a:rPr lang="en-US" sz="4000" dirty="0" err="1"/>
                    <a:t>mỗi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thừa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số</a:t>
                  </a:r>
                  <a:r>
                    <a:rPr lang="en-US" sz="4000" dirty="0"/>
                    <a:t> </a:t>
                  </a:r>
                  <a:r>
                    <a:rPr lang="en-US" sz="4000" dirty="0" err="1"/>
                    <a:t>bằng</a:t>
                  </a:r>
                  <a:r>
                    <a:rPr lang="en-US" sz="4000" dirty="0"/>
                    <a:t> a: </a:t>
                  </a:r>
                </a:p>
                <a:p>
                  <a:pPr algn="ctr">
                    <a:lnSpc>
                      <a:spcPct val="150000"/>
                    </a:lnSpc>
                  </a:pPr>
                  <a:r>
                    <a:rPr lang="en-US" sz="4000" dirty="0">
                      <a:solidFill>
                        <a:srgbClr val="0070C0"/>
                      </a:solidFill>
                    </a:rPr>
                    <a:t>a</a:t>
                  </a:r>
                  <a:r>
                    <a:rPr lang="en-US" sz="4000" baseline="30000" dirty="0">
                      <a:solidFill>
                        <a:srgbClr val="0070C0"/>
                      </a:solidFill>
                    </a:rPr>
                    <a:t>n </a:t>
                  </a:r>
                  <a:r>
                    <a:rPr lang="en-US" sz="4000" dirty="0">
                      <a:solidFill>
                        <a:srgbClr val="0070C0"/>
                      </a:solidFill>
                    </a:rPr>
                    <a:t>= </a:t>
                  </a:r>
                  <a:r>
                    <a:rPr lang="en-US" sz="4000" dirty="0" err="1">
                      <a:solidFill>
                        <a:srgbClr val="0070C0"/>
                      </a:solidFill>
                    </a:rPr>
                    <a:t>a.a</a:t>
                  </a:r>
                  <a:r>
                    <a:rPr lang="en-US" sz="4000" dirty="0">
                      <a:solidFill>
                        <a:srgbClr val="0070C0"/>
                      </a:solidFill>
                    </a:rPr>
                    <a:t>. … .a </a:t>
                  </a:r>
                  <a:r>
                    <a:rPr lang="en-US" sz="4000" dirty="0"/>
                    <a:t>(  n </a:t>
                  </a:r>
                  <a14:m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∈</m:t>
                      </m:r>
                    </m:oMath>
                  </a14:m>
                  <a:r>
                    <a:rPr lang="en-US" sz="4000" dirty="0"/>
                    <a:t> </a:t>
                  </a:r>
                  <a14:m>
                    <m:oMath xmlns:m="http://schemas.openxmlformats.org/officeDocument/2006/math">
                      <m:r>
                        <a:rPr lang="en-US" sz="4000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a14:m>
                  <a:r>
                    <a:rPr lang="en-US" sz="4000" baseline="30000" dirty="0"/>
                    <a:t>*</a:t>
                  </a:r>
                  <a:r>
                    <a:rPr lang="en-US" sz="4000" dirty="0"/>
                    <a:t>)</a:t>
                  </a:r>
                </a:p>
              </p:txBody>
            </p:sp>
          </mc:Choice>
          <mc:Fallback xmlns="">
            <p:sp>
              <p:nvSpPr>
                <p:cNvPr id="26" name="TextBox 2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3309" y="1621286"/>
                  <a:ext cx="7744288" cy="1443218"/>
                </a:xfrm>
                <a:prstGeom prst="rect">
                  <a:avLst/>
                </a:prstGeom>
                <a:blipFill>
                  <a:blip r:embed="rId2"/>
                  <a:stretch>
                    <a:fillRect l="-1565" r="-1565" b="-489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" name="Left Brace 26"/>
            <p:cNvSpPr/>
            <p:nvPr/>
          </p:nvSpPr>
          <p:spPr>
            <a:xfrm rot="16200000">
              <a:off x="4300395" y="2516381"/>
              <a:ext cx="158689" cy="962039"/>
            </a:xfrm>
            <a:prstGeom prst="leftBrac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ot="0" spcFirstLastPara="0" vert="horz" wrap="square" lIns="182880" tIns="91440" rIns="182880" bIns="9144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 sz="4000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459565" y="3083217"/>
              <a:ext cx="1840345" cy="35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/>
                <a:t>n </a:t>
              </a:r>
              <a:r>
                <a:rPr lang="en-US" sz="4000" dirty="0" err="1"/>
                <a:t>thừa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endParaRPr lang="vi-VN" sz="4000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939232" y="3319333"/>
              <a:ext cx="5532988" cy="512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/>
                <a:t>a</a:t>
              </a:r>
              <a:r>
                <a:rPr lang="en-US" sz="4000" baseline="30000" dirty="0"/>
                <a:t>n  </a:t>
              </a:r>
              <a:r>
                <a:rPr lang="en-US" sz="4000" dirty="0" err="1"/>
                <a:t>đọc</a:t>
              </a:r>
              <a:r>
                <a:rPr lang="en-US" sz="4000" dirty="0"/>
                <a:t> </a:t>
              </a:r>
              <a:r>
                <a:rPr lang="en-US" sz="4000" dirty="0" err="1"/>
                <a:t>là</a:t>
              </a:r>
              <a:r>
                <a:rPr lang="en-US" sz="4000" dirty="0"/>
                <a:t> “ a </a:t>
              </a:r>
              <a:r>
                <a:rPr lang="en-US" sz="4000" dirty="0" err="1"/>
                <a:t>mũ</a:t>
              </a:r>
              <a:r>
                <a:rPr lang="en-US" sz="4000" dirty="0"/>
                <a:t> n” </a:t>
              </a:r>
              <a:r>
                <a:rPr lang="en-US" sz="4000" dirty="0" err="1"/>
                <a:t>hoặc</a:t>
              </a:r>
              <a:r>
                <a:rPr lang="en-US" sz="4000" dirty="0"/>
                <a:t>  “a </a:t>
              </a:r>
              <a:r>
                <a:rPr lang="en-US" sz="4000" dirty="0" err="1"/>
                <a:t>lũy</a:t>
              </a:r>
              <a:r>
                <a:rPr lang="en-US" sz="4000" dirty="0"/>
                <a:t> </a:t>
              </a:r>
              <a:r>
                <a:rPr lang="en-US" sz="4000" dirty="0" err="1"/>
                <a:t>thừa</a:t>
              </a:r>
              <a:r>
                <a:rPr lang="en-US" sz="4000" dirty="0"/>
                <a:t> n”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3551197" y="3707527"/>
              <a:ext cx="2921023" cy="977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/>
                <a:t>trong</a:t>
              </a:r>
              <a:r>
                <a:rPr lang="en-US" sz="4000" dirty="0"/>
                <a:t> </a:t>
              </a:r>
              <a:r>
                <a:rPr lang="en-US" sz="4000" dirty="0" err="1"/>
                <a:t>đó</a:t>
              </a:r>
              <a:r>
                <a:rPr lang="en-US" sz="4000" dirty="0"/>
                <a:t> : a </a:t>
              </a:r>
              <a:r>
                <a:rPr lang="en-US" sz="4000" dirty="0" err="1"/>
                <a:t>là</a:t>
              </a:r>
              <a:r>
                <a:rPr lang="en-US" sz="4000" dirty="0"/>
                <a:t> </a:t>
              </a:r>
              <a:r>
                <a:rPr lang="en-US" sz="4000" dirty="0" err="1"/>
                <a:t>cơ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.</a:t>
              </a:r>
            </a:p>
            <a:p>
              <a:pPr algn="just">
                <a:lnSpc>
                  <a:spcPct val="150000"/>
                </a:lnSpc>
              </a:pPr>
              <a:r>
                <a:rPr lang="en-US" sz="4000" dirty="0"/>
                <a:t>                n </a:t>
              </a:r>
              <a:r>
                <a:rPr lang="en-US" sz="4000" dirty="0" err="1"/>
                <a:t>là</a:t>
              </a:r>
              <a:r>
                <a:rPr lang="en-US" sz="4000" dirty="0"/>
                <a:t> </a:t>
              </a:r>
              <a:r>
                <a:rPr lang="en-US" sz="4000" dirty="0" err="1"/>
                <a:t>số</a:t>
              </a:r>
              <a:r>
                <a:rPr lang="en-US" sz="4000" dirty="0"/>
                <a:t> </a:t>
              </a:r>
              <a:r>
                <a:rPr lang="en-US" sz="4000" dirty="0" err="1"/>
                <a:t>mũ</a:t>
              </a:r>
              <a:r>
                <a:rPr lang="en-US" sz="4000" dirty="0"/>
                <a:t>.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785355" y="8717969"/>
            <a:ext cx="16279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Phép</a:t>
            </a:r>
            <a:r>
              <a:rPr lang="en-US" sz="3600" dirty="0"/>
              <a:t> </a:t>
            </a:r>
            <a:r>
              <a:rPr lang="en-US" sz="3600" dirty="0" err="1"/>
              <a:t>nhân</a:t>
            </a:r>
            <a:r>
              <a:rPr lang="en-US" sz="3600" dirty="0"/>
              <a:t> </a:t>
            </a:r>
            <a:r>
              <a:rPr lang="en-US" sz="3600" dirty="0" err="1"/>
              <a:t>nhiều</a:t>
            </a:r>
            <a:r>
              <a:rPr lang="en-US" sz="3600" dirty="0"/>
              <a:t> </a:t>
            </a:r>
            <a:r>
              <a:rPr lang="en-US" sz="3600" dirty="0" err="1"/>
              <a:t>thừa</a:t>
            </a:r>
            <a:r>
              <a:rPr lang="en-US" sz="3600" dirty="0"/>
              <a:t> </a:t>
            </a:r>
            <a:r>
              <a:rPr lang="en-US" sz="3600" dirty="0" err="1"/>
              <a:t>số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nhau</a:t>
            </a:r>
            <a:r>
              <a:rPr lang="en-US" sz="3600" dirty="0"/>
              <a:t> </a:t>
            </a:r>
            <a:r>
              <a:rPr lang="en-US" sz="3600" dirty="0" err="1"/>
              <a:t>gọi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>
                <a:solidFill>
                  <a:srgbClr val="FF0000"/>
                </a:solidFill>
              </a:rPr>
              <a:t>phép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nâng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lên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lũy</a:t>
            </a:r>
            <a:r>
              <a:rPr lang="en-US" sz="3600">
                <a:solidFill>
                  <a:srgbClr val="FF0000"/>
                </a:solidFill>
              </a:rPr>
              <a:t> thừa.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5616323" y="3521334"/>
            <a:ext cx="19731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9600" b="1" dirty="0">
                <a:solidFill>
                  <a:srgbClr val="0070C0"/>
                </a:solidFill>
              </a:rPr>
              <a:t>a</a:t>
            </a:r>
            <a:r>
              <a:rPr lang="en-US" sz="9600" b="1" baseline="30000" dirty="0">
                <a:solidFill>
                  <a:srgbClr val="0070C0"/>
                </a:solidFill>
              </a:rPr>
              <a:t>n</a:t>
            </a:r>
            <a:endParaRPr lang="vi-VN" sz="9600" b="1" dirty="0">
              <a:solidFill>
                <a:srgbClr val="0070C0"/>
              </a:solidFill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5400000">
            <a:off x="16528936" y="2711504"/>
            <a:ext cx="1167732" cy="97879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6571506" y="1982569"/>
            <a:ext cx="194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Số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mũ</a:t>
            </a:r>
            <a:endParaRPr lang="vi-VN" sz="3600" dirty="0">
              <a:solidFill>
                <a:srgbClr val="FF0000"/>
              </a:solidFill>
            </a:endParaRPr>
          </a:p>
        </p:txBody>
      </p:sp>
      <p:cxnSp>
        <p:nvCxnSpPr>
          <p:cNvPr id="41" name="Straight Arrow Connector 40"/>
          <p:cNvCxnSpPr/>
          <p:nvPr/>
        </p:nvCxnSpPr>
        <p:spPr>
          <a:xfrm flipH="1" flipV="1">
            <a:off x="16264800" y="5170852"/>
            <a:ext cx="1784" cy="5332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15357675" y="5867495"/>
            <a:ext cx="19450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</a:rPr>
              <a:t>Cơ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 err="1">
                <a:solidFill>
                  <a:srgbClr val="FF0000"/>
                </a:solidFill>
              </a:rPr>
              <a:t>số</a:t>
            </a:r>
            <a:endParaRPr lang="vi-VN" sz="3600" dirty="0">
              <a:solidFill>
                <a:srgbClr val="FF0000"/>
              </a:solidFill>
            </a:endParaRPr>
          </a:p>
        </p:txBody>
      </p:sp>
      <p:sp>
        <p:nvSpPr>
          <p:cNvPr id="45" name="Right Arrow 44"/>
          <p:cNvSpPr/>
          <p:nvPr/>
        </p:nvSpPr>
        <p:spPr>
          <a:xfrm>
            <a:off x="319779" y="8906507"/>
            <a:ext cx="424730" cy="504390"/>
          </a:xfrm>
          <a:prstGeom prst="righ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</p:spTree>
    <p:extLst>
      <p:ext uri="{BB962C8B-B14F-4D97-AF65-F5344CB8AC3E}">
        <p14:creationId xmlns:p14="http://schemas.microsoft.com/office/powerpoint/2010/main" val="42738488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7" grpId="0"/>
      <p:bldP spid="43" grpId="0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15236000" y="9273000"/>
            <a:ext cx="2974800" cy="6312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ctr" anchorCtr="0">
            <a:noAutofit/>
          </a:bodyPr>
          <a:lstStyle/>
          <a:p>
            <a:fld id="{00000000-1234-1234-1234-123412341234}" type="slidenum">
              <a:rPr lang="en"/>
              <a:pPr/>
              <a:t>8</a:t>
            </a:fld>
            <a:endParaRPr/>
          </a:p>
        </p:txBody>
      </p:sp>
      <p:grpSp>
        <p:nvGrpSpPr>
          <p:cNvPr id="5" name="Google Shape;857;p46"/>
          <p:cNvGrpSpPr/>
          <p:nvPr/>
        </p:nvGrpSpPr>
        <p:grpSpPr>
          <a:xfrm>
            <a:off x="424731" y="1106687"/>
            <a:ext cx="618082" cy="806246"/>
            <a:chOff x="590250" y="244200"/>
            <a:chExt cx="407975" cy="532175"/>
          </a:xfrm>
        </p:grpSpPr>
        <p:sp>
          <p:nvSpPr>
            <p:cNvPr id="6" name="Google Shape;858;p46"/>
            <p:cNvSpPr/>
            <p:nvPr/>
          </p:nvSpPr>
          <p:spPr>
            <a:xfrm>
              <a:off x="623125" y="313625"/>
              <a:ext cx="375100" cy="462750"/>
            </a:xfrm>
            <a:custGeom>
              <a:avLst/>
              <a:gdLst/>
              <a:ahLst/>
              <a:cxnLst/>
              <a:rect l="l" t="t" r="r" b="b"/>
              <a:pathLst>
                <a:path w="15004" h="18510" fill="none" extrusionOk="0">
                  <a:moveTo>
                    <a:pt x="1" y="17536"/>
                  </a:moveTo>
                  <a:lnTo>
                    <a:pt x="1" y="17536"/>
                  </a:lnTo>
                  <a:lnTo>
                    <a:pt x="1" y="17536"/>
                  </a:lnTo>
                  <a:lnTo>
                    <a:pt x="25" y="17682"/>
                  </a:lnTo>
                  <a:lnTo>
                    <a:pt x="49" y="17852"/>
                  </a:lnTo>
                  <a:lnTo>
                    <a:pt x="123" y="18023"/>
                  </a:lnTo>
                  <a:lnTo>
                    <a:pt x="220" y="18193"/>
                  </a:lnTo>
                  <a:lnTo>
                    <a:pt x="293" y="18291"/>
                  </a:lnTo>
                  <a:lnTo>
                    <a:pt x="390" y="18364"/>
                  </a:lnTo>
                  <a:lnTo>
                    <a:pt x="488" y="18412"/>
                  </a:lnTo>
                  <a:lnTo>
                    <a:pt x="610" y="18461"/>
                  </a:lnTo>
                  <a:lnTo>
                    <a:pt x="756" y="18510"/>
                  </a:lnTo>
                  <a:lnTo>
                    <a:pt x="926" y="18510"/>
                  </a:lnTo>
                  <a:lnTo>
                    <a:pt x="14468" y="18510"/>
                  </a:lnTo>
                  <a:lnTo>
                    <a:pt x="14468" y="18510"/>
                  </a:lnTo>
                  <a:lnTo>
                    <a:pt x="14541" y="18510"/>
                  </a:lnTo>
                  <a:lnTo>
                    <a:pt x="14614" y="18485"/>
                  </a:lnTo>
                  <a:lnTo>
                    <a:pt x="14736" y="18412"/>
                  </a:lnTo>
                  <a:lnTo>
                    <a:pt x="14833" y="18291"/>
                  </a:lnTo>
                  <a:lnTo>
                    <a:pt x="14906" y="18144"/>
                  </a:lnTo>
                  <a:lnTo>
                    <a:pt x="14955" y="17974"/>
                  </a:lnTo>
                  <a:lnTo>
                    <a:pt x="14979" y="17779"/>
                  </a:lnTo>
                  <a:lnTo>
                    <a:pt x="15003" y="17438"/>
                  </a:lnTo>
                  <a:lnTo>
                    <a:pt x="15003" y="487"/>
                  </a:lnTo>
                  <a:lnTo>
                    <a:pt x="15003" y="487"/>
                  </a:lnTo>
                  <a:lnTo>
                    <a:pt x="15003" y="341"/>
                  </a:lnTo>
                  <a:lnTo>
                    <a:pt x="14979" y="219"/>
                  </a:lnTo>
                  <a:lnTo>
                    <a:pt x="14955" y="146"/>
                  </a:lnTo>
                  <a:lnTo>
                    <a:pt x="14906" y="73"/>
                  </a:lnTo>
                  <a:lnTo>
                    <a:pt x="14833" y="49"/>
                  </a:lnTo>
                  <a:lnTo>
                    <a:pt x="14736" y="24"/>
                  </a:lnTo>
                  <a:lnTo>
                    <a:pt x="14468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7" name="Google Shape;859;p46"/>
            <p:cNvSpPr/>
            <p:nvPr/>
          </p:nvSpPr>
          <p:spPr>
            <a:xfrm>
              <a:off x="590250" y="269775"/>
              <a:ext cx="377525" cy="462775"/>
            </a:xfrm>
            <a:custGeom>
              <a:avLst/>
              <a:gdLst/>
              <a:ahLst/>
              <a:cxnLst/>
              <a:rect l="l" t="t" r="r" b="b"/>
              <a:pathLst>
                <a:path w="15101" h="18511" fill="none" extrusionOk="0">
                  <a:moveTo>
                    <a:pt x="14321" y="0"/>
                  </a:moveTo>
                  <a:lnTo>
                    <a:pt x="780" y="0"/>
                  </a:lnTo>
                  <a:lnTo>
                    <a:pt x="780" y="0"/>
                  </a:lnTo>
                  <a:lnTo>
                    <a:pt x="634" y="25"/>
                  </a:lnTo>
                  <a:lnTo>
                    <a:pt x="488" y="74"/>
                  </a:lnTo>
                  <a:lnTo>
                    <a:pt x="342" y="122"/>
                  </a:lnTo>
                  <a:lnTo>
                    <a:pt x="220" y="220"/>
                  </a:lnTo>
                  <a:lnTo>
                    <a:pt x="122" y="341"/>
                  </a:lnTo>
                  <a:lnTo>
                    <a:pt x="74" y="488"/>
                  </a:lnTo>
                  <a:lnTo>
                    <a:pt x="25" y="634"/>
                  </a:lnTo>
                  <a:lnTo>
                    <a:pt x="1" y="780"/>
                  </a:lnTo>
                  <a:lnTo>
                    <a:pt x="1" y="17731"/>
                  </a:lnTo>
                  <a:lnTo>
                    <a:pt x="1" y="17731"/>
                  </a:lnTo>
                  <a:lnTo>
                    <a:pt x="25" y="17877"/>
                  </a:lnTo>
                  <a:lnTo>
                    <a:pt x="74" y="18023"/>
                  </a:lnTo>
                  <a:lnTo>
                    <a:pt x="122" y="18169"/>
                  </a:lnTo>
                  <a:lnTo>
                    <a:pt x="220" y="18291"/>
                  </a:lnTo>
                  <a:lnTo>
                    <a:pt x="342" y="18388"/>
                  </a:lnTo>
                  <a:lnTo>
                    <a:pt x="488" y="18437"/>
                  </a:lnTo>
                  <a:lnTo>
                    <a:pt x="634" y="18486"/>
                  </a:lnTo>
                  <a:lnTo>
                    <a:pt x="780" y="18510"/>
                  </a:lnTo>
                  <a:lnTo>
                    <a:pt x="14321" y="18510"/>
                  </a:lnTo>
                  <a:lnTo>
                    <a:pt x="14321" y="18510"/>
                  </a:lnTo>
                  <a:lnTo>
                    <a:pt x="14467" y="18486"/>
                  </a:lnTo>
                  <a:lnTo>
                    <a:pt x="14614" y="18437"/>
                  </a:lnTo>
                  <a:lnTo>
                    <a:pt x="14760" y="18388"/>
                  </a:lnTo>
                  <a:lnTo>
                    <a:pt x="14881" y="18291"/>
                  </a:lnTo>
                  <a:lnTo>
                    <a:pt x="14979" y="18169"/>
                  </a:lnTo>
                  <a:lnTo>
                    <a:pt x="15028" y="18023"/>
                  </a:lnTo>
                  <a:lnTo>
                    <a:pt x="15076" y="17877"/>
                  </a:lnTo>
                  <a:lnTo>
                    <a:pt x="15101" y="17731"/>
                  </a:lnTo>
                  <a:lnTo>
                    <a:pt x="15101" y="780"/>
                  </a:lnTo>
                  <a:lnTo>
                    <a:pt x="15101" y="780"/>
                  </a:lnTo>
                  <a:lnTo>
                    <a:pt x="15076" y="634"/>
                  </a:lnTo>
                  <a:lnTo>
                    <a:pt x="15028" y="488"/>
                  </a:lnTo>
                  <a:lnTo>
                    <a:pt x="14979" y="341"/>
                  </a:lnTo>
                  <a:lnTo>
                    <a:pt x="14881" y="220"/>
                  </a:lnTo>
                  <a:lnTo>
                    <a:pt x="14760" y="122"/>
                  </a:lnTo>
                  <a:lnTo>
                    <a:pt x="14614" y="74"/>
                  </a:lnTo>
                  <a:lnTo>
                    <a:pt x="14467" y="25"/>
                  </a:lnTo>
                  <a:lnTo>
                    <a:pt x="14321" y="0"/>
                  </a:lnTo>
                  <a:lnTo>
                    <a:pt x="14321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8" name="Google Shape;860;p46"/>
            <p:cNvSpPr/>
            <p:nvPr/>
          </p:nvSpPr>
          <p:spPr>
            <a:xfrm>
              <a:off x="796650" y="274025"/>
              <a:ext cx="45100" cy="45100"/>
            </a:xfrm>
            <a:custGeom>
              <a:avLst/>
              <a:gdLst/>
              <a:ahLst/>
              <a:cxnLst/>
              <a:rect l="l" t="t" r="r" b="b"/>
              <a:pathLst>
                <a:path w="1804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3" y="25"/>
                  </a:lnTo>
                  <a:lnTo>
                    <a:pt x="1243" y="74"/>
                  </a:lnTo>
                  <a:lnTo>
                    <a:pt x="1414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4" y="1657"/>
                  </a:lnTo>
                  <a:lnTo>
                    <a:pt x="1243" y="1730"/>
                  </a:lnTo>
                  <a:lnTo>
                    <a:pt x="1073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2" y="1779"/>
                  </a:lnTo>
                  <a:lnTo>
                    <a:pt x="561" y="1730"/>
                  </a:lnTo>
                  <a:lnTo>
                    <a:pt x="391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1" y="147"/>
                  </a:lnTo>
                  <a:lnTo>
                    <a:pt x="561" y="74"/>
                  </a:lnTo>
                  <a:lnTo>
                    <a:pt x="732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9" name="Google Shape;861;p46"/>
            <p:cNvSpPr/>
            <p:nvPr/>
          </p:nvSpPr>
          <p:spPr>
            <a:xfrm>
              <a:off x="7138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2" y="1"/>
                  </a:move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9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9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9" y="1535"/>
                  </a:lnTo>
                  <a:lnTo>
                    <a:pt x="147" y="1414"/>
                  </a:lnTo>
                  <a:lnTo>
                    <a:pt x="74" y="1243"/>
                  </a:lnTo>
                  <a:lnTo>
                    <a:pt x="25" y="1073"/>
                  </a:lnTo>
                  <a:lnTo>
                    <a:pt x="1" y="902"/>
                  </a:lnTo>
                  <a:lnTo>
                    <a:pt x="1" y="902"/>
                  </a:lnTo>
                  <a:lnTo>
                    <a:pt x="25" y="732"/>
                  </a:lnTo>
                  <a:lnTo>
                    <a:pt x="74" y="561"/>
                  </a:lnTo>
                  <a:lnTo>
                    <a:pt x="147" y="391"/>
                  </a:lnTo>
                  <a:lnTo>
                    <a:pt x="269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0" name="Google Shape;862;p46"/>
            <p:cNvSpPr/>
            <p:nvPr/>
          </p:nvSpPr>
          <p:spPr>
            <a:xfrm>
              <a:off x="631050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0" y="902"/>
                  </a:move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7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1" y="74"/>
                  </a:lnTo>
                  <a:lnTo>
                    <a:pt x="731" y="25"/>
                  </a:lnTo>
                  <a:lnTo>
                    <a:pt x="902" y="1"/>
                  </a:lnTo>
                  <a:lnTo>
                    <a:pt x="902" y="1"/>
                  </a:lnTo>
                  <a:lnTo>
                    <a:pt x="1072" y="25"/>
                  </a:lnTo>
                  <a:lnTo>
                    <a:pt x="1243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7" y="391"/>
                  </a:lnTo>
                  <a:lnTo>
                    <a:pt x="1730" y="561"/>
                  </a:lnTo>
                  <a:lnTo>
                    <a:pt x="1778" y="732"/>
                  </a:lnTo>
                  <a:lnTo>
                    <a:pt x="1803" y="902"/>
                  </a:lnTo>
                  <a:lnTo>
                    <a:pt x="1803" y="902"/>
                  </a:lnTo>
                  <a:lnTo>
                    <a:pt x="1778" y="1073"/>
                  </a:lnTo>
                  <a:lnTo>
                    <a:pt x="1730" y="1243"/>
                  </a:lnTo>
                  <a:lnTo>
                    <a:pt x="1657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3" y="1730"/>
                  </a:lnTo>
                  <a:lnTo>
                    <a:pt x="1072" y="1779"/>
                  </a:lnTo>
                  <a:lnTo>
                    <a:pt x="902" y="1803"/>
                  </a:lnTo>
                  <a:lnTo>
                    <a:pt x="902" y="1803"/>
                  </a:lnTo>
                  <a:lnTo>
                    <a:pt x="731" y="1779"/>
                  </a:lnTo>
                  <a:lnTo>
                    <a:pt x="561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7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1" name="Google Shape;863;p46"/>
            <p:cNvSpPr/>
            <p:nvPr/>
          </p:nvSpPr>
          <p:spPr>
            <a:xfrm>
              <a:off x="649925" y="590050"/>
              <a:ext cx="133975" cy="25"/>
            </a:xfrm>
            <a:custGeom>
              <a:avLst/>
              <a:gdLst/>
              <a:ahLst/>
              <a:cxnLst/>
              <a:rect l="l" t="t" r="r" b="b"/>
              <a:pathLst>
                <a:path w="5359" h="1" fill="none" extrusionOk="0">
                  <a:moveTo>
                    <a:pt x="5358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2" name="Google Shape;864;p46"/>
            <p:cNvSpPr/>
            <p:nvPr/>
          </p:nvSpPr>
          <p:spPr>
            <a:xfrm>
              <a:off x="649925" y="5346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3" name="Google Shape;865;p46"/>
            <p:cNvSpPr/>
            <p:nvPr/>
          </p:nvSpPr>
          <p:spPr>
            <a:xfrm>
              <a:off x="649925" y="4798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4" name="Google Shape;866;p46"/>
            <p:cNvSpPr/>
            <p:nvPr/>
          </p:nvSpPr>
          <p:spPr>
            <a:xfrm>
              <a:off x="649925" y="424425"/>
              <a:ext cx="255750" cy="25"/>
            </a:xfrm>
            <a:custGeom>
              <a:avLst/>
              <a:gdLst/>
              <a:ahLst/>
              <a:cxnLst/>
              <a:rect l="l" t="t" r="r" b="b"/>
              <a:pathLst>
                <a:path w="10230" h="1" fill="none" extrusionOk="0">
                  <a:moveTo>
                    <a:pt x="10229" y="1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5" name="Google Shape;867;p46"/>
            <p:cNvSpPr/>
            <p:nvPr/>
          </p:nvSpPr>
          <p:spPr>
            <a:xfrm>
              <a:off x="879475" y="274025"/>
              <a:ext cx="45075" cy="45100"/>
            </a:xfrm>
            <a:custGeom>
              <a:avLst/>
              <a:gdLst/>
              <a:ahLst/>
              <a:cxnLst/>
              <a:rect l="l" t="t" r="r" b="b"/>
              <a:pathLst>
                <a:path w="1803" h="1804" fill="none" extrusionOk="0">
                  <a:moveTo>
                    <a:pt x="901" y="1803"/>
                  </a:moveTo>
                  <a:lnTo>
                    <a:pt x="901" y="1803"/>
                  </a:lnTo>
                  <a:lnTo>
                    <a:pt x="731" y="1779"/>
                  </a:lnTo>
                  <a:lnTo>
                    <a:pt x="560" y="1730"/>
                  </a:lnTo>
                  <a:lnTo>
                    <a:pt x="390" y="1657"/>
                  </a:lnTo>
                  <a:lnTo>
                    <a:pt x="268" y="1535"/>
                  </a:lnTo>
                  <a:lnTo>
                    <a:pt x="146" y="1414"/>
                  </a:lnTo>
                  <a:lnTo>
                    <a:pt x="73" y="1243"/>
                  </a:lnTo>
                  <a:lnTo>
                    <a:pt x="25" y="1073"/>
                  </a:lnTo>
                  <a:lnTo>
                    <a:pt x="0" y="902"/>
                  </a:lnTo>
                  <a:lnTo>
                    <a:pt x="0" y="902"/>
                  </a:lnTo>
                  <a:lnTo>
                    <a:pt x="25" y="732"/>
                  </a:lnTo>
                  <a:lnTo>
                    <a:pt x="73" y="561"/>
                  </a:lnTo>
                  <a:lnTo>
                    <a:pt x="146" y="391"/>
                  </a:lnTo>
                  <a:lnTo>
                    <a:pt x="268" y="269"/>
                  </a:lnTo>
                  <a:lnTo>
                    <a:pt x="390" y="147"/>
                  </a:lnTo>
                  <a:lnTo>
                    <a:pt x="560" y="74"/>
                  </a:lnTo>
                  <a:lnTo>
                    <a:pt x="731" y="25"/>
                  </a:lnTo>
                  <a:lnTo>
                    <a:pt x="901" y="1"/>
                  </a:lnTo>
                  <a:lnTo>
                    <a:pt x="901" y="1"/>
                  </a:lnTo>
                  <a:lnTo>
                    <a:pt x="1072" y="25"/>
                  </a:lnTo>
                  <a:lnTo>
                    <a:pt x="1242" y="74"/>
                  </a:lnTo>
                  <a:lnTo>
                    <a:pt x="1413" y="147"/>
                  </a:lnTo>
                  <a:lnTo>
                    <a:pt x="1535" y="269"/>
                  </a:lnTo>
                  <a:lnTo>
                    <a:pt x="1656" y="391"/>
                  </a:lnTo>
                  <a:lnTo>
                    <a:pt x="1729" y="561"/>
                  </a:lnTo>
                  <a:lnTo>
                    <a:pt x="1778" y="732"/>
                  </a:lnTo>
                  <a:lnTo>
                    <a:pt x="1802" y="902"/>
                  </a:lnTo>
                  <a:lnTo>
                    <a:pt x="1802" y="902"/>
                  </a:lnTo>
                  <a:lnTo>
                    <a:pt x="1778" y="1073"/>
                  </a:lnTo>
                  <a:lnTo>
                    <a:pt x="1729" y="1243"/>
                  </a:lnTo>
                  <a:lnTo>
                    <a:pt x="1656" y="1414"/>
                  </a:lnTo>
                  <a:lnTo>
                    <a:pt x="1535" y="1535"/>
                  </a:lnTo>
                  <a:lnTo>
                    <a:pt x="1413" y="1657"/>
                  </a:lnTo>
                  <a:lnTo>
                    <a:pt x="1242" y="1730"/>
                  </a:lnTo>
                  <a:lnTo>
                    <a:pt x="1072" y="1779"/>
                  </a:lnTo>
                  <a:lnTo>
                    <a:pt x="901" y="1803"/>
                  </a:lnTo>
                  <a:lnTo>
                    <a:pt x="901" y="1803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6" name="Google Shape;868;p46"/>
            <p:cNvSpPr/>
            <p:nvPr/>
          </p:nvSpPr>
          <p:spPr>
            <a:xfrm>
              <a:off x="6548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7" name="Google Shape;869;p46"/>
            <p:cNvSpPr/>
            <p:nvPr/>
          </p:nvSpPr>
          <p:spPr>
            <a:xfrm>
              <a:off x="7376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8" name="Google Shape;870;p46"/>
            <p:cNvSpPr/>
            <p:nvPr/>
          </p:nvSpPr>
          <p:spPr>
            <a:xfrm>
              <a:off x="820400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1" y="1"/>
                  </a:moveTo>
                  <a:lnTo>
                    <a:pt x="1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  <p:sp>
          <p:nvSpPr>
            <p:cNvPr id="19" name="Google Shape;871;p46"/>
            <p:cNvSpPr/>
            <p:nvPr/>
          </p:nvSpPr>
          <p:spPr>
            <a:xfrm>
              <a:off x="903225" y="244200"/>
              <a:ext cx="25" cy="51175"/>
            </a:xfrm>
            <a:custGeom>
              <a:avLst/>
              <a:gdLst/>
              <a:ahLst/>
              <a:cxnLst/>
              <a:rect l="l" t="t" r="r" b="b"/>
              <a:pathLst>
                <a:path w="1" h="2047" fill="none" extrusionOk="0">
                  <a:moveTo>
                    <a:pt x="0" y="1"/>
                  </a:moveTo>
                  <a:lnTo>
                    <a:pt x="0" y="2046"/>
                  </a:lnTo>
                </a:path>
              </a:pathLst>
            </a:custGeom>
            <a:noFill/>
            <a:ln w="12175" cap="rnd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endParaRPr sz="3600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256335" y="1081936"/>
            <a:ext cx="307522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Chú</a:t>
            </a:r>
            <a:r>
              <a:rPr lang="en-US" sz="5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ý</a:t>
            </a:r>
            <a:endParaRPr lang="vi-VN" sz="5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15139" y="3122865"/>
            <a:ext cx="31290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tabLst>
                <a:tab pos="720090" algn="l"/>
                <a:tab pos="1440180" algn="l"/>
              </a:tabLst>
            </a:pPr>
            <a:r>
              <a:rPr lang="en-US" sz="4800" dirty="0">
                <a:ea typeface="Calibri" panose="020F0502020204030204" pitchFamily="34" charset="0"/>
              </a:rPr>
              <a:t>Ta </a:t>
            </a:r>
            <a:r>
              <a:rPr lang="en-US" sz="4800" dirty="0" err="1">
                <a:ea typeface="Calibri" panose="020F0502020204030204" pitchFamily="34" charset="0"/>
              </a:rPr>
              <a:t>có</a:t>
            </a:r>
            <a:r>
              <a:rPr lang="en-US" sz="4800" dirty="0">
                <a:ea typeface="Calibri" panose="020F0502020204030204" pitchFamily="34" charset="0"/>
              </a:rPr>
              <a:t>. a</a:t>
            </a:r>
            <a:r>
              <a:rPr lang="en-US" sz="4800" baseline="30000" dirty="0">
                <a:ea typeface="Calibri" panose="020F0502020204030204" pitchFamily="34" charset="0"/>
              </a:rPr>
              <a:t>1</a:t>
            </a:r>
            <a:r>
              <a:rPr lang="en-US" sz="4800" dirty="0">
                <a:ea typeface="Calibri" panose="020F0502020204030204" pitchFamily="34" charset="0"/>
              </a:rPr>
              <a:t> = a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24731" y="4163121"/>
            <a:ext cx="173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/>
              <a:t>a</a:t>
            </a:r>
            <a:r>
              <a:rPr lang="en-US" sz="4800" baseline="30000" dirty="0"/>
              <a:t>2 </a:t>
            </a:r>
            <a:r>
              <a:rPr lang="en-US" sz="4800" dirty="0" err="1"/>
              <a:t>cũng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gọi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bình</a:t>
            </a:r>
            <a:r>
              <a:rPr lang="en-US" sz="4800" dirty="0"/>
              <a:t> </a:t>
            </a:r>
            <a:r>
              <a:rPr lang="en-US" sz="4800" dirty="0" err="1"/>
              <a:t>phương</a:t>
            </a:r>
            <a:r>
              <a:rPr lang="en-US" sz="4800" dirty="0"/>
              <a:t> (hay </a:t>
            </a:r>
            <a:r>
              <a:rPr lang="en-US" sz="4800" dirty="0" err="1"/>
              <a:t>bình</a:t>
            </a:r>
            <a:r>
              <a:rPr lang="en-US" sz="4800" dirty="0"/>
              <a:t> </a:t>
            </a:r>
            <a:r>
              <a:rPr lang="en-US" sz="4800" dirty="0" err="1"/>
              <a:t>phương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a).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24731" y="5311366"/>
            <a:ext cx="173631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/>
              <a:t>a</a:t>
            </a:r>
            <a:r>
              <a:rPr lang="en-US" sz="4800" baseline="30000" dirty="0"/>
              <a:t>3</a:t>
            </a:r>
            <a:r>
              <a:rPr lang="en-US" sz="4800" dirty="0"/>
              <a:t> </a:t>
            </a:r>
            <a:r>
              <a:rPr lang="en-US" sz="4800" dirty="0" err="1"/>
              <a:t>cũng</a:t>
            </a:r>
            <a:r>
              <a:rPr lang="en-US" sz="4800" dirty="0"/>
              <a:t> </a:t>
            </a:r>
            <a:r>
              <a:rPr lang="en-US" sz="4800" dirty="0" err="1"/>
              <a:t>được</a:t>
            </a:r>
            <a:r>
              <a:rPr lang="en-US" sz="4800" dirty="0"/>
              <a:t> </a:t>
            </a:r>
            <a:r>
              <a:rPr lang="en-US" sz="4800" dirty="0" err="1"/>
              <a:t>gọi</a:t>
            </a:r>
            <a:r>
              <a:rPr lang="en-US" sz="4800" dirty="0"/>
              <a:t> </a:t>
            </a:r>
            <a:r>
              <a:rPr lang="en-US" sz="4800" dirty="0" err="1"/>
              <a:t>là</a:t>
            </a:r>
            <a:r>
              <a:rPr lang="en-US" sz="4800" dirty="0"/>
              <a:t> </a:t>
            </a:r>
            <a:r>
              <a:rPr lang="en-US" sz="4800" dirty="0" err="1"/>
              <a:t>lập</a:t>
            </a:r>
            <a:r>
              <a:rPr lang="en-US" sz="4800" dirty="0"/>
              <a:t> </a:t>
            </a:r>
            <a:r>
              <a:rPr lang="en-US" sz="4800" dirty="0" err="1"/>
              <a:t>phương</a:t>
            </a:r>
            <a:r>
              <a:rPr lang="en-US" sz="4800" dirty="0"/>
              <a:t> (hay </a:t>
            </a:r>
            <a:r>
              <a:rPr lang="en-US" sz="4800" dirty="0" err="1"/>
              <a:t>lập</a:t>
            </a:r>
            <a:r>
              <a:rPr lang="en-US" sz="4800" dirty="0"/>
              <a:t> </a:t>
            </a:r>
            <a:r>
              <a:rPr lang="en-US" sz="4800" dirty="0" err="1"/>
              <a:t>phương</a:t>
            </a:r>
            <a:r>
              <a:rPr lang="en-US" sz="4800" dirty="0"/>
              <a:t> </a:t>
            </a:r>
            <a:r>
              <a:rPr lang="en-US" sz="4800" dirty="0" err="1"/>
              <a:t>của</a:t>
            </a:r>
            <a:r>
              <a:rPr lang="en-US" sz="4800" dirty="0"/>
              <a:t> a).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-876933" y="6707931"/>
            <a:ext cx="16902982" cy="1147714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800" dirty="0" err="1">
                <a:solidFill>
                  <a:schemeClr val="tx1"/>
                </a:solidFill>
              </a:rPr>
              <a:t>Các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số</a:t>
            </a:r>
            <a:r>
              <a:rPr lang="en-US" sz="4800" dirty="0">
                <a:solidFill>
                  <a:schemeClr val="tx1"/>
                </a:solidFill>
              </a:rPr>
              <a:t> 0, 1, 4, 9, 16,.. </a:t>
            </a:r>
            <a:r>
              <a:rPr lang="en-US" sz="4800" dirty="0" err="1">
                <a:solidFill>
                  <a:schemeClr val="tx1"/>
                </a:solidFill>
              </a:rPr>
              <a:t>Gọi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là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các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số</a:t>
            </a:r>
            <a:r>
              <a:rPr lang="en-US" sz="4800" dirty="0">
                <a:solidFill>
                  <a:schemeClr val="tx1"/>
                </a:solidFill>
              </a:rPr>
              <a:t>  </a:t>
            </a:r>
            <a:r>
              <a:rPr lang="en-US" sz="4800" dirty="0" err="1">
                <a:solidFill>
                  <a:schemeClr val="tx1"/>
                </a:solidFill>
              </a:rPr>
              <a:t>chính</a:t>
            </a:r>
            <a:r>
              <a:rPr lang="en-US" sz="4800" dirty="0">
                <a:solidFill>
                  <a:schemeClr val="tx1"/>
                </a:solidFill>
              </a:rPr>
              <a:t> </a:t>
            </a:r>
            <a:r>
              <a:rPr lang="en-US" sz="4800" dirty="0" err="1">
                <a:solidFill>
                  <a:schemeClr val="tx1"/>
                </a:solidFill>
              </a:rPr>
              <a:t>phương</a:t>
            </a:r>
            <a:r>
              <a:rPr lang="en-US" sz="4800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30" name="Oval 29"/>
          <p:cNvSpPr/>
          <p:nvPr/>
        </p:nvSpPr>
        <p:spPr>
          <a:xfrm flipH="1">
            <a:off x="2611066" y="8658088"/>
            <a:ext cx="182880" cy="18288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600"/>
          </a:p>
        </p:txBody>
      </p:sp>
      <p:sp>
        <p:nvSpPr>
          <p:cNvPr id="31" name="TextBox 30"/>
          <p:cNvSpPr txBox="1"/>
          <p:nvPr/>
        </p:nvSpPr>
        <p:spPr>
          <a:xfrm>
            <a:off x="2225029" y="9338214"/>
            <a:ext cx="102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1</a:t>
            </a:r>
            <a:r>
              <a:rPr lang="en-US" sz="4800" baseline="30000" dirty="0"/>
              <a:t>2</a:t>
            </a:r>
            <a:endParaRPr lang="vi-VN" sz="4800" dirty="0"/>
          </a:p>
        </p:txBody>
      </p:sp>
      <p:grpSp>
        <p:nvGrpSpPr>
          <p:cNvPr id="32" name="Group 31"/>
          <p:cNvGrpSpPr/>
          <p:nvPr/>
        </p:nvGrpSpPr>
        <p:grpSpPr>
          <a:xfrm>
            <a:off x="4557354" y="8378026"/>
            <a:ext cx="618876" cy="580616"/>
            <a:chOff x="1104737" y="4325615"/>
            <a:chExt cx="309438" cy="290308"/>
          </a:xfrm>
        </p:grpSpPr>
        <p:sp>
          <p:nvSpPr>
            <p:cNvPr id="36" name="Oval 35"/>
            <p:cNvSpPr/>
            <p:nvPr/>
          </p:nvSpPr>
          <p:spPr>
            <a:xfrm flipH="1" flipV="1">
              <a:off x="1104737" y="4325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37" name="Oval 36"/>
            <p:cNvSpPr/>
            <p:nvPr/>
          </p:nvSpPr>
          <p:spPr>
            <a:xfrm flipH="1">
              <a:off x="1104737" y="452448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38" name="Oval 37"/>
            <p:cNvSpPr/>
            <p:nvPr/>
          </p:nvSpPr>
          <p:spPr>
            <a:xfrm flipH="1" flipV="1">
              <a:off x="1322735" y="4325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39" name="Oval 38"/>
            <p:cNvSpPr/>
            <p:nvPr/>
          </p:nvSpPr>
          <p:spPr>
            <a:xfrm flipH="1" flipV="1">
              <a:off x="1322735" y="452448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7106478" y="8159854"/>
            <a:ext cx="1132220" cy="1045836"/>
            <a:chOff x="3559165" y="4036861"/>
            <a:chExt cx="566110" cy="522918"/>
          </a:xfrm>
        </p:grpSpPr>
        <p:sp>
          <p:nvSpPr>
            <p:cNvPr id="46" name="Oval 45"/>
            <p:cNvSpPr/>
            <p:nvPr/>
          </p:nvSpPr>
          <p:spPr>
            <a:xfrm flipH="1" flipV="1">
              <a:off x="3567185" y="404488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47" name="Oval 46"/>
            <p:cNvSpPr/>
            <p:nvPr/>
          </p:nvSpPr>
          <p:spPr>
            <a:xfrm flipH="1">
              <a:off x="3567185" y="42437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48" name="Oval 47"/>
            <p:cNvSpPr/>
            <p:nvPr/>
          </p:nvSpPr>
          <p:spPr>
            <a:xfrm flipH="1" flipV="1">
              <a:off x="3785183" y="404488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49" name="Oval 48"/>
            <p:cNvSpPr/>
            <p:nvPr/>
          </p:nvSpPr>
          <p:spPr>
            <a:xfrm flipH="1" flipV="1">
              <a:off x="3785183" y="424374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0" name="Oval 49"/>
            <p:cNvSpPr/>
            <p:nvPr/>
          </p:nvSpPr>
          <p:spPr>
            <a:xfrm flipH="1" flipV="1">
              <a:off x="4033835" y="403686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1" name="Oval 50"/>
            <p:cNvSpPr/>
            <p:nvPr/>
          </p:nvSpPr>
          <p:spPr>
            <a:xfrm flipH="1" flipV="1">
              <a:off x="4033835" y="423572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2" name="Oval 51"/>
            <p:cNvSpPr/>
            <p:nvPr/>
          </p:nvSpPr>
          <p:spPr>
            <a:xfrm flipH="1">
              <a:off x="3559165" y="446031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3" name="Oval 52"/>
            <p:cNvSpPr/>
            <p:nvPr/>
          </p:nvSpPr>
          <p:spPr>
            <a:xfrm flipH="1" flipV="1">
              <a:off x="3793205" y="446031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4" name="Oval 53"/>
            <p:cNvSpPr/>
            <p:nvPr/>
          </p:nvSpPr>
          <p:spPr>
            <a:xfrm flipH="1" flipV="1">
              <a:off x="4025815" y="446833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9973804" y="8036326"/>
            <a:ext cx="1549320" cy="1414808"/>
            <a:chOff x="5002945" y="3956651"/>
            <a:chExt cx="774660" cy="707404"/>
          </a:xfrm>
        </p:grpSpPr>
        <p:sp>
          <p:nvSpPr>
            <p:cNvPr id="55" name="Oval 54"/>
            <p:cNvSpPr/>
            <p:nvPr/>
          </p:nvSpPr>
          <p:spPr>
            <a:xfrm flipH="1" flipV="1">
              <a:off x="5002945" y="395665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6" name="Oval 55"/>
            <p:cNvSpPr/>
            <p:nvPr/>
          </p:nvSpPr>
          <p:spPr>
            <a:xfrm flipH="1">
              <a:off x="5002945" y="415551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7" name="Oval 56"/>
            <p:cNvSpPr/>
            <p:nvPr/>
          </p:nvSpPr>
          <p:spPr>
            <a:xfrm flipH="1" flipV="1">
              <a:off x="5236985" y="395665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8" name="Oval 57"/>
            <p:cNvSpPr/>
            <p:nvPr/>
          </p:nvSpPr>
          <p:spPr>
            <a:xfrm flipH="1" flipV="1">
              <a:off x="5236985" y="415551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59" name="Oval 58"/>
            <p:cNvSpPr/>
            <p:nvPr/>
          </p:nvSpPr>
          <p:spPr>
            <a:xfrm flipH="1" flipV="1">
              <a:off x="5469595" y="396467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0" name="Oval 59"/>
            <p:cNvSpPr/>
            <p:nvPr/>
          </p:nvSpPr>
          <p:spPr>
            <a:xfrm flipH="1" flipV="1">
              <a:off x="5453553" y="416354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1" name="Oval 60"/>
            <p:cNvSpPr/>
            <p:nvPr/>
          </p:nvSpPr>
          <p:spPr>
            <a:xfrm flipH="1">
              <a:off x="5010967" y="435604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2" name="Oval 61"/>
            <p:cNvSpPr/>
            <p:nvPr/>
          </p:nvSpPr>
          <p:spPr>
            <a:xfrm flipH="1" flipV="1">
              <a:off x="5228965" y="435604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3" name="Oval 62"/>
            <p:cNvSpPr/>
            <p:nvPr/>
          </p:nvSpPr>
          <p:spPr>
            <a:xfrm flipH="1" flipV="1">
              <a:off x="5461575" y="4364067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4" name="Oval 63"/>
            <p:cNvSpPr/>
            <p:nvPr/>
          </p:nvSpPr>
          <p:spPr>
            <a:xfrm flipH="1" flipV="1">
              <a:off x="5686163" y="397269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5" name="Oval 64"/>
            <p:cNvSpPr/>
            <p:nvPr/>
          </p:nvSpPr>
          <p:spPr>
            <a:xfrm flipH="1" flipV="1">
              <a:off x="5686163" y="417156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6" name="Oval 65"/>
            <p:cNvSpPr/>
            <p:nvPr/>
          </p:nvSpPr>
          <p:spPr>
            <a:xfrm flipH="1" flipV="1">
              <a:off x="5678143" y="4372089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7" name="Oval 66"/>
            <p:cNvSpPr/>
            <p:nvPr/>
          </p:nvSpPr>
          <p:spPr>
            <a:xfrm flipH="1">
              <a:off x="5002947" y="455657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8" name="Oval 67"/>
            <p:cNvSpPr/>
            <p:nvPr/>
          </p:nvSpPr>
          <p:spPr>
            <a:xfrm flipH="1" flipV="1">
              <a:off x="5220945" y="4556571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69" name="Oval 68"/>
            <p:cNvSpPr/>
            <p:nvPr/>
          </p:nvSpPr>
          <p:spPr>
            <a:xfrm flipH="1" flipV="1">
              <a:off x="5453555" y="4564593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  <p:sp>
          <p:nvSpPr>
            <p:cNvPr id="70" name="Oval 69"/>
            <p:cNvSpPr/>
            <p:nvPr/>
          </p:nvSpPr>
          <p:spPr>
            <a:xfrm flipH="1" flipV="1">
              <a:off x="5686165" y="4572615"/>
              <a:ext cx="91440" cy="9144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3600"/>
            </a:p>
          </p:txBody>
        </p:sp>
      </p:grpSp>
      <p:sp>
        <p:nvSpPr>
          <p:cNvPr id="73" name="TextBox 72"/>
          <p:cNvSpPr txBox="1"/>
          <p:nvPr/>
        </p:nvSpPr>
        <p:spPr>
          <a:xfrm>
            <a:off x="4507231" y="9370922"/>
            <a:ext cx="102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2</a:t>
            </a:r>
            <a:r>
              <a:rPr lang="en-US" sz="4800" baseline="30000" dirty="0"/>
              <a:t>2</a:t>
            </a:r>
            <a:endParaRPr lang="vi-VN" sz="4800" dirty="0"/>
          </a:p>
        </p:txBody>
      </p:sp>
      <p:sp>
        <p:nvSpPr>
          <p:cNvPr id="74" name="TextBox 73"/>
          <p:cNvSpPr txBox="1"/>
          <p:nvPr/>
        </p:nvSpPr>
        <p:spPr>
          <a:xfrm>
            <a:off x="10378611" y="9431666"/>
            <a:ext cx="102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4</a:t>
            </a:r>
            <a:r>
              <a:rPr lang="en-US" sz="4800" baseline="30000" dirty="0"/>
              <a:t>2</a:t>
            </a:r>
            <a:endParaRPr lang="vi-VN" sz="4800" dirty="0"/>
          </a:p>
        </p:txBody>
      </p:sp>
      <p:sp>
        <p:nvSpPr>
          <p:cNvPr id="75" name="TextBox 74"/>
          <p:cNvSpPr txBox="1"/>
          <p:nvPr/>
        </p:nvSpPr>
        <p:spPr>
          <a:xfrm>
            <a:off x="7244985" y="9373084"/>
            <a:ext cx="1024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3</a:t>
            </a:r>
            <a:r>
              <a:rPr lang="en-US" sz="4800" baseline="30000" dirty="0"/>
              <a:t>2</a:t>
            </a:r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1823764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24" grpId="0"/>
      <p:bldP spid="29" grpId="0"/>
      <p:bldP spid="26" grpId="0"/>
      <p:bldP spid="30" grpId="0" animBg="1"/>
      <p:bldP spid="31" grpId="0"/>
      <p:bldP spid="73" grpId="0"/>
      <p:bldP spid="74" grpId="0"/>
      <p:bldP spid="7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3437430">
            <a:off x="-1712557" y="7831678"/>
            <a:ext cx="7412294" cy="4910645"/>
          </a:xfrm>
          <a:custGeom>
            <a:avLst/>
            <a:gdLst/>
            <a:ahLst/>
            <a:cxnLst/>
            <a:rect l="l" t="t" r="r" b="b"/>
            <a:pathLst>
              <a:path w="7412294" h="4910645">
                <a:moveTo>
                  <a:pt x="0" y="0"/>
                </a:moveTo>
                <a:lnTo>
                  <a:pt x="7412294" y="0"/>
                </a:lnTo>
                <a:lnTo>
                  <a:pt x="7412294" y="4910644"/>
                </a:lnTo>
                <a:lnTo>
                  <a:pt x="0" y="49106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696331" y="9258300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7"/>
                </a:lnTo>
                <a:lnTo>
                  <a:pt x="0" y="85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45999" b="-152507"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7259300" y="328012"/>
            <a:ext cx="664738" cy="850077"/>
          </a:xfrm>
          <a:custGeom>
            <a:avLst/>
            <a:gdLst/>
            <a:ahLst/>
            <a:cxnLst/>
            <a:rect l="l" t="t" r="r" b="b"/>
            <a:pathLst>
              <a:path w="664738" h="850077">
                <a:moveTo>
                  <a:pt x="0" y="0"/>
                </a:moveTo>
                <a:lnTo>
                  <a:pt x="664738" y="0"/>
                </a:lnTo>
                <a:lnTo>
                  <a:pt x="664738" y="850078"/>
                </a:lnTo>
                <a:lnTo>
                  <a:pt x="0" y="85007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 l="-145999" b="-152507"/>
            </a:stretch>
          </a:blip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1652885">
            <a:off x="-71215" y="741243"/>
            <a:ext cx="2864567" cy="873693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17124398" y="5447441"/>
            <a:ext cx="467271" cy="788643"/>
          </a:xfrm>
          <a:custGeom>
            <a:avLst/>
            <a:gdLst/>
            <a:ahLst/>
            <a:cxnLst/>
            <a:rect l="l" t="t" r="r" b="b"/>
            <a:pathLst>
              <a:path w="467271" h="788643">
                <a:moveTo>
                  <a:pt x="0" y="0"/>
                </a:moveTo>
                <a:lnTo>
                  <a:pt x="467271" y="0"/>
                </a:lnTo>
                <a:lnTo>
                  <a:pt x="467271" y="788643"/>
                </a:lnTo>
                <a:lnTo>
                  <a:pt x="0" y="788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grpSp>
        <p:nvGrpSpPr>
          <p:cNvPr id="17" name="Group 16"/>
          <p:cNvGrpSpPr/>
          <p:nvPr/>
        </p:nvGrpSpPr>
        <p:grpSpPr>
          <a:xfrm>
            <a:off x="235243" y="2705100"/>
            <a:ext cx="17904900" cy="914534"/>
            <a:chOff x="217575" y="1657831"/>
            <a:chExt cx="8952450" cy="457267"/>
          </a:xfrm>
        </p:grpSpPr>
        <p:sp>
          <p:nvSpPr>
            <p:cNvPr id="18" name="Rectangle 17"/>
            <p:cNvSpPr/>
            <p:nvPr/>
          </p:nvSpPr>
          <p:spPr>
            <a:xfrm>
              <a:off x="217575" y="1670040"/>
              <a:ext cx="1603164" cy="44505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b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40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b="1" dirty="0" err="1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4000" b="1" dirty="0">
                  <a:solidFill>
                    <a:srgbClr val="00B05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833722" y="1657831"/>
              <a:ext cx="7336303" cy="4450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Hoàn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thành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bình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phương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tự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nhiên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từ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 </a:t>
              </a:r>
              <a:r>
                <a:rPr lang="en-US" sz="4000" dirty="0" err="1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đến</a:t>
              </a:r>
              <a:r>
                <a:rPr lang="en-US" sz="4000" dirty="0">
                  <a:solidFill>
                    <a:schemeClr val="tx1">
                      <a:lumMod val="50000"/>
                    </a:scheme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10.</a:t>
              </a:r>
            </a:p>
          </p:txBody>
        </p:sp>
      </p:grpSp>
      <p:graphicFrame>
        <p:nvGraphicFramePr>
          <p:cNvPr id="20" name="Table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1825978"/>
              </p:ext>
            </p:extLst>
          </p:nvPr>
        </p:nvGraphicFramePr>
        <p:xfrm>
          <a:off x="567270" y="4569362"/>
          <a:ext cx="17034930" cy="2937380"/>
        </p:xfrm>
        <a:graphic>
          <a:graphicData uri="http://schemas.openxmlformats.org/drawingml/2006/table">
            <a:tbl>
              <a:tblPr firstRow="1" bandRow="1"/>
              <a:tblGrid>
                <a:gridCol w="1548630">
                  <a:extLst>
                    <a:ext uri="{9D8B030D-6E8A-4147-A177-3AD203B41FA5}">
                      <a16:colId xmlns:a16="http://schemas.microsoft.com/office/drawing/2014/main" val="2184213118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2174588560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1087220548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2156954724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3143282162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2722915211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3164707266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648768404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3468236000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1206168183"/>
                    </a:ext>
                  </a:extLst>
                </a:gridCol>
                <a:gridCol w="1548630">
                  <a:extLst>
                    <a:ext uri="{9D8B030D-6E8A-4147-A177-3AD203B41FA5}">
                      <a16:colId xmlns:a16="http://schemas.microsoft.com/office/drawing/2014/main" val="429634264"/>
                    </a:ext>
                  </a:extLst>
                </a:gridCol>
              </a:tblGrid>
              <a:tr h="146869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2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3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4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5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6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7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8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9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10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527252640"/>
                  </a:ext>
                </a:extLst>
              </a:tr>
              <a:tr h="1468690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/>
                        <a:t>a</a:t>
                      </a:r>
                      <a:r>
                        <a:rPr lang="en-US" sz="4000" baseline="30000" dirty="0" smtClean="0"/>
                        <a:t>2</a:t>
                      </a:r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tc>
                  <a:txBody>
                    <a:bodyPr/>
                    <a:lstStyle/>
                    <a:p>
                      <a:pPr algn="ctr"/>
                      <a:endParaRPr lang="vi-VN" sz="4000" dirty="0"/>
                    </a:p>
                  </a:txBody>
                  <a:tcPr marL="182880" marR="182880" marT="91440" marB="91440"/>
                </a:tc>
                <a:extLst>
                  <a:ext uri="{0D108BD9-81ED-4DB2-BD59-A6C34878D82A}">
                    <a16:rowId xmlns:a16="http://schemas.microsoft.com/office/drawing/2014/main" val="1994611782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2382219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890177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398135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982319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8566503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150687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674199" y="6280431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206897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4781895" y="626438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6289853" y="625545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0070C0"/>
                </a:solidFill>
              </a:rPr>
              <a:t>?</a:t>
            </a:r>
            <a:endParaRPr lang="vi-VN" sz="4800" dirty="0">
              <a:solidFill>
                <a:srgbClr val="0070C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393977" y="6255457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901935" y="6280429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4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386377" y="6255455"/>
            <a:ext cx="962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9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835206" y="6255454"/>
            <a:ext cx="135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16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8408500" y="6312508"/>
            <a:ext cx="135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25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9877654" y="6280426"/>
            <a:ext cx="135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36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1481432" y="6255448"/>
            <a:ext cx="135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49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12993804" y="6255448"/>
            <a:ext cx="135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64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4621768" y="6280426"/>
            <a:ext cx="13524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81</a:t>
            </a:r>
            <a:endParaRPr lang="vi-VN" sz="4800" dirty="0">
              <a:solidFill>
                <a:srgbClr val="FF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5957297" y="6280426"/>
            <a:ext cx="14649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100</a:t>
            </a:r>
            <a:endParaRPr lang="vi-VN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7720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703</Words>
  <Application>Microsoft Office PowerPoint</Application>
  <PresentationFormat>Custom</PresentationFormat>
  <Paragraphs>133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2" baseType="lpstr">
      <vt:lpstr>DejaVu Serif Bold</vt:lpstr>
      <vt:lpstr>DejaVu Serif</vt:lpstr>
      <vt:lpstr>Calibri</vt:lpstr>
      <vt:lpstr>Noto Serif Display</vt:lpstr>
      <vt:lpstr>Tahoma</vt:lpstr>
      <vt:lpstr>DejaVu Sans Bold</vt:lpstr>
      <vt:lpstr>Cambria Math</vt:lpstr>
      <vt:lpstr>Arial</vt:lpstr>
      <vt:lpstr>Times New Roman</vt:lpstr>
      <vt:lpstr>Arvo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Hồng Phấn Vàng Nhạt Mang tính minh họa của Trẻ em Đơn giản Ngày của Mẹ Bản thuyết trình</dc:title>
  <cp:lastModifiedBy>Admin</cp:lastModifiedBy>
  <cp:revision>18</cp:revision>
  <dcterms:created xsi:type="dcterms:W3CDTF">2006-08-16T00:00:00Z</dcterms:created>
  <dcterms:modified xsi:type="dcterms:W3CDTF">2023-09-21T07:31:47Z</dcterms:modified>
  <dc:identifier>DAFOvtLJGdo</dc:identifier>
</cp:coreProperties>
</file>