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8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7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1.wmf"/><Relationship Id="rId4"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F436F-61D9-4C14-A91D-95517A498992}"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F436F-61D9-4C14-A91D-95517A498992}"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F436F-61D9-4C14-A91D-95517A498992}"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BBF6D73-347E-4AAF-91EE-659A2D01DCB2}" type="datetime1">
              <a:rPr lang="en-US"/>
              <a:pPr>
                <a:defRPr/>
              </a:pPr>
              <a:t>5/13/2021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GV : NGUYỄN VĂN NGÃI</a:t>
            </a:r>
          </a:p>
        </p:txBody>
      </p:sp>
      <p:sp>
        <p:nvSpPr>
          <p:cNvPr id="5" name="Rectangle 6"/>
          <p:cNvSpPr>
            <a:spLocks noGrp="1" noChangeArrowheads="1"/>
          </p:cNvSpPr>
          <p:nvPr>
            <p:ph type="sldNum" sz="quarter" idx="12"/>
          </p:nvPr>
        </p:nvSpPr>
        <p:spPr>
          <a:ln/>
        </p:spPr>
        <p:txBody>
          <a:bodyPr/>
          <a:lstStyle>
            <a:lvl1pPr>
              <a:defRPr/>
            </a:lvl1pPr>
          </a:lstStyle>
          <a:p>
            <a:pPr>
              <a:defRPr/>
            </a:pPr>
            <a:fld id="{285F5534-2CB7-477E-AEB0-45978D70F8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CD5058C3-915E-426C-AE5E-A866ACEB6A4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pPr>
              <a:defRPr/>
            </a:pPr>
            <a:fld id="{5577C632-FB29-4A21-9D97-67156072D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F436F-61D9-4C14-A91D-95517A498992}"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F436F-61D9-4C14-A91D-95517A498992}"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F436F-61D9-4C14-A91D-95517A498992}"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F436F-61D9-4C14-A91D-95517A498992}" type="datetimeFigureOut">
              <a:rPr lang="en-US" smtClean="0"/>
              <a:pPr/>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F436F-61D9-4C14-A91D-95517A498992}" type="datetimeFigureOut">
              <a:rPr lang="en-US" smtClean="0"/>
              <a:pPr/>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F436F-61D9-4C14-A91D-95517A498992}" type="datetimeFigureOut">
              <a:rPr lang="en-US" smtClean="0"/>
              <a:pPr/>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F436F-61D9-4C14-A91D-95517A498992}"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F436F-61D9-4C14-A91D-95517A498992}"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B8A9B-D83B-4DF7-9B11-B084F9A569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F436F-61D9-4C14-A91D-95517A498992}" type="datetimeFigureOut">
              <a:rPr lang="en-US" smtClean="0"/>
              <a:pPr/>
              <a:t>5/13/2021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B8A9B-D83B-4DF7-9B11-B084F9A569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oleObject" Target="../embeddings/oleObject20.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26.bin"/><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26.xml"/><Relationship Id="rId2" Type="http://schemas.openxmlformats.org/officeDocument/2006/relationships/slide" Target="slide21.xml"/><Relationship Id="rId1" Type="http://schemas.openxmlformats.org/officeDocument/2006/relationships/slideLayout" Target="../slideLayouts/slideLayout12.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slide" Target="slide20.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7.wmf"/><Relationship Id="rId5" Type="http://schemas.openxmlformats.org/officeDocument/2006/relationships/oleObject" Target="../embeddings/oleObject28.bin"/><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19.emf"/><Relationship Id="rId5" Type="http://schemas.openxmlformats.org/officeDocument/2006/relationships/oleObject" Target="../embeddings/oleObject30.bin"/><Relationship Id="rId4" Type="http://schemas.openxmlformats.org/officeDocument/2006/relationships/image" Target="../media/image18.emf"/><Relationship Id="rId9" Type="http://schemas.openxmlformats.org/officeDocument/2006/relationships/slide" Target="slide20.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37.bin"/><Relationship Id="rId18" Type="http://schemas.openxmlformats.org/officeDocument/2006/relationships/oleObject" Target="../embeddings/oleObject39.bin"/><Relationship Id="rId3" Type="http://schemas.openxmlformats.org/officeDocument/2006/relationships/oleObject" Target="../embeddings/oleObject32.bin"/><Relationship Id="rId21" Type="http://schemas.openxmlformats.org/officeDocument/2006/relationships/image" Target="../media/image29.emf"/><Relationship Id="rId7" Type="http://schemas.openxmlformats.org/officeDocument/2006/relationships/oleObject" Target="../embeddings/oleObject34.bin"/><Relationship Id="rId12" Type="http://schemas.openxmlformats.org/officeDocument/2006/relationships/image" Target="../media/image25.emf"/><Relationship Id="rId17" Type="http://schemas.openxmlformats.org/officeDocument/2006/relationships/slide" Target="slide20.xml"/><Relationship Id="rId2" Type="http://schemas.openxmlformats.org/officeDocument/2006/relationships/slideLayout" Target="../slideLayouts/slideLayout14.xml"/><Relationship Id="rId16" Type="http://schemas.openxmlformats.org/officeDocument/2006/relationships/image" Target="../media/image27.emf"/><Relationship Id="rId20" Type="http://schemas.openxmlformats.org/officeDocument/2006/relationships/oleObject" Target="../embeddings/oleObject40.bin"/><Relationship Id="rId1" Type="http://schemas.openxmlformats.org/officeDocument/2006/relationships/vmlDrawing" Target="../drawings/vmlDrawing14.vml"/><Relationship Id="rId6" Type="http://schemas.openxmlformats.org/officeDocument/2006/relationships/image" Target="../media/image22.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image" Target="../media/image30.emf"/><Relationship Id="rId10" Type="http://schemas.openxmlformats.org/officeDocument/2006/relationships/image" Target="../media/image24.emf"/><Relationship Id="rId19" Type="http://schemas.openxmlformats.org/officeDocument/2006/relationships/image" Target="../media/image28.emf"/><Relationship Id="rId4" Type="http://schemas.openxmlformats.org/officeDocument/2006/relationships/image" Target="../media/image21.wmf"/><Relationship Id="rId9" Type="http://schemas.openxmlformats.org/officeDocument/2006/relationships/oleObject" Target="../embeddings/oleObject35.bin"/><Relationship Id="rId14" Type="http://schemas.openxmlformats.org/officeDocument/2006/relationships/image" Target="../media/image26.emf"/><Relationship Id="rId22"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 Target="slide20.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1.wmf"/><Relationship Id="rId5" Type="http://schemas.openxmlformats.org/officeDocument/2006/relationships/oleObject" Target="../embeddings/oleObject42.bin"/><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1.wmf"/><Relationship Id="rId3" Type="http://schemas.openxmlformats.org/officeDocument/2006/relationships/image" Target="../media/image12.png"/><Relationship Id="rId7" Type="http://schemas.openxmlformats.org/officeDocument/2006/relationships/image" Target="../media/image9.wmf"/><Relationship Id="rId12"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6.wmf"/><Relationship Id="rId5" Type="http://schemas.openxmlformats.org/officeDocument/2006/relationships/image" Target="../media/image8.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9" descr="untitle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9" name="Text Box 30"/>
          <p:cNvSpPr txBox="1">
            <a:spLocks noChangeArrowheads="1"/>
          </p:cNvSpPr>
          <p:nvPr/>
        </p:nvSpPr>
        <p:spPr bwMode="auto">
          <a:xfrm>
            <a:off x="228600" y="6248400"/>
            <a:ext cx="6629400" cy="369888"/>
          </a:xfrm>
          <a:prstGeom prst="rect">
            <a:avLst/>
          </a:prstGeom>
          <a:noFill/>
          <a:ln w="9525">
            <a:noFill/>
            <a:miter lim="800000"/>
            <a:headEnd/>
            <a:tailEnd/>
          </a:ln>
        </p:spPr>
        <p:txBody>
          <a:bodyPr>
            <a:spAutoFit/>
          </a:bodyPr>
          <a:lstStyle/>
          <a:p>
            <a:pPr>
              <a:spcBef>
                <a:spcPct val="50000"/>
              </a:spcBef>
            </a:pPr>
            <a:r>
              <a:rPr lang="en-US">
                <a:solidFill>
                  <a:srgbClr val="FF0000"/>
                </a:solidFill>
                <a:latin typeface="Times New Roman" pitchFamily="18" charset="0"/>
                <a:cs typeface="Times New Roman" pitchFamily="18" charset="0"/>
              </a:rPr>
              <a:t>GIÁO VIÊN : NGUYỄN THỊ PHƯƠNG LAN</a:t>
            </a:r>
            <a:r>
              <a:rPr lang="en-US">
                <a:solidFill>
                  <a:srgbClr val="0000FF"/>
                </a:solidFill>
              </a:rPr>
              <a:t>		</a:t>
            </a:r>
          </a:p>
        </p:txBody>
      </p:sp>
      <p:sp>
        <p:nvSpPr>
          <p:cNvPr id="19460" name="Text Box 31"/>
          <p:cNvSpPr txBox="1">
            <a:spLocks noChangeArrowheads="1"/>
          </p:cNvSpPr>
          <p:nvPr/>
        </p:nvSpPr>
        <p:spPr bwMode="auto">
          <a:xfrm>
            <a:off x="381000" y="6248400"/>
            <a:ext cx="3581400"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 </a:t>
            </a:r>
          </a:p>
        </p:txBody>
      </p:sp>
      <p:sp>
        <p:nvSpPr>
          <p:cNvPr id="6" name="Rectangle 5"/>
          <p:cNvSpPr/>
          <p:nvPr/>
        </p:nvSpPr>
        <p:spPr>
          <a:xfrm>
            <a:off x="3581400" y="5181600"/>
            <a:ext cx="2807435"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LỚP  8A</a:t>
            </a:r>
            <a:endParaRPr 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54" name="AutoShape 78"/>
          <p:cNvSpPr>
            <a:spLocks noChangeArrowheads="1"/>
          </p:cNvSpPr>
          <p:nvPr/>
        </p:nvSpPr>
        <p:spPr bwMode="auto">
          <a:xfrm rot="7421404">
            <a:off x="1765300" y="3035300"/>
            <a:ext cx="762000" cy="1143000"/>
          </a:xfrm>
          <a:prstGeom prst="rtTriangle">
            <a:avLst/>
          </a:prstGeom>
          <a:solidFill>
            <a:srgbClr val="FF3300"/>
          </a:solidFill>
          <a:ln w="9525">
            <a:noFill/>
            <a:miter lim="800000"/>
            <a:headEnd/>
            <a:tailEnd/>
          </a:ln>
        </p:spPr>
        <p:txBody>
          <a:bodyPr wrap="none" anchor="ctr"/>
          <a:lstStyle/>
          <a:p>
            <a:endParaRPr lang="en-US"/>
          </a:p>
        </p:txBody>
      </p:sp>
      <p:sp>
        <p:nvSpPr>
          <p:cNvPr id="8198" name="Rectangle 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8199"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grpSp>
        <p:nvGrpSpPr>
          <p:cNvPr id="2" name="Group 7"/>
          <p:cNvGrpSpPr>
            <a:grpSpLocks/>
          </p:cNvGrpSpPr>
          <p:nvPr/>
        </p:nvGrpSpPr>
        <p:grpSpPr bwMode="auto">
          <a:xfrm>
            <a:off x="4800600" y="2814638"/>
            <a:ext cx="3171825" cy="1752600"/>
            <a:chOff x="162" y="1725"/>
            <a:chExt cx="1998" cy="1104"/>
          </a:xfrm>
        </p:grpSpPr>
        <p:sp>
          <p:nvSpPr>
            <p:cNvPr id="8234" name="Line 8"/>
            <p:cNvSpPr>
              <a:spLocks noChangeShapeType="1"/>
            </p:cNvSpPr>
            <p:nvPr/>
          </p:nvSpPr>
          <p:spPr bwMode="auto">
            <a:xfrm flipH="1">
              <a:off x="480" y="1725"/>
              <a:ext cx="0" cy="1104"/>
            </a:xfrm>
            <a:prstGeom prst="line">
              <a:avLst/>
            </a:prstGeom>
            <a:noFill/>
            <a:ln w="9525">
              <a:solidFill>
                <a:srgbClr val="0000FF"/>
              </a:solidFill>
              <a:round/>
              <a:headEnd/>
              <a:tailEnd/>
            </a:ln>
          </p:spPr>
          <p:txBody>
            <a:bodyPr/>
            <a:lstStyle/>
            <a:p>
              <a:endParaRPr lang="en-US"/>
            </a:p>
          </p:txBody>
        </p:sp>
        <p:sp>
          <p:nvSpPr>
            <p:cNvPr id="8235" name="Line 9"/>
            <p:cNvSpPr>
              <a:spLocks noChangeShapeType="1"/>
            </p:cNvSpPr>
            <p:nvPr/>
          </p:nvSpPr>
          <p:spPr bwMode="auto">
            <a:xfrm>
              <a:off x="288" y="2350"/>
              <a:ext cx="1872" cy="0"/>
            </a:xfrm>
            <a:prstGeom prst="line">
              <a:avLst/>
            </a:prstGeom>
            <a:noFill/>
            <a:ln w="9525">
              <a:solidFill>
                <a:srgbClr val="0000FF"/>
              </a:solidFill>
              <a:round/>
              <a:headEnd/>
              <a:tailEnd/>
            </a:ln>
          </p:spPr>
          <p:txBody>
            <a:bodyPr/>
            <a:lstStyle/>
            <a:p>
              <a:endParaRPr lang="en-US"/>
            </a:p>
          </p:txBody>
        </p:sp>
        <p:sp>
          <p:nvSpPr>
            <p:cNvPr id="8236" name="Text Box 10"/>
            <p:cNvSpPr txBox="1">
              <a:spLocks noChangeArrowheads="1"/>
            </p:cNvSpPr>
            <p:nvPr/>
          </p:nvSpPr>
          <p:spPr bwMode="auto">
            <a:xfrm>
              <a:off x="192" y="2496"/>
              <a:ext cx="336"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KL</a:t>
              </a:r>
            </a:p>
          </p:txBody>
        </p:sp>
        <p:sp>
          <p:nvSpPr>
            <p:cNvPr id="8237" name="Text Box 11"/>
            <p:cNvSpPr txBox="1">
              <a:spLocks noChangeArrowheads="1"/>
            </p:cNvSpPr>
            <p:nvPr/>
          </p:nvSpPr>
          <p:spPr bwMode="auto">
            <a:xfrm>
              <a:off x="162" y="1968"/>
              <a:ext cx="864"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GT</a:t>
              </a:r>
            </a:p>
          </p:txBody>
        </p:sp>
      </p:grpSp>
      <p:grpSp>
        <p:nvGrpSpPr>
          <p:cNvPr id="3" name="Group 12"/>
          <p:cNvGrpSpPr>
            <a:grpSpLocks/>
          </p:cNvGrpSpPr>
          <p:nvPr/>
        </p:nvGrpSpPr>
        <p:grpSpPr bwMode="auto">
          <a:xfrm>
            <a:off x="457200" y="2608263"/>
            <a:ext cx="4495800" cy="2279650"/>
            <a:chOff x="2784" y="1643"/>
            <a:chExt cx="2832" cy="1436"/>
          </a:xfrm>
        </p:grpSpPr>
        <p:sp>
          <p:nvSpPr>
            <p:cNvPr id="8225" name="Line 13"/>
            <p:cNvSpPr>
              <a:spLocks noChangeShapeType="1"/>
            </p:cNvSpPr>
            <p:nvPr/>
          </p:nvSpPr>
          <p:spPr bwMode="auto">
            <a:xfrm>
              <a:off x="3006" y="2963"/>
              <a:ext cx="2300" cy="0"/>
            </a:xfrm>
            <a:prstGeom prst="line">
              <a:avLst/>
            </a:prstGeom>
            <a:noFill/>
            <a:ln w="28575">
              <a:solidFill>
                <a:srgbClr val="0000FF"/>
              </a:solidFill>
              <a:round/>
              <a:headEnd/>
              <a:tailEnd/>
            </a:ln>
          </p:spPr>
          <p:txBody>
            <a:bodyPr/>
            <a:lstStyle/>
            <a:p>
              <a:endParaRPr lang="en-US"/>
            </a:p>
          </p:txBody>
        </p:sp>
        <p:sp>
          <p:nvSpPr>
            <p:cNvPr id="8226" name="Line 14"/>
            <p:cNvSpPr>
              <a:spLocks noChangeShapeType="1"/>
            </p:cNvSpPr>
            <p:nvPr/>
          </p:nvSpPr>
          <p:spPr bwMode="auto">
            <a:xfrm flipV="1">
              <a:off x="3014" y="1849"/>
              <a:ext cx="672" cy="1104"/>
            </a:xfrm>
            <a:prstGeom prst="line">
              <a:avLst/>
            </a:prstGeom>
            <a:noFill/>
            <a:ln w="28575">
              <a:solidFill>
                <a:srgbClr val="0000FF"/>
              </a:solidFill>
              <a:round/>
              <a:headEnd/>
              <a:tailEnd/>
            </a:ln>
          </p:spPr>
          <p:txBody>
            <a:bodyPr/>
            <a:lstStyle/>
            <a:p>
              <a:endParaRPr lang="en-US"/>
            </a:p>
          </p:txBody>
        </p:sp>
        <p:sp>
          <p:nvSpPr>
            <p:cNvPr id="8227" name="Line 15"/>
            <p:cNvSpPr>
              <a:spLocks noChangeShapeType="1"/>
            </p:cNvSpPr>
            <p:nvPr/>
          </p:nvSpPr>
          <p:spPr bwMode="auto">
            <a:xfrm>
              <a:off x="3674" y="1859"/>
              <a:ext cx="1632" cy="1104"/>
            </a:xfrm>
            <a:prstGeom prst="line">
              <a:avLst/>
            </a:prstGeom>
            <a:noFill/>
            <a:ln w="28575">
              <a:solidFill>
                <a:srgbClr val="0000FF"/>
              </a:solidFill>
              <a:round/>
              <a:headEnd/>
              <a:tailEnd/>
            </a:ln>
          </p:spPr>
          <p:txBody>
            <a:bodyPr/>
            <a:lstStyle/>
            <a:p>
              <a:endParaRPr lang="en-US"/>
            </a:p>
          </p:txBody>
        </p:sp>
        <p:sp>
          <p:nvSpPr>
            <p:cNvPr id="8228" name="Text Box 16"/>
            <p:cNvSpPr txBox="1">
              <a:spLocks noChangeArrowheads="1"/>
            </p:cNvSpPr>
            <p:nvPr/>
          </p:nvSpPr>
          <p:spPr bwMode="auto">
            <a:xfrm>
              <a:off x="2784" y="2829"/>
              <a:ext cx="480"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8229" name="Line 17"/>
            <p:cNvSpPr>
              <a:spLocks noChangeShapeType="1"/>
            </p:cNvSpPr>
            <p:nvPr/>
          </p:nvSpPr>
          <p:spPr bwMode="auto">
            <a:xfrm>
              <a:off x="3072" y="2281"/>
              <a:ext cx="1920" cy="0"/>
            </a:xfrm>
            <a:prstGeom prst="line">
              <a:avLst/>
            </a:prstGeom>
            <a:noFill/>
            <a:ln w="28575">
              <a:solidFill>
                <a:srgbClr val="FF0000"/>
              </a:solidFill>
              <a:round/>
              <a:headEnd/>
              <a:tailEnd/>
            </a:ln>
          </p:spPr>
          <p:txBody>
            <a:bodyPr/>
            <a:lstStyle/>
            <a:p>
              <a:endParaRPr lang="en-US"/>
            </a:p>
          </p:txBody>
        </p:sp>
        <p:sp>
          <p:nvSpPr>
            <p:cNvPr id="8230" name="Text Box 18"/>
            <p:cNvSpPr txBox="1">
              <a:spLocks noChangeArrowheads="1"/>
            </p:cNvSpPr>
            <p:nvPr/>
          </p:nvSpPr>
          <p:spPr bwMode="auto">
            <a:xfrm>
              <a:off x="3216" y="2065"/>
              <a:ext cx="384"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8231" name="Text Box 19"/>
            <p:cNvSpPr txBox="1">
              <a:spLocks noChangeArrowheads="1"/>
            </p:cNvSpPr>
            <p:nvPr/>
          </p:nvSpPr>
          <p:spPr bwMode="auto">
            <a:xfrm>
              <a:off x="4272" y="1993"/>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8232" name="Text Box 20"/>
            <p:cNvSpPr txBox="1">
              <a:spLocks noChangeArrowheads="1"/>
            </p:cNvSpPr>
            <p:nvPr/>
          </p:nvSpPr>
          <p:spPr bwMode="auto">
            <a:xfrm>
              <a:off x="3552" y="1643"/>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8233" name="Text Box 21"/>
            <p:cNvSpPr txBox="1">
              <a:spLocks noChangeArrowheads="1"/>
            </p:cNvSpPr>
            <p:nvPr/>
          </p:nvSpPr>
          <p:spPr bwMode="auto">
            <a:xfrm>
              <a:off x="5280" y="2784"/>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grpSp>
      <p:grpSp>
        <p:nvGrpSpPr>
          <p:cNvPr id="4" name="Group 22"/>
          <p:cNvGrpSpPr>
            <a:grpSpLocks/>
          </p:cNvGrpSpPr>
          <p:nvPr/>
        </p:nvGrpSpPr>
        <p:grpSpPr bwMode="auto">
          <a:xfrm>
            <a:off x="5414963" y="2887664"/>
            <a:ext cx="2514600" cy="1206500"/>
            <a:chOff x="576" y="1771"/>
            <a:chExt cx="1584" cy="760"/>
          </a:xfrm>
        </p:grpSpPr>
        <p:sp>
          <p:nvSpPr>
            <p:cNvPr id="8222" name="AutoShape 23"/>
            <p:cNvSpPr>
              <a:spLocks noChangeArrowheads="1"/>
            </p:cNvSpPr>
            <p:nvPr/>
          </p:nvSpPr>
          <p:spPr bwMode="auto">
            <a:xfrm>
              <a:off x="576" y="1819"/>
              <a:ext cx="144" cy="144"/>
            </a:xfrm>
            <a:prstGeom prst="triangle">
              <a:avLst>
                <a:gd name="adj" fmla="val 50000"/>
              </a:avLst>
            </a:prstGeom>
            <a:noFill/>
            <a:ln w="19050">
              <a:solidFill>
                <a:srgbClr val="0000FF"/>
              </a:solidFill>
              <a:miter lim="800000"/>
              <a:headEnd/>
              <a:tailEnd/>
            </a:ln>
          </p:spPr>
          <p:txBody>
            <a:bodyPr wrap="none" anchor="ctr"/>
            <a:lstStyle/>
            <a:p>
              <a:endParaRPr lang="en-US"/>
            </a:p>
          </p:txBody>
        </p:sp>
        <p:sp>
          <p:nvSpPr>
            <p:cNvPr id="8223" name="Text Box 24"/>
            <p:cNvSpPr txBox="1">
              <a:spLocks noChangeArrowheads="1"/>
            </p:cNvSpPr>
            <p:nvPr/>
          </p:nvSpPr>
          <p:spPr bwMode="auto">
            <a:xfrm>
              <a:off x="728" y="1771"/>
              <a:ext cx="1432" cy="231"/>
            </a:xfrm>
            <a:prstGeom prst="rect">
              <a:avLst/>
            </a:prstGeom>
            <a:noFill/>
            <a:ln w="9525">
              <a:noFill/>
              <a:miter lim="800000"/>
              <a:headEnd/>
              <a:tailEnd/>
            </a:ln>
          </p:spPr>
          <p:txBody>
            <a:bodyPr>
              <a:spAutoFit/>
            </a:bodyPr>
            <a:lstStyle/>
            <a:p>
              <a:pPr eaLnBrk="0" hangingPunct="0"/>
              <a:r>
                <a:rPr lang="en-US" b="0">
                  <a:solidFill>
                    <a:srgbClr val="0000FF"/>
                  </a:solidFill>
                </a:rPr>
                <a:t>ABC ; B’C’// BC</a:t>
              </a:r>
            </a:p>
          </p:txBody>
        </p:sp>
        <p:sp>
          <p:nvSpPr>
            <p:cNvPr id="8224" name="Text Box 25"/>
            <p:cNvSpPr txBox="1">
              <a:spLocks noChangeArrowheads="1"/>
            </p:cNvSpPr>
            <p:nvPr/>
          </p:nvSpPr>
          <p:spPr bwMode="auto">
            <a:xfrm>
              <a:off x="576" y="1862"/>
              <a:ext cx="1488" cy="669"/>
            </a:xfrm>
            <a:prstGeom prst="rect">
              <a:avLst/>
            </a:prstGeom>
            <a:noFill/>
            <a:ln w="9525">
              <a:noFill/>
              <a:miter lim="800000"/>
              <a:headEnd/>
              <a:tailEnd/>
            </a:ln>
          </p:spPr>
          <p:txBody>
            <a:bodyPr>
              <a:spAutoFit/>
            </a:bodyPr>
            <a:lstStyle/>
            <a:p>
              <a:pPr eaLnBrk="0" hangingPunct="0"/>
              <a:endParaRPr lang="en-US" b="0" dirty="0" smtClean="0">
                <a:solidFill>
                  <a:srgbClr val="0000FF"/>
                </a:solidFill>
              </a:endParaRPr>
            </a:p>
            <a:p>
              <a:pPr eaLnBrk="0" hangingPunct="0"/>
              <a:r>
                <a:rPr lang="en-US" b="0" dirty="0" smtClean="0">
                  <a:solidFill>
                    <a:srgbClr val="0000FF"/>
                  </a:solidFill>
                </a:rPr>
                <a:t>(</a:t>
              </a:r>
              <a:r>
                <a:rPr lang="en-US" b="0" dirty="0">
                  <a:solidFill>
                    <a:srgbClr val="0000FF"/>
                  </a:solidFill>
                </a:rPr>
                <a:t>B’   </a:t>
              </a:r>
              <a:r>
                <a:rPr lang="en-US" b="0" dirty="0" smtClean="0">
                  <a:solidFill>
                    <a:srgbClr val="0000FF"/>
                  </a:solidFill>
                </a:rPr>
                <a:t>   AB</a:t>
              </a:r>
              <a:r>
                <a:rPr lang="en-US" b="0" dirty="0">
                  <a:solidFill>
                    <a:srgbClr val="0000FF"/>
                  </a:solidFill>
                </a:rPr>
                <a:t>, C’   </a:t>
              </a:r>
              <a:r>
                <a:rPr lang="en-US" b="0" dirty="0" smtClean="0">
                  <a:solidFill>
                    <a:srgbClr val="0000FF"/>
                  </a:solidFill>
                </a:rPr>
                <a:t>     AC</a:t>
              </a:r>
              <a:r>
                <a:rPr lang="en-US" b="0" dirty="0">
                  <a:solidFill>
                    <a:srgbClr val="0000FF"/>
                  </a:solidFill>
                </a:rPr>
                <a:t>)</a:t>
              </a:r>
            </a:p>
            <a:p>
              <a:pPr eaLnBrk="0" hangingPunct="0">
                <a:spcBef>
                  <a:spcPct val="50000"/>
                </a:spcBef>
              </a:pPr>
              <a:endParaRPr lang="en-US" b="0" dirty="0"/>
            </a:p>
          </p:txBody>
        </p:sp>
      </p:grpSp>
      <p:graphicFrame>
        <p:nvGraphicFramePr>
          <p:cNvPr id="127002" name="Object 26"/>
          <p:cNvGraphicFramePr>
            <a:graphicFrameLocks noChangeAspect="1"/>
          </p:cNvGraphicFramePr>
          <p:nvPr/>
        </p:nvGraphicFramePr>
        <p:xfrm>
          <a:off x="5748338" y="3319463"/>
          <a:ext cx="276225" cy="276225"/>
        </p:xfrm>
        <a:graphic>
          <a:graphicData uri="http://schemas.openxmlformats.org/presentationml/2006/ole">
            <mc:AlternateContent xmlns:mc="http://schemas.openxmlformats.org/markup-compatibility/2006">
              <mc:Choice xmlns:v="urn:schemas-microsoft-com:vml" Requires="v">
                <p:oleObj spid="_x0000_s8226" name="Equation" r:id="rId3" imgW="126725" imgH="126725" progId="">
                  <p:embed/>
                </p:oleObj>
              </mc:Choice>
              <mc:Fallback>
                <p:oleObj name="Equation" r:id="rId3" imgW="126725" imgH="126725" progId="">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338" y="3319463"/>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7003" name="Object 27"/>
          <p:cNvGraphicFramePr>
            <a:graphicFrameLocks noChangeAspect="1"/>
          </p:cNvGraphicFramePr>
          <p:nvPr/>
        </p:nvGraphicFramePr>
        <p:xfrm>
          <a:off x="6600825" y="3305175"/>
          <a:ext cx="276225" cy="276225"/>
        </p:xfrm>
        <a:graphic>
          <a:graphicData uri="http://schemas.openxmlformats.org/presentationml/2006/ole">
            <mc:AlternateContent xmlns:mc="http://schemas.openxmlformats.org/markup-compatibility/2006">
              <mc:Choice xmlns:v="urn:schemas-microsoft-com:vml" Requires="v">
                <p:oleObj spid="_x0000_s8227" name="Equation" r:id="rId5" imgW="126725" imgH="126725" progId="">
                  <p:embed/>
                </p:oleObj>
              </mc:Choice>
              <mc:Fallback>
                <p:oleObj name="Equation" r:id="rId5" imgW="126725" imgH="126725"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3305175"/>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04" name="Text Box 28"/>
          <p:cNvSpPr txBox="1">
            <a:spLocks noChangeArrowheads="1"/>
          </p:cNvSpPr>
          <p:nvPr/>
        </p:nvSpPr>
        <p:spPr bwMode="auto">
          <a:xfrm>
            <a:off x="76200" y="511154"/>
            <a:ext cx="6096000" cy="914400"/>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VnTime" pitchFamily="34" charset="0"/>
              </a:rPr>
              <a:t>2. </a:t>
            </a:r>
            <a:r>
              <a:rPr lang="en-US" sz="2400" u="sng" dirty="0">
                <a:solidFill>
                  <a:srgbClr val="0000FF"/>
                </a:solidFill>
                <a:latin typeface=".VnTime" pitchFamily="34" charset="0"/>
              </a:rPr>
              <a:t>HÖ </a:t>
            </a:r>
            <a:r>
              <a:rPr lang="en-US" sz="2400" u="sng" dirty="0" err="1">
                <a:solidFill>
                  <a:srgbClr val="0000FF"/>
                </a:solidFill>
                <a:latin typeface=".VnTime" pitchFamily="34" charset="0"/>
              </a:rPr>
              <a:t>qu</a:t>
            </a:r>
            <a:r>
              <a:rPr lang="en-US" sz="2400" u="sng" dirty="0">
                <a:solidFill>
                  <a:srgbClr val="0000FF"/>
                </a:solidFill>
                <a:latin typeface=".VnTime" pitchFamily="34" charset="0"/>
              </a:rPr>
              <a:t>¶ </a:t>
            </a:r>
            <a:r>
              <a:rPr lang="en-US" sz="2400" u="sng" dirty="0" err="1">
                <a:solidFill>
                  <a:srgbClr val="0000FF"/>
                </a:solidFill>
                <a:latin typeface=".VnTime" pitchFamily="34" charset="0"/>
              </a:rPr>
              <a:t>cña</a:t>
            </a:r>
            <a:r>
              <a:rPr lang="en-US" sz="2400" u="sng" dirty="0">
                <a:solidFill>
                  <a:srgbClr val="0000FF"/>
                </a:solidFill>
                <a:latin typeface=".VnTime" pitchFamily="34" charset="0"/>
              </a:rPr>
              <a:t> ®</a:t>
            </a:r>
            <a:r>
              <a:rPr lang="en-US" sz="2400" u="sng" dirty="0" err="1">
                <a:solidFill>
                  <a:srgbClr val="0000FF"/>
                </a:solidFill>
                <a:latin typeface=".VnTime" pitchFamily="34" charset="0"/>
              </a:rPr>
              <a:t>Þnh</a:t>
            </a:r>
            <a:r>
              <a:rPr lang="en-US" sz="2400" u="sng" dirty="0">
                <a:solidFill>
                  <a:srgbClr val="0000FF"/>
                </a:solidFill>
                <a:latin typeface=".VnTime" pitchFamily="34" charset="0"/>
              </a:rPr>
              <a:t> </a:t>
            </a:r>
            <a:r>
              <a:rPr lang="en-US" sz="2400" u="sng" dirty="0" err="1">
                <a:solidFill>
                  <a:srgbClr val="0000FF"/>
                </a:solidFill>
                <a:latin typeface=".VnTime" pitchFamily="34" charset="0"/>
              </a:rPr>
              <a:t>lÝ</a:t>
            </a:r>
            <a:r>
              <a:rPr lang="en-US" sz="2400" u="sng" dirty="0">
                <a:solidFill>
                  <a:srgbClr val="0000FF"/>
                </a:solidFill>
                <a:latin typeface=".VnTime" pitchFamily="34" charset="0"/>
              </a:rPr>
              <a:t> Ta-</a:t>
            </a:r>
            <a:r>
              <a:rPr lang="en-US" sz="2400" u="sng" dirty="0" err="1">
                <a:solidFill>
                  <a:srgbClr val="0000FF"/>
                </a:solidFill>
                <a:latin typeface=".VnTime" pitchFamily="34" charset="0"/>
              </a:rPr>
              <a:t>lÐt</a:t>
            </a:r>
            <a:r>
              <a:rPr lang="en-US" sz="2400" u="sng" dirty="0">
                <a:solidFill>
                  <a:srgbClr val="0000FF"/>
                </a:solidFill>
                <a:latin typeface=".VnTime" pitchFamily="34" charset="0"/>
              </a:rPr>
              <a:t> </a:t>
            </a:r>
            <a:r>
              <a:rPr lang="en-US" sz="2000" b="0" u="sng" dirty="0">
                <a:solidFill>
                  <a:srgbClr val="0000FF"/>
                </a:solidFill>
              </a:rPr>
              <a:t>(</a:t>
            </a:r>
            <a:r>
              <a:rPr lang="en-US" sz="2000" b="0" u="sng" dirty="0" err="1">
                <a:solidFill>
                  <a:srgbClr val="0000FF"/>
                </a:solidFill>
              </a:rPr>
              <a:t>sgk</a:t>
            </a:r>
            <a:r>
              <a:rPr lang="en-US" sz="2000" b="0" u="sng" dirty="0">
                <a:solidFill>
                  <a:srgbClr val="0000FF"/>
                </a:solidFill>
              </a:rPr>
              <a:t>- tr60)</a:t>
            </a:r>
          </a:p>
          <a:p>
            <a:pPr>
              <a:spcBef>
                <a:spcPct val="50000"/>
              </a:spcBef>
            </a:pPr>
            <a:endParaRPr lang="en-US" sz="2000" u="sng" dirty="0">
              <a:solidFill>
                <a:srgbClr val="0000FF"/>
              </a:solidFill>
              <a:latin typeface=".VnTime" pitchFamily="34" charset="0"/>
            </a:endParaRPr>
          </a:p>
        </p:txBody>
      </p:sp>
      <p:sp>
        <p:nvSpPr>
          <p:cNvPr id="126981" name="Text Box 5"/>
          <p:cNvSpPr txBox="1">
            <a:spLocks noChangeArrowheads="1"/>
          </p:cNvSpPr>
          <p:nvPr/>
        </p:nvSpPr>
        <p:spPr bwMode="auto">
          <a:xfrm>
            <a:off x="177800" y="1462088"/>
            <a:ext cx="8763000" cy="1196975"/>
          </a:xfrm>
          <a:prstGeom prst="rect">
            <a:avLst/>
          </a:prstGeom>
          <a:solidFill>
            <a:srgbClr val="FF99FF"/>
          </a:solidFill>
          <a:ln w="9525">
            <a:solidFill>
              <a:srgbClr val="FF0000"/>
            </a:solidFill>
            <a:miter lim="800000"/>
            <a:headEnd/>
            <a:tailEnd/>
          </a:ln>
        </p:spPr>
        <p:txBody>
          <a:bodyPr>
            <a:spAutoFit/>
          </a:bodyPr>
          <a:lstStyle/>
          <a:p>
            <a:pPr eaLnBrk="0" hangingPunct="0"/>
            <a:r>
              <a:rPr lang="en-US" sz="2400" dirty="0" err="1">
                <a:latin typeface="Times New Roman" pitchFamily="18" charset="0"/>
              </a:rPr>
              <a:t>Nếu</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thẳng</a:t>
            </a:r>
            <a:r>
              <a:rPr lang="en-US" sz="2400" dirty="0">
                <a:latin typeface="Times New Roman" pitchFamily="18" charset="0"/>
              </a:rPr>
              <a:t> </a:t>
            </a:r>
            <a:r>
              <a:rPr lang="en-US" sz="2400" dirty="0" err="1">
                <a:latin typeface="Times New Roman" pitchFamily="18" charset="0"/>
              </a:rPr>
              <a:t>cắt</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song </a:t>
            </a:r>
            <a:r>
              <a:rPr lang="en-US" sz="2400" dirty="0" err="1">
                <a:latin typeface="Times New Roman" pitchFamily="18" charset="0"/>
              </a:rPr>
              <a:t>song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còn</a:t>
            </a:r>
            <a:r>
              <a:rPr lang="en-US" sz="2400" dirty="0">
                <a:latin typeface="Times New Roman" pitchFamily="18" charset="0"/>
              </a:rPr>
              <a:t> </a:t>
            </a:r>
            <a:r>
              <a:rPr lang="en-US" sz="2400" dirty="0" err="1">
                <a:latin typeface="Times New Roman" pitchFamily="18" charset="0"/>
              </a:rPr>
              <a:t>lại</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 </a:t>
            </a:r>
            <a:r>
              <a:rPr lang="en-US" sz="2400" dirty="0" err="1">
                <a:latin typeface="Times New Roman" pitchFamily="18" charset="0"/>
              </a:rPr>
              <a:t>nó</a:t>
            </a:r>
            <a:r>
              <a:rPr lang="en-US" sz="2400" dirty="0">
                <a:latin typeface="Times New Roman" pitchFamily="18" charset="0"/>
              </a:rPr>
              <a:t> </a:t>
            </a:r>
            <a:r>
              <a:rPr lang="en-US" sz="2400" dirty="0" err="1">
                <a:latin typeface="Times New Roman" pitchFamily="18" charset="0"/>
              </a:rPr>
              <a:t>tạo</a:t>
            </a:r>
            <a:r>
              <a:rPr lang="en-US" dirty="0"/>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mới</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ba</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tương</a:t>
            </a:r>
            <a:r>
              <a:rPr lang="en-US" sz="2400" dirty="0">
                <a:latin typeface="Times New Roman" pitchFamily="18" charset="0"/>
              </a:rPr>
              <a:t> </a:t>
            </a:r>
            <a:r>
              <a:rPr lang="en-US" sz="2400" dirty="0" err="1">
                <a:latin typeface="Times New Roman" pitchFamily="18" charset="0"/>
              </a:rPr>
              <a:t>ứng</a:t>
            </a:r>
            <a:r>
              <a:rPr lang="en-US" sz="2400" dirty="0">
                <a:latin typeface="Times New Roman" pitchFamily="18" charset="0"/>
              </a:rPr>
              <a:t> </a:t>
            </a:r>
            <a:r>
              <a:rPr lang="en-US" sz="2400" dirty="0" err="1">
                <a:latin typeface="Times New Roman" pitchFamily="18" charset="0"/>
              </a:rPr>
              <a:t>tỉ</a:t>
            </a:r>
            <a:r>
              <a:rPr lang="en-US" sz="2400" dirty="0">
                <a:latin typeface="Times New Roman" pitchFamily="18" charset="0"/>
              </a:rPr>
              <a:t> </a:t>
            </a:r>
            <a:r>
              <a:rPr lang="en-US" sz="2400" dirty="0" err="1">
                <a:latin typeface="Times New Roman" pitchFamily="18" charset="0"/>
              </a:rPr>
              <a:t>lệ</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ba</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đã</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a:t>
            </a:r>
          </a:p>
        </p:txBody>
      </p:sp>
      <p:grpSp>
        <p:nvGrpSpPr>
          <p:cNvPr id="5" name="Group 58"/>
          <p:cNvGrpSpPr>
            <a:grpSpLocks/>
          </p:cNvGrpSpPr>
          <p:nvPr/>
        </p:nvGrpSpPr>
        <p:grpSpPr bwMode="auto">
          <a:xfrm>
            <a:off x="5355289" y="3879288"/>
            <a:ext cx="2421873" cy="838199"/>
            <a:chOff x="1296" y="2536"/>
            <a:chExt cx="1488" cy="585"/>
          </a:xfrm>
        </p:grpSpPr>
        <p:sp>
          <p:nvSpPr>
            <p:cNvPr id="8212" name="Text Box 59"/>
            <p:cNvSpPr txBox="1">
              <a:spLocks noChangeArrowheads="1"/>
            </p:cNvSpPr>
            <p:nvPr/>
          </p:nvSpPr>
          <p:spPr bwMode="auto">
            <a:xfrm>
              <a:off x="1296" y="2544"/>
              <a:ext cx="1488" cy="577"/>
            </a:xfrm>
            <a:prstGeom prst="rect">
              <a:avLst/>
            </a:prstGeom>
            <a:noFill/>
            <a:ln w="9525">
              <a:noFill/>
              <a:miter lim="800000"/>
              <a:headEnd/>
              <a:tailEnd/>
            </a:ln>
          </p:spPr>
          <p:txBody>
            <a:bodyPr>
              <a:spAutoFit/>
            </a:bodyPr>
            <a:lstStyle/>
            <a:p>
              <a:pPr eaLnBrk="0" hangingPunct="0"/>
              <a:r>
                <a:rPr lang="en-US" b="0">
                  <a:solidFill>
                    <a:srgbClr val="FF0000"/>
                  </a:solidFill>
                </a:rPr>
                <a:t>AB’      AC’</a:t>
              </a:r>
            </a:p>
            <a:p>
              <a:pPr eaLnBrk="0" hangingPunct="0"/>
              <a:r>
                <a:rPr lang="en-US" b="0">
                  <a:solidFill>
                    <a:srgbClr val="0000FF"/>
                  </a:solidFill>
                </a:rPr>
                <a:t>AB       AC</a:t>
              </a:r>
            </a:p>
            <a:p>
              <a:pPr eaLnBrk="0" hangingPunct="0"/>
              <a:endParaRPr lang="en-US" b="0">
                <a:solidFill>
                  <a:srgbClr val="0000FF"/>
                </a:solidFill>
              </a:endParaRPr>
            </a:p>
          </p:txBody>
        </p:sp>
        <p:grpSp>
          <p:nvGrpSpPr>
            <p:cNvPr id="6" name="Group 60"/>
            <p:cNvGrpSpPr>
              <a:grpSpLocks/>
            </p:cNvGrpSpPr>
            <p:nvPr/>
          </p:nvGrpSpPr>
          <p:grpSpPr bwMode="auto">
            <a:xfrm>
              <a:off x="1296" y="2536"/>
              <a:ext cx="1353" cy="422"/>
              <a:chOff x="1296" y="2536"/>
              <a:chExt cx="1353" cy="422"/>
            </a:xfrm>
          </p:grpSpPr>
          <p:sp>
            <p:nvSpPr>
              <p:cNvPr id="8214" name="Text Box 61"/>
              <p:cNvSpPr txBox="1">
                <a:spLocks noChangeArrowheads="1"/>
              </p:cNvSpPr>
              <p:nvPr/>
            </p:nvSpPr>
            <p:spPr bwMode="auto">
              <a:xfrm>
                <a:off x="1392" y="2593"/>
                <a:ext cx="1200" cy="231"/>
              </a:xfrm>
              <a:prstGeom prst="rect">
                <a:avLst/>
              </a:prstGeom>
              <a:noFill/>
              <a:ln w="9525">
                <a:noFill/>
                <a:miter lim="800000"/>
                <a:headEnd/>
                <a:tailEnd/>
              </a:ln>
            </p:spPr>
            <p:txBody>
              <a:bodyPr>
                <a:spAutoFit/>
              </a:bodyPr>
              <a:lstStyle/>
              <a:p>
                <a:pPr eaLnBrk="0" hangingPunct="0">
                  <a:spcBef>
                    <a:spcPct val="50000"/>
                  </a:spcBef>
                </a:pPr>
                <a:endParaRPr lang="en-US" b="0">
                  <a:solidFill>
                    <a:srgbClr val="0000FF"/>
                  </a:solidFill>
                </a:endParaRPr>
              </a:p>
            </p:txBody>
          </p:sp>
          <p:sp>
            <p:nvSpPr>
              <p:cNvPr id="8215" name="Text Box 62"/>
              <p:cNvSpPr txBox="1">
                <a:spLocks noChangeArrowheads="1"/>
              </p:cNvSpPr>
              <p:nvPr/>
            </p:nvSpPr>
            <p:spPr bwMode="auto">
              <a:xfrm>
                <a:off x="1605" y="2625"/>
                <a:ext cx="200" cy="231"/>
              </a:xfrm>
              <a:prstGeom prst="rect">
                <a:avLst/>
              </a:prstGeom>
              <a:noFill/>
              <a:ln w="9525">
                <a:noFill/>
                <a:miter lim="800000"/>
                <a:headEnd/>
                <a:tailEnd/>
              </a:ln>
            </p:spPr>
            <p:txBody>
              <a:bodyPr wrap="none">
                <a:spAutoFit/>
              </a:bodyPr>
              <a:lstStyle/>
              <a:p>
                <a:pPr eaLnBrk="0" hangingPunct="0"/>
                <a:r>
                  <a:rPr lang="en-US" b="0">
                    <a:solidFill>
                      <a:srgbClr val="0000FF"/>
                    </a:solidFill>
                  </a:rPr>
                  <a:t>=</a:t>
                </a:r>
              </a:p>
            </p:txBody>
          </p:sp>
          <p:sp>
            <p:nvSpPr>
              <p:cNvPr id="8216" name="Text Box 63"/>
              <p:cNvSpPr txBox="1">
                <a:spLocks noChangeArrowheads="1"/>
              </p:cNvSpPr>
              <p:nvPr/>
            </p:nvSpPr>
            <p:spPr bwMode="auto">
              <a:xfrm>
                <a:off x="2106" y="2623"/>
                <a:ext cx="200" cy="231"/>
              </a:xfrm>
              <a:prstGeom prst="rect">
                <a:avLst/>
              </a:prstGeom>
              <a:noFill/>
              <a:ln w="9525">
                <a:noFill/>
                <a:miter lim="800000"/>
                <a:headEnd/>
                <a:tailEnd/>
              </a:ln>
            </p:spPr>
            <p:txBody>
              <a:bodyPr wrap="none">
                <a:spAutoFit/>
              </a:bodyPr>
              <a:lstStyle/>
              <a:p>
                <a:pPr eaLnBrk="0" hangingPunct="0"/>
                <a:r>
                  <a:rPr lang="en-US" b="0">
                    <a:solidFill>
                      <a:srgbClr val="0000FF"/>
                    </a:solidFill>
                  </a:rPr>
                  <a:t>=</a:t>
                </a:r>
              </a:p>
            </p:txBody>
          </p:sp>
          <p:sp>
            <p:nvSpPr>
              <p:cNvPr id="8217" name="Text Box 64"/>
              <p:cNvSpPr txBox="1">
                <a:spLocks noChangeArrowheads="1"/>
              </p:cNvSpPr>
              <p:nvPr/>
            </p:nvSpPr>
            <p:spPr bwMode="auto">
              <a:xfrm>
                <a:off x="2265" y="2536"/>
                <a:ext cx="384" cy="231"/>
              </a:xfrm>
              <a:prstGeom prst="rect">
                <a:avLst/>
              </a:prstGeom>
              <a:noFill/>
              <a:ln w="9525">
                <a:noFill/>
                <a:miter lim="800000"/>
                <a:headEnd/>
                <a:tailEnd/>
              </a:ln>
            </p:spPr>
            <p:txBody>
              <a:bodyPr>
                <a:spAutoFit/>
              </a:bodyPr>
              <a:lstStyle/>
              <a:p>
                <a:pPr eaLnBrk="0" hangingPunct="0"/>
                <a:r>
                  <a:rPr lang="en-US" b="0">
                    <a:solidFill>
                      <a:srgbClr val="FF0000"/>
                    </a:solidFill>
                  </a:rPr>
                  <a:t>B’C’</a:t>
                </a:r>
              </a:p>
            </p:txBody>
          </p:sp>
          <p:sp>
            <p:nvSpPr>
              <p:cNvPr id="8218" name="Line 65"/>
              <p:cNvSpPr>
                <a:spLocks noChangeShapeType="1"/>
              </p:cNvSpPr>
              <p:nvPr/>
            </p:nvSpPr>
            <p:spPr bwMode="auto">
              <a:xfrm>
                <a:off x="1296" y="2745"/>
                <a:ext cx="346" cy="0"/>
              </a:xfrm>
              <a:prstGeom prst="line">
                <a:avLst/>
              </a:prstGeom>
              <a:noFill/>
              <a:ln w="12700">
                <a:solidFill>
                  <a:srgbClr val="0000FF"/>
                </a:solidFill>
                <a:round/>
                <a:headEnd/>
                <a:tailEnd/>
              </a:ln>
            </p:spPr>
            <p:txBody>
              <a:bodyPr/>
              <a:lstStyle/>
              <a:p>
                <a:endParaRPr lang="en-US"/>
              </a:p>
            </p:txBody>
          </p:sp>
          <p:sp>
            <p:nvSpPr>
              <p:cNvPr id="8219" name="Line 66"/>
              <p:cNvSpPr>
                <a:spLocks noChangeShapeType="1"/>
              </p:cNvSpPr>
              <p:nvPr/>
            </p:nvSpPr>
            <p:spPr bwMode="auto">
              <a:xfrm>
                <a:off x="1776" y="2736"/>
                <a:ext cx="346" cy="0"/>
              </a:xfrm>
              <a:prstGeom prst="line">
                <a:avLst/>
              </a:prstGeom>
              <a:noFill/>
              <a:ln w="12700">
                <a:solidFill>
                  <a:srgbClr val="0000FF"/>
                </a:solidFill>
                <a:round/>
                <a:headEnd/>
                <a:tailEnd/>
              </a:ln>
            </p:spPr>
            <p:txBody>
              <a:bodyPr/>
              <a:lstStyle/>
              <a:p>
                <a:endParaRPr lang="en-US"/>
              </a:p>
            </p:txBody>
          </p:sp>
          <p:sp>
            <p:nvSpPr>
              <p:cNvPr id="8220" name="Text Box 67"/>
              <p:cNvSpPr txBox="1">
                <a:spLocks noChangeArrowheads="1"/>
              </p:cNvSpPr>
              <p:nvPr/>
            </p:nvSpPr>
            <p:spPr bwMode="auto">
              <a:xfrm>
                <a:off x="2265" y="2727"/>
                <a:ext cx="384" cy="231"/>
              </a:xfrm>
              <a:prstGeom prst="rect">
                <a:avLst/>
              </a:prstGeom>
              <a:noFill/>
              <a:ln w="9525">
                <a:noFill/>
                <a:miter lim="800000"/>
                <a:headEnd/>
                <a:tailEnd/>
              </a:ln>
            </p:spPr>
            <p:txBody>
              <a:bodyPr>
                <a:spAutoFit/>
              </a:bodyPr>
              <a:lstStyle/>
              <a:p>
                <a:pPr eaLnBrk="0" hangingPunct="0"/>
                <a:r>
                  <a:rPr lang="en-US" b="0">
                    <a:solidFill>
                      <a:srgbClr val="0000FF"/>
                    </a:solidFill>
                  </a:rPr>
                  <a:t>BC</a:t>
                </a:r>
              </a:p>
            </p:txBody>
          </p:sp>
          <p:sp>
            <p:nvSpPr>
              <p:cNvPr id="8221" name="Line 68"/>
              <p:cNvSpPr>
                <a:spLocks noChangeShapeType="1"/>
              </p:cNvSpPr>
              <p:nvPr/>
            </p:nvSpPr>
            <p:spPr bwMode="auto">
              <a:xfrm>
                <a:off x="2295" y="2745"/>
                <a:ext cx="346" cy="0"/>
              </a:xfrm>
              <a:prstGeom prst="line">
                <a:avLst/>
              </a:prstGeom>
              <a:noFill/>
              <a:ln w="12700">
                <a:solidFill>
                  <a:srgbClr val="0000FF"/>
                </a:solidFill>
                <a:round/>
                <a:headEnd/>
                <a:tailEnd/>
              </a:ln>
            </p:spPr>
            <p:txBody>
              <a:bodyPr/>
              <a:lstStyle/>
              <a:p>
                <a:endParaRPr lang="en-US"/>
              </a:p>
            </p:txBody>
          </p:sp>
        </p:grpSp>
      </p:grpSp>
      <p:grpSp>
        <p:nvGrpSpPr>
          <p:cNvPr id="7" name="Group 76"/>
          <p:cNvGrpSpPr>
            <a:grpSpLocks/>
          </p:cNvGrpSpPr>
          <p:nvPr/>
        </p:nvGrpSpPr>
        <p:grpSpPr bwMode="auto">
          <a:xfrm>
            <a:off x="304800" y="1828800"/>
            <a:ext cx="8505825" cy="779463"/>
            <a:chOff x="192" y="1152"/>
            <a:chExt cx="5358" cy="491"/>
          </a:xfrm>
        </p:grpSpPr>
        <p:sp>
          <p:nvSpPr>
            <p:cNvPr id="8207" name="Line 70"/>
            <p:cNvSpPr>
              <a:spLocks noChangeShapeType="1"/>
            </p:cNvSpPr>
            <p:nvPr/>
          </p:nvSpPr>
          <p:spPr bwMode="auto">
            <a:xfrm>
              <a:off x="912" y="1152"/>
              <a:ext cx="3552" cy="0"/>
            </a:xfrm>
            <a:prstGeom prst="line">
              <a:avLst/>
            </a:prstGeom>
            <a:noFill/>
            <a:ln w="19050">
              <a:solidFill>
                <a:srgbClr val="FF0000"/>
              </a:solidFill>
              <a:round/>
              <a:headEnd/>
              <a:tailEnd/>
            </a:ln>
          </p:spPr>
          <p:txBody>
            <a:bodyPr/>
            <a:lstStyle/>
            <a:p>
              <a:endParaRPr lang="en-US"/>
            </a:p>
          </p:txBody>
        </p:sp>
        <p:sp>
          <p:nvSpPr>
            <p:cNvPr id="8208" name="Line 71"/>
            <p:cNvSpPr>
              <a:spLocks noChangeShapeType="1"/>
            </p:cNvSpPr>
            <p:nvPr/>
          </p:nvSpPr>
          <p:spPr bwMode="auto">
            <a:xfrm>
              <a:off x="4752" y="1152"/>
              <a:ext cx="798" cy="0"/>
            </a:xfrm>
            <a:prstGeom prst="line">
              <a:avLst/>
            </a:prstGeom>
            <a:noFill/>
            <a:ln w="19050">
              <a:solidFill>
                <a:srgbClr val="FF0000"/>
              </a:solidFill>
              <a:round/>
              <a:headEnd/>
              <a:tailEnd/>
            </a:ln>
          </p:spPr>
          <p:txBody>
            <a:bodyPr/>
            <a:lstStyle/>
            <a:p>
              <a:endParaRPr lang="en-US"/>
            </a:p>
          </p:txBody>
        </p:sp>
        <p:sp>
          <p:nvSpPr>
            <p:cNvPr id="8209" name="Line 72"/>
            <p:cNvSpPr>
              <a:spLocks noChangeShapeType="1"/>
            </p:cNvSpPr>
            <p:nvPr/>
          </p:nvSpPr>
          <p:spPr bwMode="auto">
            <a:xfrm>
              <a:off x="192" y="1383"/>
              <a:ext cx="1248" cy="0"/>
            </a:xfrm>
            <a:prstGeom prst="line">
              <a:avLst/>
            </a:prstGeom>
            <a:noFill/>
            <a:ln w="19050">
              <a:solidFill>
                <a:srgbClr val="FF0000"/>
              </a:solidFill>
              <a:round/>
              <a:headEnd/>
              <a:tailEnd/>
            </a:ln>
          </p:spPr>
          <p:txBody>
            <a:bodyPr/>
            <a:lstStyle/>
            <a:p>
              <a:endParaRPr lang="en-US"/>
            </a:p>
          </p:txBody>
        </p:sp>
        <p:sp>
          <p:nvSpPr>
            <p:cNvPr id="8210" name="Line 73"/>
            <p:cNvSpPr>
              <a:spLocks noChangeShapeType="1"/>
            </p:cNvSpPr>
            <p:nvPr/>
          </p:nvSpPr>
          <p:spPr bwMode="auto">
            <a:xfrm>
              <a:off x="2016" y="1380"/>
              <a:ext cx="3225" cy="0"/>
            </a:xfrm>
            <a:prstGeom prst="line">
              <a:avLst/>
            </a:prstGeom>
            <a:noFill/>
            <a:ln w="19050">
              <a:solidFill>
                <a:srgbClr val="0000FF"/>
              </a:solidFill>
              <a:round/>
              <a:headEnd/>
              <a:tailEnd/>
            </a:ln>
          </p:spPr>
          <p:txBody>
            <a:bodyPr/>
            <a:lstStyle/>
            <a:p>
              <a:endParaRPr lang="en-US"/>
            </a:p>
          </p:txBody>
        </p:sp>
        <p:sp>
          <p:nvSpPr>
            <p:cNvPr id="8211" name="Line 74"/>
            <p:cNvSpPr>
              <a:spLocks noChangeShapeType="1"/>
            </p:cNvSpPr>
            <p:nvPr/>
          </p:nvSpPr>
          <p:spPr bwMode="auto">
            <a:xfrm>
              <a:off x="192" y="1611"/>
              <a:ext cx="2862" cy="32"/>
            </a:xfrm>
            <a:prstGeom prst="line">
              <a:avLst/>
            </a:prstGeom>
            <a:noFill/>
            <a:ln w="19050">
              <a:solidFill>
                <a:srgbClr val="0000FF"/>
              </a:solidFill>
              <a:round/>
              <a:headEnd/>
              <a:tailEnd/>
            </a:ln>
          </p:spPr>
          <p:txBody>
            <a:bodyPr/>
            <a:lstStyle/>
            <a:p>
              <a:endParaRPr lang="en-US"/>
            </a:p>
          </p:txBody>
        </p:sp>
      </p:grpSp>
      <p:sp>
        <p:nvSpPr>
          <p:cNvPr id="46" name="Text Box 38"/>
          <p:cNvSpPr txBox="1">
            <a:spLocks noChangeArrowheads="1"/>
          </p:cNvSpPr>
          <p:nvPr/>
        </p:nvSpPr>
        <p:spPr bwMode="auto">
          <a:xfrm>
            <a:off x="5824538" y="4013201"/>
            <a:ext cx="347663" cy="369888"/>
          </a:xfrm>
          <a:prstGeom prst="rect">
            <a:avLst/>
          </a:prstGeom>
          <a:noFill/>
          <a:ln w="9525">
            <a:noFill/>
            <a:miter lim="800000"/>
            <a:headEnd/>
            <a:tailEnd/>
          </a:ln>
        </p:spPr>
        <p:txBody>
          <a:bodyPr wrap="square">
            <a:spAutoFit/>
          </a:bodyPr>
          <a:lstStyle/>
          <a:p>
            <a:pPr eaLnBrk="0" hangingPunct="0"/>
            <a:r>
              <a:rPr lang="en-US" b="0" dirty="0">
                <a:solidFill>
                  <a:srgbClr val="0000FF"/>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7004"/>
                                        </p:tgtEl>
                                        <p:attrNameLst>
                                          <p:attrName>style.visibility</p:attrName>
                                        </p:attrNameLst>
                                      </p:cBhvr>
                                      <p:to>
                                        <p:strVal val="visible"/>
                                      </p:to>
                                    </p:set>
                                    <p:animEffect transition="in" filter="wipe(left)">
                                      <p:cBhvr>
                                        <p:cTn id="7" dur="4100"/>
                                        <p:tgtEl>
                                          <p:spTgt spid="127004"/>
                                        </p:tgtEl>
                                      </p:cBhvr>
                                    </p:animEffect>
                                  </p:childTnLst>
                                </p:cTn>
                              </p:par>
                            </p:childTnLst>
                          </p:cTn>
                        </p:par>
                        <p:par>
                          <p:cTn id="8" fill="hold">
                            <p:stCondLst>
                              <p:cond delay="4100"/>
                            </p:stCondLst>
                            <p:childTnLst>
                              <p:par>
                                <p:cTn id="9" presetID="10" presetClass="entr" presetSubtype="0" fill="hold" grpId="0" nodeType="afterEffect">
                                  <p:stCondLst>
                                    <p:cond delay="0"/>
                                  </p:stCondLst>
                                  <p:childTnLst>
                                    <p:set>
                                      <p:cBhvr>
                                        <p:cTn id="10" dur="1" fill="hold">
                                          <p:stCondLst>
                                            <p:cond delay="0"/>
                                          </p:stCondLst>
                                        </p:cTn>
                                        <p:tgtEl>
                                          <p:spTgt spid="126981"/>
                                        </p:tgtEl>
                                        <p:attrNameLst>
                                          <p:attrName>style.visibility</p:attrName>
                                        </p:attrNameLst>
                                      </p:cBhvr>
                                      <p:to>
                                        <p:strVal val="visible"/>
                                      </p:to>
                                    </p:set>
                                    <p:animEffect transition="in" filter="fade">
                                      <p:cBhvr>
                                        <p:cTn id="11" dur="1000"/>
                                        <p:tgtEl>
                                          <p:spTgt spid="12698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27003"/>
                                        </p:tgtEl>
                                        <p:attrNameLst>
                                          <p:attrName>style.visibility</p:attrName>
                                        </p:attrNameLst>
                                      </p:cBhvr>
                                      <p:to>
                                        <p:strVal val="visible"/>
                                      </p:to>
                                    </p:set>
                                    <p:animEffect transition="in" filter="fade">
                                      <p:cBhvr>
                                        <p:cTn id="33" dur="1000"/>
                                        <p:tgtEl>
                                          <p:spTgt spid="127003"/>
                                        </p:tgtEl>
                                      </p:cBhvr>
                                    </p:animEffect>
                                  </p:childTnLst>
                                </p:cTn>
                              </p:par>
                              <p:par>
                                <p:cTn id="34" presetID="10" presetClass="entr" presetSubtype="0" fill="hold" nodeType="withEffect">
                                  <p:stCondLst>
                                    <p:cond delay="0"/>
                                  </p:stCondLst>
                                  <p:childTnLst>
                                    <p:set>
                                      <p:cBhvr>
                                        <p:cTn id="35" dur="1" fill="hold">
                                          <p:stCondLst>
                                            <p:cond delay="0"/>
                                          </p:stCondLst>
                                        </p:cTn>
                                        <p:tgtEl>
                                          <p:spTgt spid="127002"/>
                                        </p:tgtEl>
                                        <p:attrNameLst>
                                          <p:attrName>style.visibility</p:attrName>
                                        </p:attrNameLst>
                                      </p:cBhvr>
                                      <p:to>
                                        <p:strVal val="visible"/>
                                      </p:to>
                                    </p:set>
                                    <p:animEffect transition="in" filter="fade">
                                      <p:cBhvr>
                                        <p:cTn id="36" dur="1000"/>
                                        <p:tgtEl>
                                          <p:spTgt spid="127002"/>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7054"/>
                                        </p:tgtEl>
                                        <p:attrNameLst>
                                          <p:attrName>style.visibility</p:attrName>
                                        </p:attrNameLst>
                                      </p:cBhvr>
                                      <p:to>
                                        <p:strVal val="visible"/>
                                      </p:to>
                                    </p:set>
                                    <p:animEffect transition="in" filter="fade">
                                      <p:cBhvr>
                                        <p:cTn id="45" dur="1000"/>
                                        <p:tgtEl>
                                          <p:spTgt spid="127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54" grpId="0" animBg="1"/>
      <p:bldP spid="127004" grpId="0"/>
      <p:bldP spid="1269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83" name="Line 83"/>
          <p:cNvSpPr>
            <a:spLocks noChangeShapeType="1"/>
          </p:cNvSpPr>
          <p:nvPr/>
        </p:nvSpPr>
        <p:spPr bwMode="auto">
          <a:xfrm flipV="1">
            <a:off x="2197100" y="2274888"/>
            <a:ext cx="685800" cy="1143000"/>
          </a:xfrm>
          <a:prstGeom prst="line">
            <a:avLst/>
          </a:prstGeom>
          <a:noFill/>
          <a:ln w="28575">
            <a:solidFill>
              <a:srgbClr val="FF0000"/>
            </a:solidFill>
            <a:prstDash val="dash"/>
            <a:round/>
            <a:headEnd/>
            <a:tailEnd/>
          </a:ln>
        </p:spPr>
        <p:txBody>
          <a:bodyPr/>
          <a:lstStyle/>
          <a:p>
            <a:endParaRPr lang="en-US"/>
          </a:p>
        </p:txBody>
      </p:sp>
      <p:sp>
        <p:nvSpPr>
          <p:cNvPr id="9222" name="Rectangle 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9223"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9224" name="Text Box 26"/>
          <p:cNvSpPr txBox="1">
            <a:spLocks noChangeArrowheads="1"/>
          </p:cNvSpPr>
          <p:nvPr/>
        </p:nvSpPr>
        <p:spPr bwMode="auto">
          <a:xfrm>
            <a:off x="-31837" y="366713"/>
            <a:ext cx="6096000" cy="914400"/>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VnTime" pitchFamily="34" charset="0"/>
              </a:rPr>
              <a:t>2. </a:t>
            </a:r>
            <a:r>
              <a:rPr lang="en-US" sz="2400" u="sng" dirty="0">
                <a:solidFill>
                  <a:srgbClr val="0000FF"/>
                </a:solidFill>
                <a:latin typeface=".VnTime" pitchFamily="34" charset="0"/>
              </a:rPr>
              <a:t>HÖ </a:t>
            </a:r>
            <a:r>
              <a:rPr lang="en-US" sz="2400" u="sng" dirty="0" err="1">
                <a:solidFill>
                  <a:srgbClr val="0000FF"/>
                </a:solidFill>
                <a:latin typeface=".VnTime" pitchFamily="34" charset="0"/>
              </a:rPr>
              <a:t>qu</a:t>
            </a:r>
            <a:r>
              <a:rPr lang="en-US" sz="2400" u="sng" dirty="0">
                <a:solidFill>
                  <a:srgbClr val="0000FF"/>
                </a:solidFill>
                <a:latin typeface=".VnTime" pitchFamily="34" charset="0"/>
              </a:rPr>
              <a:t>¶ </a:t>
            </a:r>
            <a:r>
              <a:rPr lang="en-US" sz="2400" u="sng" dirty="0" err="1">
                <a:solidFill>
                  <a:srgbClr val="0000FF"/>
                </a:solidFill>
                <a:latin typeface=".VnTime" pitchFamily="34" charset="0"/>
              </a:rPr>
              <a:t>cña</a:t>
            </a:r>
            <a:r>
              <a:rPr lang="en-US" sz="2400" u="sng" dirty="0">
                <a:solidFill>
                  <a:srgbClr val="0000FF"/>
                </a:solidFill>
                <a:latin typeface=".VnTime" pitchFamily="34" charset="0"/>
              </a:rPr>
              <a:t> ®</a:t>
            </a:r>
            <a:r>
              <a:rPr lang="en-US" sz="2400" u="sng" dirty="0" err="1">
                <a:solidFill>
                  <a:srgbClr val="0000FF"/>
                </a:solidFill>
                <a:latin typeface=".VnTime" pitchFamily="34" charset="0"/>
              </a:rPr>
              <a:t>Þnh</a:t>
            </a:r>
            <a:r>
              <a:rPr lang="en-US" sz="2400" u="sng" dirty="0">
                <a:solidFill>
                  <a:srgbClr val="0000FF"/>
                </a:solidFill>
                <a:latin typeface=".VnTime" pitchFamily="34" charset="0"/>
              </a:rPr>
              <a:t> </a:t>
            </a:r>
            <a:r>
              <a:rPr lang="en-US" sz="2400" u="sng" dirty="0" err="1">
                <a:solidFill>
                  <a:srgbClr val="0000FF"/>
                </a:solidFill>
                <a:latin typeface=".VnTime" pitchFamily="34" charset="0"/>
              </a:rPr>
              <a:t>lÝ</a:t>
            </a:r>
            <a:r>
              <a:rPr lang="en-US" sz="2400" u="sng" dirty="0">
                <a:solidFill>
                  <a:srgbClr val="0000FF"/>
                </a:solidFill>
                <a:latin typeface=".VnTime" pitchFamily="34" charset="0"/>
              </a:rPr>
              <a:t> Ta-</a:t>
            </a:r>
            <a:r>
              <a:rPr lang="en-US" sz="2400" u="sng" dirty="0" err="1">
                <a:solidFill>
                  <a:srgbClr val="0000FF"/>
                </a:solidFill>
                <a:latin typeface=".VnTime" pitchFamily="34" charset="0"/>
              </a:rPr>
              <a:t>lÐt</a:t>
            </a:r>
            <a:r>
              <a:rPr lang="en-US" sz="2400" u="sng" dirty="0">
                <a:solidFill>
                  <a:srgbClr val="0000FF"/>
                </a:solidFill>
                <a:latin typeface=".VnTime" pitchFamily="34" charset="0"/>
              </a:rPr>
              <a:t> </a:t>
            </a:r>
            <a:r>
              <a:rPr lang="en-US" sz="2000" b="0" u="sng" dirty="0">
                <a:solidFill>
                  <a:srgbClr val="0000FF"/>
                </a:solidFill>
              </a:rPr>
              <a:t>(</a:t>
            </a:r>
            <a:r>
              <a:rPr lang="en-US" sz="2000" b="0" u="sng" dirty="0" err="1">
                <a:solidFill>
                  <a:srgbClr val="0000FF"/>
                </a:solidFill>
              </a:rPr>
              <a:t>sgk</a:t>
            </a:r>
            <a:r>
              <a:rPr lang="en-US" sz="2000" b="0" u="sng" dirty="0">
                <a:solidFill>
                  <a:srgbClr val="0000FF"/>
                </a:solidFill>
              </a:rPr>
              <a:t>- tr60)</a:t>
            </a:r>
          </a:p>
          <a:p>
            <a:pPr>
              <a:spcBef>
                <a:spcPct val="50000"/>
              </a:spcBef>
            </a:pPr>
            <a:endParaRPr lang="en-US" sz="2000" u="sng" dirty="0">
              <a:solidFill>
                <a:srgbClr val="0000FF"/>
              </a:solidFill>
              <a:latin typeface=".VnTime" pitchFamily="34" charset="0"/>
            </a:endParaRPr>
          </a:p>
        </p:txBody>
      </p:sp>
      <p:grpSp>
        <p:nvGrpSpPr>
          <p:cNvPr id="2" name="Group 88"/>
          <p:cNvGrpSpPr>
            <a:grpSpLocks/>
          </p:cNvGrpSpPr>
          <p:nvPr/>
        </p:nvGrpSpPr>
        <p:grpSpPr bwMode="auto">
          <a:xfrm>
            <a:off x="114301" y="935299"/>
            <a:ext cx="8763000" cy="1196975"/>
            <a:chOff x="105" y="921"/>
            <a:chExt cx="5520" cy="754"/>
          </a:xfrm>
        </p:grpSpPr>
        <p:sp>
          <p:nvSpPr>
            <p:cNvPr id="9291" name="Text Box 28"/>
            <p:cNvSpPr txBox="1">
              <a:spLocks noChangeArrowheads="1"/>
            </p:cNvSpPr>
            <p:nvPr/>
          </p:nvSpPr>
          <p:spPr bwMode="auto">
            <a:xfrm>
              <a:off x="105" y="921"/>
              <a:ext cx="5520" cy="754"/>
            </a:xfrm>
            <a:prstGeom prst="rect">
              <a:avLst/>
            </a:prstGeom>
            <a:solidFill>
              <a:srgbClr val="FF99FF"/>
            </a:solidFill>
            <a:ln w="9525">
              <a:solidFill>
                <a:srgbClr val="FF0000"/>
              </a:solidFill>
              <a:miter lim="800000"/>
              <a:headEnd/>
              <a:tailEnd/>
            </a:ln>
          </p:spPr>
          <p:txBody>
            <a:bodyPr>
              <a:spAutoFit/>
            </a:bodyPr>
            <a:lstStyle/>
            <a:p>
              <a:pPr eaLnBrk="0" hangingPunct="0"/>
              <a:r>
                <a:rPr lang="en-US" sz="2400" dirty="0" err="1">
                  <a:latin typeface="Times New Roman" pitchFamily="18" charset="0"/>
                </a:rPr>
                <a:t>Nếu</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đường</a:t>
              </a:r>
              <a:r>
                <a:rPr lang="en-US" sz="2400" dirty="0">
                  <a:latin typeface="Times New Roman" pitchFamily="18" charset="0"/>
                </a:rPr>
                <a:t> </a:t>
              </a:r>
              <a:r>
                <a:rPr lang="en-US" sz="2400" dirty="0" err="1">
                  <a:latin typeface="Times New Roman" pitchFamily="18" charset="0"/>
                </a:rPr>
                <a:t>thẳng</a:t>
              </a:r>
              <a:r>
                <a:rPr lang="en-US" sz="2400" dirty="0">
                  <a:latin typeface="Times New Roman" pitchFamily="18" charset="0"/>
                </a:rPr>
                <a:t> </a:t>
              </a:r>
              <a:r>
                <a:rPr lang="en-US" sz="2400" dirty="0" err="1">
                  <a:latin typeface="Times New Roman" pitchFamily="18" charset="0"/>
                </a:rPr>
                <a:t>cắt</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song </a:t>
              </a:r>
              <a:r>
                <a:rPr lang="en-US" sz="2400" dirty="0" err="1">
                  <a:latin typeface="Times New Roman" pitchFamily="18" charset="0"/>
                </a:rPr>
                <a:t>song</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còn</a:t>
              </a:r>
              <a:r>
                <a:rPr lang="en-US" sz="2400" dirty="0">
                  <a:latin typeface="Times New Roman" pitchFamily="18" charset="0"/>
                </a:rPr>
                <a:t> </a:t>
              </a:r>
              <a:r>
                <a:rPr lang="en-US" sz="2400" dirty="0" err="1">
                  <a:latin typeface="Times New Roman" pitchFamily="18" charset="0"/>
                </a:rPr>
                <a:t>lại</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 </a:t>
              </a:r>
              <a:r>
                <a:rPr lang="en-US" sz="2400" dirty="0" err="1">
                  <a:latin typeface="Times New Roman" pitchFamily="18" charset="0"/>
                </a:rPr>
                <a:t>nó</a:t>
              </a:r>
              <a:r>
                <a:rPr lang="en-US" sz="2400" dirty="0">
                  <a:latin typeface="Times New Roman" pitchFamily="18" charset="0"/>
                </a:rPr>
                <a:t> </a:t>
              </a:r>
              <a:r>
                <a:rPr lang="en-US" sz="2400" dirty="0" err="1">
                  <a:latin typeface="Times New Roman" pitchFamily="18" charset="0"/>
                </a:rPr>
                <a:t>tạo</a:t>
              </a:r>
              <a:r>
                <a:rPr lang="en-US" dirty="0"/>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mới</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ba</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tương</a:t>
              </a:r>
              <a:r>
                <a:rPr lang="en-US" sz="2400" dirty="0">
                  <a:latin typeface="Times New Roman" pitchFamily="18" charset="0"/>
                </a:rPr>
                <a:t> </a:t>
              </a:r>
              <a:r>
                <a:rPr lang="en-US" sz="2400" dirty="0" err="1">
                  <a:latin typeface="Times New Roman" pitchFamily="18" charset="0"/>
                </a:rPr>
                <a:t>ứng</a:t>
              </a:r>
              <a:r>
                <a:rPr lang="en-US" sz="2400" dirty="0">
                  <a:latin typeface="Times New Roman" pitchFamily="18" charset="0"/>
                </a:rPr>
                <a:t> </a:t>
              </a:r>
              <a:r>
                <a:rPr lang="en-US" sz="2400" dirty="0" err="1">
                  <a:latin typeface="Times New Roman" pitchFamily="18" charset="0"/>
                </a:rPr>
                <a:t>tỉ</a:t>
              </a:r>
              <a:r>
                <a:rPr lang="en-US" sz="2400" dirty="0">
                  <a:latin typeface="Times New Roman" pitchFamily="18" charset="0"/>
                </a:rPr>
                <a:t> </a:t>
              </a:r>
              <a:r>
                <a:rPr lang="en-US" sz="2400" dirty="0" err="1">
                  <a:latin typeface="Times New Roman" pitchFamily="18" charset="0"/>
                </a:rPr>
                <a:t>lệ</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ba</a:t>
              </a:r>
              <a:r>
                <a:rPr lang="en-US" sz="2400" dirty="0">
                  <a:latin typeface="Times New Roman" pitchFamily="18" charset="0"/>
                </a:rPr>
                <a:t> </a:t>
              </a:r>
              <a:r>
                <a:rPr lang="en-US" sz="2400" dirty="0" err="1">
                  <a:latin typeface="Times New Roman" pitchFamily="18" charset="0"/>
                </a:rPr>
                <a:t>cạnh</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tam </a:t>
              </a:r>
              <a:r>
                <a:rPr lang="en-US" sz="2400" dirty="0" err="1">
                  <a:latin typeface="Times New Roman" pitchFamily="18" charset="0"/>
                </a:rPr>
                <a:t>giác</a:t>
              </a:r>
              <a:r>
                <a:rPr lang="en-US" sz="2400" dirty="0">
                  <a:latin typeface="Times New Roman" pitchFamily="18" charset="0"/>
                </a:rPr>
                <a:t> </a:t>
              </a:r>
              <a:r>
                <a:rPr lang="en-US" sz="2400" dirty="0" err="1">
                  <a:latin typeface="Times New Roman" pitchFamily="18" charset="0"/>
                </a:rPr>
                <a:t>đã</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a:t>
              </a:r>
            </a:p>
          </p:txBody>
        </p:sp>
        <p:sp>
          <p:nvSpPr>
            <p:cNvPr id="9292" name="Line 29"/>
            <p:cNvSpPr>
              <a:spLocks noChangeShapeType="1"/>
            </p:cNvSpPr>
            <p:nvPr/>
          </p:nvSpPr>
          <p:spPr bwMode="auto">
            <a:xfrm>
              <a:off x="528" y="1152"/>
              <a:ext cx="3936" cy="0"/>
            </a:xfrm>
            <a:prstGeom prst="line">
              <a:avLst/>
            </a:prstGeom>
            <a:noFill/>
            <a:ln w="19050">
              <a:solidFill>
                <a:srgbClr val="FF0000"/>
              </a:solidFill>
              <a:round/>
              <a:headEnd/>
              <a:tailEnd/>
            </a:ln>
          </p:spPr>
          <p:txBody>
            <a:bodyPr/>
            <a:lstStyle/>
            <a:p>
              <a:endParaRPr lang="en-US"/>
            </a:p>
          </p:txBody>
        </p:sp>
        <p:sp>
          <p:nvSpPr>
            <p:cNvPr id="9293" name="Line 30"/>
            <p:cNvSpPr>
              <a:spLocks noChangeShapeType="1"/>
            </p:cNvSpPr>
            <p:nvPr/>
          </p:nvSpPr>
          <p:spPr bwMode="auto">
            <a:xfrm>
              <a:off x="4752" y="1152"/>
              <a:ext cx="798" cy="0"/>
            </a:xfrm>
            <a:prstGeom prst="line">
              <a:avLst/>
            </a:prstGeom>
            <a:noFill/>
            <a:ln w="19050">
              <a:solidFill>
                <a:srgbClr val="FF0000"/>
              </a:solidFill>
              <a:round/>
              <a:headEnd/>
              <a:tailEnd/>
            </a:ln>
          </p:spPr>
          <p:txBody>
            <a:bodyPr/>
            <a:lstStyle/>
            <a:p>
              <a:endParaRPr lang="en-US"/>
            </a:p>
          </p:txBody>
        </p:sp>
        <p:sp>
          <p:nvSpPr>
            <p:cNvPr id="9294" name="Line 31"/>
            <p:cNvSpPr>
              <a:spLocks noChangeShapeType="1"/>
            </p:cNvSpPr>
            <p:nvPr/>
          </p:nvSpPr>
          <p:spPr bwMode="auto">
            <a:xfrm>
              <a:off x="192" y="1383"/>
              <a:ext cx="1248" cy="0"/>
            </a:xfrm>
            <a:prstGeom prst="line">
              <a:avLst/>
            </a:prstGeom>
            <a:noFill/>
            <a:ln w="19050">
              <a:solidFill>
                <a:srgbClr val="FF0000"/>
              </a:solidFill>
              <a:round/>
              <a:headEnd/>
              <a:tailEnd/>
            </a:ln>
          </p:spPr>
          <p:txBody>
            <a:bodyPr/>
            <a:lstStyle/>
            <a:p>
              <a:endParaRPr lang="en-US"/>
            </a:p>
          </p:txBody>
        </p:sp>
        <p:sp>
          <p:nvSpPr>
            <p:cNvPr id="9295" name="Line 32"/>
            <p:cNvSpPr>
              <a:spLocks noChangeShapeType="1"/>
            </p:cNvSpPr>
            <p:nvPr/>
          </p:nvSpPr>
          <p:spPr bwMode="auto">
            <a:xfrm>
              <a:off x="2832" y="1380"/>
              <a:ext cx="2352" cy="0"/>
            </a:xfrm>
            <a:prstGeom prst="line">
              <a:avLst/>
            </a:prstGeom>
            <a:noFill/>
            <a:ln w="19050">
              <a:solidFill>
                <a:srgbClr val="0000FF"/>
              </a:solidFill>
              <a:round/>
              <a:headEnd/>
              <a:tailEnd/>
            </a:ln>
          </p:spPr>
          <p:txBody>
            <a:bodyPr/>
            <a:lstStyle/>
            <a:p>
              <a:endParaRPr lang="en-US"/>
            </a:p>
          </p:txBody>
        </p:sp>
        <p:sp>
          <p:nvSpPr>
            <p:cNvPr id="9296" name="Line 33"/>
            <p:cNvSpPr>
              <a:spLocks noChangeShapeType="1"/>
            </p:cNvSpPr>
            <p:nvPr/>
          </p:nvSpPr>
          <p:spPr bwMode="auto">
            <a:xfrm>
              <a:off x="192" y="1611"/>
              <a:ext cx="3840" cy="0"/>
            </a:xfrm>
            <a:prstGeom prst="line">
              <a:avLst/>
            </a:prstGeom>
            <a:noFill/>
            <a:ln w="19050">
              <a:solidFill>
                <a:srgbClr val="0000FF"/>
              </a:solidFill>
              <a:round/>
              <a:headEnd/>
              <a:tailEnd/>
            </a:ln>
          </p:spPr>
          <p:txBody>
            <a:bodyPr/>
            <a:lstStyle/>
            <a:p>
              <a:endParaRPr lang="en-US"/>
            </a:p>
          </p:txBody>
        </p:sp>
      </p:grpSp>
      <p:grpSp>
        <p:nvGrpSpPr>
          <p:cNvPr id="3" name="Group 97"/>
          <p:cNvGrpSpPr>
            <a:grpSpLocks/>
          </p:cNvGrpSpPr>
          <p:nvPr/>
        </p:nvGrpSpPr>
        <p:grpSpPr bwMode="auto">
          <a:xfrm>
            <a:off x="457200" y="2608263"/>
            <a:ext cx="7515225" cy="2279650"/>
            <a:chOff x="288" y="1643"/>
            <a:chExt cx="4734" cy="1436"/>
          </a:xfrm>
        </p:grpSpPr>
        <p:grpSp>
          <p:nvGrpSpPr>
            <p:cNvPr id="4" name="Group 10"/>
            <p:cNvGrpSpPr>
              <a:grpSpLocks/>
            </p:cNvGrpSpPr>
            <p:nvPr/>
          </p:nvGrpSpPr>
          <p:grpSpPr bwMode="auto">
            <a:xfrm>
              <a:off x="288" y="1643"/>
              <a:ext cx="2832" cy="1436"/>
              <a:chOff x="2784" y="1643"/>
              <a:chExt cx="2832" cy="1436"/>
            </a:xfrm>
          </p:grpSpPr>
          <p:sp>
            <p:nvSpPr>
              <p:cNvPr id="9282" name="Line 11"/>
              <p:cNvSpPr>
                <a:spLocks noChangeShapeType="1"/>
              </p:cNvSpPr>
              <p:nvPr/>
            </p:nvSpPr>
            <p:spPr bwMode="auto">
              <a:xfrm>
                <a:off x="3006" y="2963"/>
                <a:ext cx="2300" cy="0"/>
              </a:xfrm>
              <a:prstGeom prst="line">
                <a:avLst/>
              </a:prstGeom>
              <a:noFill/>
              <a:ln w="28575">
                <a:solidFill>
                  <a:srgbClr val="0000FF"/>
                </a:solidFill>
                <a:round/>
                <a:headEnd/>
                <a:tailEnd/>
              </a:ln>
            </p:spPr>
            <p:txBody>
              <a:bodyPr/>
              <a:lstStyle/>
              <a:p>
                <a:endParaRPr lang="en-US"/>
              </a:p>
            </p:txBody>
          </p:sp>
          <p:sp>
            <p:nvSpPr>
              <p:cNvPr id="9283" name="Line 12"/>
              <p:cNvSpPr>
                <a:spLocks noChangeShapeType="1"/>
              </p:cNvSpPr>
              <p:nvPr/>
            </p:nvSpPr>
            <p:spPr bwMode="auto">
              <a:xfrm flipV="1">
                <a:off x="3014" y="1849"/>
                <a:ext cx="672" cy="1104"/>
              </a:xfrm>
              <a:prstGeom prst="line">
                <a:avLst/>
              </a:prstGeom>
              <a:noFill/>
              <a:ln w="28575">
                <a:solidFill>
                  <a:srgbClr val="0000FF"/>
                </a:solidFill>
                <a:round/>
                <a:headEnd/>
                <a:tailEnd/>
              </a:ln>
            </p:spPr>
            <p:txBody>
              <a:bodyPr/>
              <a:lstStyle/>
              <a:p>
                <a:endParaRPr lang="en-US"/>
              </a:p>
            </p:txBody>
          </p:sp>
          <p:sp>
            <p:nvSpPr>
              <p:cNvPr id="9284" name="Line 13"/>
              <p:cNvSpPr>
                <a:spLocks noChangeShapeType="1"/>
              </p:cNvSpPr>
              <p:nvPr/>
            </p:nvSpPr>
            <p:spPr bwMode="auto">
              <a:xfrm>
                <a:off x="3674" y="1859"/>
                <a:ext cx="1632" cy="1104"/>
              </a:xfrm>
              <a:prstGeom prst="line">
                <a:avLst/>
              </a:prstGeom>
              <a:noFill/>
              <a:ln w="28575">
                <a:solidFill>
                  <a:srgbClr val="0000FF"/>
                </a:solidFill>
                <a:round/>
                <a:headEnd/>
                <a:tailEnd/>
              </a:ln>
            </p:spPr>
            <p:txBody>
              <a:bodyPr/>
              <a:lstStyle/>
              <a:p>
                <a:endParaRPr lang="en-US"/>
              </a:p>
            </p:txBody>
          </p:sp>
          <p:sp>
            <p:nvSpPr>
              <p:cNvPr id="9285" name="Text Box 14"/>
              <p:cNvSpPr txBox="1">
                <a:spLocks noChangeArrowheads="1"/>
              </p:cNvSpPr>
              <p:nvPr/>
            </p:nvSpPr>
            <p:spPr bwMode="auto">
              <a:xfrm>
                <a:off x="2784" y="2829"/>
                <a:ext cx="480"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9286" name="Line 15"/>
              <p:cNvSpPr>
                <a:spLocks noChangeShapeType="1"/>
              </p:cNvSpPr>
              <p:nvPr/>
            </p:nvSpPr>
            <p:spPr bwMode="auto">
              <a:xfrm>
                <a:off x="3072" y="2281"/>
                <a:ext cx="1920" cy="0"/>
              </a:xfrm>
              <a:prstGeom prst="line">
                <a:avLst/>
              </a:prstGeom>
              <a:noFill/>
              <a:ln w="28575">
                <a:solidFill>
                  <a:srgbClr val="FF0000"/>
                </a:solidFill>
                <a:round/>
                <a:headEnd/>
                <a:tailEnd/>
              </a:ln>
            </p:spPr>
            <p:txBody>
              <a:bodyPr/>
              <a:lstStyle/>
              <a:p>
                <a:endParaRPr lang="en-US"/>
              </a:p>
            </p:txBody>
          </p:sp>
          <p:sp>
            <p:nvSpPr>
              <p:cNvPr id="9287" name="Text Box 16"/>
              <p:cNvSpPr txBox="1">
                <a:spLocks noChangeArrowheads="1"/>
              </p:cNvSpPr>
              <p:nvPr/>
            </p:nvSpPr>
            <p:spPr bwMode="auto">
              <a:xfrm>
                <a:off x="3216" y="2065"/>
                <a:ext cx="384"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9288" name="Text Box 17"/>
              <p:cNvSpPr txBox="1">
                <a:spLocks noChangeArrowheads="1"/>
              </p:cNvSpPr>
              <p:nvPr/>
            </p:nvSpPr>
            <p:spPr bwMode="auto">
              <a:xfrm>
                <a:off x="4272" y="1993"/>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9289" name="Text Box 18"/>
              <p:cNvSpPr txBox="1">
                <a:spLocks noChangeArrowheads="1"/>
              </p:cNvSpPr>
              <p:nvPr/>
            </p:nvSpPr>
            <p:spPr bwMode="auto">
              <a:xfrm>
                <a:off x="3552" y="1643"/>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9290" name="Text Box 19"/>
              <p:cNvSpPr txBox="1">
                <a:spLocks noChangeArrowheads="1"/>
              </p:cNvSpPr>
              <p:nvPr/>
            </p:nvSpPr>
            <p:spPr bwMode="auto">
              <a:xfrm>
                <a:off x="5280" y="2784"/>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grpSp>
        <p:grpSp>
          <p:nvGrpSpPr>
            <p:cNvPr id="5" name="Group 96"/>
            <p:cNvGrpSpPr>
              <a:grpSpLocks/>
            </p:cNvGrpSpPr>
            <p:nvPr/>
          </p:nvGrpSpPr>
          <p:grpSpPr bwMode="auto">
            <a:xfrm>
              <a:off x="3024" y="1773"/>
              <a:ext cx="1998" cy="1251"/>
              <a:chOff x="3216" y="1773"/>
              <a:chExt cx="1998" cy="1251"/>
            </a:xfrm>
          </p:grpSpPr>
          <p:grpSp>
            <p:nvGrpSpPr>
              <p:cNvPr id="6" name="Group 5"/>
              <p:cNvGrpSpPr>
                <a:grpSpLocks/>
              </p:cNvGrpSpPr>
              <p:nvPr/>
            </p:nvGrpSpPr>
            <p:grpSpPr bwMode="auto">
              <a:xfrm>
                <a:off x="3216" y="1773"/>
                <a:ext cx="1998" cy="1104"/>
                <a:chOff x="162" y="1725"/>
                <a:chExt cx="1998" cy="1104"/>
              </a:xfrm>
            </p:grpSpPr>
            <p:sp>
              <p:nvSpPr>
                <p:cNvPr id="9278" name="Line 6"/>
                <p:cNvSpPr>
                  <a:spLocks noChangeShapeType="1"/>
                </p:cNvSpPr>
                <p:nvPr/>
              </p:nvSpPr>
              <p:spPr bwMode="auto">
                <a:xfrm flipH="1">
                  <a:off x="480" y="1725"/>
                  <a:ext cx="0" cy="1104"/>
                </a:xfrm>
                <a:prstGeom prst="line">
                  <a:avLst/>
                </a:prstGeom>
                <a:noFill/>
                <a:ln w="9525">
                  <a:solidFill>
                    <a:srgbClr val="0000FF"/>
                  </a:solidFill>
                  <a:round/>
                  <a:headEnd/>
                  <a:tailEnd/>
                </a:ln>
              </p:spPr>
              <p:txBody>
                <a:bodyPr/>
                <a:lstStyle/>
                <a:p>
                  <a:endParaRPr lang="en-US"/>
                </a:p>
              </p:txBody>
            </p:sp>
            <p:sp>
              <p:nvSpPr>
                <p:cNvPr id="9279" name="Line 7"/>
                <p:cNvSpPr>
                  <a:spLocks noChangeShapeType="1"/>
                </p:cNvSpPr>
                <p:nvPr/>
              </p:nvSpPr>
              <p:spPr bwMode="auto">
                <a:xfrm>
                  <a:off x="288" y="2350"/>
                  <a:ext cx="1872" cy="0"/>
                </a:xfrm>
                <a:prstGeom prst="line">
                  <a:avLst/>
                </a:prstGeom>
                <a:noFill/>
                <a:ln w="9525">
                  <a:solidFill>
                    <a:srgbClr val="0000FF"/>
                  </a:solidFill>
                  <a:round/>
                  <a:headEnd/>
                  <a:tailEnd/>
                </a:ln>
              </p:spPr>
              <p:txBody>
                <a:bodyPr/>
                <a:lstStyle/>
                <a:p>
                  <a:endParaRPr lang="en-US"/>
                </a:p>
              </p:txBody>
            </p:sp>
            <p:sp>
              <p:nvSpPr>
                <p:cNvPr id="9280" name="Text Box 8"/>
                <p:cNvSpPr txBox="1">
                  <a:spLocks noChangeArrowheads="1"/>
                </p:cNvSpPr>
                <p:nvPr/>
              </p:nvSpPr>
              <p:spPr bwMode="auto">
                <a:xfrm>
                  <a:off x="192" y="2496"/>
                  <a:ext cx="336"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KL</a:t>
                  </a:r>
                </a:p>
              </p:txBody>
            </p:sp>
            <p:sp>
              <p:nvSpPr>
                <p:cNvPr id="9281" name="Text Box 9"/>
                <p:cNvSpPr txBox="1">
                  <a:spLocks noChangeArrowheads="1"/>
                </p:cNvSpPr>
                <p:nvPr/>
              </p:nvSpPr>
              <p:spPr bwMode="auto">
                <a:xfrm>
                  <a:off x="162" y="1968"/>
                  <a:ext cx="864"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GT</a:t>
                  </a:r>
                </a:p>
              </p:txBody>
            </p:sp>
          </p:grpSp>
          <p:grpSp>
            <p:nvGrpSpPr>
              <p:cNvPr id="7" name="Group 20"/>
              <p:cNvGrpSpPr>
                <a:grpSpLocks/>
              </p:cNvGrpSpPr>
              <p:nvPr/>
            </p:nvGrpSpPr>
            <p:grpSpPr bwMode="auto">
              <a:xfrm>
                <a:off x="3600" y="1819"/>
                <a:ext cx="1584" cy="733"/>
                <a:chOff x="576" y="1771"/>
                <a:chExt cx="1584" cy="733"/>
              </a:xfrm>
            </p:grpSpPr>
            <p:sp>
              <p:nvSpPr>
                <p:cNvPr id="9275" name="AutoShape 21"/>
                <p:cNvSpPr>
                  <a:spLocks noChangeArrowheads="1"/>
                </p:cNvSpPr>
                <p:nvPr/>
              </p:nvSpPr>
              <p:spPr bwMode="auto">
                <a:xfrm>
                  <a:off x="576" y="1819"/>
                  <a:ext cx="144" cy="144"/>
                </a:xfrm>
                <a:prstGeom prst="triangle">
                  <a:avLst>
                    <a:gd name="adj" fmla="val 50000"/>
                  </a:avLst>
                </a:prstGeom>
                <a:noFill/>
                <a:ln w="19050">
                  <a:solidFill>
                    <a:srgbClr val="0000FF"/>
                  </a:solidFill>
                  <a:miter lim="800000"/>
                  <a:headEnd/>
                  <a:tailEnd/>
                </a:ln>
              </p:spPr>
              <p:txBody>
                <a:bodyPr wrap="none" anchor="ctr"/>
                <a:lstStyle/>
                <a:p>
                  <a:endParaRPr lang="en-US"/>
                </a:p>
              </p:txBody>
            </p:sp>
            <p:sp>
              <p:nvSpPr>
                <p:cNvPr id="9276" name="Text Box 22"/>
                <p:cNvSpPr txBox="1">
                  <a:spLocks noChangeArrowheads="1"/>
                </p:cNvSpPr>
                <p:nvPr/>
              </p:nvSpPr>
              <p:spPr bwMode="auto">
                <a:xfrm>
                  <a:off x="728" y="1771"/>
                  <a:ext cx="1432" cy="231"/>
                </a:xfrm>
                <a:prstGeom prst="rect">
                  <a:avLst/>
                </a:prstGeom>
                <a:noFill/>
                <a:ln w="9525">
                  <a:noFill/>
                  <a:miter lim="800000"/>
                  <a:headEnd/>
                  <a:tailEnd/>
                </a:ln>
              </p:spPr>
              <p:txBody>
                <a:bodyPr>
                  <a:spAutoFit/>
                </a:bodyPr>
                <a:lstStyle/>
                <a:p>
                  <a:pPr eaLnBrk="0" hangingPunct="0"/>
                  <a:r>
                    <a:rPr lang="en-US" b="0">
                      <a:solidFill>
                        <a:srgbClr val="0000FF"/>
                      </a:solidFill>
                    </a:rPr>
                    <a:t>ABC ; B’C’// BC</a:t>
                  </a:r>
                </a:p>
              </p:txBody>
            </p:sp>
            <p:sp>
              <p:nvSpPr>
                <p:cNvPr id="9277" name="Text Box 23"/>
                <p:cNvSpPr txBox="1">
                  <a:spLocks noChangeArrowheads="1"/>
                </p:cNvSpPr>
                <p:nvPr/>
              </p:nvSpPr>
              <p:spPr bwMode="auto">
                <a:xfrm>
                  <a:off x="576" y="2013"/>
                  <a:ext cx="1488" cy="491"/>
                </a:xfrm>
                <a:prstGeom prst="rect">
                  <a:avLst/>
                </a:prstGeom>
                <a:noFill/>
                <a:ln w="9525">
                  <a:noFill/>
                  <a:miter lim="800000"/>
                  <a:headEnd/>
                  <a:tailEnd/>
                </a:ln>
              </p:spPr>
              <p:txBody>
                <a:bodyPr>
                  <a:spAutoFit/>
                </a:bodyPr>
                <a:lstStyle/>
                <a:p>
                  <a:pPr eaLnBrk="0" hangingPunct="0"/>
                  <a:r>
                    <a:rPr lang="en-US" b="0" dirty="0">
                      <a:solidFill>
                        <a:srgbClr val="0000FF"/>
                      </a:solidFill>
                    </a:rPr>
                    <a:t>(B’   </a:t>
                  </a:r>
                  <a:r>
                    <a:rPr lang="en-US" b="0" dirty="0" smtClean="0">
                      <a:solidFill>
                        <a:srgbClr val="0000FF"/>
                      </a:solidFill>
                    </a:rPr>
                    <a:t>   AB</a:t>
                  </a:r>
                  <a:r>
                    <a:rPr lang="en-US" b="0" dirty="0">
                      <a:solidFill>
                        <a:srgbClr val="0000FF"/>
                      </a:solidFill>
                    </a:rPr>
                    <a:t>, C’   </a:t>
                  </a:r>
                  <a:r>
                    <a:rPr lang="en-US" b="0" dirty="0" smtClean="0">
                      <a:solidFill>
                        <a:srgbClr val="0000FF"/>
                      </a:solidFill>
                    </a:rPr>
                    <a:t>  AC</a:t>
                  </a:r>
                  <a:r>
                    <a:rPr lang="en-US" b="0" dirty="0">
                      <a:solidFill>
                        <a:srgbClr val="0000FF"/>
                      </a:solidFill>
                    </a:rPr>
                    <a:t>)</a:t>
                  </a:r>
                </a:p>
                <a:p>
                  <a:pPr eaLnBrk="0" hangingPunct="0">
                    <a:spcBef>
                      <a:spcPct val="50000"/>
                    </a:spcBef>
                  </a:pPr>
                  <a:endParaRPr lang="en-US" b="0" dirty="0"/>
                </a:p>
              </p:txBody>
            </p:sp>
          </p:grpSp>
          <p:graphicFrame>
            <p:nvGraphicFramePr>
              <p:cNvPr id="9218" name="Object 24"/>
              <p:cNvGraphicFramePr>
                <a:graphicFrameLocks noChangeAspect="1"/>
              </p:cNvGraphicFramePr>
              <p:nvPr/>
            </p:nvGraphicFramePr>
            <p:xfrm>
              <a:off x="3810" y="2091"/>
              <a:ext cx="174" cy="174"/>
            </p:xfrm>
            <a:graphic>
              <a:graphicData uri="http://schemas.openxmlformats.org/presentationml/2006/ole">
                <mc:AlternateContent xmlns:mc="http://schemas.openxmlformats.org/markup-compatibility/2006">
                  <mc:Choice xmlns:v="urn:schemas-microsoft-com:vml" Requires="v">
                    <p:oleObj spid="_x0000_s16394" name="Equation" r:id="rId3" imgW="126725" imgH="126725" progId="">
                      <p:embed/>
                    </p:oleObj>
                  </mc:Choice>
                  <mc:Fallback>
                    <p:oleObj name="Equation" r:id="rId3" imgW="126725" imgH="126725"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 y="2091"/>
                            <a:ext cx="174"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25"/>
              <p:cNvGraphicFramePr>
                <a:graphicFrameLocks noChangeAspect="1"/>
              </p:cNvGraphicFramePr>
              <p:nvPr/>
            </p:nvGraphicFramePr>
            <p:xfrm>
              <a:off x="4347" y="2082"/>
              <a:ext cx="174" cy="174"/>
            </p:xfrm>
            <a:graphic>
              <a:graphicData uri="http://schemas.openxmlformats.org/presentationml/2006/ole">
                <mc:AlternateContent xmlns:mc="http://schemas.openxmlformats.org/markup-compatibility/2006">
                  <mc:Choice xmlns:v="urn:schemas-microsoft-com:vml" Requires="v">
                    <p:oleObj spid="_x0000_s16395" name="Equation" r:id="rId5" imgW="126725" imgH="126725" progId="">
                      <p:embed/>
                    </p:oleObj>
                  </mc:Choice>
                  <mc:Fallback>
                    <p:oleObj name="Equation" r:id="rId5" imgW="126725" imgH="12672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 y="2082"/>
                            <a:ext cx="174"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34"/>
              <p:cNvGrpSpPr>
                <a:grpSpLocks/>
              </p:cNvGrpSpPr>
              <p:nvPr/>
            </p:nvGrpSpPr>
            <p:grpSpPr bwMode="auto">
              <a:xfrm>
                <a:off x="3552" y="2439"/>
                <a:ext cx="1488" cy="585"/>
                <a:chOff x="1296" y="2536"/>
                <a:chExt cx="1488" cy="585"/>
              </a:xfrm>
            </p:grpSpPr>
            <p:sp>
              <p:nvSpPr>
                <p:cNvPr id="9265" name="Text Box 35"/>
                <p:cNvSpPr txBox="1">
                  <a:spLocks noChangeArrowheads="1"/>
                </p:cNvSpPr>
                <p:nvPr/>
              </p:nvSpPr>
              <p:spPr bwMode="auto">
                <a:xfrm>
                  <a:off x="1296" y="2544"/>
                  <a:ext cx="1488" cy="577"/>
                </a:xfrm>
                <a:prstGeom prst="rect">
                  <a:avLst/>
                </a:prstGeom>
                <a:noFill/>
                <a:ln w="9525">
                  <a:noFill/>
                  <a:miter lim="800000"/>
                  <a:headEnd/>
                  <a:tailEnd/>
                </a:ln>
              </p:spPr>
              <p:txBody>
                <a:bodyPr>
                  <a:spAutoFit/>
                </a:bodyPr>
                <a:lstStyle/>
                <a:p>
                  <a:pPr eaLnBrk="0" hangingPunct="0"/>
                  <a:r>
                    <a:rPr lang="en-US" b="0" dirty="0">
                      <a:solidFill>
                        <a:srgbClr val="FF0000"/>
                      </a:solidFill>
                    </a:rPr>
                    <a:t>AB’      AC’</a:t>
                  </a:r>
                </a:p>
                <a:p>
                  <a:pPr eaLnBrk="0" hangingPunct="0"/>
                  <a:r>
                    <a:rPr lang="en-US" b="0" dirty="0">
                      <a:solidFill>
                        <a:srgbClr val="0000FF"/>
                      </a:solidFill>
                    </a:rPr>
                    <a:t>AB       AC</a:t>
                  </a:r>
                </a:p>
                <a:p>
                  <a:pPr eaLnBrk="0" hangingPunct="0"/>
                  <a:endParaRPr lang="en-US" b="0" dirty="0">
                    <a:solidFill>
                      <a:srgbClr val="0000FF"/>
                    </a:solidFill>
                  </a:endParaRPr>
                </a:p>
              </p:txBody>
            </p:sp>
            <p:grpSp>
              <p:nvGrpSpPr>
                <p:cNvPr id="9" name="Group 36"/>
                <p:cNvGrpSpPr>
                  <a:grpSpLocks/>
                </p:cNvGrpSpPr>
                <p:nvPr/>
              </p:nvGrpSpPr>
              <p:grpSpPr bwMode="auto">
                <a:xfrm>
                  <a:off x="1296" y="2536"/>
                  <a:ext cx="1353" cy="422"/>
                  <a:chOff x="1296" y="2536"/>
                  <a:chExt cx="1353" cy="422"/>
                </a:xfrm>
              </p:grpSpPr>
              <p:sp>
                <p:nvSpPr>
                  <p:cNvPr id="9267" name="Text Box 37"/>
                  <p:cNvSpPr txBox="1">
                    <a:spLocks noChangeArrowheads="1"/>
                  </p:cNvSpPr>
                  <p:nvPr/>
                </p:nvSpPr>
                <p:spPr bwMode="auto">
                  <a:xfrm>
                    <a:off x="1392" y="2593"/>
                    <a:ext cx="1200" cy="231"/>
                  </a:xfrm>
                  <a:prstGeom prst="rect">
                    <a:avLst/>
                  </a:prstGeom>
                  <a:noFill/>
                  <a:ln w="9525">
                    <a:noFill/>
                    <a:miter lim="800000"/>
                    <a:headEnd/>
                    <a:tailEnd/>
                  </a:ln>
                </p:spPr>
                <p:txBody>
                  <a:bodyPr>
                    <a:spAutoFit/>
                  </a:bodyPr>
                  <a:lstStyle/>
                  <a:p>
                    <a:pPr eaLnBrk="0" hangingPunct="0">
                      <a:spcBef>
                        <a:spcPct val="50000"/>
                      </a:spcBef>
                    </a:pPr>
                    <a:endParaRPr lang="en-US" b="0">
                      <a:solidFill>
                        <a:srgbClr val="0000FF"/>
                      </a:solidFill>
                    </a:endParaRPr>
                  </a:p>
                </p:txBody>
              </p:sp>
              <p:sp>
                <p:nvSpPr>
                  <p:cNvPr id="9268" name="Text Box 38"/>
                  <p:cNvSpPr txBox="1">
                    <a:spLocks noChangeArrowheads="1"/>
                  </p:cNvSpPr>
                  <p:nvPr/>
                </p:nvSpPr>
                <p:spPr bwMode="auto">
                  <a:xfrm>
                    <a:off x="1605" y="2625"/>
                    <a:ext cx="219" cy="233"/>
                  </a:xfrm>
                  <a:prstGeom prst="rect">
                    <a:avLst/>
                  </a:prstGeom>
                  <a:noFill/>
                  <a:ln w="9525">
                    <a:noFill/>
                    <a:miter lim="800000"/>
                    <a:headEnd/>
                    <a:tailEnd/>
                  </a:ln>
                </p:spPr>
                <p:txBody>
                  <a:bodyPr wrap="square">
                    <a:spAutoFit/>
                  </a:bodyPr>
                  <a:lstStyle/>
                  <a:p>
                    <a:pPr eaLnBrk="0" hangingPunct="0"/>
                    <a:r>
                      <a:rPr lang="en-US" b="0" dirty="0">
                        <a:solidFill>
                          <a:srgbClr val="0000FF"/>
                        </a:solidFill>
                      </a:rPr>
                      <a:t>=</a:t>
                    </a:r>
                  </a:p>
                </p:txBody>
              </p:sp>
              <p:sp>
                <p:nvSpPr>
                  <p:cNvPr id="9269" name="Text Box 39"/>
                  <p:cNvSpPr txBox="1">
                    <a:spLocks noChangeArrowheads="1"/>
                  </p:cNvSpPr>
                  <p:nvPr/>
                </p:nvSpPr>
                <p:spPr bwMode="auto">
                  <a:xfrm>
                    <a:off x="2106" y="2623"/>
                    <a:ext cx="200" cy="231"/>
                  </a:xfrm>
                  <a:prstGeom prst="rect">
                    <a:avLst/>
                  </a:prstGeom>
                  <a:noFill/>
                  <a:ln w="9525">
                    <a:noFill/>
                    <a:miter lim="800000"/>
                    <a:headEnd/>
                    <a:tailEnd/>
                  </a:ln>
                </p:spPr>
                <p:txBody>
                  <a:bodyPr wrap="none">
                    <a:spAutoFit/>
                  </a:bodyPr>
                  <a:lstStyle/>
                  <a:p>
                    <a:pPr eaLnBrk="0" hangingPunct="0"/>
                    <a:r>
                      <a:rPr lang="en-US" b="0" dirty="0">
                        <a:solidFill>
                          <a:srgbClr val="0000FF"/>
                        </a:solidFill>
                      </a:rPr>
                      <a:t>=</a:t>
                    </a:r>
                  </a:p>
                </p:txBody>
              </p:sp>
              <p:sp>
                <p:nvSpPr>
                  <p:cNvPr id="9270" name="Text Box 40"/>
                  <p:cNvSpPr txBox="1">
                    <a:spLocks noChangeArrowheads="1"/>
                  </p:cNvSpPr>
                  <p:nvPr/>
                </p:nvSpPr>
                <p:spPr bwMode="auto">
                  <a:xfrm>
                    <a:off x="2265" y="2536"/>
                    <a:ext cx="384" cy="231"/>
                  </a:xfrm>
                  <a:prstGeom prst="rect">
                    <a:avLst/>
                  </a:prstGeom>
                  <a:noFill/>
                  <a:ln w="9525">
                    <a:noFill/>
                    <a:miter lim="800000"/>
                    <a:headEnd/>
                    <a:tailEnd/>
                  </a:ln>
                </p:spPr>
                <p:txBody>
                  <a:bodyPr>
                    <a:spAutoFit/>
                  </a:bodyPr>
                  <a:lstStyle/>
                  <a:p>
                    <a:pPr eaLnBrk="0" hangingPunct="0"/>
                    <a:r>
                      <a:rPr lang="en-US" b="0">
                        <a:solidFill>
                          <a:srgbClr val="FF0000"/>
                        </a:solidFill>
                      </a:rPr>
                      <a:t>B’C’</a:t>
                    </a:r>
                  </a:p>
                </p:txBody>
              </p:sp>
              <p:sp>
                <p:nvSpPr>
                  <p:cNvPr id="9271" name="Line 41"/>
                  <p:cNvSpPr>
                    <a:spLocks noChangeShapeType="1"/>
                  </p:cNvSpPr>
                  <p:nvPr/>
                </p:nvSpPr>
                <p:spPr bwMode="auto">
                  <a:xfrm>
                    <a:off x="1296" y="2745"/>
                    <a:ext cx="346" cy="0"/>
                  </a:xfrm>
                  <a:prstGeom prst="line">
                    <a:avLst/>
                  </a:prstGeom>
                  <a:noFill/>
                  <a:ln w="12700">
                    <a:solidFill>
                      <a:srgbClr val="0000FF"/>
                    </a:solidFill>
                    <a:round/>
                    <a:headEnd/>
                    <a:tailEnd/>
                  </a:ln>
                </p:spPr>
                <p:txBody>
                  <a:bodyPr/>
                  <a:lstStyle/>
                  <a:p>
                    <a:endParaRPr lang="en-US"/>
                  </a:p>
                </p:txBody>
              </p:sp>
              <p:sp>
                <p:nvSpPr>
                  <p:cNvPr id="9272" name="Line 42"/>
                  <p:cNvSpPr>
                    <a:spLocks noChangeShapeType="1"/>
                  </p:cNvSpPr>
                  <p:nvPr/>
                </p:nvSpPr>
                <p:spPr bwMode="auto">
                  <a:xfrm>
                    <a:off x="1776" y="2736"/>
                    <a:ext cx="346" cy="0"/>
                  </a:xfrm>
                  <a:prstGeom prst="line">
                    <a:avLst/>
                  </a:prstGeom>
                  <a:noFill/>
                  <a:ln w="12700">
                    <a:solidFill>
                      <a:srgbClr val="0000FF"/>
                    </a:solidFill>
                    <a:round/>
                    <a:headEnd/>
                    <a:tailEnd/>
                  </a:ln>
                </p:spPr>
                <p:txBody>
                  <a:bodyPr/>
                  <a:lstStyle/>
                  <a:p>
                    <a:endParaRPr lang="en-US"/>
                  </a:p>
                </p:txBody>
              </p:sp>
              <p:sp>
                <p:nvSpPr>
                  <p:cNvPr id="9273" name="Text Box 43"/>
                  <p:cNvSpPr txBox="1">
                    <a:spLocks noChangeArrowheads="1"/>
                  </p:cNvSpPr>
                  <p:nvPr/>
                </p:nvSpPr>
                <p:spPr bwMode="auto">
                  <a:xfrm>
                    <a:off x="2265" y="2727"/>
                    <a:ext cx="384" cy="231"/>
                  </a:xfrm>
                  <a:prstGeom prst="rect">
                    <a:avLst/>
                  </a:prstGeom>
                  <a:noFill/>
                  <a:ln w="9525">
                    <a:noFill/>
                    <a:miter lim="800000"/>
                    <a:headEnd/>
                    <a:tailEnd/>
                  </a:ln>
                </p:spPr>
                <p:txBody>
                  <a:bodyPr>
                    <a:spAutoFit/>
                  </a:bodyPr>
                  <a:lstStyle/>
                  <a:p>
                    <a:pPr eaLnBrk="0" hangingPunct="0"/>
                    <a:r>
                      <a:rPr lang="en-US" b="0">
                        <a:solidFill>
                          <a:srgbClr val="0000FF"/>
                        </a:solidFill>
                      </a:rPr>
                      <a:t>BC</a:t>
                    </a:r>
                  </a:p>
                </p:txBody>
              </p:sp>
              <p:sp>
                <p:nvSpPr>
                  <p:cNvPr id="9274" name="Line 44"/>
                  <p:cNvSpPr>
                    <a:spLocks noChangeShapeType="1"/>
                  </p:cNvSpPr>
                  <p:nvPr/>
                </p:nvSpPr>
                <p:spPr bwMode="auto">
                  <a:xfrm>
                    <a:off x="2295" y="2745"/>
                    <a:ext cx="346" cy="0"/>
                  </a:xfrm>
                  <a:prstGeom prst="line">
                    <a:avLst/>
                  </a:prstGeom>
                  <a:noFill/>
                  <a:ln w="12700">
                    <a:solidFill>
                      <a:srgbClr val="0000FF"/>
                    </a:solidFill>
                    <a:round/>
                    <a:headEnd/>
                    <a:tailEnd/>
                  </a:ln>
                </p:spPr>
                <p:txBody>
                  <a:bodyPr/>
                  <a:lstStyle/>
                  <a:p>
                    <a:endParaRPr lang="en-US"/>
                  </a:p>
                </p:txBody>
              </p:sp>
            </p:grpSp>
          </p:grpSp>
        </p:grpSp>
      </p:grpSp>
      <p:sp>
        <p:nvSpPr>
          <p:cNvPr id="128050" name="Text Box 50"/>
          <p:cNvSpPr txBox="1">
            <a:spLocks noChangeArrowheads="1"/>
          </p:cNvSpPr>
          <p:nvPr/>
        </p:nvSpPr>
        <p:spPr bwMode="auto">
          <a:xfrm>
            <a:off x="2971800" y="3657600"/>
            <a:ext cx="1524000" cy="366713"/>
          </a:xfrm>
          <a:prstGeom prst="rect">
            <a:avLst/>
          </a:prstGeom>
          <a:noFill/>
          <a:ln w="9525">
            <a:noFill/>
            <a:miter lim="800000"/>
            <a:headEnd/>
            <a:tailEnd/>
          </a:ln>
        </p:spPr>
        <p:txBody>
          <a:bodyPr>
            <a:spAutoFit/>
          </a:bodyPr>
          <a:lstStyle/>
          <a:p>
            <a:pPr eaLnBrk="0" hangingPunct="0">
              <a:spcBef>
                <a:spcPct val="50000"/>
              </a:spcBef>
            </a:pPr>
            <a:r>
              <a:rPr lang="en-US" b="0" u="sng">
                <a:solidFill>
                  <a:srgbClr val="0000FF"/>
                </a:solidFill>
              </a:rPr>
              <a:t>Tóm tắt c/m</a:t>
            </a:r>
          </a:p>
        </p:txBody>
      </p:sp>
      <p:grpSp>
        <p:nvGrpSpPr>
          <p:cNvPr id="10" name="Group 79"/>
          <p:cNvGrpSpPr>
            <a:grpSpLocks/>
          </p:cNvGrpSpPr>
          <p:nvPr/>
        </p:nvGrpSpPr>
        <p:grpSpPr bwMode="auto">
          <a:xfrm>
            <a:off x="4648200" y="4343400"/>
            <a:ext cx="3048000" cy="1752600"/>
            <a:chOff x="3120" y="3072"/>
            <a:chExt cx="1920" cy="1104"/>
          </a:xfrm>
        </p:grpSpPr>
        <p:sp>
          <p:nvSpPr>
            <p:cNvPr id="9247" name="AutoShape 56"/>
            <p:cNvSpPr>
              <a:spLocks/>
            </p:cNvSpPr>
            <p:nvPr/>
          </p:nvSpPr>
          <p:spPr bwMode="auto">
            <a:xfrm>
              <a:off x="3120" y="3072"/>
              <a:ext cx="96" cy="1104"/>
            </a:xfrm>
            <a:prstGeom prst="rightBrace">
              <a:avLst>
                <a:gd name="adj1" fmla="val 95833"/>
                <a:gd name="adj2" fmla="val 50000"/>
              </a:avLst>
            </a:prstGeom>
            <a:noFill/>
            <a:ln w="9525">
              <a:solidFill>
                <a:srgbClr val="0000FF"/>
              </a:solidFill>
              <a:round/>
              <a:headEnd/>
              <a:tailEnd/>
            </a:ln>
          </p:spPr>
          <p:txBody>
            <a:bodyPr wrap="none" anchor="ctr"/>
            <a:lstStyle/>
            <a:p>
              <a:pPr algn="ctr" eaLnBrk="0" hangingPunct="0"/>
              <a:endParaRPr lang="en-US" b="0">
                <a:solidFill>
                  <a:srgbClr val="0000FF"/>
                </a:solidFill>
              </a:endParaRPr>
            </a:p>
          </p:txBody>
        </p:sp>
        <p:sp>
          <p:nvSpPr>
            <p:cNvPr id="9248" name="Text Box 57"/>
            <p:cNvSpPr txBox="1">
              <a:spLocks noChangeArrowheads="1"/>
            </p:cNvSpPr>
            <p:nvPr/>
          </p:nvSpPr>
          <p:spPr bwMode="auto">
            <a:xfrm>
              <a:off x="3264" y="3504"/>
              <a:ext cx="384"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=&gt;</a:t>
              </a:r>
            </a:p>
          </p:txBody>
        </p:sp>
        <p:grpSp>
          <p:nvGrpSpPr>
            <p:cNvPr id="11" name="Group 64"/>
            <p:cNvGrpSpPr>
              <a:grpSpLocks/>
            </p:cNvGrpSpPr>
            <p:nvPr/>
          </p:nvGrpSpPr>
          <p:grpSpPr bwMode="auto">
            <a:xfrm>
              <a:off x="3552" y="3399"/>
              <a:ext cx="1488" cy="585"/>
              <a:chOff x="1296" y="2536"/>
              <a:chExt cx="1488" cy="585"/>
            </a:xfrm>
          </p:grpSpPr>
          <p:sp>
            <p:nvSpPr>
              <p:cNvPr id="9250" name="Text Box 65"/>
              <p:cNvSpPr txBox="1">
                <a:spLocks noChangeArrowheads="1"/>
              </p:cNvSpPr>
              <p:nvPr/>
            </p:nvSpPr>
            <p:spPr bwMode="auto">
              <a:xfrm>
                <a:off x="1296" y="2544"/>
                <a:ext cx="1488" cy="577"/>
              </a:xfrm>
              <a:prstGeom prst="rect">
                <a:avLst/>
              </a:prstGeom>
              <a:noFill/>
              <a:ln w="9525">
                <a:noFill/>
                <a:miter lim="800000"/>
                <a:headEnd/>
                <a:tailEnd/>
              </a:ln>
            </p:spPr>
            <p:txBody>
              <a:bodyPr>
                <a:spAutoFit/>
              </a:bodyPr>
              <a:lstStyle/>
              <a:p>
                <a:pPr eaLnBrk="0" hangingPunct="0"/>
                <a:r>
                  <a:rPr lang="en-US" b="0">
                    <a:solidFill>
                      <a:srgbClr val="FF3300"/>
                    </a:solidFill>
                  </a:rPr>
                  <a:t>AB’</a:t>
                </a:r>
                <a:r>
                  <a:rPr lang="en-US">
                    <a:solidFill>
                      <a:srgbClr val="FF3300"/>
                    </a:solidFill>
                  </a:rPr>
                  <a:t>      </a:t>
                </a:r>
                <a:r>
                  <a:rPr lang="en-US" b="0">
                    <a:solidFill>
                      <a:srgbClr val="FF3300"/>
                    </a:solidFill>
                  </a:rPr>
                  <a:t>AC’</a:t>
                </a:r>
              </a:p>
              <a:p>
                <a:pPr eaLnBrk="0" hangingPunct="0"/>
                <a:r>
                  <a:rPr lang="en-US" b="0">
                    <a:solidFill>
                      <a:srgbClr val="0000FF"/>
                    </a:solidFill>
                  </a:rPr>
                  <a:t>AB</a:t>
                </a:r>
                <a:r>
                  <a:rPr lang="en-US">
                    <a:solidFill>
                      <a:srgbClr val="0000FF"/>
                    </a:solidFill>
                  </a:rPr>
                  <a:t>       </a:t>
                </a:r>
                <a:r>
                  <a:rPr lang="en-US" b="0">
                    <a:solidFill>
                      <a:srgbClr val="0000FF"/>
                    </a:solidFill>
                  </a:rPr>
                  <a:t>AC</a:t>
                </a:r>
              </a:p>
              <a:p>
                <a:pPr eaLnBrk="0" hangingPunct="0"/>
                <a:endParaRPr lang="en-US" b="0">
                  <a:solidFill>
                    <a:srgbClr val="FF3300"/>
                  </a:solidFill>
                </a:endParaRPr>
              </a:p>
            </p:txBody>
          </p:sp>
          <p:grpSp>
            <p:nvGrpSpPr>
              <p:cNvPr id="12" name="Group 66"/>
              <p:cNvGrpSpPr>
                <a:grpSpLocks/>
              </p:cNvGrpSpPr>
              <p:nvPr/>
            </p:nvGrpSpPr>
            <p:grpSpPr bwMode="auto">
              <a:xfrm>
                <a:off x="1296" y="2536"/>
                <a:ext cx="1353" cy="422"/>
                <a:chOff x="1296" y="2536"/>
                <a:chExt cx="1353" cy="422"/>
              </a:xfrm>
            </p:grpSpPr>
            <p:sp>
              <p:nvSpPr>
                <p:cNvPr id="9252" name="Text Box 67"/>
                <p:cNvSpPr txBox="1">
                  <a:spLocks noChangeArrowheads="1"/>
                </p:cNvSpPr>
                <p:nvPr/>
              </p:nvSpPr>
              <p:spPr bwMode="auto">
                <a:xfrm>
                  <a:off x="1392" y="2593"/>
                  <a:ext cx="1200" cy="231"/>
                </a:xfrm>
                <a:prstGeom prst="rect">
                  <a:avLst/>
                </a:prstGeom>
                <a:noFill/>
                <a:ln w="9525">
                  <a:noFill/>
                  <a:miter lim="800000"/>
                  <a:headEnd/>
                  <a:tailEnd/>
                </a:ln>
              </p:spPr>
              <p:txBody>
                <a:bodyPr>
                  <a:spAutoFit/>
                </a:bodyPr>
                <a:lstStyle/>
                <a:p>
                  <a:pPr eaLnBrk="0" hangingPunct="0">
                    <a:spcBef>
                      <a:spcPct val="50000"/>
                    </a:spcBef>
                  </a:pPr>
                  <a:endParaRPr lang="en-US" b="0"/>
                </a:p>
              </p:txBody>
            </p:sp>
            <p:sp>
              <p:nvSpPr>
                <p:cNvPr id="9253" name="Text Box 68"/>
                <p:cNvSpPr txBox="1">
                  <a:spLocks noChangeArrowheads="1"/>
                </p:cNvSpPr>
                <p:nvPr/>
              </p:nvSpPr>
              <p:spPr bwMode="auto">
                <a:xfrm>
                  <a:off x="1605" y="2625"/>
                  <a:ext cx="200" cy="231"/>
                </a:xfrm>
                <a:prstGeom prst="rect">
                  <a:avLst/>
                </a:prstGeom>
                <a:noFill/>
                <a:ln w="9525">
                  <a:noFill/>
                  <a:miter lim="800000"/>
                  <a:headEnd/>
                  <a:tailEnd/>
                </a:ln>
              </p:spPr>
              <p:txBody>
                <a:bodyPr wrap="none">
                  <a:spAutoFit/>
                </a:bodyPr>
                <a:lstStyle/>
                <a:p>
                  <a:pPr eaLnBrk="0" hangingPunct="0"/>
                  <a:r>
                    <a:rPr lang="en-US" b="0">
                      <a:solidFill>
                        <a:srgbClr val="FF3300"/>
                      </a:solidFill>
                    </a:rPr>
                    <a:t>=</a:t>
                  </a:r>
                </a:p>
              </p:txBody>
            </p:sp>
            <p:sp>
              <p:nvSpPr>
                <p:cNvPr id="9254" name="Text Box 69"/>
                <p:cNvSpPr txBox="1">
                  <a:spLocks noChangeArrowheads="1"/>
                </p:cNvSpPr>
                <p:nvPr/>
              </p:nvSpPr>
              <p:spPr bwMode="auto">
                <a:xfrm>
                  <a:off x="2106" y="2623"/>
                  <a:ext cx="200" cy="231"/>
                </a:xfrm>
                <a:prstGeom prst="rect">
                  <a:avLst/>
                </a:prstGeom>
                <a:noFill/>
                <a:ln w="9525">
                  <a:noFill/>
                  <a:miter lim="800000"/>
                  <a:headEnd/>
                  <a:tailEnd/>
                </a:ln>
              </p:spPr>
              <p:txBody>
                <a:bodyPr wrap="none">
                  <a:spAutoFit/>
                </a:bodyPr>
                <a:lstStyle/>
                <a:p>
                  <a:pPr eaLnBrk="0" hangingPunct="0"/>
                  <a:r>
                    <a:rPr lang="en-US" b="0">
                      <a:solidFill>
                        <a:srgbClr val="FF3300"/>
                      </a:solidFill>
                    </a:rPr>
                    <a:t>=</a:t>
                  </a:r>
                </a:p>
              </p:txBody>
            </p:sp>
            <p:sp>
              <p:nvSpPr>
                <p:cNvPr id="9255" name="Text Box 70"/>
                <p:cNvSpPr txBox="1">
                  <a:spLocks noChangeArrowheads="1"/>
                </p:cNvSpPr>
                <p:nvPr/>
              </p:nvSpPr>
              <p:spPr bwMode="auto">
                <a:xfrm>
                  <a:off x="2265" y="2536"/>
                  <a:ext cx="384" cy="231"/>
                </a:xfrm>
                <a:prstGeom prst="rect">
                  <a:avLst/>
                </a:prstGeom>
                <a:noFill/>
                <a:ln w="9525">
                  <a:noFill/>
                  <a:miter lim="800000"/>
                  <a:headEnd/>
                  <a:tailEnd/>
                </a:ln>
              </p:spPr>
              <p:txBody>
                <a:bodyPr>
                  <a:spAutoFit/>
                </a:bodyPr>
                <a:lstStyle/>
                <a:p>
                  <a:pPr eaLnBrk="0" hangingPunct="0"/>
                  <a:r>
                    <a:rPr lang="en-US" b="0">
                      <a:solidFill>
                        <a:srgbClr val="FF3300"/>
                      </a:solidFill>
                    </a:rPr>
                    <a:t>B’C’</a:t>
                  </a:r>
                </a:p>
              </p:txBody>
            </p:sp>
            <p:sp>
              <p:nvSpPr>
                <p:cNvPr id="9256" name="Line 71"/>
                <p:cNvSpPr>
                  <a:spLocks noChangeShapeType="1"/>
                </p:cNvSpPr>
                <p:nvPr/>
              </p:nvSpPr>
              <p:spPr bwMode="auto">
                <a:xfrm>
                  <a:off x="1296" y="2745"/>
                  <a:ext cx="346" cy="0"/>
                </a:xfrm>
                <a:prstGeom prst="line">
                  <a:avLst/>
                </a:prstGeom>
                <a:noFill/>
                <a:ln w="12700">
                  <a:solidFill>
                    <a:srgbClr val="FF0000"/>
                  </a:solidFill>
                  <a:round/>
                  <a:headEnd/>
                  <a:tailEnd/>
                </a:ln>
              </p:spPr>
              <p:txBody>
                <a:bodyPr/>
                <a:lstStyle/>
                <a:p>
                  <a:endParaRPr lang="en-US"/>
                </a:p>
              </p:txBody>
            </p:sp>
            <p:sp>
              <p:nvSpPr>
                <p:cNvPr id="9257" name="Line 72"/>
                <p:cNvSpPr>
                  <a:spLocks noChangeShapeType="1"/>
                </p:cNvSpPr>
                <p:nvPr/>
              </p:nvSpPr>
              <p:spPr bwMode="auto">
                <a:xfrm>
                  <a:off x="1776" y="2736"/>
                  <a:ext cx="346" cy="0"/>
                </a:xfrm>
                <a:prstGeom prst="line">
                  <a:avLst/>
                </a:prstGeom>
                <a:noFill/>
                <a:ln w="12700">
                  <a:solidFill>
                    <a:srgbClr val="FF0000"/>
                  </a:solidFill>
                  <a:round/>
                  <a:headEnd/>
                  <a:tailEnd/>
                </a:ln>
              </p:spPr>
              <p:txBody>
                <a:bodyPr/>
                <a:lstStyle/>
                <a:p>
                  <a:endParaRPr lang="en-US"/>
                </a:p>
              </p:txBody>
            </p:sp>
            <p:sp>
              <p:nvSpPr>
                <p:cNvPr id="9258" name="Text Box 73"/>
                <p:cNvSpPr txBox="1">
                  <a:spLocks noChangeArrowheads="1"/>
                </p:cNvSpPr>
                <p:nvPr/>
              </p:nvSpPr>
              <p:spPr bwMode="auto">
                <a:xfrm>
                  <a:off x="2265" y="2727"/>
                  <a:ext cx="384" cy="231"/>
                </a:xfrm>
                <a:prstGeom prst="rect">
                  <a:avLst/>
                </a:prstGeom>
                <a:noFill/>
                <a:ln w="9525">
                  <a:noFill/>
                  <a:miter lim="800000"/>
                  <a:headEnd/>
                  <a:tailEnd/>
                </a:ln>
              </p:spPr>
              <p:txBody>
                <a:bodyPr>
                  <a:spAutoFit/>
                </a:bodyPr>
                <a:lstStyle/>
                <a:p>
                  <a:pPr eaLnBrk="0" hangingPunct="0"/>
                  <a:r>
                    <a:rPr lang="en-US" b="0">
                      <a:solidFill>
                        <a:srgbClr val="0000FF"/>
                      </a:solidFill>
                    </a:rPr>
                    <a:t>BC</a:t>
                  </a:r>
                </a:p>
              </p:txBody>
            </p:sp>
            <p:sp>
              <p:nvSpPr>
                <p:cNvPr id="9259" name="Line 74"/>
                <p:cNvSpPr>
                  <a:spLocks noChangeShapeType="1"/>
                </p:cNvSpPr>
                <p:nvPr/>
              </p:nvSpPr>
              <p:spPr bwMode="auto">
                <a:xfrm>
                  <a:off x="2295" y="2745"/>
                  <a:ext cx="346" cy="0"/>
                </a:xfrm>
                <a:prstGeom prst="line">
                  <a:avLst/>
                </a:prstGeom>
                <a:noFill/>
                <a:ln w="12700">
                  <a:solidFill>
                    <a:srgbClr val="FF0000"/>
                  </a:solidFill>
                  <a:round/>
                  <a:headEnd/>
                  <a:tailEnd/>
                </a:ln>
              </p:spPr>
              <p:txBody>
                <a:bodyPr/>
                <a:lstStyle/>
                <a:p>
                  <a:endParaRPr lang="en-US"/>
                </a:p>
              </p:txBody>
            </p:sp>
          </p:grpSp>
        </p:grpSp>
      </p:grpSp>
      <p:sp>
        <p:nvSpPr>
          <p:cNvPr id="128084" name="Text Box 84"/>
          <p:cNvSpPr txBox="1">
            <a:spLocks noChangeArrowheads="1"/>
          </p:cNvSpPr>
          <p:nvPr/>
        </p:nvSpPr>
        <p:spPr bwMode="auto">
          <a:xfrm>
            <a:off x="2011363" y="3375025"/>
            <a:ext cx="762000" cy="396875"/>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D</a:t>
            </a:r>
          </a:p>
        </p:txBody>
      </p:sp>
      <p:grpSp>
        <p:nvGrpSpPr>
          <p:cNvPr id="13" name="Group 102"/>
          <p:cNvGrpSpPr>
            <a:grpSpLocks/>
          </p:cNvGrpSpPr>
          <p:nvPr/>
        </p:nvGrpSpPr>
        <p:grpSpPr bwMode="auto">
          <a:xfrm>
            <a:off x="457200" y="4267200"/>
            <a:ext cx="5105400" cy="2089150"/>
            <a:chOff x="288" y="2688"/>
            <a:chExt cx="3216" cy="1316"/>
          </a:xfrm>
        </p:grpSpPr>
        <p:sp>
          <p:nvSpPr>
            <p:cNvPr id="9233" name="Text Box 55"/>
            <p:cNvSpPr txBox="1">
              <a:spLocks noChangeArrowheads="1"/>
            </p:cNvSpPr>
            <p:nvPr/>
          </p:nvSpPr>
          <p:spPr bwMode="auto">
            <a:xfrm>
              <a:off x="288" y="3600"/>
              <a:ext cx="3216"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 BB’C’D là hình bình hành=&gt;</a:t>
              </a:r>
              <a:endParaRPr lang="en-US" b="0">
                <a:solidFill>
                  <a:srgbClr val="FF0000"/>
                </a:solidFill>
              </a:endParaRPr>
            </a:p>
          </p:txBody>
        </p:sp>
        <p:sp>
          <p:nvSpPr>
            <p:cNvPr id="9234" name="Text Box 53"/>
            <p:cNvSpPr txBox="1">
              <a:spLocks noChangeArrowheads="1"/>
            </p:cNvSpPr>
            <p:nvPr/>
          </p:nvSpPr>
          <p:spPr bwMode="auto">
            <a:xfrm>
              <a:off x="288" y="3168"/>
              <a:ext cx="1545"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 Kẻ C’D//AB =&gt;</a:t>
              </a:r>
            </a:p>
          </p:txBody>
        </p:sp>
        <p:grpSp>
          <p:nvGrpSpPr>
            <p:cNvPr id="14" name="Group 81"/>
            <p:cNvGrpSpPr>
              <a:grpSpLocks/>
            </p:cNvGrpSpPr>
            <p:nvPr/>
          </p:nvGrpSpPr>
          <p:grpSpPr bwMode="auto">
            <a:xfrm>
              <a:off x="1383" y="3072"/>
              <a:ext cx="1008" cy="404"/>
              <a:chOff x="4023" y="3696"/>
              <a:chExt cx="1008" cy="404"/>
            </a:xfrm>
          </p:grpSpPr>
          <p:sp>
            <p:nvSpPr>
              <p:cNvPr id="9243" name="Text Box 54"/>
              <p:cNvSpPr txBox="1">
                <a:spLocks noChangeArrowheads="1"/>
              </p:cNvSpPr>
              <p:nvPr/>
            </p:nvSpPr>
            <p:spPr bwMode="auto">
              <a:xfrm>
                <a:off x="4023" y="3696"/>
                <a:ext cx="1008" cy="404"/>
              </a:xfrm>
              <a:prstGeom prst="rect">
                <a:avLst/>
              </a:prstGeom>
              <a:noFill/>
              <a:ln w="9525">
                <a:noFill/>
                <a:miter lim="800000"/>
                <a:headEnd/>
                <a:tailEnd/>
              </a:ln>
            </p:spPr>
            <p:txBody>
              <a:bodyPr>
                <a:spAutoFit/>
              </a:bodyPr>
              <a:lstStyle/>
              <a:p>
                <a:pPr eaLnBrk="0" hangingPunct="0">
                  <a:spcBef>
                    <a:spcPct val="50000"/>
                  </a:spcBef>
                </a:pPr>
                <a:r>
                  <a:rPr lang="en-US" b="0" dirty="0">
                    <a:solidFill>
                      <a:srgbClr val="FF0000"/>
                    </a:solidFill>
                  </a:rPr>
                  <a:t>AC’    BD</a:t>
                </a:r>
                <a:r>
                  <a:rPr lang="en-US" dirty="0">
                    <a:solidFill>
                      <a:srgbClr val="FF0000"/>
                    </a:solidFill>
                  </a:rPr>
                  <a:t>     </a:t>
                </a:r>
                <a:r>
                  <a:rPr lang="en-US" dirty="0" smtClean="0">
                    <a:solidFill>
                      <a:srgbClr val="FF0000"/>
                    </a:solidFill>
                  </a:rPr>
                  <a:t>   </a:t>
                </a:r>
                <a:r>
                  <a:rPr lang="en-US" b="0" dirty="0" smtClean="0">
                    <a:solidFill>
                      <a:srgbClr val="FF0000"/>
                    </a:solidFill>
                  </a:rPr>
                  <a:t>AC     </a:t>
                </a:r>
                <a:r>
                  <a:rPr lang="en-US" b="0" dirty="0">
                    <a:solidFill>
                      <a:srgbClr val="FF0000"/>
                    </a:solidFill>
                  </a:rPr>
                  <a:t>BC</a:t>
                </a:r>
              </a:p>
            </p:txBody>
          </p:sp>
          <p:sp>
            <p:nvSpPr>
              <p:cNvPr id="9244" name="Line 60"/>
              <p:cNvSpPr>
                <a:spLocks noChangeShapeType="1"/>
              </p:cNvSpPr>
              <p:nvPr/>
            </p:nvSpPr>
            <p:spPr bwMode="auto">
              <a:xfrm>
                <a:off x="4080" y="3888"/>
                <a:ext cx="240" cy="0"/>
              </a:xfrm>
              <a:prstGeom prst="line">
                <a:avLst/>
              </a:prstGeom>
              <a:noFill/>
              <a:ln w="9525">
                <a:solidFill>
                  <a:srgbClr val="FF0000"/>
                </a:solidFill>
                <a:round/>
                <a:headEnd/>
                <a:tailEnd/>
              </a:ln>
            </p:spPr>
            <p:txBody>
              <a:bodyPr/>
              <a:lstStyle/>
              <a:p>
                <a:endParaRPr lang="en-US"/>
              </a:p>
            </p:txBody>
          </p:sp>
          <p:sp>
            <p:nvSpPr>
              <p:cNvPr id="9245" name="Line 61"/>
              <p:cNvSpPr>
                <a:spLocks noChangeShapeType="1"/>
              </p:cNvSpPr>
              <p:nvPr/>
            </p:nvSpPr>
            <p:spPr bwMode="auto">
              <a:xfrm>
                <a:off x="4464" y="3888"/>
                <a:ext cx="240" cy="0"/>
              </a:xfrm>
              <a:prstGeom prst="line">
                <a:avLst/>
              </a:prstGeom>
              <a:noFill/>
              <a:ln w="9525">
                <a:solidFill>
                  <a:srgbClr val="FF0000"/>
                </a:solidFill>
                <a:round/>
                <a:headEnd/>
                <a:tailEnd/>
              </a:ln>
            </p:spPr>
            <p:txBody>
              <a:bodyPr/>
              <a:lstStyle/>
              <a:p>
                <a:endParaRPr lang="en-US"/>
              </a:p>
            </p:txBody>
          </p:sp>
          <p:sp>
            <p:nvSpPr>
              <p:cNvPr id="9246" name="Text Box 62"/>
              <p:cNvSpPr txBox="1">
                <a:spLocks noChangeArrowheads="1"/>
              </p:cNvSpPr>
              <p:nvPr/>
            </p:nvSpPr>
            <p:spPr bwMode="auto">
              <a:xfrm>
                <a:off x="4299" y="3765"/>
                <a:ext cx="200" cy="231"/>
              </a:xfrm>
              <a:prstGeom prst="rect">
                <a:avLst/>
              </a:prstGeom>
              <a:noFill/>
              <a:ln w="9525">
                <a:noFill/>
                <a:miter lim="800000"/>
                <a:headEnd/>
                <a:tailEnd/>
              </a:ln>
            </p:spPr>
            <p:txBody>
              <a:bodyPr wrap="none">
                <a:spAutoFit/>
              </a:bodyPr>
              <a:lstStyle/>
              <a:p>
                <a:pPr eaLnBrk="0" hangingPunct="0"/>
                <a:r>
                  <a:rPr lang="en-US" b="0">
                    <a:solidFill>
                      <a:srgbClr val="FF0000"/>
                    </a:solidFill>
                  </a:rPr>
                  <a:t>=</a:t>
                </a:r>
              </a:p>
            </p:txBody>
          </p:sp>
        </p:grpSp>
        <p:sp>
          <p:nvSpPr>
            <p:cNvPr id="9236" name="Text Box 51"/>
            <p:cNvSpPr txBox="1">
              <a:spLocks noChangeArrowheads="1"/>
            </p:cNvSpPr>
            <p:nvPr/>
          </p:nvSpPr>
          <p:spPr bwMode="auto">
            <a:xfrm>
              <a:off x="288" y="2784"/>
              <a:ext cx="2208"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 Vì B’C’//BC =&gt;</a:t>
              </a:r>
              <a:r>
                <a:rPr lang="en-US" b="0"/>
                <a:t> </a:t>
              </a:r>
            </a:p>
          </p:txBody>
        </p:sp>
        <p:grpSp>
          <p:nvGrpSpPr>
            <p:cNvPr id="15" name="Group 80"/>
            <p:cNvGrpSpPr>
              <a:grpSpLocks/>
            </p:cNvGrpSpPr>
            <p:nvPr/>
          </p:nvGrpSpPr>
          <p:grpSpPr bwMode="auto">
            <a:xfrm>
              <a:off x="1392" y="2688"/>
              <a:ext cx="1248" cy="664"/>
              <a:chOff x="4080" y="3656"/>
              <a:chExt cx="1248" cy="664"/>
            </a:xfrm>
          </p:grpSpPr>
          <p:sp>
            <p:nvSpPr>
              <p:cNvPr id="9239" name="Text Box 52"/>
              <p:cNvSpPr txBox="1">
                <a:spLocks noChangeArrowheads="1"/>
              </p:cNvSpPr>
              <p:nvPr/>
            </p:nvSpPr>
            <p:spPr bwMode="auto">
              <a:xfrm>
                <a:off x="4080" y="3656"/>
                <a:ext cx="1248" cy="664"/>
              </a:xfrm>
              <a:prstGeom prst="rect">
                <a:avLst/>
              </a:prstGeom>
              <a:noFill/>
              <a:ln w="9525">
                <a:noFill/>
                <a:miter lim="800000"/>
                <a:headEnd/>
                <a:tailEnd/>
              </a:ln>
            </p:spPr>
            <p:txBody>
              <a:bodyPr>
                <a:spAutoFit/>
              </a:bodyPr>
              <a:lstStyle/>
              <a:p>
                <a:pPr eaLnBrk="0" hangingPunct="0"/>
                <a:r>
                  <a:rPr lang="en-US" b="0" dirty="0">
                    <a:solidFill>
                      <a:srgbClr val="FF3300"/>
                    </a:solidFill>
                  </a:rPr>
                  <a:t>AB’    AC’</a:t>
                </a:r>
              </a:p>
              <a:p>
                <a:pPr eaLnBrk="0" hangingPunct="0"/>
                <a:r>
                  <a:rPr lang="en-US" b="0" dirty="0">
                    <a:solidFill>
                      <a:srgbClr val="FF3300"/>
                    </a:solidFill>
                  </a:rPr>
                  <a:t>AB     AC</a:t>
                </a:r>
              </a:p>
              <a:p>
                <a:pPr eaLnBrk="0" hangingPunct="0">
                  <a:spcBef>
                    <a:spcPct val="50000"/>
                  </a:spcBef>
                </a:pPr>
                <a:endParaRPr lang="en-US" b="0" dirty="0"/>
              </a:p>
            </p:txBody>
          </p:sp>
          <p:sp>
            <p:nvSpPr>
              <p:cNvPr id="9240" name="Line 58"/>
              <p:cNvSpPr>
                <a:spLocks noChangeShapeType="1"/>
              </p:cNvSpPr>
              <p:nvPr/>
            </p:nvSpPr>
            <p:spPr bwMode="auto">
              <a:xfrm>
                <a:off x="4128" y="3848"/>
                <a:ext cx="240" cy="0"/>
              </a:xfrm>
              <a:prstGeom prst="line">
                <a:avLst/>
              </a:prstGeom>
              <a:noFill/>
              <a:ln w="9525">
                <a:solidFill>
                  <a:srgbClr val="FF0000"/>
                </a:solidFill>
                <a:round/>
                <a:headEnd/>
                <a:tailEnd/>
              </a:ln>
            </p:spPr>
            <p:txBody>
              <a:bodyPr/>
              <a:lstStyle/>
              <a:p>
                <a:endParaRPr lang="en-US"/>
              </a:p>
            </p:txBody>
          </p:sp>
          <p:sp>
            <p:nvSpPr>
              <p:cNvPr id="9241" name="Line 59"/>
              <p:cNvSpPr>
                <a:spLocks noChangeShapeType="1"/>
              </p:cNvSpPr>
              <p:nvPr/>
            </p:nvSpPr>
            <p:spPr bwMode="auto">
              <a:xfrm>
                <a:off x="4512" y="3848"/>
                <a:ext cx="240" cy="0"/>
              </a:xfrm>
              <a:prstGeom prst="line">
                <a:avLst/>
              </a:prstGeom>
              <a:noFill/>
              <a:ln w="9525">
                <a:solidFill>
                  <a:srgbClr val="FF0000"/>
                </a:solidFill>
                <a:round/>
                <a:headEnd/>
                <a:tailEnd/>
              </a:ln>
            </p:spPr>
            <p:txBody>
              <a:bodyPr/>
              <a:lstStyle/>
              <a:p>
                <a:endParaRPr lang="en-US"/>
              </a:p>
            </p:txBody>
          </p:sp>
          <p:sp>
            <p:nvSpPr>
              <p:cNvPr id="9242" name="Text Box 63"/>
              <p:cNvSpPr txBox="1">
                <a:spLocks noChangeArrowheads="1"/>
              </p:cNvSpPr>
              <p:nvPr/>
            </p:nvSpPr>
            <p:spPr bwMode="auto">
              <a:xfrm>
                <a:off x="4350" y="3743"/>
                <a:ext cx="200" cy="231"/>
              </a:xfrm>
              <a:prstGeom prst="rect">
                <a:avLst/>
              </a:prstGeom>
              <a:noFill/>
              <a:ln w="9525">
                <a:noFill/>
                <a:miter lim="800000"/>
                <a:headEnd/>
                <a:tailEnd/>
              </a:ln>
            </p:spPr>
            <p:txBody>
              <a:bodyPr wrap="none">
                <a:spAutoFit/>
              </a:bodyPr>
              <a:lstStyle/>
              <a:p>
                <a:pPr eaLnBrk="0" hangingPunct="0"/>
                <a:r>
                  <a:rPr lang="en-US" b="0">
                    <a:solidFill>
                      <a:srgbClr val="FF0000"/>
                    </a:solidFill>
                  </a:rPr>
                  <a:t>=</a:t>
                </a:r>
              </a:p>
            </p:txBody>
          </p:sp>
        </p:grpSp>
        <p:sp>
          <p:nvSpPr>
            <p:cNvPr id="9238" name="Text Box 87"/>
            <p:cNvSpPr txBox="1">
              <a:spLocks noChangeArrowheads="1"/>
            </p:cNvSpPr>
            <p:nvPr/>
          </p:nvSpPr>
          <p:spPr bwMode="auto">
            <a:xfrm>
              <a:off x="2224" y="3600"/>
              <a:ext cx="704" cy="404"/>
            </a:xfrm>
            <a:prstGeom prst="rect">
              <a:avLst/>
            </a:prstGeom>
            <a:noFill/>
            <a:ln w="9525">
              <a:noFill/>
              <a:miter lim="800000"/>
              <a:headEnd/>
              <a:tailEnd/>
            </a:ln>
          </p:spPr>
          <p:txBody>
            <a:bodyPr wrap="none">
              <a:spAutoFit/>
            </a:bodyPr>
            <a:lstStyle/>
            <a:p>
              <a:pPr eaLnBrk="0" hangingPunct="0">
                <a:spcBef>
                  <a:spcPct val="50000"/>
                </a:spcBef>
              </a:pPr>
              <a:r>
                <a:rPr lang="en-US" b="0">
                  <a:solidFill>
                    <a:srgbClr val="FF0000"/>
                  </a:solidFill>
                </a:rPr>
                <a:t>B’C’= BD</a:t>
              </a:r>
            </a:p>
            <a:p>
              <a:endParaRPr lang="en-US"/>
            </a:p>
          </p:txBody>
        </p:sp>
      </p:grpSp>
      <p:sp>
        <p:nvSpPr>
          <p:cNvPr id="128093" name="Arc 93"/>
          <p:cNvSpPr>
            <a:spLocks/>
          </p:cNvSpPr>
          <p:nvPr/>
        </p:nvSpPr>
        <p:spPr bwMode="auto">
          <a:xfrm rot="16061385" flipV="1">
            <a:off x="3200400" y="5203825"/>
            <a:ext cx="6858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00FF"/>
            </a:solidFill>
            <a:round/>
            <a:headEnd/>
            <a:tailEnd type="arrow" w="lg" len="lg"/>
          </a:ln>
        </p:spPr>
        <p:txBody>
          <a:bodyPr wrap="none" anchor="ctr"/>
          <a:lstStyle/>
          <a:p>
            <a:endParaRPr lang="en-US"/>
          </a:p>
        </p:txBody>
      </p:sp>
      <p:sp>
        <p:nvSpPr>
          <p:cNvPr id="128101" name="AutoShape 101"/>
          <p:cNvSpPr>
            <a:spLocks noChangeArrowheads="1"/>
          </p:cNvSpPr>
          <p:nvPr/>
        </p:nvSpPr>
        <p:spPr bwMode="auto">
          <a:xfrm rot="7421404">
            <a:off x="1765300" y="3035300"/>
            <a:ext cx="762000" cy="1143000"/>
          </a:xfrm>
          <a:prstGeom prst="rtTriangle">
            <a:avLst/>
          </a:prstGeom>
          <a:solidFill>
            <a:srgbClr val="FF3300"/>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84828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128101"/>
                                        </p:tgtEl>
                                      </p:cBhvr>
                                    </p:animEffect>
                                    <p:set>
                                      <p:cBhvr>
                                        <p:cTn id="10" dur="1" fill="hold">
                                          <p:stCondLst>
                                            <p:cond delay="499"/>
                                          </p:stCondLst>
                                        </p:cTn>
                                        <p:tgtEl>
                                          <p:spTgt spid="128101"/>
                                        </p:tgtEl>
                                        <p:attrNameLst>
                                          <p:attrName>style.visibility</p:attrName>
                                        </p:attrNameLst>
                                      </p:cBhvr>
                                      <p:to>
                                        <p:strVal val="hidden"/>
                                      </p:to>
                                    </p:set>
                                  </p:childTnLst>
                                </p:cTn>
                              </p:par>
                            </p:childTnLst>
                          </p:cTn>
                        </p:par>
                        <p:par>
                          <p:cTn id="11" fill="hold">
                            <p:stCondLst>
                              <p:cond delay="500"/>
                            </p:stCondLst>
                            <p:childTnLst>
                              <p:par>
                                <p:cTn id="12" presetID="64" presetClass="path" presetSubtype="0" accel="50000" decel="50000" fill="hold" nodeType="afterEffect">
                                  <p:stCondLst>
                                    <p:cond delay="0"/>
                                  </p:stCondLst>
                                  <p:childTnLst>
                                    <p:animMotion origin="layout" path="M 2.5E-6 2.22222E-6 L -0.00261 -0.19097 " pathEditMode="relative" rAng="0" ptsTypes="AA">
                                      <p:cBhvr>
                                        <p:cTn id="13" dur="2000" fill="hold"/>
                                        <p:tgtEl>
                                          <p:spTgt spid="3"/>
                                        </p:tgtEl>
                                        <p:attrNameLst>
                                          <p:attrName>ppt_x</p:attrName>
                                          <p:attrName>ppt_y</p:attrName>
                                        </p:attrNameLst>
                                      </p:cBhvr>
                                      <p:rCtr x="-100" y="-9600"/>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28050"/>
                                        </p:tgtEl>
                                        <p:attrNameLst>
                                          <p:attrName>style.visibility</p:attrName>
                                        </p:attrNameLst>
                                      </p:cBhvr>
                                      <p:to>
                                        <p:strVal val="visible"/>
                                      </p:to>
                                    </p:set>
                                    <p:animEffect transition="in" filter="fade">
                                      <p:cBhvr>
                                        <p:cTn id="17" dur="1000"/>
                                        <p:tgtEl>
                                          <p:spTgt spid="128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8083"/>
                                        </p:tgtEl>
                                        <p:attrNameLst>
                                          <p:attrName>style.visibility</p:attrName>
                                        </p:attrNameLst>
                                      </p:cBhvr>
                                      <p:to>
                                        <p:strVal val="visible"/>
                                      </p:to>
                                    </p:set>
                                    <p:animEffect transition="in" filter="wipe(up)">
                                      <p:cBhvr>
                                        <p:cTn id="22" dur="1000"/>
                                        <p:tgtEl>
                                          <p:spTgt spid="128083"/>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28084"/>
                                        </p:tgtEl>
                                        <p:attrNameLst>
                                          <p:attrName>style.visibility</p:attrName>
                                        </p:attrNameLst>
                                      </p:cBhvr>
                                      <p:to>
                                        <p:strVal val="visible"/>
                                      </p:to>
                                    </p:set>
                                    <p:animEffect transition="in" filter="fade">
                                      <p:cBhvr>
                                        <p:cTn id="25" dur="800"/>
                                        <p:tgtEl>
                                          <p:spTgt spid="1280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8093"/>
                                        </p:tgtEl>
                                        <p:attrNameLst>
                                          <p:attrName>style.visibility</p:attrName>
                                        </p:attrNameLst>
                                      </p:cBhvr>
                                      <p:to>
                                        <p:strVal val="visible"/>
                                      </p:to>
                                    </p:set>
                                    <p:animEffect transition="in" filter="fade">
                                      <p:cBhvr>
                                        <p:cTn id="35" dur="1000"/>
                                        <p:tgtEl>
                                          <p:spTgt spid="12809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83" grpId="0" animBg="1"/>
      <p:bldP spid="128050" grpId="0"/>
      <p:bldP spid="128084" grpId="0"/>
      <p:bldP spid="128093" grpId="0" animBg="1"/>
      <p:bldP spid="128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0"/>
          <p:cNvGrpSpPr>
            <a:grpSpLocks/>
          </p:cNvGrpSpPr>
          <p:nvPr/>
        </p:nvGrpSpPr>
        <p:grpSpPr bwMode="auto">
          <a:xfrm>
            <a:off x="76200" y="609600"/>
            <a:ext cx="6096000" cy="3178175"/>
            <a:chOff x="48" y="384"/>
            <a:chExt cx="3840" cy="2002"/>
          </a:xfrm>
        </p:grpSpPr>
        <p:sp>
          <p:nvSpPr>
            <p:cNvPr id="10308" name="Line 2"/>
            <p:cNvSpPr>
              <a:spLocks noChangeShapeType="1"/>
            </p:cNvSpPr>
            <p:nvPr/>
          </p:nvSpPr>
          <p:spPr bwMode="auto">
            <a:xfrm flipV="1">
              <a:off x="1389" y="1427"/>
              <a:ext cx="432" cy="720"/>
            </a:xfrm>
            <a:prstGeom prst="line">
              <a:avLst/>
            </a:prstGeom>
            <a:noFill/>
            <a:ln w="28575">
              <a:solidFill>
                <a:srgbClr val="FF0000"/>
              </a:solidFill>
              <a:prstDash val="dash"/>
              <a:round/>
              <a:headEnd/>
              <a:tailEnd/>
            </a:ln>
          </p:spPr>
          <p:txBody>
            <a:bodyPr/>
            <a:lstStyle/>
            <a:p>
              <a:endParaRPr lang="en-US"/>
            </a:p>
          </p:txBody>
        </p:sp>
        <p:sp>
          <p:nvSpPr>
            <p:cNvPr id="10309" name="Text Box 3"/>
            <p:cNvSpPr txBox="1">
              <a:spLocks noChangeArrowheads="1"/>
            </p:cNvSpPr>
            <p:nvPr/>
          </p:nvSpPr>
          <p:spPr bwMode="auto">
            <a:xfrm>
              <a:off x="48" y="384"/>
              <a:ext cx="3840" cy="543"/>
            </a:xfrm>
            <a:prstGeom prst="rect">
              <a:avLst/>
            </a:prstGeom>
            <a:noFill/>
            <a:ln w="9525">
              <a:noFill/>
              <a:miter lim="800000"/>
              <a:headEnd/>
              <a:tailEnd/>
            </a:ln>
          </p:spPr>
          <p:txBody>
            <a:bodyPr>
              <a:spAutoFit/>
            </a:bodyPr>
            <a:lstStyle/>
            <a:p>
              <a:pPr>
                <a:spcBef>
                  <a:spcPct val="50000"/>
                </a:spcBef>
              </a:pPr>
              <a:endParaRPr lang="en-US" sz="2000" b="0" u="sng" dirty="0">
                <a:solidFill>
                  <a:srgbClr val="0000FF"/>
                </a:solidFill>
              </a:endParaRPr>
            </a:p>
            <a:p>
              <a:pPr>
                <a:spcBef>
                  <a:spcPct val="50000"/>
                </a:spcBef>
              </a:pPr>
              <a:endParaRPr lang="en-US" sz="2000" u="sng" dirty="0">
                <a:solidFill>
                  <a:srgbClr val="0000FF"/>
                </a:solidFill>
                <a:latin typeface=".VnTime" pitchFamily="34" charset="0"/>
              </a:endParaRPr>
            </a:p>
          </p:txBody>
        </p:sp>
        <p:sp>
          <p:nvSpPr>
            <p:cNvPr id="10311" name="Text Box 75"/>
            <p:cNvSpPr txBox="1">
              <a:spLocks noChangeArrowheads="1"/>
            </p:cNvSpPr>
            <p:nvPr/>
          </p:nvSpPr>
          <p:spPr bwMode="auto">
            <a:xfrm>
              <a:off x="1304" y="2136"/>
              <a:ext cx="480"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D</a:t>
              </a:r>
            </a:p>
          </p:txBody>
        </p:sp>
      </p:grpSp>
      <p:sp>
        <p:nvSpPr>
          <p:cNvPr id="10247" name="Rectangle 4"/>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10248" name="Text Box 5"/>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grpSp>
        <p:nvGrpSpPr>
          <p:cNvPr id="3" name="Group 20"/>
          <p:cNvGrpSpPr>
            <a:grpSpLocks/>
          </p:cNvGrpSpPr>
          <p:nvPr/>
        </p:nvGrpSpPr>
        <p:grpSpPr bwMode="auto">
          <a:xfrm>
            <a:off x="431800" y="1295400"/>
            <a:ext cx="4495800" cy="2279650"/>
            <a:chOff x="2784" y="1643"/>
            <a:chExt cx="2832" cy="1436"/>
          </a:xfrm>
        </p:grpSpPr>
        <p:sp>
          <p:nvSpPr>
            <p:cNvPr id="10299" name="Line 21"/>
            <p:cNvSpPr>
              <a:spLocks noChangeShapeType="1"/>
            </p:cNvSpPr>
            <p:nvPr/>
          </p:nvSpPr>
          <p:spPr bwMode="auto">
            <a:xfrm>
              <a:off x="3006" y="2963"/>
              <a:ext cx="2300" cy="0"/>
            </a:xfrm>
            <a:prstGeom prst="line">
              <a:avLst/>
            </a:prstGeom>
            <a:noFill/>
            <a:ln w="28575">
              <a:solidFill>
                <a:srgbClr val="0000FF"/>
              </a:solidFill>
              <a:round/>
              <a:headEnd/>
              <a:tailEnd/>
            </a:ln>
          </p:spPr>
          <p:txBody>
            <a:bodyPr/>
            <a:lstStyle/>
            <a:p>
              <a:endParaRPr lang="en-US"/>
            </a:p>
          </p:txBody>
        </p:sp>
        <p:sp>
          <p:nvSpPr>
            <p:cNvPr id="10300" name="Line 22"/>
            <p:cNvSpPr>
              <a:spLocks noChangeShapeType="1"/>
            </p:cNvSpPr>
            <p:nvPr/>
          </p:nvSpPr>
          <p:spPr bwMode="auto">
            <a:xfrm flipV="1">
              <a:off x="3014" y="1849"/>
              <a:ext cx="672" cy="1104"/>
            </a:xfrm>
            <a:prstGeom prst="line">
              <a:avLst/>
            </a:prstGeom>
            <a:noFill/>
            <a:ln w="28575">
              <a:solidFill>
                <a:srgbClr val="0000FF"/>
              </a:solidFill>
              <a:round/>
              <a:headEnd/>
              <a:tailEnd/>
            </a:ln>
          </p:spPr>
          <p:txBody>
            <a:bodyPr/>
            <a:lstStyle/>
            <a:p>
              <a:endParaRPr lang="en-US"/>
            </a:p>
          </p:txBody>
        </p:sp>
        <p:sp>
          <p:nvSpPr>
            <p:cNvPr id="10301" name="Line 23"/>
            <p:cNvSpPr>
              <a:spLocks noChangeShapeType="1"/>
            </p:cNvSpPr>
            <p:nvPr/>
          </p:nvSpPr>
          <p:spPr bwMode="auto">
            <a:xfrm>
              <a:off x="3674" y="1859"/>
              <a:ext cx="1632" cy="1104"/>
            </a:xfrm>
            <a:prstGeom prst="line">
              <a:avLst/>
            </a:prstGeom>
            <a:noFill/>
            <a:ln w="28575">
              <a:solidFill>
                <a:srgbClr val="0000FF"/>
              </a:solidFill>
              <a:round/>
              <a:headEnd/>
              <a:tailEnd/>
            </a:ln>
          </p:spPr>
          <p:txBody>
            <a:bodyPr/>
            <a:lstStyle/>
            <a:p>
              <a:endParaRPr lang="en-US"/>
            </a:p>
          </p:txBody>
        </p:sp>
        <p:sp>
          <p:nvSpPr>
            <p:cNvPr id="10302" name="Text Box 24"/>
            <p:cNvSpPr txBox="1">
              <a:spLocks noChangeArrowheads="1"/>
            </p:cNvSpPr>
            <p:nvPr/>
          </p:nvSpPr>
          <p:spPr bwMode="auto">
            <a:xfrm>
              <a:off x="2784" y="2829"/>
              <a:ext cx="480"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10303" name="Line 25"/>
            <p:cNvSpPr>
              <a:spLocks noChangeShapeType="1"/>
            </p:cNvSpPr>
            <p:nvPr/>
          </p:nvSpPr>
          <p:spPr bwMode="auto">
            <a:xfrm>
              <a:off x="3072" y="2281"/>
              <a:ext cx="1920" cy="0"/>
            </a:xfrm>
            <a:prstGeom prst="line">
              <a:avLst/>
            </a:prstGeom>
            <a:noFill/>
            <a:ln w="28575">
              <a:solidFill>
                <a:srgbClr val="FF0000"/>
              </a:solidFill>
              <a:round/>
              <a:headEnd/>
              <a:tailEnd/>
            </a:ln>
          </p:spPr>
          <p:txBody>
            <a:bodyPr/>
            <a:lstStyle/>
            <a:p>
              <a:endParaRPr lang="en-US"/>
            </a:p>
          </p:txBody>
        </p:sp>
        <p:sp>
          <p:nvSpPr>
            <p:cNvPr id="10304" name="Text Box 26"/>
            <p:cNvSpPr txBox="1">
              <a:spLocks noChangeArrowheads="1"/>
            </p:cNvSpPr>
            <p:nvPr/>
          </p:nvSpPr>
          <p:spPr bwMode="auto">
            <a:xfrm>
              <a:off x="3216" y="2065"/>
              <a:ext cx="384"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10305" name="Text Box 27"/>
            <p:cNvSpPr txBox="1">
              <a:spLocks noChangeArrowheads="1"/>
            </p:cNvSpPr>
            <p:nvPr/>
          </p:nvSpPr>
          <p:spPr bwMode="auto">
            <a:xfrm>
              <a:off x="4272" y="1993"/>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10306" name="Text Box 28"/>
            <p:cNvSpPr txBox="1">
              <a:spLocks noChangeArrowheads="1"/>
            </p:cNvSpPr>
            <p:nvPr/>
          </p:nvSpPr>
          <p:spPr bwMode="auto">
            <a:xfrm>
              <a:off x="3552" y="1643"/>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10307" name="Text Box 29"/>
            <p:cNvSpPr txBox="1">
              <a:spLocks noChangeArrowheads="1"/>
            </p:cNvSpPr>
            <p:nvPr/>
          </p:nvSpPr>
          <p:spPr bwMode="auto">
            <a:xfrm>
              <a:off x="5280" y="2784"/>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grpSp>
      <p:grpSp>
        <p:nvGrpSpPr>
          <p:cNvPr id="5" name="Group 15"/>
          <p:cNvGrpSpPr>
            <a:grpSpLocks/>
          </p:cNvGrpSpPr>
          <p:nvPr/>
        </p:nvGrpSpPr>
        <p:grpSpPr bwMode="auto">
          <a:xfrm>
            <a:off x="4875212" y="3544182"/>
            <a:ext cx="3171825" cy="1752600"/>
            <a:chOff x="162" y="1725"/>
            <a:chExt cx="1998" cy="1104"/>
          </a:xfrm>
        </p:grpSpPr>
        <p:sp>
          <p:nvSpPr>
            <p:cNvPr id="10295" name="Line 16"/>
            <p:cNvSpPr>
              <a:spLocks noChangeShapeType="1"/>
            </p:cNvSpPr>
            <p:nvPr/>
          </p:nvSpPr>
          <p:spPr bwMode="auto">
            <a:xfrm flipH="1">
              <a:off x="480" y="1725"/>
              <a:ext cx="0" cy="1104"/>
            </a:xfrm>
            <a:prstGeom prst="line">
              <a:avLst/>
            </a:prstGeom>
            <a:noFill/>
            <a:ln w="9525">
              <a:solidFill>
                <a:srgbClr val="0000FF"/>
              </a:solidFill>
              <a:round/>
              <a:headEnd/>
              <a:tailEnd/>
            </a:ln>
          </p:spPr>
          <p:txBody>
            <a:bodyPr/>
            <a:lstStyle/>
            <a:p>
              <a:endParaRPr lang="en-US"/>
            </a:p>
          </p:txBody>
        </p:sp>
        <p:sp>
          <p:nvSpPr>
            <p:cNvPr id="10296" name="Line 17"/>
            <p:cNvSpPr>
              <a:spLocks noChangeShapeType="1"/>
            </p:cNvSpPr>
            <p:nvPr/>
          </p:nvSpPr>
          <p:spPr bwMode="auto">
            <a:xfrm>
              <a:off x="288" y="2350"/>
              <a:ext cx="1872" cy="0"/>
            </a:xfrm>
            <a:prstGeom prst="line">
              <a:avLst/>
            </a:prstGeom>
            <a:noFill/>
            <a:ln w="9525">
              <a:solidFill>
                <a:srgbClr val="0000FF"/>
              </a:solidFill>
              <a:round/>
              <a:headEnd/>
              <a:tailEnd/>
            </a:ln>
          </p:spPr>
          <p:txBody>
            <a:bodyPr/>
            <a:lstStyle/>
            <a:p>
              <a:endParaRPr lang="en-US"/>
            </a:p>
          </p:txBody>
        </p:sp>
        <p:sp>
          <p:nvSpPr>
            <p:cNvPr id="10297" name="Text Box 18"/>
            <p:cNvSpPr txBox="1">
              <a:spLocks noChangeArrowheads="1"/>
            </p:cNvSpPr>
            <p:nvPr/>
          </p:nvSpPr>
          <p:spPr bwMode="auto">
            <a:xfrm>
              <a:off x="192" y="2496"/>
              <a:ext cx="336"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KL</a:t>
              </a:r>
            </a:p>
          </p:txBody>
        </p:sp>
        <p:sp>
          <p:nvSpPr>
            <p:cNvPr id="10298" name="Text Box 19"/>
            <p:cNvSpPr txBox="1">
              <a:spLocks noChangeArrowheads="1"/>
            </p:cNvSpPr>
            <p:nvPr/>
          </p:nvSpPr>
          <p:spPr bwMode="auto">
            <a:xfrm>
              <a:off x="162" y="1968"/>
              <a:ext cx="864" cy="231"/>
            </a:xfrm>
            <a:prstGeom prst="rect">
              <a:avLst/>
            </a:prstGeom>
            <a:noFill/>
            <a:ln w="9525">
              <a:noFill/>
              <a:miter lim="800000"/>
              <a:headEnd/>
              <a:tailEnd/>
            </a:ln>
          </p:spPr>
          <p:txBody>
            <a:bodyPr>
              <a:spAutoFit/>
            </a:bodyPr>
            <a:lstStyle/>
            <a:p>
              <a:pPr eaLnBrk="0" hangingPunct="0">
                <a:spcBef>
                  <a:spcPct val="50000"/>
                </a:spcBef>
              </a:pPr>
              <a:r>
                <a:rPr lang="en-US" b="0" dirty="0">
                  <a:solidFill>
                    <a:srgbClr val="0000FF"/>
                  </a:solidFill>
                </a:rPr>
                <a:t>GT</a:t>
              </a:r>
            </a:p>
          </p:txBody>
        </p:sp>
      </p:grpSp>
      <p:sp>
        <p:nvSpPr>
          <p:cNvPr id="196685" name="Text Box 77"/>
          <p:cNvSpPr txBox="1">
            <a:spLocks noChangeArrowheads="1"/>
          </p:cNvSpPr>
          <p:nvPr/>
        </p:nvSpPr>
        <p:spPr bwMode="auto">
          <a:xfrm>
            <a:off x="4803775" y="2908300"/>
            <a:ext cx="3425825" cy="457200"/>
          </a:xfrm>
          <a:prstGeom prst="rect">
            <a:avLst/>
          </a:prstGeom>
          <a:noFill/>
          <a:ln w="9525">
            <a:noFill/>
            <a:miter lim="800000"/>
            <a:headEnd/>
            <a:tailEnd/>
          </a:ln>
        </p:spPr>
        <p:txBody>
          <a:bodyPr wrap="none">
            <a:spAutoFit/>
          </a:bodyPr>
          <a:lstStyle/>
          <a:p>
            <a:r>
              <a:rPr lang="en-US" sz="2400" u="sng" dirty="0">
                <a:solidFill>
                  <a:srgbClr val="0000FF"/>
                </a:solidFill>
                <a:latin typeface=".VnTime" pitchFamily="34" charset="0"/>
              </a:rPr>
              <a:t>HÖ </a:t>
            </a:r>
            <a:r>
              <a:rPr lang="en-US" sz="2400" u="sng" dirty="0" err="1">
                <a:solidFill>
                  <a:srgbClr val="0000FF"/>
                </a:solidFill>
                <a:latin typeface=".VnTime" pitchFamily="34" charset="0"/>
              </a:rPr>
              <a:t>qu</a:t>
            </a:r>
            <a:r>
              <a:rPr lang="en-US" sz="2400" u="sng" dirty="0">
                <a:solidFill>
                  <a:srgbClr val="0000FF"/>
                </a:solidFill>
                <a:latin typeface=".VnTime" pitchFamily="34" charset="0"/>
              </a:rPr>
              <a:t>¶ </a:t>
            </a:r>
            <a:r>
              <a:rPr lang="en-US" sz="2400" u="sng" dirty="0" err="1">
                <a:solidFill>
                  <a:srgbClr val="0000FF"/>
                </a:solidFill>
                <a:latin typeface=".VnTime" pitchFamily="34" charset="0"/>
              </a:rPr>
              <a:t>cña</a:t>
            </a:r>
            <a:r>
              <a:rPr lang="en-US" sz="2400" u="sng" dirty="0">
                <a:solidFill>
                  <a:srgbClr val="0000FF"/>
                </a:solidFill>
                <a:latin typeface=".VnTime" pitchFamily="34" charset="0"/>
              </a:rPr>
              <a:t> ®</a:t>
            </a:r>
            <a:r>
              <a:rPr lang="en-US" sz="2400" u="sng" dirty="0" err="1">
                <a:solidFill>
                  <a:srgbClr val="0000FF"/>
                </a:solidFill>
                <a:latin typeface=".VnTime" pitchFamily="34" charset="0"/>
              </a:rPr>
              <a:t>Þnh</a:t>
            </a:r>
            <a:r>
              <a:rPr lang="en-US" sz="2400" u="sng" dirty="0">
                <a:solidFill>
                  <a:srgbClr val="0000FF"/>
                </a:solidFill>
                <a:latin typeface=".VnTime" pitchFamily="34" charset="0"/>
              </a:rPr>
              <a:t> </a:t>
            </a:r>
            <a:r>
              <a:rPr lang="en-US" sz="2400" u="sng" dirty="0" err="1">
                <a:solidFill>
                  <a:srgbClr val="0000FF"/>
                </a:solidFill>
                <a:latin typeface=".VnTime" pitchFamily="34" charset="0"/>
              </a:rPr>
              <a:t>lÝ</a:t>
            </a:r>
            <a:r>
              <a:rPr lang="en-US" sz="2400" u="sng" dirty="0">
                <a:solidFill>
                  <a:srgbClr val="0000FF"/>
                </a:solidFill>
                <a:latin typeface=".VnTime" pitchFamily="34" charset="0"/>
              </a:rPr>
              <a:t> Ta-</a:t>
            </a:r>
            <a:r>
              <a:rPr lang="en-US" sz="2400" u="sng" dirty="0" err="1">
                <a:solidFill>
                  <a:srgbClr val="0000FF"/>
                </a:solidFill>
                <a:latin typeface=".VnTime" pitchFamily="34" charset="0"/>
              </a:rPr>
              <a:t>lÐt</a:t>
            </a:r>
            <a:endParaRPr lang="en-US" sz="2400" u="sng" dirty="0">
              <a:solidFill>
                <a:srgbClr val="0000FF"/>
              </a:solidFill>
              <a:latin typeface=".VnTime" pitchFamily="34" charset="0"/>
            </a:endParaRPr>
          </a:p>
        </p:txBody>
      </p:sp>
      <p:sp>
        <p:nvSpPr>
          <p:cNvPr id="196691" name="Text Box 83"/>
          <p:cNvSpPr txBox="1">
            <a:spLocks noChangeArrowheads="1"/>
          </p:cNvSpPr>
          <p:nvPr/>
        </p:nvSpPr>
        <p:spPr bwMode="auto">
          <a:xfrm>
            <a:off x="1143000" y="2895600"/>
            <a:ext cx="2514600" cy="457200"/>
          </a:xfrm>
          <a:prstGeom prst="rect">
            <a:avLst/>
          </a:prstGeom>
          <a:noFill/>
          <a:ln w="9525">
            <a:noFill/>
            <a:miter lim="800000"/>
            <a:headEnd/>
            <a:tailEnd/>
          </a:ln>
        </p:spPr>
        <p:txBody>
          <a:bodyPr>
            <a:spAutoFit/>
          </a:bodyPr>
          <a:lstStyle/>
          <a:p>
            <a:pPr>
              <a:spcBef>
                <a:spcPct val="50000"/>
              </a:spcBef>
            </a:pPr>
            <a:r>
              <a:rPr lang="en-US" sz="2400" u="sng">
                <a:solidFill>
                  <a:srgbClr val="0000FF"/>
                </a:solidFill>
                <a:latin typeface=".VnTime" pitchFamily="34" charset="0"/>
              </a:rPr>
              <a:t>§Þnh lÝ Ta-lÐt</a:t>
            </a:r>
          </a:p>
        </p:txBody>
      </p:sp>
      <p:sp>
        <p:nvSpPr>
          <p:cNvPr id="10293" name="Text Box 32"/>
          <p:cNvSpPr txBox="1">
            <a:spLocks noChangeArrowheads="1"/>
          </p:cNvSpPr>
          <p:nvPr/>
        </p:nvSpPr>
        <p:spPr bwMode="auto">
          <a:xfrm>
            <a:off x="5699126" y="3694050"/>
            <a:ext cx="2273300" cy="366713"/>
          </a:xfrm>
          <a:prstGeom prst="rect">
            <a:avLst/>
          </a:prstGeom>
          <a:noFill/>
          <a:ln w="9525">
            <a:noFill/>
            <a:miter lim="800000"/>
            <a:headEnd/>
            <a:tailEnd/>
          </a:ln>
        </p:spPr>
        <p:txBody>
          <a:bodyPr>
            <a:spAutoFit/>
          </a:bodyPr>
          <a:lstStyle/>
          <a:p>
            <a:pPr eaLnBrk="0" hangingPunct="0"/>
            <a:r>
              <a:rPr lang="en-US" b="0" dirty="0" smtClean="0">
                <a:solidFill>
                  <a:srgbClr val="0000FF"/>
                </a:solidFill>
              </a:rPr>
              <a:t>∆ABC </a:t>
            </a:r>
            <a:r>
              <a:rPr lang="en-US" b="0" dirty="0">
                <a:solidFill>
                  <a:srgbClr val="0000FF"/>
                </a:solidFill>
              </a:rPr>
              <a:t>; B’C’// BC</a:t>
            </a:r>
          </a:p>
        </p:txBody>
      </p:sp>
      <p:sp>
        <p:nvSpPr>
          <p:cNvPr id="10294" name="Text Box 33"/>
          <p:cNvSpPr txBox="1">
            <a:spLocks noChangeArrowheads="1"/>
          </p:cNvSpPr>
          <p:nvPr/>
        </p:nvSpPr>
        <p:spPr bwMode="auto">
          <a:xfrm>
            <a:off x="5659438" y="4067113"/>
            <a:ext cx="2362200" cy="779463"/>
          </a:xfrm>
          <a:prstGeom prst="rect">
            <a:avLst/>
          </a:prstGeom>
          <a:noFill/>
          <a:ln w="9525">
            <a:noFill/>
            <a:miter lim="800000"/>
            <a:headEnd/>
            <a:tailEnd/>
          </a:ln>
        </p:spPr>
        <p:txBody>
          <a:bodyPr>
            <a:spAutoFit/>
          </a:bodyPr>
          <a:lstStyle/>
          <a:p>
            <a:pPr eaLnBrk="0" hangingPunct="0"/>
            <a:r>
              <a:rPr lang="en-US" b="0" dirty="0">
                <a:solidFill>
                  <a:srgbClr val="0000FF"/>
                </a:solidFill>
              </a:rPr>
              <a:t>(B’ </a:t>
            </a:r>
            <a:r>
              <a:rPr lang="en-US" b="0" dirty="0" smtClean="0">
                <a:solidFill>
                  <a:srgbClr val="0000FF"/>
                </a:solidFill>
              </a:rPr>
              <a:t>      </a:t>
            </a:r>
            <a:r>
              <a:rPr lang="en-US" b="0" dirty="0">
                <a:solidFill>
                  <a:srgbClr val="0000FF"/>
                </a:solidFill>
              </a:rPr>
              <a:t>AB, C</a:t>
            </a:r>
            <a:r>
              <a:rPr lang="en-US" b="0" dirty="0" smtClean="0">
                <a:solidFill>
                  <a:srgbClr val="0000FF"/>
                </a:solidFill>
              </a:rPr>
              <a:t>’     </a:t>
            </a:r>
            <a:r>
              <a:rPr lang="en-US" b="0" dirty="0">
                <a:solidFill>
                  <a:srgbClr val="0000FF"/>
                </a:solidFill>
              </a:rPr>
              <a:t>AC)</a:t>
            </a:r>
          </a:p>
          <a:p>
            <a:pPr eaLnBrk="0" hangingPunct="0">
              <a:spcBef>
                <a:spcPct val="50000"/>
              </a:spcBef>
            </a:pPr>
            <a:r>
              <a:rPr lang="en-US" b="0" dirty="0" smtClean="0"/>
              <a:t> </a:t>
            </a:r>
            <a:endParaRPr lang="en-US" b="0" dirty="0"/>
          </a:p>
        </p:txBody>
      </p:sp>
      <p:graphicFrame>
        <p:nvGraphicFramePr>
          <p:cNvPr id="10244" name="Object 34"/>
          <p:cNvGraphicFramePr>
            <a:graphicFrameLocks noChangeAspect="1"/>
          </p:cNvGraphicFramePr>
          <p:nvPr>
            <p:extLst>
              <p:ext uri="{D42A27DB-BD31-4B8C-83A1-F6EECF244321}">
                <p14:modId xmlns:p14="http://schemas.microsoft.com/office/powerpoint/2010/main" val="1086316799"/>
              </p:ext>
            </p:extLst>
          </p:nvPr>
        </p:nvGraphicFramePr>
        <p:xfrm>
          <a:off x="6034087" y="4117217"/>
          <a:ext cx="276225" cy="276225"/>
        </p:xfrm>
        <a:graphic>
          <a:graphicData uri="http://schemas.openxmlformats.org/presentationml/2006/ole">
            <mc:AlternateContent xmlns:mc="http://schemas.openxmlformats.org/markup-compatibility/2006">
              <mc:Choice xmlns:v="urn:schemas-microsoft-com:vml" Requires="v">
                <p:oleObj spid="_x0000_s10306" name="Equation" r:id="rId3" imgW="126725" imgH="126725" progId="">
                  <p:embed/>
                </p:oleObj>
              </mc:Choice>
              <mc:Fallback>
                <p:oleObj name="Equation" r:id="rId3" imgW="126725" imgH="126725" progId="">
                  <p:embed/>
                  <p:pic>
                    <p:nvPicPr>
                      <p:cNvPr id="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7" y="4117217"/>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35"/>
          <p:cNvGraphicFramePr>
            <a:graphicFrameLocks noChangeAspect="1"/>
          </p:cNvGraphicFramePr>
          <p:nvPr>
            <p:extLst>
              <p:ext uri="{D42A27DB-BD31-4B8C-83A1-F6EECF244321}">
                <p14:modId xmlns:p14="http://schemas.microsoft.com/office/powerpoint/2010/main" val="2880674513"/>
              </p:ext>
            </p:extLst>
          </p:nvPr>
        </p:nvGraphicFramePr>
        <p:xfrm>
          <a:off x="6911975" y="4092545"/>
          <a:ext cx="276225" cy="276225"/>
        </p:xfrm>
        <a:graphic>
          <a:graphicData uri="http://schemas.openxmlformats.org/presentationml/2006/ole">
            <mc:AlternateContent xmlns:mc="http://schemas.openxmlformats.org/markup-compatibility/2006">
              <mc:Choice xmlns:v="urn:schemas-microsoft-com:vml" Requires="v">
                <p:oleObj spid="_x0000_s10307" name="Equation" r:id="rId5" imgW="126725" imgH="126725" progId="">
                  <p:embed/>
                </p:oleObj>
              </mc:Choice>
              <mc:Fallback>
                <p:oleObj name="Equation" r:id="rId5" imgW="126725" imgH="126725" progId="">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975" y="4092545"/>
                        <a:ext cx="27622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5561012" y="4665010"/>
            <a:ext cx="2362200" cy="928688"/>
            <a:chOff x="5308600" y="2555875"/>
            <a:chExt cx="2362200" cy="928688"/>
          </a:xfrm>
        </p:grpSpPr>
        <p:sp>
          <p:nvSpPr>
            <p:cNvPr id="10282" name="Text Box 37"/>
            <p:cNvSpPr txBox="1">
              <a:spLocks noChangeArrowheads="1"/>
            </p:cNvSpPr>
            <p:nvPr/>
          </p:nvSpPr>
          <p:spPr bwMode="auto">
            <a:xfrm>
              <a:off x="5308600" y="2568575"/>
              <a:ext cx="2362200" cy="915988"/>
            </a:xfrm>
            <a:prstGeom prst="rect">
              <a:avLst/>
            </a:prstGeom>
            <a:noFill/>
            <a:ln w="9525">
              <a:noFill/>
              <a:miter lim="800000"/>
              <a:headEnd/>
              <a:tailEnd/>
            </a:ln>
          </p:spPr>
          <p:txBody>
            <a:bodyPr>
              <a:spAutoFit/>
            </a:bodyPr>
            <a:lstStyle/>
            <a:p>
              <a:pPr eaLnBrk="0" hangingPunct="0"/>
              <a:r>
                <a:rPr lang="en-US" b="0">
                  <a:solidFill>
                    <a:srgbClr val="FF0000"/>
                  </a:solidFill>
                </a:rPr>
                <a:t>AB’      AC’</a:t>
              </a:r>
            </a:p>
            <a:p>
              <a:pPr eaLnBrk="0" hangingPunct="0"/>
              <a:r>
                <a:rPr lang="en-US" b="0">
                  <a:solidFill>
                    <a:srgbClr val="0000FF"/>
                  </a:solidFill>
                </a:rPr>
                <a:t>AB       AC</a:t>
              </a:r>
            </a:p>
            <a:p>
              <a:pPr eaLnBrk="0" hangingPunct="0"/>
              <a:endParaRPr lang="en-US" b="0">
                <a:solidFill>
                  <a:srgbClr val="0000FF"/>
                </a:solidFill>
              </a:endParaRPr>
            </a:p>
          </p:txBody>
        </p:sp>
        <p:grpSp>
          <p:nvGrpSpPr>
            <p:cNvPr id="8" name="Group 38"/>
            <p:cNvGrpSpPr>
              <a:grpSpLocks/>
            </p:cNvGrpSpPr>
            <p:nvPr/>
          </p:nvGrpSpPr>
          <p:grpSpPr bwMode="auto">
            <a:xfrm>
              <a:off x="5308600" y="2555875"/>
              <a:ext cx="2147888" cy="669925"/>
              <a:chOff x="1296" y="2536"/>
              <a:chExt cx="1353" cy="422"/>
            </a:xfrm>
          </p:grpSpPr>
          <p:sp>
            <p:nvSpPr>
              <p:cNvPr id="10284" name="Text Box 39"/>
              <p:cNvSpPr txBox="1">
                <a:spLocks noChangeArrowheads="1"/>
              </p:cNvSpPr>
              <p:nvPr/>
            </p:nvSpPr>
            <p:spPr bwMode="auto">
              <a:xfrm>
                <a:off x="1392" y="2593"/>
                <a:ext cx="1200" cy="231"/>
              </a:xfrm>
              <a:prstGeom prst="rect">
                <a:avLst/>
              </a:prstGeom>
              <a:noFill/>
              <a:ln w="9525">
                <a:noFill/>
                <a:miter lim="800000"/>
                <a:headEnd/>
                <a:tailEnd/>
              </a:ln>
            </p:spPr>
            <p:txBody>
              <a:bodyPr>
                <a:spAutoFit/>
              </a:bodyPr>
              <a:lstStyle/>
              <a:p>
                <a:pPr eaLnBrk="0" hangingPunct="0">
                  <a:spcBef>
                    <a:spcPct val="50000"/>
                  </a:spcBef>
                </a:pPr>
                <a:endParaRPr lang="en-US" b="0">
                  <a:solidFill>
                    <a:srgbClr val="0000FF"/>
                  </a:solidFill>
                </a:endParaRPr>
              </a:p>
            </p:txBody>
          </p:sp>
          <p:sp>
            <p:nvSpPr>
              <p:cNvPr id="10285" name="Text Box 40"/>
              <p:cNvSpPr txBox="1">
                <a:spLocks noChangeArrowheads="1"/>
              </p:cNvSpPr>
              <p:nvPr/>
            </p:nvSpPr>
            <p:spPr bwMode="auto">
              <a:xfrm>
                <a:off x="1605" y="2625"/>
                <a:ext cx="200" cy="231"/>
              </a:xfrm>
              <a:prstGeom prst="rect">
                <a:avLst/>
              </a:prstGeom>
              <a:noFill/>
              <a:ln w="9525">
                <a:noFill/>
                <a:miter lim="800000"/>
                <a:headEnd/>
                <a:tailEnd/>
              </a:ln>
            </p:spPr>
            <p:txBody>
              <a:bodyPr wrap="none">
                <a:spAutoFit/>
              </a:bodyPr>
              <a:lstStyle/>
              <a:p>
                <a:pPr eaLnBrk="0" hangingPunct="0"/>
                <a:r>
                  <a:rPr lang="en-US" b="0" dirty="0">
                    <a:solidFill>
                      <a:srgbClr val="0000FF"/>
                    </a:solidFill>
                  </a:rPr>
                  <a:t>=</a:t>
                </a:r>
              </a:p>
            </p:txBody>
          </p:sp>
          <p:sp>
            <p:nvSpPr>
              <p:cNvPr id="10286" name="Text Box 41"/>
              <p:cNvSpPr txBox="1">
                <a:spLocks noChangeArrowheads="1"/>
              </p:cNvSpPr>
              <p:nvPr/>
            </p:nvSpPr>
            <p:spPr bwMode="auto">
              <a:xfrm>
                <a:off x="2106" y="2623"/>
                <a:ext cx="200" cy="231"/>
              </a:xfrm>
              <a:prstGeom prst="rect">
                <a:avLst/>
              </a:prstGeom>
              <a:noFill/>
              <a:ln w="9525">
                <a:noFill/>
                <a:miter lim="800000"/>
                <a:headEnd/>
                <a:tailEnd/>
              </a:ln>
            </p:spPr>
            <p:txBody>
              <a:bodyPr wrap="none">
                <a:spAutoFit/>
              </a:bodyPr>
              <a:lstStyle/>
              <a:p>
                <a:pPr eaLnBrk="0" hangingPunct="0"/>
                <a:r>
                  <a:rPr lang="en-US" b="0" dirty="0">
                    <a:solidFill>
                      <a:srgbClr val="0000FF"/>
                    </a:solidFill>
                  </a:rPr>
                  <a:t>=</a:t>
                </a:r>
              </a:p>
            </p:txBody>
          </p:sp>
          <p:sp>
            <p:nvSpPr>
              <p:cNvPr id="10287" name="Text Box 42"/>
              <p:cNvSpPr txBox="1">
                <a:spLocks noChangeArrowheads="1"/>
              </p:cNvSpPr>
              <p:nvPr/>
            </p:nvSpPr>
            <p:spPr bwMode="auto">
              <a:xfrm>
                <a:off x="2265" y="2536"/>
                <a:ext cx="384" cy="231"/>
              </a:xfrm>
              <a:prstGeom prst="rect">
                <a:avLst/>
              </a:prstGeom>
              <a:noFill/>
              <a:ln w="9525">
                <a:noFill/>
                <a:miter lim="800000"/>
                <a:headEnd/>
                <a:tailEnd/>
              </a:ln>
            </p:spPr>
            <p:txBody>
              <a:bodyPr>
                <a:spAutoFit/>
              </a:bodyPr>
              <a:lstStyle/>
              <a:p>
                <a:pPr eaLnBrk="0" hangingPunct="0"/>
                <a:r>
                  <a:rPr lang="en-US" b="0">
                    <a:solidFill>
                      <a:srgbClr val="FF0000"/>
                    </a:solidFill>
                  </a:rPr>
                  <a:t>B’C’</a:t>
                </a:r>
              </a:p>
            </p:txBody>
          </p:sp>
          <p:sp>
            <p:nvSpPr>
              <p:cNvPr id="10288" name="Line 43"/>
              <p:cNvSpPr>
                <a:spLocks noChangeShapeType="1"/>
              </p:cNvSpPr>
              <p:nvPr/>
            </p:nvSpPr>
            <p:spPr bwMode="auto">
              <a:xfrm>
                <a:off x="1296" y="2745"/>
                <a:ext cx="346" cy="0"/>
              </a:xfrm>
              <a:prstGeom prst="line">
                <a:avLst/>
              </a:prstGeom>
              <a:noFill/>
              <a:ln w="12700">
                <a:solidFill>
                  <a:srgbClr val="0000FF"/>
                </a:solidFill>
                <a:round/>
                <a:headEnd/>
                <a:tailEnd/>
              </a:ln>
            </p:spPr>
            <p:txBody>
              <a:bodyPr/>
              <a:lstStyle/>
              <a:p>
                <a:endParaRPr lang="en-US"/>
              </a:p>
            </p:txBody>
          </p:sp>
          <p:sp>
            <p:nvSpPr>
              <p:cNvPr id="10289" name="Line 44"/>
              <p:cNvSpPr>
                <a:spLocks noChangeShapeType="1"/>
              </p:cNvSpPr>
              <p:nvPr/>
            </p:nvSpPr>
            <p:spPr bwMode="auto">
              <a:xfrm>
                <a:off x="1776" y="2736"/>
                <a:ext cx="346" cy="0"/>
              </a:xfrm>
              <a:prstGeom prst="line">
                <a:avLst/>
              </a:prstGeom>
              <a:noFill/>
              <a:ln w="12700">
                <a:solidFill>
                  <a:srgbClr val="0000FF"/>
                </a:solidFill>
                <a:round/>
                <a:headEnd/>
                <a:tailEnd/>
              </a:ln>
            </p:spPr>
            <p:txBody>
              <a:bodyPr/>
              <a:lstStyle/>
              <a:p>
                <a:endParaRPr lang="en-US"/>
              </a:p>
            </p:txBody>
          </p:sp>
          <p:sp>
            <p:nvSpPr>
              <p:cNvPr id="10290" name="Text Box 45"/>
              <p:cNvSpPr txBox="1">
                <a:spLocks noChangeArrowheads="1"/>
              </p:cNvSpPr>
              <p:nvPr/>
            </p:nvSpPr>
            <p:spPr bwMode="auto">
              <a:xfrm>
                <a:off x="2265" y="2727"/>
                <a:ext cx="384" cy="231"/>
              </a:xfrm>
              <a:prstGeom prst="rect">
                <a:avLst/>
              </a:prstGeom>
              <a:noFill/>
              <a:ln w="9525">
                <a:noFill/>
                <a:miter lim="800000"/>
                <a:headEnd/>
                <a:tailEnd/>
              </a:ln>
            </p:spPr>
            <p:txBody>
              <a:bodyPr>
                <a:spAutoFit/>
              </a:bodyPr>
              <a:lstStyle/>
              <a:p>
                <a:pPr eaLnBrk="0" hangingPunct="0"/>
                <a:r>
                  <a:rPr lang="en-US" b="0">
                    <a:solidFill>
                      <a:srgbClr val="0000FF"/>
                    </a:solidFill>
                  </a:rPr>
                  <a:t>BC</a:t>
                </a:r>
              </a:p>
            </p:txBody>
          </p:sp>
          <p:sp>
            <p:nvSpPr>
              <p:cNvPr id="10291" name="Line 46"/>
              <p:cNvSpPr>
                <a:spLocks noChangeShapeType="1"/>
              </p:cNvSpPr>
              <p:nvPr/>
            </p:nvSpPr>
            <p:spPr bwMode="auto">
              <a:xfrm>
                <a:off x="2295" y="2745"/>
                <a:ext cx="346" cy="0"/>
              </a:xfrm>
              <a:prstGeom prst="line">
                <a:avLst/>
              </a:prstGeom>
              <a:noFill/>
              <a:ln w="12700">
                <a:solidFill>
                  <a:srgbClr val="0000FF"/>
                </a:solidFill>
                <a:round/>
                <a:headEnd/>
                <a:tailEnd/>
              </a:ln>
            </p:spPr>
            <p:txBody>
              <a:bodyPr/>
              <a:lstStyle/>
              <a:p>
                <a:endParaRPr lang="en-US"/>
              </a:p>
            </p:txBody>
          </p:sp>
        </p:grpSp>
      </p:grpSp>
      <p:grpSp>
        <p:nvGrpSpPr>
          <p:cNvPr id="9" name="Group 119"/>
          <p:cNvGrpSpPr>
            <a:grpSpLocks/>
          </p:cNvGrpSpPr>
          <p:nvPr/>
        </p:nvGrpSpPr>
        <p:grpSpPr bwMode="auto">
          <a:xfrm>
            <a:off x="381000" y="3505200"/>
            <a:ext cx="4279900" cy="2146300"/>
            <a:chOff x="2920" y="2208"/>
            <a:chExt cx="2696" cy="1352"/>
          </a:xfrm>
        </p:grpSpPr>
        <p:sp>
          <p:nvSpPr>
            <p:cNvPr id="10254" name="Line 85"/>
            <p:cNvSpPr>
              <a:spLocks noChangeShapeType="1"/>
            </p:cNvSpPr>
            <p:nvPr/>
          </p:nvSpPr>
          <p:spPr bwMode="auto">
            <a:xfrm flipH="1">
              <a:off x="3192" y="2208"/>
              <a:ext cx="0" cy="1296"/>
            </a:xfrm>
            <a:prstGeom prst="line">
              <a:avLst/>
            </a:prstGeom>
            <a:noFill/>
            <a:ln w="9525">
              <a:solidFill>
                <a:srgbClr val="0000FF"/>
              </a:solidFill>
              <a:round/>
              <a:headEnd/>
              <a:tailEnd/>
            </a:ln>
          </p:spPr>
          <p:txBody>
            <a:bodyPr/>
            <a:lstStyle/>
            <a:p>
              <a:endParaRPr lang="en-US"/>
            </a:p>
          </p:txBody>
        </p:sp>
        <p:grpSp>
          <p:nvGrpSpPr>
            <p:cNvPr id="10" name="Group 118"/>
            <p:cNvGrpSpPr>
              <a:grpSpLocks/>
            </p:cNvGrpSpPr>
            <p:nvPr/>
          </p:nvGrpSpPr>
          <p:grpSpPr bwMode="auto">
            <a:xfrm>
              <a:off x="2920" y="2299"/>
              <a:ext cx="2696" cy="1261"/>
              <a:chOff x="2920" y="2299"/>
              <a:chExt cx="2696" cy="1261"/>
            </a:xfrm>
          </p:grpSpPr>
          <p:sp>
            <p:nvSpPr>
              <p:cNvPr id="10256" name="Line 86"/>
              <p:cNvSpPr>
                <a:spLocks noChangeShapeType="1"/>
              </p:cNvSpPr>
              <p:nvPr/>
            </p:nvSpPr>
            <p:spPr bwMode="auto">
              <a:xfrm>
                <a:off x="3048" y="2880"/>
                <a:ext cx="2376" cy="0"/>
              </a:xfrm>
              <a:prstGeom prst="line">
                <a:avLst/>
              </a:prstGeom>
              <a:noFill/>
              <a:ln w="9525">
                <a:solidFill>
                  <a:srgbClr val="0000FF"/>
                </a:solidFill>
                <a:round/>
                <a:headEnd/>
                <a:tailEnd/>
              </a:ln>
            </p:spPr>
            <p:txBody>
              <a:bodyPr/>
              <a:lstStyle/>
              <a:p>
                <a:endParaRPr lang="en-US"/>
              </a:p>
            </p:txBody>
          </p:sp>
          <p:sp>
            <p:nvSpPr>
              <p:cNvPr id="10257" name="Text Box 87"/>
              <p:cNvSpPr txBox="1">
                <a:spLocks noChangeArrowheads="1"/>
              </p:cNvSpPr>
              <p:nvPr/>
            </p:nvSpPr>
            <p:spPr bwMode="auto">
              <a:xfrm>
                <a:off x="2920" y="2544"/>
                <a:ext cx="864"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GT</a:t>
                </a:r>
              </a:p>
            </p:txBody>
          </p:sp>
          <p:sp>
            <p:nvSpPr>
              <p:cNvPr id="10258" name="Text Box 88"/>
              <p:cNvSpPr txBox="1">
                <a:spLocks noChangeArrowheads="1"/>
              </p:cNvSpPr>
              <p:nvPr/>
            </p:nvSpPr>
            <p:spPr bwMode="auto">
              <a:xfrm>
                <a:off x="2924" y="3078"/>
                <a:ext cx="336"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KL</a:t>
                </a:r>
              </a:p>
            </p:txBody>
          </p:sp>
          <p:grpSp>
            <p:nvGrpSpPr>
              <p:cNvPr id="11" name="Group 94"/>
              <p:cNvGrpSpPr>
                <a:grpSpLocks/>
              </p:cNvGrpSpPr>
              <p:nvPr/>
            </p:nvGrpSpPr>
            <p:grpSpPr bwMode="auto">
              <a:xfrm>
                <a:off x="3174" y="2977"/>
                <a:ext cx="1018" cy="577"/>
                <a:chOff x="3264" y="3456"/>
                <a:chExt cx="1018" cy="577"/>
              </a:xfrm>
            </p:grpSpPr>
            <p:sp>
              <p:nvSpPr>
                <p:cNvPr id="10275" name="Text Box 95"/>
                <p:cNvSpPr txBox="1">
                  <a:spLocks noChangeArrowheads="1"/>
                </p:cNvSpPr>
                <p:nvPr/>
              </p:nvSpPr>
              <p:spPr bwMode="auto">
                <a:xfrm>
                  <a:off x="3264" y="3456"/>
                  <a:ext cx="1018" cy="577"/>
                </a:xfrm>
                <a:prstGeom prst="rect">
                  <a:avLst/>
                </a:prstGeom>
                <a:noFill/>
                <a:ln w="9525">
                  <a:noFill/>
                  <a:miter lim="800000"/>
                  <a:headEnd/>
                  <a:tailEnd/>
                </a:ln>
              </p:spPr>
              <p:txBody>
                <a:bodyPr>
                  <a:spAutoFit/>
                </a:bodyPr>
                <a:lstStyle/>
                <a:p>
                  <a:pPr eaLnBrk="0" hangingPunct="0"/>
                  <a:r>
                    <a:rPr lang="en-US">
                      <a:solidFill>
                        <a:srgbClr val="FF3300"/>
                      </a:solidFill>
                    </a:rPr>
                    <a:t>AB’      AC’</a:t>
                  </a:r>
                </a:p>
                <a:p>
                  <a:pPr eaLnBrk="0" hangingPunct="0"/>
                  <a:r>
                    <a:rPr lang="en-US">
                      <a:solidFill>
                        <a:srgbClr val="FF3300"/>
                      </a:solidFill>
                    </a:rPr>
                    <a:t>AB       AC</a:t>
                  </a:r>
                </a:p>
                <a:p>
                  <a:pPr eaLnBrk="0" hangingPunct="0"/>
                  <a:endParaRPr lang="en-US" b="0">
                    <a:solidFill>
                      <a:srgbClr val="FF3300"/>
                    </a:solidFill>
                  </a:endParaRPr>
                </a:p>
              </p:txBody>
            </p:sp>
            <p:sp>
              <p:nvSpPr>
                <p:cNvPr id="10276" name="Line 96"/>
                <p:cNvSpPr>
                  <a:spLocks noChangeShapeType="1"/>
                </p:cNvSpPr>
                <p:nvPr/>
              </p:nvSpPr>
              <p:spPr bwMode="auto">
                <a:xfrm>
                  <a:off x="3335" y="3657"/>
                  <a:ext cx="237" cy="0"/>
                </a:xfrm>
                <a:prstGeom prst="line">
                  <a:avLst/>
                </a:prstGeom>
                <a:noFill/>
                <a:ln w="12700">
                  <a:solidFill>
                    <a:srgbClr val="FF3300"/>
                  </a:solidFill>
                  <a:round/>
                  <a:headEnd/>
                  <a:tailEnd/>
                </a:ln>
              </p:spPr>
              <p:txBody>
                <a:bodyPr/>
                <a:lstStyle/>
                <a:p>
                  <a:endParaRPr lang="en-US"/>
                </a:p>
              </p:txBody>
            </p:sp>
            <p:sp>
              <p:nvSpPr>
                <p:cNvPr id="10277" name="Line 97"/>
                <p:cNvSpPr>
                  <a:spLocks noChangeShapeType="1"/>
                </p:cNvSpPr>
                <p:nvPr/>
              </p:nvSpPr>
              <p:spPr bwMode="auto">
                <a:xfrm>
                  <a:off x="3792" y="3657"/>
                  <a:ext cx="237" cy="0"/>
                </a:xfrm>
                <a:prstGeom prst="line">
                  <a:avLst/>
                </a:prstGeom>
                <a:noFill/>
                <a:ln w="12700">
                  <a:solidFill>
                    <a:srgbClr val="FF3300"/>
                  </a:solidFill>
                  <a:round/>
                  <a:headEnd/>
                  <a:tailEnd/>
                </a:ln>
              </p:spPr>
              <p:txBody>
                <a:bodyPr/>
                <a:lstStyle/>
                <a:p>
                  <a:endParaRPr lang="en-US"/>
                </a:p>
              </p:txBody>
            </p:sp>
            <p:sp>
              <p:nvSpPr>
                <p:cNvPr id="10278" name="Text Box 98"/>
                <p:cNvSpPr txBox="1">
                  <a:spLocks noChangeArrowheads="1"/>
                </p:cNvSpPr>
                <p:nvPr/>
              </p:nvSpPr>
              <p:spPr bwMode="auto">
                <a:xfrm>
                  <a:off x="3591" y="3536"/>
                  <a:ext cx="200" cy="231"/>
                </a:xfrm>
                <a:prstGeom prst="rect">
                  <a:avLst/>
                </a:prstGeom>
                <a:noFill/>
                <a:ln w="9525">
                  <a:noFill/>
                  <a:miter lim="800000"/>
                  <a:headEnd/>
                  <a:tailEnd/>
                </a:ln>
              </p:spPr>
              <p:txBody>
                <a:bodyPr wrap="none">
                  <a:spAutoFit/>
                </a:bodyPr>
                <a:lstStyle/>
                <a:p>
                  <a:pPr eaLnBrk="0" hangingPunct="0"/>
                  <a:r>
                    <a:rPr lang="en-US" b="0">
                      <a:solidFill>
                        <a:srgbClr val="FF3300"/>
                      </a:solidFill>
                    </a:rPr>
                    <a:t>=</a:t>
                  </a:r>
                </a:p>
              </p:txBody>
            </p:sp>
          </p:grpSp>
          <p:sp>
            <p:nvSpPr>
              <p:cNvPr id="10260" name="Text Box 99"/>
              <p:cNvSpPr txBox="1">
                <a:spLocks noChangeArrowheads="1"/>
              </p:cNvSpPr>
              <p:nvPr/>
            </p:nvSpPr>
            <p:spPr bwMode="auto">
              <a:xfrm>
                <a:off x="4000" y="2976"/>
                <a:ext cx="826" cy="577"/>
              </a:xfrm>
              <a:prstGeom prst="rect">
                <a:avLst/>
              </a:prstGeom>
              <a:noFill/>
              <a:ln w="9525">
                <a:noFill/>
                <a:miter lim="800000"/>
                <a:headEnd/>
                <a:tailEnd/>
              </a:ln>
            </p:spPr>
            <p:txBody>
              <a:bodyPr>
                <a:spAutoFit/>
              </a:bodyPr>
              <a:lstStyle/>
              <a:p>
                <a:pPr eaLnBrk="0" hangingPunct="0"/>
                <a:r>
                  <a:rPr lang="en-US" b="0">
                    <a:solidFill>
                      <a:srgbClr val="0000FF"/>
                    </a:solidFill>
                  </a:rPr>
                  <a:t>AB’      AC’</a:t>
                </a:r>
              </a:p>
              <a:p>
                <a:pPr eaLnBrk="0" hangingPunct="0"/>
                <a:r>
                  <a:rPr lang="en-US" b="0">
                    <a:solidFill>
                      <a:srgbClr val="0000FF"/>
                    </a:solidFill>
                  </a:rPr>
                  <a:t>B’B      C’C</a:t>
                </a:r>
              </a:p>
              <a:p>
                <a:pPr eaLnBrk="0" hangingPunct="0"/>
                <a:endParaRPr lang="en-US" b="0"/>
              </a:p>
            </p:txBody>
          </p:sp>
          <p:sp>
            <p:nvSpPr>
              <p:cNvPr id="10261" name="Line 100"/>
              <p:cNvSpPr>
                <a:spLocks noChangeShapeType="1"/>
              </p:cNvSpPr>
              <p:nvPr/>
            </p:nvSpPr>
            <p:spPr bwMode="auto">
              <a:xfrm>
                <a:off x="4058" y="3177"/>
                <a:ext cx="192" cy="0"/>
              </a:xfrm>
              <a:prstGeom prst="line">
                <a:avLst/>
              </a:prstGeom>
              <a:noFill/>
              <a:ln w="9525">
                <a:solidFill>
                  <a:srgbClr val="0000FF"/>
                </a:solidFill>
                <a:round/>
                <a:headEnd/>
                <a:tailEnd/>
              </a:ln>
            </p:spPr>
            <p:txBody>
              <a:bodyPr/>
              <a:lstStyle/>
              <a:p>
                <a:endParaRPr lang="en-US"/>
              </a:p>
            </p:txBody>
          </p:sp>
          <p:sp>
            <p:nvSpPr>
              <p:cNvPr id="10262" name="Line 101"/>
              <p:cNvSpPr>
                <a:spLocks noChangeShapeType="1"/>
              </p:cNvSpPr>
              <p:nvPr/>
            </p:nvSpPr>
            <p:spPr bwMode="auto">
              <a:xfrm>
                <a:off x="4530" y="3177"/>
                <a:ext cx="192" cy="0"/>
              </a:xfrm>
              <a:prstGeom prst="line">
                <a:avLst/>
              </a:prstGeom>
              <a:noFill/>
              <a:ln w="9525">
                <a:solidFill>
                  <a:srgbClr val="0000FF"/>
                </a:solidFill>
                <a:round/>
                <a:headEnd/>
                <a:tailEnd/>
              </a:ln>
            </p:spPr>
            <p:txBody>
              <a:bodyPr/>
              <a:lstStyle/>
              <a:p>
                <a:endParaRPr lang="en-US"/>
              </a:p>
            </p:txBody>
          </p:sp>
          <p:sp>
            <p:nvSpPr>
              <p:cNvPr id="10263" name="Text Box 102"/>
              <p:cNvSpPr txBox="1">
                <a:spLocks noChangeArrowheads="1"/>
              </p:cNvSpPr>
              <p:nvPr/>
            </p:nvSpPr>
            <p:spPr bwMode="auto">
              <a:xfrm>
                <a:off x="4288" y="3056"/>
                <a:ext cx="200" cy="231"/>
              </a:xfrm>
              <a:prstGeom prst="rect">
                <a:avLst/>
              </a:prstGeom>
              <a:noFill/>
              <a:ln w="9525">
                <a:noFill/>
                <a:miter lim="800000"/>
                <a:headEnd/>
                <a:tailEnd/>
              </a:ln>
            </p:spPr>
            <p:txBody>
              <a:bodyPr wrap="none">
                <a:spAutoFit/>
              </a:bodyPr>
              <a:lstStyle/>
              <a:p>
                <a:pPr eaLnBrk="0" hangingPunct="0"/>
                <a:r>
                  <a:rPr lang="en-US" b="0">
                    <a:solidFill>
                      <a:srgbClr val="0000FF"/>
                    </a:solidFill>
                  </a:rPr>
                  <a:t>=</a:t>
                </a:r>
              </a:p>
            </p:txBody>
          </p:sp>
          <p:grpSp>
            <p:nvGrpSpPr>
              <p:cNvPr id="12" name="Group 103"/>
              <p:cNvGrpSpPr>
                <a:grpSpLocks/>
              </p:cNvGrpSpPr>
              <p:nvPr/>
            </p:nvGrpSpPr>
            <p:grpSpPr bwMode="auto">
              <a:xfrm>
                <a:off x="4790" y="2983"/>
                <a:ext cx="826" cy="577"/>
                <a:chOff x="2016" y="4146"/>
                <a:chExt cx="826" cy="577"/>
              </a:xfrm>
            </p:grpSpPr>
            <p:sp>
              <p:nvSpPr>
                <p:cNvPr id="10271" name="Text Box 104"/>
                <p:cNvSpPr txBox="1">
                  <a:spLocks noChangeArrowheads="1"/>
                </p:cNvSpPr>
                <p:nvPr/>
              </p:nvSpPr>
              <p:spPr bwMode="auto">
                <a:xfrm>
                  <a:off x="2016" y="4146"/>
                  <a:ext cx="826" cy="577"/>
                </a:xfrm>
                <a:prstGeom prst="rect">
                  <a:avLst/>
                </a:prstGeom>
                <a:noFill/>
                <a:ln w="9525">
                  <a:noFill/>
                  <a:miter lim="800000"/>
                  <a:headEnd/>
                  <a:tailEnd/>
                </a:ln>
              </p:spPr>
              <p:txBody>
                <a:bodyPr>
                  <a:spAutoFit/>
                </a:bodyPr>
                <a:lstStyle/>
                <a:p>
                  <a:pPr eaLnBrk="0" hangingPunct="0"/>
                  <a:r>
                    <a:rPr lang="en-US" b="0">
                      <a:solidFill>
                        <a:srgbClr val="FF0066"/>
                      </a:solidFill>
                    </a:rPr>
                    <a:t>BB’    CC’</a:t>
                  </a:r>
                </a:p>
                <a:p>
                  <a:pPr eaLnBrk="0" hangingPunct="0"/>
                  <a:r>
                    <a:rPr lang="en-US" b="0">
                      <a:solidFill>
                        <a:srgbClr val="FF0066"/>
                      </a:solidFill>
                    </a:rPr>
                    <a:t>AB     AC</a:t>
                  </a:r>
                </a:p>
                <a:p>
                  <a:pPr eaLnBrk="0" hangingPunct="0"/>
                  <a:endParaRPr lang="en-US" b="0">
                    <a:solidFill>
                      <a:srgbClr val="FF0066"/>
                    </a:solidFill>
                  </a:endParaRPr>
                </a:p>
              </p:txBody>
            </p:sp>
            <p:sp>
              <p:nvSpPr>
                <p:cNvPr id="10272" name="Line 105"/>
                <p:cNvSpPr>
                  <a:spLocks noChangeShapeType="1"/>
                </p:cNvSpPr>
                <p:nvPr/>
              </p:nvSpPr>
              <p:spPr bwMode="auto">
                <a:xfrm>
                  <a:off x="2074" y="4347"/>
                  <a:ext cx="192" cy="0"/>
                </a:xfrm>
                <a:prstGeom prst="line">
                  <a:avLst/>
                </a:prstGeom>
                <a:noFill/>
                <a:ln w="9525">
                  <a:solidFill>
                    <a:srgbClr val="FF0066"/>
                  </a:solidFill>
                  <a:round/>
                  <a:headEnd/>
                  <a:tailEnd/>
                </a:ln>
              </p:spPr>
              <p:txBody>
                <a:bodyPr/>
                <a:lstStyle/>
                <a:p>
                  <a:endParaRPr lang="en-US"/>
                </a:p>
              </p:txBody>
            </p:sp>
            <p:sp>
              <p:nvSpPr>
                <p:cNvPr id="10273" name="Line 106"/>
                <p:cNvSpPr>
                  <a:spLocks noChangeShapeType="1"/>
                </p:cNvSpPr>
                <p:nvPr/>
              </p:nvSpPr>
              <p:spPr bwMode="auto">
                <a:xfrm>
                  <a:off x="2458" y="4347"/>
                  <a:ext cx="192" cy="0"/>
                </a:xfrm>
                <a:prstGeom prst="line">
                  <a:avLst/>
                </a:prstGeom>
                <a:noFill/>
                <a:ln w="9525">
                  <a:solidFill>
                    <a:srgbClr val="FF0066"/>
                  </a:solidFill>
                  <a:round/>
                  <a:headEnd/>
                  <a:tailEnd/>
                </a:ln>
              </p:spPr>
              <p:txBody>
                <a:bodyPr/>
                <a:lstStyle/>
                <a:p>
                  <a:endParaRPr lang="en-US"/>
                </a:p>
              </p:txBody>
            </p:sp>
            <p:sp>
              <p:nvSpPr>
                <p:cNvPr id="10274" name="Text Box 107"/>
                <p:cNvSpPr txBox="1">
                  <a:spLocks noChangeArrowheads="1"/>
                </p:cNvSpPr>
                <p:nvPr/>
              </p:nvSpPr>
              <p:spPr bwMode="auto">
                <a:xfrm>
                  <a:off x="2258" y="4234"/>
                  <a:ext cx="200" cy="231"/>
                </a:xfrm>
                <a:prstGeom prst="rect">
                  <a:avLst/>
                </a:prstGeom>
                <a:noFill/>
                <a:ln w="9525">
                  <a:noFill/>
                  <a:miter lim="800000"/>
                  <a:headEnd/>
                  <a:tailEnd/>
                </a:ln>
              </p:spPr>
              <p:txBody>
                <a:bodyPr wrap="none">
                  <a:spAutoFit/>
                </a:bodyPr>
                <a:lstStyle/>
                <a:p>
                  <a:pPr eaLnBrk="0" hangingPunct="0"/>
                  <a:r>
                    <a:rPr lang="en-US" b="0">
                      <a:solidFill>
                        <a:srgbClr val="FF0066"/>
                      </a:solidFill>
                    </a:rPr>
                    <a:t>=</a:t>
                  </a:r>
                </a:p>
              </p:txBody>
            </p:sp>
          </p:grpSp>
          <p:sp>
            <p:nvSpPr>
              <p:cNvPr id="10265" name="Text Box 108"/>
              <p:cNvSpPr txBox="1">
                <a:spLocks noChangeArrowheads="1"/>
              </p:cNvSpPr>
              <p:nvPr/>
            </p:nvSpPr>
            <p:spPr bwMode="auto">
              <a:xfrm>
                <a:off x="4718" y="3050"/>
                <a:ext cx="156" cy="231"/>
              </a:xfrm>
              <a:prstGeom prst="rect">
                <a:avLst/>
              </a:prstGeom>
              <a:noFill/>
              <a:ln w="9525">
                <a:noFill/>
                <a:miter lim="800000"/>
                <a:headEnd/>
                <a:tailEnd/>
              </a:ln>
            </p:spPr>
            <p:txBody>
              <a:bodyPr wrap="none">
                <a:spAutoFit/>
              </a:bodyPr>
              <a:lstStyle/>
              <a:p>
                <a:r>
                  <a:rPr lang="en-US" b="0"/>
                  <a:t>;</a:t>
                </a:r>
              </a:p>
            </p:txBody>
          </p:sp>
          <p:sp>
            <p:nvSpPr>
              <p:cNvPr id="10266" name="Text Box 109"/>
              <p:cNvSpPr txBox="1">
                <a:spLocks noChangeArrowheads="1"/>
              </p:cNvSpPr>
              <p:nvPr/>
            </p:nvSpPr>
            <p:spPr bwMode="auto">
              <a:xfrm>
                <a:off x="3914" y="3050"/>
                <a:ext cx="156" cy="231"/>
              </a:xfrm>
              <a:prstGeom prst="rect">
                <a:avLst/>
              </a:prstGeom>
              <a:noFill/>
              <a:ln w="9525">
                <a:noFill/>
                <a:miter lim="800000"/>
                <a:headEnd/>
                <a:tailEnd/>
              </a:ln>
            </p:spPr>
            <p:txBody>
              <a:bodyPr wrap="none">
                <a:spAutoFit/>
              </a:bodyPr>
              <a:lstStyle/>
              <a:p>
                <a:r>
                  <a:rPr lang="en-US" b="0"/>
                  <a:t>;</a:t>
                </a:r>
              </a:p>
            </p:txBody>
          </p:sp>
          <p:grpSp>
            <p:nvGrpSpPr>
              <p:cNvPr id="13" name="Group 112"/>
              <p:cNvGrpSpPr>
                <a:grpSpLocks/>
              </p:cNvGrpSpPr>
              <p:nvPr/>
            </p:nvGrpSpPr>
            <p:grpSpPr bwMode="auto">
              <a:xfrm>
                <a:off x="3264" y="2299"/>
                <a:ext cx="1584" cy="733"/>
                <a:chOff x="576" y="1771"/>
                <a:chExt cx="1584" cy="733"/>
              </a:xfrm>
            </p:grpSpPr>
            <p:sp>
              <p:nvSpPr>
                <p:cNvPr id="10268" name="AutoShape 113"/>
                <p:cNvSpPr>
                  <a:spLocks noChangeArrowheads="1"/>
                </p:cNvSpPr>
                <p:nvPr/>
              </p:nvSpPr>
              <p:spPr bwMode="auto">
                <a:xfrm>
                  <a:off x="576" y="1819"/>
                  <a:ext cx="144" cy="144"/>
                </a:xfrm>
                <a:prstGeom prst="triangle">
                  <a:avLst>
                    <a:gd name="adj" fmla="val 50000"/>
                  </a:avLst>
                </a:prstGeom>
                <a:noFill/>
                <a:ln w="19050">
                  <a:solidFill>
                    <a:srgbClr val="0000FF"/>
                  </a:solidFill>
                  <a:miter lim="800000"/>
                  <a:headEnd/>
                  <a:tailEnd/>
                </a:ln>
              </p:spPr>
              <p:txBody>
                <a:bodyPr wrap="none" anchor="ctr"/>
                <a:lstStyle/>
                <a:p>
                  <a:endParaRPr lang="en-US"/>
                </a:p>
              </p:txBody>
            </p:sp>
            <p:sp>
              <p:nvSpPr>
                <p:cNvPr id="10269" name="Text Box 114"/>
                <p:cNvSpPr txBox="1">
                  <a:spLocks noChangeArrowheads="1"/>
                </p:cNvSpPr>
                <p:nvPr/>
              </p:nvSpPr>
              <p:spPr bwMode="auto">
                <a:xfrm>
                  <a:off x="728" y="1771"/>
                  <a:ext cx="1432" cy="231"/>
                </a:xfrm>
                <a:prstGeom prst="rect">
                  <a:avLst/>
                </a:prstGeom>
                <a:noFill/>
                <a:ln w="9525">
                  <a:noFill/>
                  <a:miter lim="800000"/>
                  <a:headEnd/>
                  <a:tailEnd/>
                </a:ln>
              </p:spPr>
              <p:txBody>
                <a:bodyPr>
                  <a:spAutoFit/>
                </a:bodyPr>
                <a:lstStyle/>
                <a:p>
                  <a:pPr eaLnBrk="0" hangingPunct="0"/>
                  <a:r>
                    <a:rPr lang="en-US" b="0">
                      <a:solidFill>
                        <a:srgbClr val="0000FF"/>
                      </a:solidFill>
                    </a:rPr>
                    <a:t>ABC ; B’C’// BC</a:t>
                  </a:r>
                </a:p>
              </p:txBody>
            </p:sp>
            <p:sp>
              <p:nvSpPr>
                <p:cNvPr id="10270" name="Text Box 115"/>
                <p:cNvSpPr txBox="1">
                  <a:spLocks noChangeArrowheads="1"/>
                </p:cNvSpPr>
                <p:nvPr/>
              </p:nvSpPr>
              <p:spPr bwMode="auto">
                <a:xfrm>
                  <a:off x="576" y="2013"/>
                  <a:ext cx="1488" cy="491"/>
                </a:xfrm>
                <a:prstGeom prst="rect">
                  <a:avLst/>
                </a:prstGeom>
                <a:noFill/>
                <a:ln w="9525">
                  <a:noFill/>
                  <a:miter lim="800000"/>
                  <a:headEnd/>
                  <a:tailEnd/>
                </a:ln>
              </p:spPr>
              <p:txBody>
                <a:bodyPr>
                  <a:spAutoFit/>
                </a:bodyPr>
                <a:lstStyle/>
                <a:p>
                  <a:pPr eaLnBrk="0" hangingPunct="0"/>
                  <a:r>
                    <a:rPr lang="en-US" b="0" dirty="0">
                      <a:solidFill>
                        <a:srgbClr val="0000FF"/>
                      </a:solidFill>
                    </a:rPr>
                    <a:t>(B</a:t>
                  </a:r>
                  <a:r>
                    <a:rPr lang="en-US" b="0" dirty="0" smtClean="0">
                      <a:solidFill>
                        <a:srgbClr val="0000FF"/>
                      </a:solidFill>
                    </a:rPr>
                    <a:t>’      </a:t>
                  </a:r>
                  <a:r>
                    <a:rPr lang="en-US" b="0" dirty="0">
                      <a:solidFill>
                        <a:srgbClr val="0000FF"/>
                      </a:solidFill>
                    </a:rPr>
                    <a:t>AB, C</a:t>
                  </a:r>
                  <a:r>
                    <a:rPr lang="en-US" b="0" dirty="0" smtClean="0">
                      <a:solidFill>
                        <a:srgbClr val="0000FF"/>
                      </a:solidFill>
                    </a:rPr>
                    <a:t>’     </a:t>
                  </a:r>
                  <a:r>
                    <a:rPr lang="en-US" b="0" dirty="0">
                      <a:solidFill>
                        <a:srgbClr val="0000FF"/>
                      </a:solidFill>
                    </a:rPr>
                    <a:t>AC)</a:t>
                  </a:r>
                </a:p>
                <a:p>
                  <a:pPr eaLnBrk="0" hangingPunct="0">
                    <a:spcBef>
                      <a:spcPct val="50000"/>
                    </a:spcBef>
                  </a:pPr>
                  <a:endParaRPr lang="en-US" b="0" dirty="0"/>
                </a:p>
              </p:txBody>
            </p:sp>
          </p:grpSp>
          <p:graphicFrame>
            <p:nvGraphicFramePr>
              <p:cNvPr id="10242" name="Object 116"/>
              <p:cNvGraphicFramePr>
                <a:graphicFrameLocks noChangeAspect="1"/>
              </p:cNvGraphicFramePr>
              <p:nvPr/>
            </p:nvGraphicFramePr>
            <p:xfrm>
              <a:off x="3474" y="2571"/>
              <a:ext cx="174" cy="174"/>
            </p:xfrm>
            <a:graphic>
              <a:graphicData uri="http://schemas.openxmlformats.org/presentationml/2006/ole">
                <mc:AlternateContent xmlns:mc="http://schemas.openxmlformats.org/markup-compatibility/2006">
                  <mc:Choice xmlns:v="urn:schemas-microsoft-com:vml" Requires="v">
                    <p:oleObj spid="_x0000_s10308" name="Equation" r:id="rId6" imgW="126725" imgH="126725" progId="">
                      <p:embed/>
                    </p:oleObj>
                  </mc:Choice>
                  <mc:Fallback>
                    <p:oleObj name="Equation" r:id="rId6" imgW="126725" imgH="126725" progId="">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 y="2571"/>
                            <a:ext cx="174"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17"/>
              <p:cNvGraphicFramePr>
                <a:graphicFrameLocks noChangeAspect="1"/>
              </p:cNvGraphicFramePr>
              <p:nvPr/>
            </p:nvGraphicFramePr>
            <p:xfrm>
              <a:off x="4011" y="2562"/>
              <a:ext cx="174" cy="174"/>
            </p:xfrm>
            <a:graphic>
              <a:graphicData uri="http://schemas.openxmlformats.org/presentationml/2006/ole">
                <mc:AlternateContent xmlns:mc="http://schemas.openxmlformats.org/markup-compatibility/2006">
                  <mc:Choice xmlns:v="urn:schemas-microsoft-com:vml" Requires="v">
                    <p:oleObj spid="_x0000_s10309" name="Equation" r:id="rId7" imgW="126725" imgH="126725" progId="">
                      <p:embed/>
                    </p:oleObj>
                  </mc:Choice>
                  <mc:Fallback>
                    <p:oleObj name="Equation" r:id="rId7" imgW="126725" imgH="126725" progId="">
                      <p:embed/>
                      <p:pic>
                        <p:nvPicPr>
                          <p:cNvPr id="0"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 y="2562"/>
                            <a:ext cx="174"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4.44444E-6 -2.59259E-6 L 0.14861 -0.13287 " pathEditMode="relative" rAng="0" ptsTypes="AA">
                                      <p:cBhvr>
                                        <p:cTn id="9" dur="1700" fill="hold"/>
                                        <p:tgtEl>
                                          <p:spTgt spid="3"/>
                                        </p:tgtEl>
                                        <p:attrNameLst>
                                          <p:attrName>ppt_x</p:attrName>
                                          <p:attrName>ppt_y</p:attrName>
                                        </p:attrNameLst>
                                      </p:cBhvr>
                                      <p:rCtr x="7400" y="-6600"/>
                                    </p:animMotion>
                                  </p:childTnLst>
                                </p:cTn>
                              </p:par>
                              <p:par>
                                <p:cTn id="10" presetID="10" presetClass="entr" presetSubtype="0" fill="hold" grpId="0" nodeType="withEffect">
                                  <p:stCondLst>
                                    <p:cond delay="600"/>
                                  </p:stCondLst>
                                  <p:childTnLst>
                                    <p:set>
                                      <p:cBhvr>
                                        <p:cTn id="11" dur="1" fill="hold">
                                          <p:stCondLst>
                                            <p:cond delay="0"/>
                                          </p:stCondLst>
                                        </p:cTn>
                                        <p:tgtEl>
                                          <p:spTgt spid="196691"/>
                                        </p:tgtEl>
                                        <p:attrNameLst>
                                          <p:attrName>style.visibility</p:attrName>
                                        </p:attrNameLst>
                                      </p:cBhvr>
                                      <p:to>
                                        <p:strVal val="visible"/>
                                      </p:to>
                                    </p:set>
                                    <p:animEffect transition="in" filter="fade">
                                      <p:cBhvr>
                                        <p:cTn id="12" dur="600"/>
                                        <p:tgtEl>
                                          <p:spTgt spid="196691"/>
                                        </p:tgtEl>
                                      </p:cBhvr>
                                    </p:animEffect>
                                  </p:childTnLst>
                                </p:cTn>
                              </p:par>
                              <p:par>
                                <p:cTn id="13" presetID="10" presetClass="entr" presetSubtype="0" fill="hold" grpId="0" nodeType="withEffect">
                                  <p:stCondLst>
                                    <p:cond delay="600"/>
                                  </p:stCondLst>
                                  <p:childTnLst>
                                    <p:set>
                                      <p:cBhvr>
                                        <p:cTn id="14" dur="1" fill="hold">
                                          <p:stCondLst>
                                            <p:cond delay="0"/>
                                          </p:stCondLst>
                                        </p:cTn>
                                        <p:tgtEl>
                                          <p:spTgt spid="196685"/>
                                        </p:tgtEl>
                                        <p:attrNameLst>
                                          <p:attrName>style.visibility</p:attrName>
                                        </p:attrNameLst>
                                      </p:cBhvr>
                                      <p:to>
                                        <p:strVal val="visible"/>
                                      </p:to>
                                    </p:set>
                                    <p:animEffect transition="in" filter="fade">
                                      <p:cBhvr>
                                        <p:cTn id="15" dur="600"/>
                                        <p:tgtEl>
                                          <p:spTgt spid="196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85" grpId="0"/>
      <p:bldP spid="1966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22531" name="Text Box 3"/>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122885" name="Line 5"/>
          <p:cNvSpPr>
            <a:spLocks noChangeShapeType="1"/>
          </p:cNvSpPr>
          <p:nvPr/>
        </p:nvSpPr>
        <p:spPr bwMode="auto">
          <a:xfrm>
            <a:off x="838200" y="4419600"/>
            <a:ext cx="2895600" cy="0"/>
          </a:xfrm>
          <a:prstGeom prst="line">
            <a:avLst/>
          </a:prstGeom>
          <a:noFill/>
          <a:ln w="28575">
            <a:solidFill>
              <a:srgbClr val="0000FF"/>
            </a:solidFill>
            <a:round/>
            <a:headEnd/>
            <a:tailEnd/>
          </a:ln>
        </p:spPr>
        <p:txBody>
          <a:bodyPr/>
          <a:lstStyle/>
          <a:p>
            <a:endParaRPr lang="en-US"/>
          </a:p>
        </p:txBody>
      </p:sp>
      <p:sp>
        <p:nvSpPr>
          <p:cNvPr id="122886" name="Line 6"/>
          <p:cNvSpPr>
            <a:spLocks noChangeShapeType="1"/>
          </p:cNvSpPr>
          <p:nvPr/>
        </p:nvSpPr>
        <p:spPr bwMode="auto">
          <a:xfrm flipH="1">
            <a:off x="838200" y="2743200"/>
            <a:ext cx="1066800" cy="1676400"/>
          </a:xfrm>
          <a:prstGeom prst="line">
            <a:avLst/>
          </a:prstGeom>
          <a:noFill/>
          <a:ln w="28575">
            <a:solidFill>
              <a:srgbClr val="0000FF"/>
            </a:solidFill>
            <a:round/>
            <a:headEnd/>
            <a:tailEnd/>
          </a:ln>
        </p:spPr>
        <p:txBody>
          <a:bodyPr/>
          <a:lstStyle/>
          <a:p>
            <a:endParaRPr lang="en-US"/>
          </a:p>
        </p:txBody>
      </p:sp>
      <p:sp>
        <p:nvSpPr>
          <p:cNvPr id="122887" name="Line 7"/>
          <p:cNvSpPr>
            <a:spLocks noChangeShapeType="1"/>
          </p:cNvSpPr>
          <p:nvPr/>
        </p:nvSpPr>
        <p:spPr bwMode="auto">
          <a:xfrm>
            <a:off x="1905000" y="2743200"/>
            <a:ext cx="1828800" cy="1676400"/>
          </a:xfrm>
          <a:prstGeom prst="line">
            <a:avLst/>
          </a:prstGeom>
          <a:noFill/>
          <a:ln w="28575">
            <a:solidFill>
              <a:srgbClr val="0000FF"/>
            </a:solidFill>
            <a:round/>
            <a:headEnd/>
            <a:tailEnd/>
          </a:ln>
        </p:spPr>
        <p:txBody>
          <a:bodyPr/>
          <a:lstStyle/>
          <a:p>
            <a:endParaRPr lang="en-US"/>
          </a:p>
        </p:txBody>
      </p:sp>
      <p:sp>
        <p:nvSpPr>
          <p:cNvPr id="122888" name="Text Box 8"/>
          <p:cNvSpPr txBox="1">
            <a:spLocks noChangeArrowheads="1"/>
          </p:cNvSpPr>
          <p:nvPr/>
        </p:nvSpPr>
        <p:spPr bwMode="auto">
          <a:xfrm>
            <a:off x="1524000" y="2514600"/>
            <a:ext cx="304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A</a:t>
            </a:r>
          </a:p>
        </p:txBody>
      </p:sp>
      <p:sp>
        <p:nvSpPr>
          <p:cNvPr id="122889" name="Text Box 9"/>
          <p:cNvSpPr txBox="1">
            <a:spLocks noChangeArrowheads="1"/>
          </p:cNvSpPr>
          <p:nvPr/>
        </p:nvSpPr>
        <p:spPr bwMode="auto">
          <a:xfrm>
            <a:off x="457200" y="4114800"/>
            <a:ext cx="304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122890" name="Text Box 10"/>
          <p:cNvSpPr txBox="1">
            <a:spLocks noChangeArrowheads="1"/>
          </p:cNvSpPr>
          <p:nvPr/>
        </p:nvSpPr>
        <p:spPr bwMode="auto">
          <a:xfrm>
            <a:off x="3810000" y="4129088"/>
            <a:ext cx="304800" cy="366712"/>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122891" name="Line 11"/>
          <p:cNvSpPr>
            <a:spLocks noChangeShapeType="1"/>
          </p:cNvSpPr>
          <p:nvPr/>
        </p:nvSpPr>
        <p:spPr bwMode="auto">
          <a:xfrm>
            <a:off x="381000" y="3657600"/>
            <a:ext cx="4191000" cy="0"/>
          </a:xfrm>
          <a:prstGeom prst="line">
            <a:avLst/>
          </a:prstGeom>
          <a:noFill/>
          <a:ln w="28575">
            <a:solidFill>
              <a:srgbClr val="FF6600"/>
            </a:solidFill>
            <a:round/>
            <a:headEnd/>
            <a:tailEnd/>
          </a:ln>
        </p:spPr>
        <p:txBody>
          <a:bodyPr/>
          <a:lstStyle/>
          <a:p>
            <a:endParaRPr lang="en-US"/>
          </a:p>
        </p:txBody>
      </p:sp>
      <p:sp>
        <p:nvSpPr>
          <p:cNvPr id="122892" name="Line 12"/>
          <p:cNvSpPr>
            <a:spLocks noChangeShapeType="1"/>
          </p:cNvSpPr>
          <p:nvPr/>
        </p:nvSpPr>
        <p:spPr bwMode="auto">
          <a:xfrm flipH="1">
            <a:off x="457200" y="4419600"/>
            <a:ext cx="381000" cy="609600"/>
          </a:xfrm>
          <a:prstGeom prst="line">
            <a:avLst/>
          </a:prstGeom>
          <a:noFill/>
          <a:ln w="28575">
            <a:solidFill>
              <a:srgbClr val="0000FF"/>
            </a:solidFill>
            <a:prstDash val="sysDot"/>
            <a:round/>
            <a:headEnd/>
            <a:tailEnd/>
          </a:ln>
        </p:spPr>
        <p:txBody>
          <a:bodyPr/>
          <a:lstStyle/>
          <a:p>
            <a:endParaRPr lang="en-US"/>
          </a:p>
        </p:txBody>
      </p:sp>
      <p:sp>
        <p:nvSpPr>
          <p:cNvPr id="122893" name="Line 13"/>
          <p:cNvSpPr>
            <a:spLocks noChangeShapeType="1"/>
          </p:cNvSpPr>
          <p:nvPr/>
        </p:nvSpPr>
        <p:spPr bwMode="auto">
          <a:xfrm>
            <a:off x="3733800" y="4419600"/>
            <a:ext cx="685800" cy="609600"/>
          </a:xfrm>
          <a:prstGeom prst="line">
            <a:avLst/>
          </a:prstGeom>
          <a:noFill/>
          <a:ln w="28575">
            <a:solidFill>
              <a:srgbClr val="0000FF"/>
            </a:solidFill>
            <a:prstDash val="sysDot"/>
            <a:round/>
            <a:headEnd/>
            <a:tailEnd/>
          </a:ln>
        </p:spPr>
        <p:txBody>
          <a:bodyPr/>
          <a:lstStyle/>
          <a:p>
            <a:endParaRPr lang="en-US"/>
          </a:p>
        </p:txBody>
      </p:sp>
      <p:sp>
        <p:nvSpPr>
          <p:cNvPr id="122894" name="Text Box 14"/>
          <p:cNvSpPr txBox="1">
            <a:spLocks noChangeArrowheads="1"/>
          </p:cNvSpPr>
          <p:nvPr/>
        </p:nvSpPr>
        <p:spPr bwMode="auto">
          <a:xfrm>
            <a:off x="228600" y="45720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122895" name="Text Box 15"/>
          <p:cNvSpPr txBox="1">
            <a:spLocks noChangeArrowheads="1"/>
          </p:cNvSpPr>
          <p:nvPr/>
        </p:nvSpPr>
        <p:spPr bwMode="auto">
          <a:xfrm>
            <a:off x="4191000" y="45720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122896" name="Line 16"/>
          <p:cNvSpPr>
            <a:spLocks noChangeShapeType="1"/>
          </p:cNvSpPr>
          <p:nvPr/>
        </p:nvSpPr>
        <p:spPr bwMode="auto">
          <a:xfrm>
            <a:off x="5457825" y="4419600"/>
            <a:ext cx="2895600" cy="0"/>
          </a:xfrm>
          <a:prstGeom prst="line">
            <a:avLst/>
          </a:prstGeom>
          <a:noFill/>
          <a:ln w="28575">
            <a:solidFill>
              <a:srgbClr val="0000FF"/>
            </a:solidFill>
            <a:round/>
            <a:headEnd/>
            <a:tailEnd/>
          </a:ln>
        </p:spPr>
        <p:txBody>
          <a:bodyPr/>
          <a:lstStyle/>
          <a:p>
            <a:endParaRPr lang="en-US"/>
          </a:p>
        </p:txBody>
      </p:sp>
      <p:sp>
        <p:nvSpPr>
          <p:cNvPr id="122897" name="Line 17"/>
          <p:cNvSpPr>
            <a:spLocks noChangeShapeType="1"/>
          </p:cNvSpPr>
          <p:nvPr/>
        </p:nvSpPr>
        <p:spPr bwMode="auto">
          <a:xfrm flipH="1">
            <a:off x="5457825" y="2743200"/>
            <a:ext cx="1066800" cy="1676400"/>
          </a:xfrm>
          <a:prstGeom prst="line">
            <a:avLst/>
          </a:prstGeom>
          <a:noFill/>
          <a:ln w="28575">
            <a:solidFill>
              <a:srgbClr val="0000FF"/>
            </a:solidFill>
            <a:round/>
            <a:headEnd/>
            <a:tailEnd/>
          </a:ln>
        </p:spPr>
        <p:txBody>
          <a:bodyPr/>
          <a:lstStyle/>
          <a:p>
            <a:endParaRPr lang="en-US"/>
          </a:p>
        </p:txBody>
      </p:sp>
      <p:sp>
        <p:nvSpPr>
          <p:cNvPr id="122898" name="Line 18"/>
          <p:cNvSpPr>
            <a:spLocks noChangeShapeType="1"/>
          </p:cNvSpPr>
          <p:nvPr/>
        </p:nvSpPr>
        <p:spPr bwMode="auto">
          <a:xfrm>
            <a:off x="6524625" y="2743200"/>
            <a:ext cx="1828800" cy="1676400"/>
          </a:xfrm>
          <a:prstGeom prst="line">
            <a:avLst/>
          </a:prstGeom>
          <a:noFill/>
          <a:ln w="28575">
            <a:solidFill>
              <a:srgbClr val="0000FF"/>
            </a:solidFill>
            <a:round/>
            <a:headEnd/>
            <a:tailEnd/>
          </a:ln>
        </p:spPr>
        <p:txBody>
          <a:bodyPr/>
          <a:lstStyle/>
          <a:p>
            <a:endParaRPr lang="en-US"/>
          </a:p>
        </p:txBody>
      </p:sp>
      <p:sp>
        <p:nvSpPr>
          <p:cNvPr id="122899" name="Text Box 19"/>
          <p:cNvSpPr txBox="1">
            <a:spLocks noChangeArrowheads="1"/>
          </p:cNvSpPr>
          <p:nvPr/>
        </p:nvSpPr>
        <p:spPr bwMode="auto">
          <a:xfrm>
            <a:off x="6143625" y="2514600"/>
            <a:ext cx="304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A</a:t>
            </a:r>
          </a:p>
        </p:txBody>
      </p:sp>
      <p:sp>
        <p:nvSpPr>
          <p:cNvPr id="122900" name="Text Box 20"/>
          <p:cNvSpPr txBox="1">
            <a:spLocks noChangeArrowheads="1"/>
          </p:cNvSpPr>
          <p:nvPr/>
        </p:nvSpPr>
        <p:spPr bwMode="auto">
          <a:xfrm>
            <a:off x="5076825" y="4114800"/>
            <a:ext cx="304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122901" name="Text Box 21"/>
          <p:cNvSpPr txBox="1">
            <a:spLocks noChangeArrowheads="1"/>
          </p:cNvSpPr>
          <p:nvPr/>
        </p:nvSpPr>
        <p:spPr bwMode="auto">
          <a:xfrm>
            <a:off x="8429625" y="4129088"/>
            <a:ext cx="304800" cy="366712"/>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122902" name="Line 22"/>
          <p:cNvSpPr>
            <a:spLocks noChangeShapeType="1"/>
          </p:cNvSpPr>
          <p:nvPr/>
        </p:nvSpPr>
        <p:spPr bwMode="auto">
          <a:xfrm>
            <a:off x="5486400" y="3657600"/>
            <a:ext cx="2743200" cy="0"/>
          </a:xfrm>
          <a:prstGeom prst="line">
            <a:avLst/>
          </a:prstGeom>
          <a:noFill/>
          <a:ln w="28575">
            <a:solidFill>
              <a:srgbClr val="FF6600"/>
            </a:solidFill>
            <a:round/>
            <a:headEnd/>
            <a:tailEnd/>
          </a:ln>
        </p:spPr>
        <p:txBody>
          <a:bodyPr/>
          <a:lstStyle/>
          <a:p>
            <a:endParaRPr lang="en-US"/>
          </a:p>
        </p:txBody>
      </p:sp>
      <p:sp>
        <p:nvSpPr>
          <p:cNvPr id="122903" name="Line 23"/>
          <p:cNvSpPr>
            <a:spLocks noChangeShapeType="1"/>
          </p:cNvSpPr>
          <p:nvPr/>
        </p:nvSpPr>
        <p:spPr bwMode="auto">
          <a:xfrm>
            <a:off x="5638800" y="1905000"/>
            <a:ext cx="900113" cy="852488"/>
          </a:xfrm>
          <a:prstGeom prst="line">
            <a:avLst/>
          </a:prstGeom>
          <a:noFill/>
          <a:ln w="28575">
            <a:solidFill>
              <a:srgbClr val="0000FF"/>
            </a:solidFill>
            <a:prstDash val="sysDot"/>
            <a:round/>
            <a:headEnd/>
            <a:tailEnd/>
          </a:ln>
        </p:spPr>
        <p:txBody>
          <a:bodyPr/>
          <a:lstStyle/>
          <a:p>
            <a:endParaRPr lang="en-US"/>
          </a:p>
        </p:txBody>
      </p:sp>
      <p:sp>
        <p:nvSpPr>
          <p:cNvPr id="122904" name="Line 24"/>
          <p:cNvSpPr>
            <a:spLocks noChangeShapeType="1"/>
          </p:cNvSpPr>
          <p:nvPr/>
        </p:nvSpPr>
        <p:spPr bwMode="auto">
          <a:xfrm flipH="1">
            <a:off x="6538913" y="1890713"/>
            <a:ext cx="533400" cy="838200"/>
          </a:xfrm>
          <a:prstGeom prst="line">
            <a:avLst/>
          </a:prstGeom>
          <a:noFill/>
          <a:ln w="28575">
            <a:solidFill>
              <a:srgbClr val="0000FF"/>
            </a:solidFill>
            <a:prstDash val="sysDot"/>
            <a:round/>
            <a:headEnd/>
            <a:tailEnd/>
          </a:ln>
        </p:spPr>
        <p:txBody>
          <a:bodyPr/>
          <a:lstStyle/>
          <a:p>
            <a:endParaRPr lang="en-US"/>
          </a:p>
        </p:txBody>
      </p:sp>
      <p:sp>
        <p:nvSpPr>
          <p:cNvPr id="122905" name="Text Box 25"/>
          <p:cNvSpPr txBox="1">
            <a:spLocks noChangeArrowheads="1"/>
          </p:cNvSpPr>
          <p:nvPr/>
        </p:nvSpPr>
        <p:spPr bwMode="auto">
          <a:xfrm>
            <a:off x="5257800" y="18288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122906" name="Text Box 26"/>
          <p:cNvSpPr txBox="1">
            <a:spLocks noChangeArrowheads="1"/>
          </p:cNvSpPr>
          <p:nvPr/>
        </p:nvSpPr>
        <p:spPr bwMode="auto">
          <a:xfrm>
            <a:off x="7010400" y="18288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2554" name="Text Box 29"/>
          <p:cNvSpPr txBox="1">
            <a:spLocks noChangeArrowheads="1"/>
          </p:cNvSpPr>
          <p:nvPr/>
        </p:nvSpPr>
        <p:spPr bwMode="auto">
          <a:xfrm>
            <a:off x="76200" y="609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2555" name="Text Box 30"/>
          <p:cNvSpPr txBox="1">
            <a:spLocks noChangeArrowheads="1"/>
          </p:cNvSpPr>
          <p:nvPr/>
        </p:nvSpPr>
        <p:spPr bwMode="auto">
          <a:xfrm>
            <a:off x="76200" y="990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2. </a:t>
            </a:r>
            <a:r>
              <a:rPr lang="en-US" sz="2400" u="sng">
                <a:solidFill>
                  <a:srgbClr val="0000FF"/>
                </a:solidFill>
                <a:latin typeface=".VnTime" pitchFamily="34" charset="0"/>
              </a:rPr>
              <a:t>HÖ qu¶ cña ®Þnh lÝ Ta-lÐt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grpSp>
        <p:nvGrpSpPr>
          <p:cNvPr id="2" name="Group 37"/>
          <p:cNvGrpSpPr>
            <a:grpSpLocks/>
          </p:cNvGrpSpPr>
          <p:nvPr/>
        </p:nvGrpSpPr>
        <p:grpSpPr bwMode="auto">
          <a:xfrm>
            <a:off x="520700" y="2743200"/>
            <a:ext cx="3822700" cy="2209800"/>
            <a:chOff x="328" y="1728"/>
            <a:chExt cx="2408" cy="1392"/>
          </a:xfrm>
        </p:grpSpPr>
        <p:sp>
          <p:nvSpPr>
            <p:cNvPr id="22557" name="Line 33"/>
            <p:cNvSpPr>
              <a:spLocks noChangeShapeType="1"/>
            </p:cNvSpPr>
            <p:nvPr/>
          </p:nvSpPr>
          <p:spPr bwMode="auto">
            <a:xfrm>
              <a:off x="336" y="3120"/>
              <a:ext cx="2400" cy="0"/>
            </a:xfrm>
            <a:prstGeom prst="line">
              <a:avLst/>
            </a:prstGeom>
            <a:noFill/>
            <a:ln w="28575">
              <a:solidFill>
                <a:srgbClr val="FF0000"/>
              </a:solidFill>
              <a:round/>
              <a:headEnd/>
              <a:tailEnd/>
            </a:ln>
          </p:spPr>
          <p:txBody>
            <a:bodyPr/>
            <a:lstStyle/>
            <a:p>
              <a:endParaRPr lang="en-US"/>
            </a:p>
          </p:txBody>
        </p:sp>
        <p:grpSp>
          <p:nvGrpSpPr>
            <p:cNvPr id="3" name="Group 36"/>
            <p:cNvGrpSpPr>
              <a:grpSpLocks/>
            </p:cNvGrpSpPr>
            <p:nvPr/>
          </p:nvGrpSpPr>
          <p:grpSpPr bwMode="auto">
            <a:xfrm>
              <a:off x="328" y="1728"/>
              <a:ext cx="2400" cy="1392"/>
              <a:chOff x="328" y="1728"/>
              <a:chExt cx="2400" cy="1392"/>
            </a:xfrm>
          </p:grpSpPr>
          <p:sp>
            <p:nvSpPr>
              <p:cNvPr id="22559" name="Line 34"/>
              <p:cNvSpPr>
                <a:spLocks noChangeShapeType="1"/>
              </p:cNvSpPr>
              <p:nvPr/>
            </p:nvSpPr>
            <p:spPr bwMode="auto">
              <a:xfrm flipH="1">
                <a:off x="328" y="1728"/>
                <a:ext cx="864" cy="1392"/>
              </a:xfrm>
              <a:prstGeom prst="line">
                <a:avLst/>
              </a:prstGeom>
              <a:noFill/>
              <a:ln w="28575">
                <a:solidFill>
                  <a:srgbClr val="FF0000"/>
                </a:solidFill>
                <a:round/>
                <a:headEnd/>
                <a:tailEnd/>
              </a:ln>
            </p:spPr>
            <p:txBody>
              <a:bodyPr/>
              <a:lstStyle/>
              <a:p>
                <a:endParaRPr lang="en-US"/>
              </a:p>
            </p:txBody>
          </p:sp>
          <p:sp>
            <p:nvSpPr>
              <p:cNvPr id="22560" name="Line 35"/>
              <p:cNvSpPr>
                <a:spLocks noChangeShapeType="1"/>
              </p:cNvSpPr>
              <p:nvPr/>
            </p:nvSpPr>
            <p:spPr bwMode="auto">
              <a:xfrm>
                <a:off x="1192" y="1728"/>
                <a:ext cx="1536" cy="1392"/>
              </a:xfrm>
              <a:prstGeom prst="line">
                <a:avLst/>
              </a:prstGeom>
              <a:noFill/>
              <a:ln w="28575">
                <a:solidFill>
                  <a:srgbClr val="FF0000"/>
                </a:solidFill>
                <a:round/>
                <a:headEnd/>
                <a:tailEnd/>
              </a:ln>
            </p:spPr>
            <p:txBody>
              <a:bodyPr/>
              <a:lstStyle/>
              <a:p>
                <a:endParaRPr lang="en-US"/>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886"/>
                                        </p:tgtEl>
                                        <p:attrNameLst>
                                          <p:attrName>style.visibility</p:attrName>
                                        </p:attrNameLst>
                                      </p:cBhvr>
                                      <p:to>
                                        <p:strVal val="visible"/>
                                      </p:to>
                                    </p:set>
                                    <p:animEffect transition="in" filter="fade">
                                      <p:cBhvr>
                                        <p:cTn id="7" dur="1000"/>
                                        <p:tgtEl>
                                          <p:spTgt spid="1228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87"/>
                                        </p:tgtEl>
                                        <p:attrNameLst>
                                          <p:attrName>style.visibility</p:attrName>
                                        </p:attrNameLst>
                                      </p:cBhvr>
                                      <p:to>
                                        <p:strVal val="visible"/>
                                      </p:to>
                                    </p:set>
                                    <p:animEffect transition="in" filter="fade">
                                      <p:cBhvr>
                                        <p:cTn id="10" dur="1000"/>
                                        <p:tgtEl>
                                          <p:spTgt spid="1228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885"/>
                                        </p:tgtEl>
                                        <p:attrNameLst>
                                          <p:attrName>style.visibility</p:attrName>
                                        </p:attrNameLst>
                                      </p:cBhvr>
                                      <p:to>
                                        <p:strVal val="visible"/>
                                      </p:to>
                                    </p:set>
                                    <p:animEffect transition="in" filter="fade">
                                      <p:cBhvr>
                                        <p:cTn id="13" dur="1000"/>
                                        <p:tgtEl>
                                          <p:spTgt spid="1228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889"/>
                                        </p:tgtEl>
                                        <p:attrNameLst>
                                          <p:attrName>style.visibility</p:attrName>
                                        </p:attrNameLst>
                                      </p:cBhvr>
                                      <p:to>
                                        <p:strVal val="visible"/>
                                      </p:to>
                                    </p:set>
                                    <p:animEffect transition="in" filter="fade">
                                      <p:cBhvr>
                                        <p:cTn id="16" dur="1000"/>
                                        <p:tgtEl>
                                          <p:spTgt spid="1228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888"/>
                                        </p:tgtEl>
                                        <p:attrNameLst>
                                          <p:attrName>style.visibility</p:attrName>
                                        </p:attrNameLst>
                                      </p:cBhvr>
                                      <p:to>
                                        <p:strVal val="visible"/>
                                      </p:to>
                                    </p:set>
                                    <p:animEffect transition="in" filter="fade">
                                      <p:cBhvr>
                                        <p:cTn id="19" dur="1000"/>
                                        <p:tgtEl>
                                          <p:spTgt spid="1228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890"/>
                                        </p:tgtEl>
                                        <p:attrNameLst>
                                          <p:attrName>style.visibility</p:attrName>
                                        </p:attrNameLst>
                                      </p:cBhvr>
                                      <p:to>
                                        <p:strVal val="visible"/>
                                      </p:to>
                                    </p:set>
                                    <p:animEffect transition="in" filter="fade">
                                      <p:cBhvr>
                                        <p:cTn id="22" dur="1000"/>
                                        <p:tgtEl>
                                          <p:spTgt spid="122890"/>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22891"/>
                                        </p:tgtEl>
                                        <p:attrNameLst>
                                          <p:attrName>style.visibility</p:attrName>
                                        </p:attrNameLst>
                                      </p:cBhvr>
                                      <p:to>
                                        <p:strVal val="visible"/>
                                      </p:to>
                                    </p:set>
                                    <p:animEffect transition="in" filter="fade">
                                      <p:cBhvr>
                                        <p:cTn id="26" dur="1000"/>
                                        <p:tgtEl>
                                          <p:spTgt spid="12289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3.33333E-6 1.72063E-6 L -0.00416 0.18871 " pathEditMode="relative" rAng="0" ptsTypes="AA">
                                      <p:cBhvr>
                                        <p:cTn id="30" dur="1500" fill="hold"/>
                                        <p:tgtEl>
                                          <p:spTgt spid="122891"/>
                                        </p:tgtEl>
                                        <p:attrNameLst>
                                          <p:attrName>ppt_x</p:attrName>
                                          <p:attrName>ppt_y</p:attrName>
                                        </p:attrNameLst>
                                      </p:cBhvr>
                                      <p:rCtr x="-2" y="94"/>
                                    </p:animMotion>
                                  </p:childTnLst>
                                </p:cTn>
                              </p:par>
                              <p:par>
                                <p:cTn id="31" presetID="22" presetClass="entr" presetSubtype="1" fill="hold" grpId="0" nodeType="withEffect">
                                  <p:stCondLst>
                                    <p:cond delay="400"/>
                                  </p:stCondLst>
                                  <p:childTnLst>
                                    <p:set>
                                      <p:cBhvr>
                                        <p:cTn id="32" dur="1" fill="hold">
                                          <p:stCondLst>
                                            <p:cond delay="0"/>
                                          </p:stCondLst>
                                        </p:cTn>
                                        <p:tgtEl>
                                          <p:spTgt spid="122892"/>
                                        </p:tgtEl>
                                        <p:attrNameLst>
                                          <p:attrName>style.visibility</p:attrName>
                                        </p:attrNameLst>
                                      </p:cBhvr>
                                      <p:to>
                                        <p:strVal val="visible"/>
                                      </p:to>
                                    </p:set>
                                    <p:animEffect transition="in" filter="wipe(up)">
                                      <p:cBhvr>
                                        <p:cTn id="33" dur="1000"/>
                                        <p:tgtEl>
                                          <p:spTgt spid="122892"/>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122893"/>
                                        </p:tgtEl>
                                        <p:attrNameLst>
                                          <p:attrName>style.visibility</p:attrName>
                                        </p:attrNameLst>
                                      </p:cBhvr>
                                      <p:to>
                                        <p:strVal val="visible"/>
                                      </p:to>
                                    </p:set>
                                    <p:animEffect transition="in" filter="wipe(up)">
                                      <p:cBhvr>
                                        <p:cTn id="36" dur="1000"/>
                                        <p:tgtEl>
                                          <p:spTgt spid="12289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22894"/>
                                        </p:tgtEl>
                                        <p:attrNameLst>
                                          <p:attrName>style.visibility</p:attrName>
                                        </p:attrNameLst>
                                      </p:cBhvr>
                                      <p:to>
                                        <p:strVal val="visible"/>
                                      </p:to>
                                    </p:set>
                                    <p:animEffect transition="in" filter="fade">
                                      <p:cBhvr>
                                        <p:cTn id="40" dur="1000"/>
                                        <p:tgtEl>
                                          <p:spTgt spid="12289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1000"/>
                                        <p:tgtEl>
                                          <p:spTgt spid="12289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par>
                          <p:cTn id="49" fill="hold">
                            <p:stCondLst>
                              <p:cond delay="500"/>
                            </p:stCondLst>
                            <p:childTnLst>
                              <p:par>
                                <p:cTn id="50" presetID="35" presetClass="emph" presetSubtype="0" repeatCount="3000" fill="hold" nodeType="afterEffect">
                                  <p:stCondLst>
                                    <p:cond delay="0"/>
                                  </p:stCondLst>
                                  <p:childTnLst>
                                    <p:anim calcmode="discrete" valueType="str">
                                      <p:cBhvr>
                                        <p:cTn id="51" dur="1000" fill="hold"/>
                                        <p:tgtEl>
                                          <p:spTgt spid="2"/>
                                        </p:tgtEl>
                                        <p:attrNameLst>
                                          <p:attrName>style.visibility</p:attrName>
                                        </p:attrNameLst>
                                      </p:cBhvr>
                                      <p:tavLst>
                                        <p:tav tm="0">
                                          <p:val>
                                            <p:strVal val="hidden"/>
                                          </p:val>
                                        </p:tav>
                                        <p:tav tm="50000">
                                          <p:val>
                                            <p:strVal val="visible"/>
                                          </p:val>
                                        </p:tav>
                                      </p:tavLst>
                                    </p:anim>
                                  </p:childTnLst>
                                </p:cTn>
                              </p:par>
                            </p:childTnLst>
                          </p:cTn>
                        </p:par>
                        <p:par>
                          <p:cTn id="52" fill="hold">
                            <p:stCondLst>
                              <p:cond delay="3500"/>
                            </p:stCondLst>
                            <p:childTnLst>
                              <p:par>
                                <p:cTn id="53" presetID="10" presetClass="exit" presetSubtype="0" fill="hold" nodeType="after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2897"/>
                                        </p:tgtEl>
                                        <p:attrNameLst>
                                          <p:attrName>style.visibility</p:attrName>
                                        </p:attrNameLst>
                                      </p:cBhvr>
                                      <p:to>
                                        <p:strVal val="visible"/>
                                      </p:to>
                                    </p:set>
                                    <p:animEffect transition="in" filter="fade">
                                      <p:cBhvr>
                                        <p:cTn id="60" dur="1000"/>
                                        <p:tgtEl>
                                          <p:spTgt spid="12289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2898"/>
                                        </p:tgtEl>
                                        <p:attrNameLst>
                                          <p:attrName>style.visibility</p:attrName>
                                        </p:attrNameLst>
                                      </p:cBhvr>
                                      <p:to>
                                        <p:strVal val="visible"/>
                                      </p:to>
                                    </p:set>
                                    <p:animEffect transition="in" filter="fade">
                                      <p:cBhvr>
                                        <p:cTn id="63" dur="1000"/>
                                        <p:tgtEl>
                                          <p:spTgt spid="12289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2896"/>
                                        </p:tgtEl>
                                        <p:attrNameLst>
                                          <p:attrName>style.visibility</p:attrName>
                                        </p:attrNameLst>
                                      </p:cBhvr>
                                      <p:to>
                                        <p:strVal val="visible"/>
                                      </p:to>
                                    </p:set>
                                    <p:animEffect transition="in" filter="fade">
                                      <p:cBhvr>
                                        <p:cTn id="66" dur="1000"/>
                                        <p:tgtEl>
                                          <p:spTgt spid="12289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2899"/>
                                        </p:tgtEl>
                                        <p:attrNameLst>
                                          <p:attrName>style.visibility</p:attrName>
                                        </p:attrNameLst>
                                      </p:cBhvr>
                                      <p:to>
                                        <p:strVal val="visible"/>
                                      </p:to>
                                    </p:set>
                                    <p:animEffect transition="in" filter="fade">
                                      <p:cBhvr>
                                        <p:cTn id="69" dur="1000"/>
                                        <p:tgtEl>
                                          <p:spTgt spid="12289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2900"/>
                                        </p:tgtEl>
                                        <p:attrNameLst>
                                          <p:attrName>style.visibility</p:attrName>
                                        </p:attrNameLst>
                                      </p:cBhvr>
                                      <p:to>
                                        <p:strVal val="visible"/>
                                      </p:to>
                                    </p:set>
                                    <p:animEffect transition="in" filter="fade">
                                      <p:cBhvr>
                                        <p:cTn id="72" dur="1000"/>
                                        <p:tgtEl>
                                          <p:spTgt spid="12290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2901"/>
                                        </p:tgtEl>
                                        <p:attrNameLst>
                                          <p:attrName>style.visibility</p:attrName>
                                        </p:attrNameLst>
                                      </p:cBhvr>
                                      <p:to>
                                        <p:strVal val="visible"/>
                                      </p:to>
                                    </p:set>
                                    <p:animEffect transition="in" filter="fade">
                                      <p:cBhvr>
                                        <p:cTn id="75" dur="1000"/>
                                        <p:tgtEl>
                                          <p:spTgt spid="12290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2902"/>
                                        </p:tgtEl>
                                        <p:attrNameLst>
                                          <p:attrName>style.visibility</p:attrName>
                                        </p:attrNameLst>
                                      </p:cBhvr>
                                      <p:to>
                                        <p:strVal val="visible"/>
                                      </p:to>
                                    </p:set>
                                    <p:animEffect transition="in" filter="fade">
                                      <p:cBhvr>
                                        <p:cTn id="78" dur="1000"/>
                                        <p:tgtEl>
                                          <p:spTgt spid="122902"/>
                                        </p:tgtEl>
                                      </p:cBhvr>
                                    </p:animEffect>
                                  </p:childTnLst>
                                </p:cTn>
                              </p:par>
                              <p:par>
                                <p:cTn id="79" presetID="64" presetClass="path" presetSubtype="0" accel="50000" decel="50000" fill="hold" grpId="1" nodeType="withEffect">
                                  <p:stCondLst>
                                    <p:cond delay="600"/>
                                  </p:stCondLst>
                                  <p:childTnLst>
                                    <p:animMotion origin="layout" path="M 1.11022E-16 3.70028E-8 L 1.11022E-16 -0.22202 " pathEditMode="relative" rAng="0" ptsTypes="AA">
                                      <p:cBhvr>
                                        <p:cTn id="80" dur="1700" fill="hold"/>
                                        <p:tgtEl>
                                          <p:spTgt spid="122902"/>
                                        </p:tgtEl>
                                        <p:attrNameLst>
                                          <p:attrName>ppt_x</p:attrName>
                                          <p:attrName>ppt_y</p:attrName>
                                        </p:attrNameLst>
                                      </p:cBhvr>
                                      <p:rCtr x="0" y="-111"/>
                                    </p:animMotion>
                                  </p:childTnLst>
                                </p:cTn>
                              </p:par>
                              <p:par>
                                <p:cTn id="81" presetID="22" presetClass="entr" presetSubtype="4" fill="hold" grpId="0" nodeType="withEffect">
                                  <p:stCondLst>
                                    <p:cond delay="600"/>
                                  </p:stCondLst>
                                  <p:childTnLst>
                                    <p:set>
                                      <p:cBhvr>
                                        <p:cTn id="82" dur="1" fill="hold">
                                          <p:stCondLst>
                                            <p:cond delay="0"/>
                                          </p:stCondLst>
                                        </p:cTn>
                                        <p:tgtEl>
                                          <p:spTgt spid="122903"/>
                                        </p:tgtEl>
                                        <p:attrNameLst>
                                          <p:attrName>style.visibility</p:attrName>
                                        </p:attrNameLst>
                                      </p:cBhvr>
                                      <p:to>
                                        <p:strVal val="visible"/>
                                      </p:to>
                                    </p:set>
                                    <p:animEffect transition="in" filter="wipe(down)">
                                      <p:cBhvr>
                                        <p:cTn id="83" dur="1000"/>
                                        <p:tgtEl>
                                          <p:spTgt spid="122903"/>
                                        </p:tgtEl>
                                      </p:cBhvr>
                                    </p:animEffect>
                                  </p:childTnLst>
                                </p:cTn>
                              </p:par>
                              <p:par>
                                <p:cTn id="84" presetID="22" presetClass="entr" presetSubtype="4" fill="hold" grpId="0" nodeType="withEffect">
                                  <p:stCondLst>
                                    <p:cond delay="600"/>
                                  </p:stCondLst>
                                  <p:childTnLst>
                                    <p:set>
                                      <p:cBhvr>
                                        <p:cTn id="85" dur="1" fill="hold">
                                          <p:stCondLst>
                                            <p:cond delay="0"/>
                                          </p:stCondLst>
                                        </p:cTn>
                                        <p:tgtEl>
                                          <p:spTgt spid="122904"/>
                                        </p:tgtEl>
                                        <p:attrNameLst>
                                          <p:attrName>style.visibility</p:attrName>
                                        </p:attrNameLst>
                                      </p:cBhvr>
                                      <p:to>
                                        <p:strVal val="visible"/>
                                      </p:to>
                                    </p:set>
                                    <p:animEffect transition="in" filter="wipe(down)">
                                      <p:cBhvr>
                                        <p:cTn id="86" dur="1000"/>
                                        <p:tgtEl>
                                          <p:spTgt spid="122904"/>
                                        </p:tgtEl>
                                      </p:cBhvr>
                                    </p:animEffect>
                                  </p:childTnLst>
                                </p:cTn>
                              </p:par>
                            </p:childTnLst>
                          </p:cTn>
                        </p:par>
                        <p:par>
                          <p:cTn id="87" fill="hold">
                            <p:stCondLst>
                              <p:cond delay="2300"/>
                            </p:stCondLst>
                            <p:childTnLst>
                              <p:par>
                                <p:cTn id="88" presetID="10" presetClass="entr" presetSubtype="0" fill="hold" grpId="0" nodeType="afterEffect">
                                  <p:stCondLst>
                                    <p:cond delay="0"/>
                                  </p:stCondLst>
                                  <p:childTnLst>
                                    <p:set>
                                      <p:cBhvr>
                                        <p:cTn id="89" dur="1" fill="hold">
                                          <p:stCondLst>
                                            <p:cond delay="0"/>
                                          </p:stCondLst>
                                        </p:cTn>
                                        <p:tgtEl>
                                          <p:spTgt spid="122905"/>
                                        </p:tgtEl>
                                        <p:attrNameLst>
                                          <p:attrName>style.visibility</p:attrName>
                                        </p:attrNameLst>
                                      </p:cBhvr>
                                      <p:to>
                                        <p:strVal val="visible"/>
                                      </p:to>
                                    </p:set>
                                    <p:animEffect transition="in" filter="fade">
                                      <p:cBhvr>
                                        <p:cTn id="90" dur="500"/>
                                        <p:tgtEl>
                                          <p:spTgt spid="122905"/>
                                        </p:tgtEl>
                                      </p:cBhvr>
                                    </p:animEffect>
                                  </p:childTnLst>
                                </p:cTn>
                              </p:par>
                              <p:par>
                                <p:cTn id="91" presetID="10" presetClass="entr" presetSubtype="0" fill="hold" nodeType="withEffect">
                                  <p:stCondLst>
                                    <p:cond delay="0"/>
                                  </p:stCondLst>
                                  <p:childTnLst>
                                    <p:set>
                                      <p:cBhvr>
                                        <p:cTn id="92" dur="1" fill="hold">
                                          <p:stCondLst>
                                            <p:cond delay="0"/>
                                          </p:stCondLst>
                                        </p:cTn>
                                        <p:tgtEl>
                                          <p:spTgt spid="122906"/>
                                        </p:tgtEl>
                                        <p:attrNameLst>
                                          <p:attrName>style.visibility</p:attrName>
                                        </p:attrNameLst>
                                      </p:cBhvr>
                                      <p:to>
                                        <p:strVal val="visible"/>
                                      </p:to>
                                    </p:set>
                                    <p:animEffect transition="in" filter="fade">
                                      <p:cBhvr>
                                        <p:cTn id="93" dur="500"/>
                                        <p:tgtEl>
                                          <p:spTgt spid="12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P spid="122886" grpId="0" animBg="1"/>
      <p:bldP spid="122887" grpId="0" animBg="1"/>
      <p:bldP spid="122888" grpId="0"/>
      <p:bldP spid="122889" grpId="0"/>
      <p:bldP spid="122890" grpId="0"/>
      <p:bldP spid="122891" grpId="0" animBg="1"/>
      <p:bldP spid="122891" grpId="1" animBg="1"/>
      <p:bldP spid="122892" grpId="0" animBg="1"/>
      <p:bldP spid="122893" grpId="0" animBg="1"/>
      <p:bldP spid="122894" grpId="0"/>
      <p:bldP spid="122895" grpId="0"/>
      <p:bldP spid="122896" grpId="0" animBg="1"/>
      <p:bldP spid="122897" grpId="0" animBg="1"/>
      <p:bldP spid="122898" grpId="0" animBg="1"/>
      <p:bldP spid="122899" grpId="0"/>
      <p:bldP spid="122900" grpId="0"/>
      <p:bldP spid="122901" grpId="0"/>
      <p:bldP spid="122902" grpId="0" animBg="1"/>
      <p:bldP spid="122902" grpId="1" animBg="1"/>
      <p:bldP spid="122903" grpId="0" animBg="1"/>
      <p:bldP spid="122904" grpId="0" animBg="1"/>
      <p:bldP spid="1229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8"/>
          <p:cNvSpPr txBox="1">
            <a:spLocks noChangeArrowheads="1"/>
          </p:cNvSpPr>
          <p:nvPr/>
        </p:nvSpPr>
        <p:spPr bwMode="auto">
          <a:xfrm>
            <a:off x="76200" y="990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2. </a:t>
            </a:r>
            <a:r>
              <a:rPr lang="en-US" sz="2400" u="sng">
                <a:solidFill>
                  <a:srgbClr val="0000FF"/>
                </a:solidFill>
                <a:latin typeface=".VnTime" pitchFamily="34" charset="0"/>
              </a:rPr>
              <a:t>HÖ qu¶ cña ®Þnh lÝ Ta-lÐt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3555" name="Rectangle 2"/>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23556" name="Text Box 3"/>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23557" name="Line 5"/>
          <p:cNvSpPr>
            <a:spLocks noChangeShapeType="1"/>
          </p:cNvSpPr>
          <p:nvPr/>
        </p:nvSpPr>
        <p:spPr bwMode="auto">
          <a:xfrm>
            <a:off x="838200" y="4419600"/>
            <a:ext cx="2895600" cy="0"/>
          </a:xfrm>
          <a:prstGeom prst="line">
            <a:avLst/>
          </a:prstGeom>
          <a:noFill/>
          <a:ln w="28575">
            <a:solidFill>
              <a:srgbClr val="0000FF"/>
            </a:solidFill>
            <a:round/>
            <a:headEnd/>
            <a:tailEnd/>
          </a:ln>
        </p:spPr>
        <p:txBody>
          <a:bodyPr/>
          <a:lstStyle/>
          <a:p>
            <a:endParaRPr lang="en-US"/>
          </a:p>
        </p:txBody>
      </p:sp>
      <p:sp>
        <p:nvSpPr>
          <p:cNvPr id="23558" name="Line 6"/>
          <p:cNvSpPr>
            <a:spLocks noChangeShapeType="1"/>
          </p:cNvSpPr>
          <p:nvPr/>
        </p:nvSpPr>
        <p:spPr bwMode="auto">
          <a:xfrm flipH="1">
            <a:off x="838200" y="2743200"/>
            <a:ext cx="1066800" cy="1676400"/>
          </a:xfrm>
          <a:prstGeom prst="line">
            <a:avLst/>
          </a:prstGeom>
          <a:noFill/>
          <a:ln w="28575">
            <a:solidFill>
              <a:srgbClr val="0000FF"/>
            </a:solidFill>
            <a:round/>
            <a:headEnd/>
            <a:tailEnd/>
          </a:ln>
        </p:spPr>
        <p:txBody>
          <a:bodyPr/>
          <a:lstStyle/>
          <a:p>
            <a:endParaRPr lang="en-US"/>
          </a:p>
        </p:txBody>
      </p:sp>
      <p:sp>
        <p:nvSpPr>
          <p:cNvPr id="23559" name="Line 7"/>
          <p:cNvSpPr>
            <a:spLocks noChangeShapeType="1"/>
          </p:cNvSpPr>
          <p:nvPr/>
        </p:nvSpPr>
        <p:spPr bwMode="auto">
          <a:xfrm>
            <a:off x="1905000" y="2743200"/>
            <a:ext cx="1828800" cy="1676400"/>
          </a:xfrm>
          <a:prstGeom prst="line">
            <a:avLst/>
          </a:prstGeom>
          <a:noFill/>
          <a:ln w="28575">
            <a:solidFill>
              <a:srgbClr val="0000FF"/>
            </a:solidFill>
            <a:round/>
            <a:headEnd/>
            <a:tailEnd/>
          </a:ln>
        </p:spPr>
        <p:txBody>
          <a:bodyPr/>
          <a:lstStyle/>
          <a:p>
            <a:endParaRPr lang="en-US"/>
          </a:p>
        </p:txBody>
      </p:sp>
      <p:sp>
        <p:nvSpPr>
          <p:cNvPr id="23560" name="Text Box 8"/>
          <p:cNvSpPr txBox="1">
            <a:spLocks noChangeArrowheads="1"/>
          </p:cNvSpPr>
          <p:nvPr/>
        </p:nvSpPr>
        <p:spPr bwMode="auto">
          <a:xfrm>
            <a:off x="1524000" y="2514600"/>
            <a:ext cx="304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A</a:t>
            </a:r>
          </a:p>
        </p:txBody>
      </p:sp>
      <p:sp>
        <p:nvSpPr>
          <p:cNvPr id="23561" name="Text Box 9"/>
          <p:cNvSpPr txBox="1">
            <a:spLocks noChangeArrowheads="1"/>
          </p:cNvSpPr>
          <p:nvPr/>
        </p:nvSpPr>
        <p:spPr bwMode="auto">
          <a:xfrm>
            <a:off x="457200" y="4114800"/>
            <a:ext cx="304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3562" name="Text Box 10"/>
          <p:cNvSpPr txBox="1">
            <a:spLocks noChangeArrowheads="1"/>
          </p:cNvSpPr>
          <p:nvPr/>
        </p:nvSpPr>
        <p:spPr bwMode="auto">
          <a:xfrm>
            <a:off x="3810000" y="4129088"/>
            <a:ext cx="304800" cy="366712"/>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23563" name="Line 11"/>
          <p:cNvSpPr>
            <a:spLocks noChangeShapeType="1"/>
          </p:cNvSpPr>
          <p:nvPr/>
        </p:nvSpPr>
        <p:spPr bwMode="auto">
          <a:xfrm>
            <a:off x="352425" y="4938713"/>
            <a:ext cx="4191000" cy="0"/>
          </a:xfrm>
          <a:prstGeom prst="line">
            <a:avLst/>
          </a:prstGeom>
          <a:noFill/>
          <a:ln w="28575">
            <a:solidFill>
              <a:srgbClr val="FF6600"/>
            </a:solidFill>
            <a:round/>
            <a:headEnd/>
            <a:tailEnd/>
          </a:ln>
        </p:spPr>
        <p:txBody>
          <a:bodyPr/>
          <a:lstStyle/>
          <a:p>
            <a:endParaRPr lang="en-US"/>
          </a:p>
        </p:txBody>
      </p:sp>
      <p:sp>
        <p:nvSpPr>
          <p:cNvPr id="23564" name="Line 12"/>
          <p:cNvSpPr>
            <a:spLocks noChangeShapeType="1"/>
          </p:cNvSpPr>
          <p:nvPr/>
        </p:nvSpPr>
        <p:spPr bwMode="auto">
          <a:xfrm flipH="1">
            <a:off x="457200" y="4419600"/>
            <a:ext cx="381000" cy="609600"/>
          </a:xfrm>
          <a:prstGeom prst="line">
            <a:avLst/>
          </a:prstGeom>
          <a:noFill/>
          <a:ln w="28575">
            <a:solidFill>
              <a:srgbClr val="0000FF"/>
            </a:solidFill>
            <a:prstDash val="sysDot"/>
            <a:round/>
            <a:headEnd/>
            <a:tailEnd/>
          </a:ln>
        </p:spPr>
        <p:txBody>
          <a:bodyPr/>
          <a:lstStyle/>
          <a:p>
            <a:endParaRPr lang="en-US"/>
          </a:p>
        </p:txBody>
      </p:sp>
      <p:sp>
        <p:nvSpPr>
          <p:cNvPr id="23565" name="Line 13"/>
          <p:cNvSpPr>
            <a:spLocks noChangeShapeType="1"/>
          </p:cNvSpPr>
          <p:nvPr/>
        </p:nvSpPr>
        <p:spPr bwMode="auto">
          <a:xfrm>
            <a:off x="3733800" y="4419600"/>
            <a:ext cx="685800" cy="609600"/>
          </a:xfrm>
          <a:prstGeom prst="line">
            <a:avLst/>
          </a:prstGeom>
          <a:noFill/>
          <a:ln w="28575">
            <a:solidFill>
              <a:srgbClr val="0000FF"/>
            </a:solidFill>
            <a:prstDash val="sysDot"/>
            <a:round/>
            <a:headEnd/>
            <a:tailEnd/>
          </a:ln>
        </p:spPr>
        <p:txBody>
          <a:bodyPr/>
          <a:lstStyle/>
          <a:p>
            <a:endParaRPr lang="en-US"/>
          </a:p>
        </p:txBody>
      </p:sp>
      <p:sp>
        <p:nvSpPr>
          <p:cNvPr id="23566" name="Text Box 14"/>
          <p:cNvSpPr txBox="1">
            <a:spLocks noChangeArrowheads="1"/>
          </p:cNvSpPr>
          <p:nvPr/>
        </p:nvSpPr>
        <p:spPr bwMode="auto">
          <a:xfrm>
            <a:off x="228600" y="45720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3567" name="Text Box 15"/>
          <p:cNvSpPr txBox="1">
            <a:spLocks noChangeArrowheads="1"/>
          </p:cNvSpPr>
          <p:nvPr/>
        </p:nvSpPr>
        <p:spPr bwMode="auto">
          <a:xfrm>
            <a:off x="4191000" y="4572000"/>
            <a:ext cx="4572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grpSp>
        <p:nvGrpSpPr>
          <p:cNvPr id="2" name="Group 27"/>
          <p:cNvGrpSpPr>
            <a:grpSpLocks/>
          </p:cNvGrpSpPr>
          <p:nvPr/>
        </p:nvGrpSpPr>
        <p:grpSpPr bwMode="auto">
          <a:xfrm>
            <a:off x="5076825" y="1828800"/>
            <a:ext cx="3657600" cy="2667000"/>
            <a:chOff x="3198" y="1152"/>
            <a:chExt cx="2304" cy="1680"/>
          </a:xfrm>
        </p:grpSpPr>
        <p:sp>
          <p:nvSpPr>
            <p:cNvPr id="23590" name="Line 16"/>
            <p:cNvSpPr>
              <a:spLocks noChangeShapeType="1"/>
            </p:cNvSpPr>
            <p:nvPr/>
          </p:nvSpPr>
          <p:spPr bwMode="auto">
            <a:xfrm>
              <a:off x="3438" y="2784"/>
              <a:ext cx="1824" cy="0"/>
            </a:xfrm>
            <a:prstGeom prst="line">
              <a:avLst/>
            </a:prstGeom>
            <a:noFill/>
            <a:ln w="28575">
              <a:solidFill>
                <a:srgbClr val="0000FF"/>
              </a:solidFill>
              <a:round/>
              <a:headEnd/>
              <a:tailEnd/>
            </a:ln>
          </p:spPr>
          <p:txBody>
            <a:bodyPr/>
            <a:lstStyle/>
            <a:p>
              <a:endParaRPr lang="en-US"/>
            </a:p>
          </p:txBody>
        </p:sp>
        <p:sp>
          <p:nvSpPr>
            <p:cNvPr id="23591" name="Line 17"/>
            <p:cNvSpPr>
              <a:spLocks noChangeShapeType="1"/>
            </p:cNvSpPr>
            <p:nvPr/>
          </p:nvSpPr>
          <p:spPr bwMode="auto">
            <a:xfrm flipH="1">
              <a:off x="3438" y="1728"/>
              <a:ext cx="672" cy="1056"/>
            </a:xfrm>
            <a:prstGeom prst="line">
              <a:avLst/>
            </a:prstGeom>
            <a:noFill/>
            <a:ln w="28575">
              <a:solidFill>
                <a:srgbClr val="0000FF"/>
              </a:solidFill>
              <a:round/>
              <a:headEnd/>
              <a:tailEnd/>
            </a:ln>
          </p:spPr>
          <p:txBody>
            <a:bodyPr/>
            <a:lstStyle/>
            <a:p>
              <a:endParaRPr lang="en-US"/>
            </a:p>
          </p:txBody>
        </p:sp>
        <p:sp>
          <p:nvSpPr>
            <p:cNvPr id="23592" name="Line 18"/>
            <p:cNvSpPr>
              <a:spLocks noChangeShapeType="1"/>
            </p:cNvSpPr>
            <p:nvPr/>
          </p:nvSpPr>
          <p:spPr bwMode="auto">
            <a:xfrm>
              <a:off x="4110" y="1728"/>
              <a:ext cx="1152" cy="1056"/>
            </a:xfrm>
            <a:prstGeom prst="line">
              <a:avLst/>
            </a:prstGeom>
            <a:noFill/>
            <a:ln w="28575">
              <a:solidFill>
                <a:srgbClr val="0000FF"/>
              </a:solidFill>
              <a:round/>
              <a:headEnd/>
              <a:tailEnd/>
            </a:ln>
          </p:spPr>
          <p:txBody>
            <a:bodyPr/>
            <a:lstStyle/>
            <a:p>
              <a:endParaRPr lang="en-US"/>
            </a:p>
          </p:txBody>
        </p:sp>
        <p:sp>
          <p:nvSpPr>
            <p:cNvPr id="23593" name="Text Box 19"/>
            <p:cNvSpPr txBox="1">
              <a:spLocks noChangeArrowheads="1"/>
            </p:cNvSpPr>
            <p:nvPr/>
          </p:nvSpPr>
          <p:spPr bwMode="auto">
            <a:xfrm>
              <a:off x="3870" y="1584"/>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A</a:t>
              </a:r>
            </a:p>
          </p:txBody>
        </p:sp>
        <p:sp>
          <p:nvSpPr>
            <p:cNvPr id="23594" name="Text Box 20"/>
            <p:cNvSpPr txBox="1">
              <a:spLocks noChangeArrowheads="1"/>
            </p:cNvSpPr>
            <p:nvPr/>
          </p:nvSpPr>
          <p:spPr bwMode="auto">
            <a:xfrm>
              <a:off x="3198" y="2592"/>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3595" name="Text Box 21"/>
            <p:cNvSpPr txBox="1">
              <a:spLocks noChangeArrowheads="1"/>
            </p:cNvSpPr>
            <p:nvPr/>
          </p:nvSpPr>
          <p:spPr bwMode="auto">
            <a:xfrm>
              <a:off x="5310" y="2601"/>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23596" name="Line 22"/>
            <p:cNvSpPr>
              <a:spLocks noChangeShapeType="1"/>
            </p:cNvSpPr>
            <p:nvPr/>
          </p:nvSpPr>
          <p:spPr bwMode="auto">
            <a:xfrm>
              <a:off x="3456" y="1344"/>
              <a:ext cx="1728" cy="0"/>
            </a:xfrm>
            <a:prstGeom prst="line">
              <a:avLst/>
            </a:prstGeom>
            <a:noFill/>
            <a:ln w="28575">
              <a:solidFill>
                <a:srgbClr val="FF6600"/>
              </a:solidFill>
              <a:round/>
              <a:headEnd/>
              <a:tailEnd/>
            </a:ln>
          </p:spPr>
          <p:txBody>
            <a:bodyPr/>
            <a:lstStyle/>
            <a:p>
              <a:endParaRPr lang="en-US"/>
            </a:p>
          </p:txBody>
        </p:sp>
        <p:sp>
          <p:nvSpPr>
            <p:cNvPr id="23597" name="Line 23"/>
            <p:cNvSpPr>
              <a:spLocks noChangeShapeType="1"/>
            </p:cNvSpPr>
            <p:nvPr/>
          </p:nvSpPr>
          <p:spPr bwMode="auto">
            <a:xfrm>
              <a:off x="3552" y="1200"/>
              <a:ext cx="567" cy="537"/>
            </a:xfrm>
            <a:prstGeom prst="line">
              <a:avLst/>
            </a:prstGeom>
            <a:noFill/>
            <a:ln w="28575">
              <a:solidFill>
                <a:srgbClr val="0000FF"/>
              </a:solidFill>
              <a:prstDash val="sysDot"/>
              <a:round/>
              <a:headEnd/>
              <a:tailEnd/>
            </a:ln>
          </p:spPr>
          <p:txBody>
            <a:bodyPr/>
            <a:lstStyle/>
            <a:p>
              <a:endParaRPr lang="en-US"/>
            </a:p>
          </p:txBody>
        </p:sp>
        <p:sp>
          <p:nvSpPr>
            <p:cNvPr id="23598" name="Line 24"/>
            <p:cNvSpPr>
              <a:spLocks noChangeShapeType="1"/>
            </p:cNvSpPr>
            <p:nvPr/>
          </p:nvSpPr>
          <p:spPr bwMode="auto">
            <a:xfrm flipH="1">
              <a:off x="4119" y="1191"/>
              <a:ext cx="336" cy="528"/>
            </a:xfrm>
            <a:prstGeom prst="line">
              <a:avLst/>
            </a:prstGeom>
            <a:noFill/>
            <a:ln w="28575">
              <a:solidFill>
                <a:srgbClr val="0000FF"/>
              </a:solidFill>
              <a:prstDash val="sysDot"/>
              <a:round/>
              <a:headEnd/>
              <a:tailEnd/>
            </a:ln>
          </p:spPr>
          <p:txBody>
            <a:bodyPr/>
            <a:lstStyle/>
            <a:p>
              <a:endParaRPr lang="en-US"/>
            </a:p>
          </p:txBody>
        </p:sp>
        <p:sp>
          <p:nvSpPr>
            <p:cNvPr id="23599" name="Text Box 25"/>
            <p:cNvSpPr txBox="1">
              <a:spLocks noChangeArrowheads="1"/>
            </p:cNvSpPr>
            <p:nvPr/>
          </p:nvSpPr>
          <p:spPr bwMode="auto">
            <a:xfrm>
              <a:off x="3312" y="1152"/>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23600" name="Text Box 26"/>
            <p:cNvSpPr txBox="1">
              <a:spLocks noChangeArrowheads="1"/>
            </p:cNvSpPr>
            <p:nvPr/>
          </p:nvSpPr>
          <p:spPr bwMode="auto">
            <a:xfrm>
              <a:off x="4416" y="1152"/>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grpSp>
      <p:grpSp>
        <p:nvGrpSpPr>
          <p:cNvPr id="3" name="Group 49"/>
          <p:cNvGrpSpPr>
            <a:grpSpLocks/>
          </p:cNvGrpSpPr>
          <p:nvPr/>
        </p:nvGrpSpPr>
        <p:grpSpPr bwMode="auto">
          <a:xfrm>
            <a:off x="381000" y="1524000"/>
            <a:ext cx="2209800" cy="533400"/>
            <a:chOff x="336" y="816"/>
            <a:chExt cx="1392" cy="336"/>
          </a:xfrm>
        </p:grpSpPr>
        <p:sp>
          <p:nvSpPr>
            <p:cNvPr id="23587" name="Text Box 28"/>
            <p:cNvSpPr txBox="1">
              <a:spLocks noChangeArrowheads="1"/>
            </p:cNvSpPr>
            <p:nvPr/>
          </p:nvSpPr>
          <p:spPr bwMode="auto">
            <a:xfrm>
              <a:off x="384" y="907"/>
              <a:ext cx="384" cy="231"/>
            </a:xfrm>
            <a:prstGeom prst="rect">
              <a:avLst/>
            </a:prstGeom>
            <a:noFill/>
            <a:ln w="9525">
              <a:noFill/>
              <a:miter lim="800000"/>
              <a:headEnd/>
              <a:tailEnd/>
            </a:ln>
          </p:spPr>
          <p:txBody>
            <a:bodyPr>
              <a:spAutoFit/>
            </a:bodyPr>
            <a:lstStyle/>
            <a:p>
              <a:pPr eaLnBrk="0" hangingPunct="0">
                <a:spcBef>
                  <a:spcPct val="50000"/>
                </a:spcBef>
              </a:pPr>
              <a:endParaRPr lang="en-US" b="0"/>
            </a:p>
          </p:txBody>
        </p:sp>
        <p:sp>
          <p:nvSpPr>
            <p:cNvPr id="23588" name="Text Box 29"/>
            <p:cNvSpPr txBox="1">
              <a:spLocks noChangeArrowheads="1"/>
            </p:cNvSpPr>
            <p:nvPr/>
          </p:nvSpPr>
          <p:spPr bwMode="auto">
            <a:xfrm>
              <a:off x="480" y="816"/>
              <a:ext cx="1248" cy="250"/>
            </a:xfrm>
            <a:prstGeom prst="rect">
              <a:avLst/>
            </a:prstGeom>
            <a:noFill/>
            <a:ln w="9525">
              <a:noFill/>
              <a:miter lim="800000"/>
              <a:headEnd/>
              <a:tailEnd/>
            </a:ln>
          </p:spPr>
          <p:txBody>
            <a:bodyPr>
              <a:spAutoFit/>
            </a:bodyPr>
            <a:lstStyle/>
            <a:p>
              <a:pPr eaLnBrk="0" hangingPunct="0">
                <a:spcBef>
                  <a:spcPct val="50000"/>
                </a:spcBef>
              </a:pPr>
              <a:r>
                <a:rPr lang="en-US" sz="2000" u="sng">
                  <a:solidFill>
                    <a:srgbClr val="0000FF"/>
                  </a:solidFill>
                  <a:latin typeface=".VnTime" pitchFamily="34" charset="0"/>
                </a:rPr>
                <a:t>Chó ý (sgk-tr61)</a:t>
              </a:r>
            </a:p>
          </p:txBody>
        </p:sp>
        <p:sp>
          <p:nvSpPr>
            <p:cNvPr id="23589" name="Text Box 30"/>
            <p:cNvSpPr txBox="1">
              <a:spLocks noChangeArrowheads="1"/>
            </p:cNvSpPr>
            <p:nvPr/>
          </p:nvSpPr>
          <p:spPr bwMode="auto">
            <a:xfrm>
              <a:off x="336" y="825"/>
              <a:ext cx="288" cy="327"/>
            </a:xfrm>
            <a:prstGeom prst="rect">
              <a:avLst/>
            </a:prstGeom>
            <a:noFill/>
            <a:ln w="9525">
              <a:noFill/>
              <a:miter lim="800000"/>
              <a:headEnd/>
              <a:tailEnd/>
            </a:ln>
          </p:spPr>
          <p:txBody>
            <a:bodyPr>
              <a:spAutoFit/>
            </a:bodyPr>
            <a:lstStyle/>
            <a:p>
              <a:pPr eaLnBrk="0" hangingPunct="0">
                <a:spcBef>
                  <a:spcPct val="50000"/>
                </a:spcBef>
              </a:pPr>
              <a:r>
                <a:rPr lang="en-US" sz="2800" b="0">
                  <a:solidFill>
                    <a:srgbClr val="0000FF"/>
                  </a:solidFill>
                </a:rPr>
                <a:t>*</a:t>
              </a:r>
            </a:p>
          </p:txBody>
        </p:sp>
      </p:grpSp>
      <p:grpSp>
        <p:nvGrpSpPr>
          <p:cNvPr id="4" name="Group 50"/>
          <p:cNvGrpSpPr>
            <a:grpSpLocks/>
          </p:cNvGrpSpPr>
          <p:nvPr/>
        </p:nvGrpSpPr>
        <p:grpSpPr bwMode="auto">
          <a:xfrm>
            <a:off x="2514600" y="1470025"/>
            <a:ext cx="3352800" cy="823913"/>
            <a:chOff x="2448" y="3456"/>
            <a:chExt cx="2112" cy="519"/>
          </a:xfrm>
        </p:grpSpPr>
        <p:sp>
          <p:nvSpPr>
            <p:cNvPr id="23572" name="Rectangle 32"/>
            <p:cNvSpPr>
              <a:spLocks noChangeArrowheads="1"/>
            </p:cNvSpPr>
            <p:nvPr/>
          </p:nvSpPr>
          <p:spPr bwMode="auto">
            <a:xfrm>
              <a:off x="2448" y="3456"/>
              <a:ext cx="1728" cy="480"/>
            </a:xfrm>
            <a:prstGeom prst="rect">
              <a:avLst/>
            </a:prstGeom>
            <a:solidFill>
              <a:srgbClr val="FFFF66"/>
            </a:solidFill>
            <a:ln w="9525">
              <a:solidFill>
                <a:srgbClr val="FF3300"/>
              </a:solidFill>
              <a:miter lim="800000"/>
              <a:headEnd/>
              <a:tailEnd/>
            </a:ln>
          </p:spPr>
          <p:txBody>
            <a:bodyPr wrap="none" anchor="ctr"/>
            <a:lstStyle/>
            <a:p>
              <a:endParaRPr lang="en-US"/>
            </a:p>
          </p:txBody>
        </p:sp>
        <p:grpSp>
          <p:nvGrpSpPr>
            <p:cNvPr id="5" name="Group 33"/>
            <p:cNvGrpSpPr>
              <a:grpSpLocks/>
            </p:cNvGrpSpPr>
            <p:nvPr/>
          </p:nvGrpSpPr>
          <p:grpSpPr bwMode="auto">
            <a:xfrm>
              <a:off x="2544" y="3456"/>
              <a:ext cx="2016" cy="519"/>
              <a:chOff x="1344" y="2352"/>
              <a:chExt cx="2016" cy="519"/>
            </a:xfrm>
          </p:grpSpPr>
          <p:grpSp>
            <p:nvGrpSpPr>
              <p:cNvPr id="6" name="Group 34"/>
              <p:cNvGrpSpPr>
                <a:grpSpLocks/>
              </p:cNvGrpSpPr>
              <p:nvPr/>
            </p:nvGrpSpPr>
            <p:grpSpPr bwMode="auto">
              <a:xfrm>
                <a:off x="1344" y="2352"/>
                <a:ext cx="1678" cy="519"/>
                <a:chOff x="480" y="2688"/>
                <a:chExt cx="1678" cy="519"/>
              </a:xfrm>
            </p:grpSpPr>
            <p:grpSp>
              <p:nvGrpSpPr>
                <p:cNvPr id="7" name="Group 35"/>
                <p:cNvGrpSpPr>
                  <a:grpSpLocks/>
                </p:cNvGrpSpPr>
                <p:nvPr/>
              </p:nvGrpSpPr>
              <p:grpSpPr bwMode="auto">
                <a:xfrm>
                  <a:off x="480" y="2688"/>
                  <a:ext cx="432" cy="485"/>
                  <a:chOff x="480" y="2688"/>
                  <a:chExt cx="432" cy="485"/>
                </a:xfrm>
              </p:grpSpPr>
              <p:sp>
                <p:nvSpPr>
                  <p:cNvPr id="23585" name="Text Box 36"/>
                  <p:cNvSpPr txBox="1">
                    <a:spLocks noChangeArrowheads="1"/>
                  </p:cNvSpPr>
                  <p:nvPr/>
                </p:nvSpPr>
                <p:spPr bwMode="auto">
                  <a:xfrm>
                    <a:off x="480" y="2688"/>
                    <a:ext cx="432" cy="485"/>
                  </a:xfrm>
                  <a:prstGeom prst="rect">
                    <a:avLst/>
                  </a:prstGeom>
                  <a:noFill/>
                  <a:ln w="9525">
                    <a:noFill/>
                    <a:miter lim="800000"/>
                    <a:headEnd/>
                    <a:tailEnd/>
                  </a:ln>
                </p:spPr>
                <p:txBody>
                  <a:bodyPr>
                    <a:spAutoFit/>
                  </a:bodyPr>
                  <a:lstStyle/>
                  <a:p>
                    <a:pPr>
                      <a:spcBef>
                        <a:spcPct val="50000"/>
                      </a:spcBef>
                    </a:pPr>
                    <a:r>
                      <a:rPr lang="en-US" sz="2200" b="0">
                        <a:solidFill>
                          <a:srgbClr val="FF0000"/>
                        </a:solidFill>
                        <a:latin typeface=".VnTime" pitchFamily="34" charset="0"/>
                      </a:rPr>
                      <a:t>AB’</a:t>
                    </a:r>
                    <a:r>
                      <a:rPr lang="en-US" sz="2200" b="0">
                        <a:solidFill>
                          <a:srgbClr val="0000FF"/>
                        </a:solidFill>
                        <a:latin typeface=".VnTime" pitchFamily="34" charset="0"/>
                      </a:rPr>
                      <a:t> AB      </a:t>
                    </a:r>
                  </a:p>
                </p:txBody>
              </p:sp>
              <p:sp>
                <p:nvSpPr>
                  <p:cNvPr id="23586" name="Line 37"/>
                  <p:cNvSpPr>
                    <a:spLocks noChangeShapeType="1"/>
                  </p:cNvSpPr>
                  <p:nvPr/>
                </p:nvSpPr>
                <p:spPr bwMode="auto">
                  <a:xfrm>
                    <a:off x="500" y="2928"/>
                    <a:ext cx="288" cy="0"/>
                  </a:xfrm>
                  <a:prstGeom prst="line">
                    <a:avLst/>
                  </a:prstGeom>
                  <a:noFill/>
                  <a:ln w="9525">
                    <a:solidFill>
                      <a:srgbClr val="0000FF"/>
                    </a:solidFill>
                    <a:round/>
                    <a:headEnd/>
                    <a:tailEnd/>
                  </a:ln>
                </p:spPr>
                <p:txBody>
                  <a:bodyPr/>
                  <a:lstStyle/>
                  <a:p>
                    <a:endParaRPr lang="en-US"/>
                  </a:p>
                </p:txBody>
              </p:sp>
            </p:grpSp>
            <p:grpSp>
              <p:nvGrpSpPr>
                <p:cNvPr id="8" name="Group 38"/>
                <p:cNvGrpSpPr>
                  <a:grpSpLocks/>
                </p:cNvGrpSpPr>
                <p:nvPr/>
              </p:nvGrpSpPr>
              <p:grpSpPr bwMode="auto">
                <a:xfrm>
                  <a:off x="1028" y="2696"/>
                  <a:ext cx="432" cy="485"/>
                  <a:chOff x="1056" y="2696"/>
                  <a:chExt cx="432" cy="485"/>
                </a:xfrm>
              </p:grpSpPr>
              <p:sp>
                <p:nvSpPr>
                  <p:cNvPr id="23583" name="Text Box 39"/>
                  <p:cNvSpPr txBox="1">
                    <a:spLocks noChangeArrowheads="1"/>
                  </p:cNvSpPr>
                  <p:nvPr/>
                </p:nvSpPr>
                <p:spPr bwMode="auto">
                  <a:xfrm>
                    <a:off x="1056" y="2696"/>
                    <a:ext cx="432" cy="485"/>
                  </a:xfrm>
                  <a:prstGeom prst="rect">
                    <a:avLst/>
                  </a:prstGeom>
                  <a:noFill/>
                  <a:ln w="9525">
                    <a:noFill/>
                    <a:miter lim="800000"/>
                    <a:headEnd/>
                    <a:tailEnd/>
                  </a:ln>
                </p:spPr>
                <p:txBody>
                  <a:bodyPr>
                    <a:spAutoFit/>
                  </a:bodyPr>
                  <a:lstStyle/>
                  <a:p>
                    <a:pPr>
                      <a:spcBef>
                        <a:spcPct val="50000"/>
                      </a:spcBef>
                    </a:pPr>
                    <a:r>
                      <a:rPr lang="en-US" sz="2200" b="0">
                        <a:solidFill>
                          <a:srgbClr val="FF0000"/>
                        </a:solidFill>
                        <a:latin typeface=".VnTime" pitchFamily="34" charset="0"/>
                      </a:rPr>
                      <a:t>AC’</a:t>
                    </a:r>
                    <a:r>
                      <a:rPr lang="en-US" sz="2200" b="0">
                        <a:solidFill>
                          <a:srgbClr val="0000FF"/>
                        </a:solidFill>
                        <a:latin typeface=".VnTime" pitchFamily="34" charset="0"/>
                      </a:rPr>
                      <a:t> AC      </a:t>
                    </a:r>
                  </a:p>
                </p:txBody>
              </p:sp>
              <p:sp>
                <p:nvSpPr>
                  <p:cNvPr id="23584" name="Line 40"/>
                  <p:cNvSpPr>
                    <a:spLocks noChangeShapeType="1"/>
                  </p:cNvSpPr>
                  <p:nvPr/>
                </p:nvSpPr>
                <p:spPr bwMode="auto">
                  <a:xfrm>
                    <a:off x="1076" y="2936"/>
                    <a:ext cx="288" cy="0"/>
                  </a:xfrm>
                  <a:prstGeom prst="line">
                    <a:avLst/>
                  </a:prstGeom>
                  <a:noFill/>
                  <a:ln w="9525">
                    <a:solidFill>
                      <a:srgbClr val="0000FF"/>
                    </a:solidFill>
                    <a:round/>
                    <a:headEnd/>
                    <a:tailEnd/>
                  </a:ln>
                </p:spPr>
                <p:txBody>
                  <a:bodyPr/>
                  <a:lstStyle/>
                  <a:p>
                    <a:endParaRPr lang="en-US"/>
                  </a:p>
                </p:txBody>
              </p:sp>
            </p:grpSp>
            <p:grpSp>
              <p:nvGrpSpPr>
                <p:cNvPr id="9" name="Group 41"/>
                <p:cNvGrpSpPr>
                  <a:grpSpLocks/>
                </p:cNvGrpSpPr>
                <p:nvPr/>
              </p:nvGrpSpPr>
              <p:grpSpPr bwMode="auto">
                <a:xfrm>
                  <a:off x="1582" y="2722"/>
                  <a:ext cx="576" cy="485"/>
                  <a:chOff x="1680" y="2736"/>
                  <a:chExt cx="576" cy="485"/>
                </a:xfrm>
              </p:grpSpPr>
              <p:sp>
                <p:nvSpPr>
                  <p:cNvPr id="23581" name="Text Box 42"/>
                  <p:cNvSpPr txBox="1">
                    <a:spLocks noChangeArrowheads="1"/>
                  </p:cNvSpPr>
                  <p:nvPr/>
                </p:nvSpPr>
                <p:spPr bwMode="auto">
                  <a:xfrm>
                    <a:off x="1680" y="2736"/>
                    <a:ext cx="576" cy="485"/>
                  </a:xfrm>
                  <a:prstGeom prst="rect">
                    <a:avLst/>
                  </a:prstGeom>
                  <a:noFill/>
                  <a:ln w="9525">
                    <a:noFill/>
                    <a:miter lim="800000"/>
                    <a:headEnd/>
                    <a:tailEnd/>
                  </a:ln>
                </p:spPr>
                <p:txBody>
                  <a:bodyPr>
                    <a:spAutoFit/>
                  </a:bodyPr>
                  <a:lstStyle/>
                  <a:p>
                    <a:pPr>
                      <a:spcBef>
                        <a:spcPct val="50000"/>
                      </a:spcBef>
                    </a:pPr>
                    <a:r>
                      <a:rPr lang="en-US" sz="2200" b="0">
                        <a:solidFill>
                          <a:srgbClr val="FF0000"/>
                        </a:solidFill>
                        <a:latin typeface=".VnTime" pitchFamily="34" charset="0"/>
                      </a:rPr>
                      <a:t>B’C’</a:t>
                    </a:r>
                    <a:r>
                      <a:rPr lang="en-US" sz="2200" b="0">
                        <a:solidFill>
                          <a:srgbClr val="0000FF"/>
                        </a:solidFill>
                        <a:latin typeface=".VnTime" pitchFamily="34" charset="0"/>
                      </a:rPr>
                      <a:t> BC      </a:t>
                    </a:r>
                  </a:p>
                </p:txBody>
              </p:sp>
              <p:sp>
                <p:nvSpPr>
                  <p:cNvPr id="23582" name="Line 43"/>
                  <p:cNvSpPr>
                    <a:spLocks noChangeShapeType="1"/>
                  </p:cNvSpPr>
                  <p:nvPr/>
                </p:nvSpPr>
                <p:spPr bwMode="auto">
                  <a:xfrm>
                    <a:off x="1700" y="2976"/>
                    <a:ext cx="364" cy="0"/>
                  </a:xfrm>
                  <a:prstGeom prst="line">
                    <a:avLst/>
                  </a:prstGeom>
                  <a:noFill/>
                  <a:ln w="9525">
                    <a:solidFill>
                      <a:srgbClr val="0000FF"/>
                    </a:solidFill>
                    <a:round/>
                    <a:headEnd/>
                    <a:tailEnd/>
                  </a:ln>
                </p:spPr>
                <p:txBody>
                  <a:bodyPr/>
                  <a:lstStyle/>
                  <a:p>
                    <a:endParaRPr lang="en-US"/>
                  </a:p>
                </p:txBody>
              </p:sp>
            </p:grpSp>
            <p:sp>
              <p:nvSpPr>
                <p:cNvPr id="23579" name="Text Box 44"/>
                <p:cNvSpPr txBox="1">
                  <a:spLocks noChangeArrowheads="1"/>
                </p:cNvSpPr>
                <p:nvPr/>
              </p:nvSpPr>
              <p:spPr bwMode="auto">
                <a:xfrm>
                  <a:off x="810" y="2784"/>
                  <a:ext cx="240" cy="269"/>
                </a:xfrm>
                <a:prstGeom prst="rect">
                  <a:avLst/>
                </a:prstGeom>
                <a:noFill/>
                <a:ln w="9525">
                  <a:noFill/>
                  <a:miter lim="800000"/>
                  <a:headEnd/>
                  <a:tailEnd/>
                </a:ln>
              </p:spPr>
              <p:txBody>
                <a:bodyPr>
                  <a:spAutoFit/>
                </a:bodyPr>
                <a:lstStyle/>
                <a:p>
                  <a:pPr>
                    <a:spcBef>
                      <a:spcPct val="50000"/>
                    </a:spcBef>
                  </a:pPr>
                  <a:r>
                    <a:rPr lang="en-US" sz="2200" b="0">
                      <a:solidFill>
                        <a:srgbClr val="0000FF"/>
                      </a:solidFill>
                      <a:latin typeface=".VnTime" pitchFamily="34" charset="0"/>
                    </a:rPr>
                    <a:t>=</a:t>
                  </a:r>
                </a:p>
              </p:txBody>
            </p:sp>
            <p:sp>
              <p:nvSpPr>
                <p:cNvPr id="23580" name="Text Box 45"/>
                <p:cNvSpPr txBox="1">
                  <a:spLocks noChangeArrowheads="1"/>
                </p:cNvSpPr>
                <p:nvPr/>
              </p:nvSpPr>
              <p:spPr bwMode="auto">
                <a:xfrm>
                  <a:off x="1350" y="2790"/>
                  <a:ext cx="240" cy="269"/>
                </a:xfrm>
                <a:prstGeom prst="rect">
                  <a:avLst/>
                </a:prstGeom>
                <a:noFill/>
                <a:ln w="9525">
                  <a:noFill/>
                  <a:miter lim="800000"/>
                  <a:headEnd/>
                  <a:tailEnd/>
                </a:ln>
              </p:spPr>
              <p:txBody>
                <a:bodyPr>
                  <a:spAutoFit/>
                </a:bodyPr>
                <a:lstStyle/>
                <a:p>
                  <a:pPr>
                    <a:spcBef>
                      <a:spcPct val="50000"/>
                    </a:spcBef>
                  </a:pPr>
                  <a:r>
                    <a:rPr lang="en-US" sz="2200" b="0">
                      <a:solidFill>
                        <a:srgbClr val="0000FF"/>
                      </a:solidFill>
                      <a:latin typeface=".VnTime" pitchFamily="34" charset="0"/>
                    </a:rPr>
                    <a:t>=</a:t>
                  </a:r>
                </a:p>
              </p:txBody>
            </p:sp>
          </p:grpSp>
          <p:sp>
            <p:nvSpPr>
              <p:cNvPr id="23575" name="Text Box 46"/>
              <p:cNvSpPr txBox="1">
                <a:spLocks noChangeArrowheads="1"/>
              </p:cNvSpPr>
              <p:nvPr/>
            </p:nvSpPr>
            <p:spPr bwMode="auto">
              <a:xfrm>
                <a:off x="2928" y="2448"/>
                <a:ext cx="432" cy="269"/>
              </a:xfrm>
              <a:prstGeom prst="rect">
                <a:avLst/>
              </a:prstGeom>
              <a:noFill/>
              <a:ln w="9525">
                <a:noFill/>
                <a:miter lim="800000"/>
                <a:headEnd/>
                <a:tailEnd/>
              </a:ln>
            </p:spPr>
            <p:txBody>
              <a:bodyPr>
                <a:spAutoFit/>
              </a:bodyPr>
              <a:lstStyle/>
              <a:p>
                <a:pPr>
                  <a:spcBef>
                    <a:spcPct val="50000"/>
                  </a:spcBef>
                </a:pPr>
                <a:endParaRPr lang="en-US" sz="2200" b="0">
                  <a:solidFill>
                    <a:srgbClr val="0000FF"/>
                  </a:solidFill>
                  <a:latin typeface=".VnTime" pitchFamily="34" charset="0"/>
                </a:endParaRPr>
              </a:p>
            </p:txBody>
          </p:sp>
        </p:grpSp>
      </p:grpSp>
      <p:sp>
        <p:nvSpPr>
          <p:cNvPr id="23571" name="Text Box 47"/>
          <p:cNvSpPr txBox="1">
            <a:spLocks noChangeArrowheads="1"/>
          </p:cNvSpPr>
          <p:nvPr/>
        </p:nvSpPr>
        <p:spPr bwMode="auto">
          <a:xfrm>
            <a:off x="76200" y="609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8"/>
          <p:cNvSpPr txBox="1">
            <a:spLocks noChangeArrowheads="1"/>
          </p:cNvSpPr>
          <p:nvPr/>
        </p:nvSpPr>
        <p:spPr bwMode="auto">
          <a:xfrm>
            <a:off x="76200" y="990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2. </a:t>
            </a:r>
            <a:r>
              <a:rPr lang="en-US" sz="2400" u="sng">
                <a:solidFill>
                  <a:srgbClr val="0000FF"/>
                </a:solidFill>
                <a:latin typeface=".VnTime" pitchFamily="34" charset="0"/>
              </a:rPr>
              <a:t>HÖ qu¶ cña ®Þnh lÝ Ta-lÐt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4579" name="Rectangle 2"/>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24580" name="Text Box 3"/>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grpSp>
        <p:nvGrpSpPr>
          <p:cNvPr id="2" name="Group 27"/>
          <p:cNvGrpSpPr>
            <a:grpSpLocks/>
          </p:cNvGrpSpPr>
          <p:nvPr/>
        </p:nvGrpSpPr>
        <p:grpSpPr bwMode="auto">
          <a:xfrm>
            <a:off x="381000" y="1524000"/>
            <a:ext cx="2209800" cy="533400"/>
            <a:chOff x="336" y="816"/>
            <a:chExt cx="1392" cy="336"/>
          </a:xfrm>
        </p:grpSpPr>
        <p:sp>
          <p:nvSpPr>
            <p:cNvPr id="24622" name="Text Box 28"/>
            <p:cNvSpPr txBox="1">
              <a:spLocks noChangeArrowheads="1"/>
            </p:cNvSpPr>
            <p:nvPr/>
          </p:nvSpPr>
          <p:spPr bwMode="auto">
            <a:xfrm>
              <a:off x="384" y="907"/>
              <a:ext cx="384" cy="231"/>
            </a:xfrm>
            <a:prstGeom prst="rect">
              <a:avLst/>
            </a:prstGeom>
            <a:noFill/>
            <a:ln w="9525">
              <a:noFill/>
              <a:miter lim="800000"/>
              <a:headEnd/>
              <a:tailEnd/>
            </a:ln>
          </p:spPr>
          <p:txBody>
            <a:bodyPr>
              <a:spAutoFit/>
            </a:bodyPr>
            <a:lstStyle/>
            <a:p>
              <a:pPr eaLnBrk="0" hangingPunct="0">
                <a:spcBef>
                  <a:spcPct val="50000"/>
                </a:spcBef>
              </a:pPr>
              <a:endParaRPr lang="en-US" b="0"/>
            </a:p>
          </p:txBody>
        </p:sp>
        <p:sp>
          <p:nvSpPr>
            <p:cNvPr id="24623" name="Text Box 29"/>
            <p:cNvSpPr txBox="1">
              <a:spLocks noChangeArrowheads="1"/>
            </p:cNvSpPr>
            <p:nvPr/>
          </p:nvSpPr>
          <p:spPr bwMode="auto">
            <a:xfrm>
              <a:off x="480" y="816"/>
              <a:ext cx="1248" cy="250"/>
            </a:xfrm>
            <a:prstGeom prst="rect">
              <a:avLst/>
            </a:prstGeom>
            <a:noFill/>
            <a:ln w="9525">
              <a:noFill/>
              <a:miter lim="800000"/>
              <a:headEnd/>
              <a:tailEnd/>
            </a:ln>
          </p:spPr>
          <p:txBody>
            <a:bodyPr>
              <a:spAutoFit/>
            </a:bodyPr>
            <a:lstStyle/>
            <a:p>
              <a:pPr eaLnBrk="0" hangingPunct="0">
                <a:spcBef>
                  <a:spcPct val="50000"/>
                </a:spcBef>
              </a:pPr>
              <a:r>
                <a:rPr lang="en-US" sz="2000" u="sng">
                  <a:solidFill>
                    <a:srgbClr val="0000FF"/>
                  </a:solidFill>
                  <a:latin typeface=".VnTime" pitchFamily="34" charset="0"/>
                </a:rPr>
                <a:t>Chó ý (sgk-tr61)</a:t>
              </a:r>
            </a:p>
          </p:txBody>
        </p:sp>
        <p:sp>
          <p:nvSpPr>
            <p:cNvPr id="24624" name="Text Box 30"/>
            <p:cNvSpPr txBox="1">
              <a:spLocks noChangeArrowheads="1"/>
            </p:cNvSpPr>
            <p:nvPr/>
          </p:nvSpPr>
          <p:spPr bwMode="auto">
            <a:xfrm>
              <a:off x="336" y="825"/>
              <a:ext cx="288" cy="327"/>
            </a:xfrm>
            <a:prstGeom prst="rect">
              <a:avLst/>
            </a:prstGeom>
            <a:noFill/>
            <a:ln w="9525">
              <a:noFill/>
              <a:miter lim="800000"/>
              <a:headEnd/>
              <a:tailEnd/>
            </a:ln>
          </p:spPr>
          <p:txBody>
            <a:bodyPr>
              <a:spAutoFit/>
            </a:bodyPr>
            <a:lstStyle/>
            <a:p>
              <a:pPr eaLnBrk="0" hangingPunct="0">
                <a:spcBef>
                  <a:spcPct val="50000"/>
                </a:spcBef>
              </a:pPr>
              <a:r>
                <a:rPr lang="en-US" sz="2800" b="0">
                  <a:solidFill>
                    <a:srgbClr val="0000FF"/>
                  </a:solidFill>
                </a:rPr>
                <a:t>*</a:t>
              </a:r>
            </a:p>
          </p:txBody>
        </p:sp>
      </p:grpSp>
      <p:grpSp>
        <p:nvGrpSpPr>
          <p:cNvPr id="3" name="Group 52"/>
          <p:cNvGrpSpPr>
            <a:grpSpLocks/>
          </p:cNvGrpSpPr>
          <p:nvPr/>
        </p:nvGrpSpPr>
        <p:grpSpPr bwMode="auto">
          <a:xfrm>
            <a:off x="228600" y="1524000"/>
            <a:ext cx="8448675" cy="3505200"/>
            <a:chOff x="144" y="960"/>
            <a:chExt cx="5322" cy="2208"/>
          </a:xfrm>
        </p:grpSpPr>
        <p:sp>
          <p:nvSpPr>
            <p:cNvPr id="24584" name="Line 10"/>
            <p:cNvSpPr>
              <a:spLocks noChangeShapeType="1"/>
            </p:cNvSpPr>
            <p:nvPr/>
          </p:nvSpPr>
          <p:spPr bwMode="auto">
            <a:xfrm>
              <a:off x="222" y="3111"/>
              <a:ext cx="2640" cy="0"/>
            </a:xfrm>
            <a:prstGeom prst="line">
              <a:avLst/>
            </a:prstGeom>
            <a:noFill/>
            <a:ln w="28575">
              <a:solidFill>
                <a:srgbClr val="FF6600"/>
              </a:solidFill>
              <a:round/>
              <a:headEnd/>
              <a:tailEnd/>
            </a:ln>
          </p:spPr>
          <p:txBody>
            <a:bodyPr/>
            <a:lstStyle/>
            <a:p>
              <a:endParaRPr lang="en-US"/>
            </a:p>
          </p:txBody>
        </p:sp>
        <p:sp>
          <p:nvSpPr>
            <p:cNvPr id="24585" name="Text Box 13"/>
            <p:cNvSpPr txBox="1">
              <a:spLocks noChangeArrowheads="1"/>
            </p:cNvSpPr>
            <p:nvPr/>
          </p:nvSpPr>
          <p:spPr bwMode="auto">
            <a:xfrm>
              <a:off x="144" y="2880"/>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4586" name="Line 4"/>
            <p:cNvSpPr>
              <a:spLocks noChangeShapeType="1"/>
            </p:cNvSpPr>
            <p:nvPr/>
          </p:nvSpPr>
          <p:spPr bwMode="auto">
            <a:xfrm>
              <a:off x="528" y="2784"/>
              <a:ext cx="1824" cy="0"/>
            </a:xfrm>
            <a:prstGeom prst="line">
              <a:avLst/>
            </a:prstGeom>
            <a:noFill/>
            <a:ln w="28575">
              <a:solidFill>
                <a:srgbClr val="0000FF"/>
              </a:solidFill>
              <a:round/>
              <a:headEnd/>
              <a:tailEnd/>
            </a:ln>
          </p:spPr>
          <p:txBody>
            <a:bodyPr/>
            <a:lstStyle/>
            <a:p>
              <a:endParaRPr lang="en-US"/>
            </a:p>
          </p:txBody>
        </p:sp>
        <p:sp>
          <p:nvSpPr>
            <p:cNvPr id="24587" name="Line 5"/>
            <p:cNvSpPr>
              <a:spLocks noChangeShapeType="1"/>
            </p:cNvSpPr>
            <p:nvPr/>
          </p:nvSpPr>
          <p:spPr bwMode="auto">
            <a:xfrm flipH="1">
              <a:off x="528" y="1728"/>
              <a:ext cx="672" cy="1056"/>
            </a:xfrm>
            <a:prstGeom prst="line">
              <a:avLst/>
            </a:prstGeom>
            <a:noFill/>
            <a:ln w="28575">
              <a:solidFill>
                <a:srgbClr val="0000FF"/>
              </a:solidFill>
              <a:round/>
              <a:headEnd/>
              <a:tailEnd/>
            </a:ln>
          </p:spPr>
          <p:txBody>
            <a:bodyPr/>
            <a:lstStyle/>
            <a:p>
              <a:endParaRPr lang="en-US"/>
            </a:p>
          </p:txBody>
        </p:sp>
        <p:sp>
          <p:nvSpPr>
            <p:cNvPr id="24588" name="Line 6"/>
            <p:cNvSpPr>
              <a:spLocks noChangeShapeType="1"/>
            </p:cNvSpPr>
            <p:nvPr/>
          </p:nvSpPr>
          <p:spPr bwMode="auto">
            <a:xfrm>
              <a:off x="1200" y="1728"/>
              <a:ext cx="1152" cy="1056"/>
            </a:xfrm>
            <a:prstGeom prst="line">
              <a:avLst/>
            </a:prstGeom>
            <a:noFill/>
            <a:ln w="28575">
              <a:solidFill>
                <a:srgbClr val="0000FF"/>
              </a:solidFill>
              <a:round/>
              <a:headEnd/>
              <a:tailEnd/>
            </a:ln>
          </p:spPr>
          <p:txBody>
            <a:bodyPr/>
            <a:lstStyle/>
            <a:p>
              <a:endParaRPr lang="en-US"/>
            </a:p>
          </p:txBody>
        </p:sp>
        <p:sp>
          <p:nvSpPr>
            <p:cNvPr id="24589" name="Text Box 7"/>
            <p:cNvSpPr txBox="1">
              <a:spLocks noChangeArrowheads="1"/>
            </p:cNvSpPr>
            <p:nvPr/>
          </p:nvSpPr>
          <p:spPr bwMode="auto">
            <a:xfrm>
              <a:off x="960" y="1584"/>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A</a:t>
              </a:r>
            </a:p>
          </p:txBody>
        </p:sp>
        <p:sp>
          <p:nvSpPr>
            <p:cNvPr id="24590" name="Text Box 8"/>
            <p:cNvSpPr txBox="1">
              <a:spLocks noChangeArrowheads="1"/>
            </p:cNvSpPr>
            <p:nvPr/>
          </p:nvSpPr>
          <p:spPr bwMode="auto">
            <a:xfrm>
              <a:off x="288" y="2592"/>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4591" name="Text Box 9"/>
            <p:cNvSpPr txBox="1">
              <a:spLocks noChangeArrowheads="1"/>
            </p:cNvSpPr>
            <p:nvPr/>
          </p:nvSpPr>
          <p:spPr bwMode="auto">
            <a:xfrm>
              <a:off x="2400" y="2601"/>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24592" name="Line 11"/>
            <p:cNvSpPr>
              <a:spLocks noChangeShapeType="1"/>
            </p:cNvSpPr>
            <p:nvPr/>
          </p:nvSpPr>
          <p:spPr bwMode="auto">
            <a:xfrm flipH="1">
              <a:off x="288" y="2784"/>
              <a:ext cx="240" cy="384"/>
            </a:xfrm>
            <a:prstGeom prst="line">
              <a:avLst/>
            </a:prstGeom>
            <a:noFill/>
            <a:ln w="28575">
              <a:solidFill>
                <a:srgbClr val="0000FF"/>
              </a:solidFill>
              <a:prstDash val="sysDot"/>
              <a:round/>
              <a:headEnd/>
              <a:tailEnd/>
            </a:ln>
          </p:spPr>
          <p:txBody>
            <a:bodyPr/>
            <a:lstStyle/>
            <a:p>
              <a:endParaRPr lang="en-US"/>
            </a:p>
          </p:txBody>
        </p:sp>
        <p:sp>
          <p:nvSpPr>
            <p:cNvPr id="24593" name="Line 12"/>
            <p:cNvSpPr>
              <a:spLocks noChangeShapeType="1"/>
            </p:cNvSpPr>
            <p:nvPr/>
          </p:nvSpPr>
          <p:spPr bwMode="auto">
            <a:xfrm>
              <a:off x="2352" y="2784"/>
              <a:ext cx="432" cy="384"/>
            </a:xfrm>
            <a:prstGeom prst="line">
              <a:avLst/>
            </a:prstGeom>
            <a:noFill/>
            <a:ln w="28575">
              <a:solidFill>
                <a:srgbClr val="0000FF"/>
              </a:solidFill>
              <a:prstDash val="sysDot"/>
              <a:round/>
              <a:headEnd/>
              <a:tailEnd/>
            </a:ln>
          </p:spPr>
          <p:txBody>
            <a:bodyPr/>
            <a:lstStyle/>
            <a:p>
              <a:endParaRPr lang="en-US"/>
            </a:p>
          </p:txBody>
        </p:sp>
        <p:sp>
          <p:nvSpPr>
            <p:cNvPr id="24594" name="Text Box 14"/>
            <p:cNvSpPr txBox="1">
              <a:spLocks noChangeArrowheads="1"/>
            </p:cNvSpPr>
            <p:nvPr/>
          </p:nvSpPr>
          <p:spPr bwMode="auto">
            <a:xfrm>
              <a:off x="2640" y="2880"/>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grpSp>
          <p:nvGrpSpPr>
            <p:cNvPr id="4" name="Group 15"/>
            <p:cNvGrpSpPr>
              <a:grpSpLocks/>
            </p:cNvGrpSpPr>
            <p:nvPr/>
          </p:nvGrpSpPr>
          <p:grpSpPr bwMode="auto">
            <a:xfrm>
              <a:off x="3162" y="1461"/>
              <a:ext cx="2304" cy="1680"/>
              <a:chOff x="3198" y="1152"/>
              <a:chExt cx="2304" cy="1680"/>
            </a:xfrm>
          </p:grpSpPr>
          <p:sp>
            <p:nvSpPr>
              <p:cNvPr id="24611" name="Line 16"/>
              <p:cNvSpPr>
                <a:spLocks noChangeShapeType="1"/>
              </p:cNvSpPr>
              <p:nvPr/>
            </p:nvSpPr>
            <p:spPr bwMode="auto">
              <a:xfrm>
                <a:off x="3438" y="2784"/>
                <a:ext cx="1824" cy="0"/>
              </a:xfrm>
              <a:prstGeom prst="line">
                <a:avLst/>
              </a:prstGeom>
              <a:noFill/>
              <a:ln w="28575">
                <a:solidFill>
                  <a:srgbClr val="0000FF"/>
                </a:solidFill>
                <a:round/>
                <a:headEnd/>
                <a:tailEnd/>
              </a:ln>
            </p:spPr>
            <p:txBody>
              <a:bodyPr/>
              <a:lstStyle/>
              <a:p>
                <a:endParaRPr lang="en-US"/>
              </a:p>
            </p:txBody>
          </p:sp>
          <p:sp>
            <p:nvSpPr>
              <p:cNvPr id="24612" name="Line 17"/>
              <p:cNvSpPr>
                <a:spLocks noChangeShapeType="1"/>
              </p:cNvSpPr>
              <p:nvPr/>
            </p:nvSpPr>
            <p:spPr bwMode="auto">
              <a:xfrm flipH="1">
                <a:off x="3438" y="1728"/>
                <a:ext cx="672" cy="1056"/>
              </a:xfrm>
              <a:prstGeom prst="line">
                <a:avLst/>
              </a:prstGeom>
              <a:noFill/>
              <a:ln w="28575">
                <a:solidFill>
                  <a:srgbClr val="0000FF"/>
                </a:solidFill>
                <a:round/>
                <a:headEnd/>
                <a:tailEnd/>
              </a:ln>
            </p:spPr>
            <p:txBody>
              <a:bodyPr/>
              <a:lstStyle/>
              <a:p>
                <a:endParaRPr lang="en-US"/>
              </a:p>
            </p:txBody>
          </p:sp>
          <p:sp>
            <p:nvSpPr>
              <p:cNvPr id="24613" name="Line 18"/>
              <p:cNvSpPr>
                <a:spLocks noChangeShapeType="1"/>
              </p:cNvSpPr>
              <p:nvPr/>
            </p:nvSpPr>
            <p:spPr bwMode="auto">
              <a:xfrm>
                <a:off x="4110" y="1728"/>
                <a:ext cx="1152" cy="1056"/>
              </a:xfrm>
              <a:prstGeom prst="line">
                <a:avLst/>
              </a:prstGeom>
              <a:noFill/>
              <a:ln w="28575">
                <a:solidFill>
                  <a:srgbClr val="0000FF"/>
                </a:solidFill>
                <a:round/>
                <a:headEnd/>
                <a:tailEnd/>
              </a:ln>
            </p:spPr>
            <p:txBody>
              <a:bodyPr/>
              <a:lstStyle/>
              <a:p>
                <a:endParaRPr lang="en-US"/>
              </a:p>
            </p:txBody>
          </p:sp>
          <p:sp>
            <p:nvSpPr>
              <p:cNvPr id="24614" name="Text Box 19"/>
              <p:cNvSpPr txBox="1">
                <a:spLocks noChangeArrowheads="1"/>
              </p:cNvSpPr>
              <p:nvPr/>
            </p:nvSpPr>
            <p:spPr bwMode="auto">
              <a:xfrm>
                <a:off x="3870" y="1584"/>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A</a:t>
                </a:r>
              </a:p>
            </p:txBody>
          </p:sp>
          <p:sp>
            <p:nvSpPr>
              <p:cNvPr id="24615" name="Text Box 20"/>
              <p:cNvSpPr txBox="1">
                <a:spLocks noChangeArrowheads="1"/>
              </p:cNvSpPr>
              <p:nvPr/>
            </p:nvSpPr>
            <p:spPr bwMode="auto">
              <a:xfrm>
                <a:off x="3198" y="2592"/>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4616" name="Text Box 21"/>
              <p:cNvSpPr txBox="1">
                <a:spLocks noChangeArrowheads="1"/>
              </p:cNvSpPr>
              <p:nvPr/>
            </p:nvSpPr>
            <p:spPr bwMode="auto">
              <a:xfrm>
                <a:off x="5310" y="2601"/>
                <a:ext cx="192"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sp>
            <p:nvSpPr>
              <p:cNvPr id="24617" name="Line 22"/>
              <p:cNvSpPr>
                <a:spLocks noChangeShapeType="1"/>
              </p:cNvSpPr>
              <p:nvPr/>
            </p:nvSpPr>
            <p:spPr bwMode="auto">
              <a:xfrm>
                <a:off x="3456" y="1344"/>
                <a:ext cx="1728" cy="0"/>
              </a:xfrm>
              <a:prstGeom prst="line">
                <a:avLst/>
              </a:prstGeom>
              <a:noFill/>
              <a:ln w="28575">
                <a:solidFill>
                  <a:srgbClr val="FF6600"/>
                </a:solidFill>
                <a:round/>
                <a:headEnd/>
                <a:tailEnd/>
              </a:ln>
            </p:spPr>
            <p:txBody>
              <a:bodyPr/>
              <a:lstStyle/>
              <a:p>
                <a:endParaRPr lang="en-US"/>
              </a:p>
            </p:txBody>
          </p:sp>
          <p:sp>
            <p:nvSpPr>
              <p:cNvPr id="24618" name="Line 23"/>
              <p:cNvSpPr>
                <a:spLocks noChangeShapeType="1"/>
              </p:cNvSpPr>
              <p:nvPr/>
            </p:nvSpPr>
            <p:spPr bwMode="auto">
              <a:xfrm>
                <a:off x="3552" y="1200"/>
                <a:ext cx="567" cy="537"/>
              </a:xfrm>
              <a:prstGeom prst="line">
                <a:avLst/>
              </a:prstGeom>
              <a:noFill/>
              <a:ln w="28575">
                <a:solidFill>
                  <a:srgbClr val="0000FF"/>
                </a:solidFill>
                <a:prstDash val="sysDot"/>
                <a:round/>
                <a:headEnd/>
                <a:tailEnd/>
              </a:ln>
            </p:spPr>
            <p:txBody>
              <a:bodyPr/>
              <a:lstStyle/>
              <a:p>
                <a:endParaRPr lang="en-US"/>
              </a:p>
            </p:txBody>
          </p:sp>
          <p:sp>
            <p:nvSpPr>
              <p:cNvPr id="24619" name="Line 24"/>
              <p:cNvSpPr>
                <a:spLocks noChangeShapeType="1"/>
              </p:cNvSpPr>
              <p:nvPr/>
            </p:nvSpPr>
            <p:spPr bwMode="auto">
              <a:xfrm flipH="1">
                <a:off x="4119" y="1191"/>
                <a:ext cx="336" cy="528"/>
              </a:xfrm>
              <a:prstGeom prst="line">
                <a:avLst/>
              </a:prstGeom>
              <a:noFill/>
              <a:ln w="28575">
                <a:solidFill>
                  <a:srgbClr val="0000FF"/>
                </a:solidFill>
                <a:prstDash val="sysDot"/>
                <a:round/>
                <a:headEnd/>
                <a:tailEnd/>
              </a:ln>
            </p:spPr>
            <p:txBody>
              <a:bodyPr/>
              <a:lstStyle/>
              <a:p>
                <a:endParaRPr lang="en-US"/>
              </a:p>
            </p:txBody>
          </p:sp>
          <p:sp>
            <p:nvSpPr>
              <p:cNvPr id="24620" name="Text Box 25"/>
              <p:cNvSpPr txBox="1">
                <a:spLocks noChangeArrowheads="1"/>
              </p:cNvSpPr>
              <p:nvPr/>
            </p:nvSpPr>
            <p:spPr bwMode="auto">
              <a:xfrm>
                <a:off x="3312" y="1152"/>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24621" name="Text Box 26"/>
              <p:cNvSpPr txBox="1">
                <a:spLocks noChangeArrowheads="1"/>
              </p:cNvSpPr>
              <p:nvPr/>
            </p:nvSpPr>
            <p:spPr bwMode="auto">
              <a:xfrm>
                <a:off x="4416" y="1152"/>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grpSp>
        <p:sp>
          <p:nvSpPr>
            <p:cNvPr id="24596" name="Rectangle 32"/>
            <p:cNvSpPr>
              <a:spLocks noChangeArrowheads="1"/>
            </p:cNvSpPr>
            <p:nvPr/>
          </p:nvSpPr>
          <p:spPr bwMode="auto">
            <a:xfrm>
              <a:off x="1680" y="960"/>
              <a:ext cx="1728" cy="480"/>
            </a:xfrm>
            <a:prstGeom prst="rect">
              <a:avLst/>
            </a:prstGeom>
            <a:solidFill>
              <a:srgbClr val="FFFF66"/>
            </a:solidFill>
            <a:ln w="9525">
              <a:solidFill>
                <a:srgbClr val="FF3300"/>
              </a:solidFill>
              <a:miter lim="800000"/>
              <a:headEnd/>
              <a:tailEnd/>
            </a:ln>
          </p:spPr>
          <p:txBody>
            <a:bodyPr wrap="none" anchor="ctr"/>
            <a:lstStyle/>
            <a:p>
              <a:endParaRPr lang="en-US"/>
            </a:p>
          </p:txBody>
        </p:sp>
        <p:grpSp>
          <p:nvGrpSpPr>
            <p:cNvPr id="5" name="Group 33"/>
            <p:cNvGrpSpPr>
              <a:grpSpLocks/>
            </p:cNvGrpSpPr>
            <p:nvPr/>
          </p:nvGrpSpPr>
          <p:grpSpPr bwMode="auto">
            <a:xfrm>
              <a:off x="1776" y="965"/>
              <a:ext cx="2016" cy="514"/>
              <a:chOff x="1344" y="2352"/>
              <a:chExt cx="2016" cy="514"/>
            </a:xfrm>
          </p:grpSpPr>
          <p:grpSp>
            <p:nvGrpSpPr>
              <p:cNvPr id="6" name="Group 34"/>
              <p:cNvGrpSpPr>
                <a:grpSpLocks/>
              </p:cNvGrpSpPr>
              <p:nvPr/>
            </p:nvGrpSpPr>
            <p:grpSpPr bwMode="auto">
              <a:xfrm>
                <a:off x="1344" y="2352"/>
                <a:ext cx="1678" cy="514"/>
                <a:chOff x="480" y="2688"/>
                <a:chExt cx="1678" cy="514"/>
              </a:xfrm>
            </p:grpSpPr>
            <p:grpSp>
              <p:nvGrpSpPr>
                <p:cNvPr id="7" name="Group 35"/>
                <p:cNvGrpSpPr>
                  <a:grpSpLocks/>
                </p:cNvGrpSpPr>
                <p:nvPr/>
              </p:nvGrpSpPr>
              <p:grpSpPr bwMode="auto">
                <a:xfrm>
                  <a:off x="480" y="2688"/>
                  <a:ext cx="432" cy="480"/>
                  <a:chOff x="480" y="2688"/>
                  <a:chExt cx="432" cy="480"/>
                </a:xfrm>
              </p:grpSpPr>
              <p:sp>
                <p:nvSpPr>
                  <p:cNvPr id="24609" name="Text Box 36"/>
                  <p:cNvSpPr txBox="1">
                    <a:spLocks noChangeArrowheads="1"/>
                  </p:cNvSpPr>
                  <p:nvPr/>
                </p:nvSpPr>
                <p:spPr bwMode="auto">
                  <a:xfrm>
                    <a:off x="480" y="2688"/>
                    <a:ext cx="432" cy="480"/>
                  </a:xfrm>
                  <a:prstGeom prst="rect">
                    <a:avLst/>
                  </a:prstGeom>
                  <a:noFill/>
                  <a:ln w="9525">
                    <a:noFill/>
                    <a:miter lim="800000"/>
                    <a:headEnd/>
                    <a:tailEnd/>
                  </a:ln>
                </p:spPr>
                <p:txBody>
                  <a:bodyPr>
                    <a:spAutoFit/>
                  </a:bodyPr>
                  <a:lstStyle/>
                  <a:p>
                    <a:pPr>
                      <a:spcBef>
                        <a:spcPct val="50000"/>
                      </a:spcBef>
                    </a:pPr>
                    <a:r>
                      <a:rPr lang="en-US" sz="2200">
                        <a:solidFill>
                          <a:srgbClr val="FF0000"/>
                        </a:solidFill>
                        <a:latin typeface=".VnTime" pitchFamily="34" charset="0"/>
                      </a:rPr>
                      <a:t>AB’</a:t>
                    </a:r>
                    <a:r>
                      <a:rPr lang="en-US" sz="2200" b="0">
                        <a:solidFill>
                          <a:srgbClr val="0000FF"/>
                        </a:solidFill>
                        <a:latin typeface=".VnTime" pitchFamily="34" charset="0"/>
                      </a:rPr>
                      <a:t> AB      </a:t>
                    </a:r>
                  </a:p>
                </p:txBody>
              </p:sp>
              <p:sp>
                <p:nvSpPr>
                  <p:cNvPr id="24610" name="Line 37"/>
                  <p:cNvSpPr>
                    <a:spLocks noChangeShapeType="1"/>
                  </p:cNvSpPr>
                  <p:nvPr/>
                </p:nvSpPr>
                <p:spPr bwMode="auto">
                  <a:xfrm>
                    <a:off x="500" y="2928"/>
                    <a:ext cx="288" cy="0"/>
                  </a:xfrm>
                  <a:prstGeom prst="line">
                    <a:avLst/>
                  </a:prstGeom>
                  <a:noFill/>
                  <a:ln w="9525">
                    <a:solidFill>
                      <a:srgbClr val="0000FF"/>
                    </a:solidFill>
                    <a:round/>
                    <a:headEnd/>
                    <a:tailEnd/>
                  </a:ln>
                </p:spPr>
                <p:txBody>
                  <a:bodyPr/>
                  <a:lstStyle/>
                  <a:p>
                    <a:endParaRPr lang="en-US"/>
                  </a:p>
                </p:txBody>
              </p:sp>
            </p:grpSp>
            <p:grpSp>
              <p:nvGrpSpPr>
                <p:cNvPr id="8" name="Group 38"/>
                <p:cNvGrpSpPr>
                  <a:grpSpLocks/>
                </p:cNvGrpSpPr>
                <p:nvPr/>
              </p:nvGrpSpPr>
              <p:grpSpPr bwMode="auto">
                <a:xfrm>
                  <a:off x="1028" y="2696"/>
                  <a:ext cx="432" cy="480"/>
                  <a:chOff x="1056" y="2696"/>
                  <a:chExt cx="432" cy="480"/>
                </a:xfrm>
              </p:grpSpPr>
              <p:sp>
                <p:nvSpPr>
                  <p:cNvPr id="24607" name="Text Box 39"/>
                  <p:cNvSpPr txBox="1">
                    <a:spLocks noChangeArrowheads="1"/>
                  </p:cNvSpPr>
                  <p:nvPr/>
                </p:nvSpPr>
                <p:spPr bwMode="auto">
                  <a:xfrm>
                    <a:off x="1056" y="2696"/>
                    <a:ext cx="432" cy="480"/>
                  </a:xfrm>
                  <a:prstGeom prst="rect">
                    <a:avLst/>
                  </a:prstGeom>
                  <a:noFill/>
                  <a:ln w="9525">
                    <a:noFill/>
                    <a:miter lim="800000"/>
                    <a:headEnd/>
                    <a:tailEnd/>
                  </a:ln>
                </p:spPr>
                <p:txBody>
                  <a:bodyPr>
                    <a:spAutoFit/>
                  </a:bodyPr>
                  <a:lstStyle/>
                  <a:p>
                    <a:pPr>
                      <a:spcBef>
                        <a:spcPct val="50000"/>
                      </a:spcBef>
                    </a:pPr>
                    <a:r>
                      <a:rPr lang="en-US" sz="2200">
                        <a:solidFill>
                          <a:srgbClr val="FF0000"/>
                        </a:solidFill>
                        <a:latin typeface=".VnTime" pitchFamily="34" charset="0"/>
                      </a:rPr>
                      <a:t>AC’</a:t>
                    </a:r>
                    <a:r>
                      <a:rPr lang="en-US" sz="2200" b="0">
                        <a:solidFill>
                          <a:srgbClr val="0000FF"/>
                        </a:solidFill>
                        <a:latin typeface=".VnTime" pitchFamily="34" charset="0"/>
                      </a:rPr>
                      <a:t> AC      </a:t>
                    </a:r>
                  </a:p>
                </p:txBody>
              </p:sp>
              <p:sp>
                <p:nvSpPr>
                  <p:cNvPr id="24608" name="Line 40"/>
                  <p:cNvSpPr>
                    <a:spLocks noChangeShapeType="1"/>
                  </p:cNvSpPr>
                  <p:nvPr/>
                </p:nvSpPr>
                <p:spPr bwMode="auto">
                  <a:xfrm>
                    <a:off x="1076" y="2936"/>
                    <a:ext cx="288" cy="0"/>
                  </a:xfrm>
                  <a:prstGeom prst="line">
                    <a:avLst/>
                  </a:prstGeom>
                  <a:noFill/>
                  <a:ln w="9525">
                    <a:solidFill>
                      <a:srgbClr val="0000FF"/>
                    </a:solidFill>
                    <a:round/>
                    <a:headEnd/>
                    <a:tailEnd/>
                  </a:ln>
                </p:spPr>
                <p:txBody>
                  <a:bodyPr/>
                  <a:lstStyle/>
                  <a:p>
                    <a:endParaRPr lang="en-US"/>
                  </a:p>
                </p:txBody>
              </p:sp>
            </p:grpSp>
            <p:grpSp>
              <p:nvGrpSpPr>
                <p:cNvPr id="9" name="Group 41"/>
                <p:cNvGrpSpPr>
                  <a:grpSpLocks/>
                </p:cNvGrpSpPr>
                <p:nvPr/>
              </p:nvGrpSpPr>
              <p:grpSpPr bwMode="auto">
                <a:xfrm>
                  <a:off x="1582" y="2722"/>
                  <a:ext cx="576" cy="480"/>
                  <a:chOff x="1680" y="2736"/>
                  <a:chExt cx="576" cy="480"/>
                </a:xfrm>
              </p:grpSpPr>
              <p:sp>
                <p:nvSpPr>
                  <p:cNvPr id="24605" name="Text Box 42"/>
                  <p:cNvSpPr txBox="1">
                    <a:spLocks noChangeArrowheads="1"/>
                  </p:cNvSpPr>
                  <p:nvPr/>
                </p:nvSpPr>
                <p:spPr bwMode="auto">
                  <a:xfrm>
                    <a:off x="1680" y="2736"/>
                    <a:ext cx="576" cy="480"/>
                  </a:xfrm>
                  <a:prstGeom prst="rect">
                    <a:avLst/>
                  </a:prstGeom>
                  <a:noFill/>
                  <a:ln w="9525">
                    <a:noFill/>
                    <a:miter lim="800000"/>
                    <a:headEnd/>
                    <a:tailEnd/>
                  </a:ln>
                </p:spPr>
                <p:txBody>
                  <a:bodyPr>
                    <a:spAutoFit/>
                  </a:bodyPr>
                  <a:lstStyle/>
                  <a:p>
                    <a:pPr>
                      <a:spcBef>
                        <a:spcPct val="50000"/>
                      </a:spcBef>
                    </a:pPr>
                    <a:r>
                      <a:rPr lang="en-US" sz="2200">
                        <a:solidFill>
                          <a:srgbClr val="FF0000"/>
                        </a:solidFill>
                        <a:latin typeface=".VnTime" pitchFamily="34" charset="0"/>
                      </a:rPr>
                      <a:t>B’C’</a:t>
                    </a:r>
                    <a:r>
                      <a:rPr lang="en-US" sz="2200" b="0">
                        <a:solidFill>
                          <a:srgbClr val="0000FF"/>
                        </a:solidFill>
                        <a:latin typeface=".VnTime" pitchFamily="34" charset="0"/>
                      </a:rPr>
                      <a:t> BC      </a:t>
                    </a:r>
                  </a:p>
                </p:txBody>
              </p:sp>
              <p:sp>
                <p:nvSpPr>
                  <p:cNvPr id="24606" name="Line 43"/>
                  <p:cNvSpPr>
                    <a:spLocks noChangeShapeType="1"/>
                  </p:cNvSpPr>
                  <p:nvPr/>
                </p:nvSpPr>
                <p:spPr bwMode="auto">
                  <a:xfrm>
                    <a:off x="1700" y="2976"/>
                    <a:ext cx="364" cy="0"/>
                  </a:xfrm>
                  <a:prstGeom prst="line">
                    <a:avLst/>
                  </a:prstGeom>
                  <a:noFill/>
                  <a:ln w="9525">
                    <a:solidFill>
                      <a:srgbClr val="0000FF"/>
                    </a:solidFill>
                    <a:round/>
                    <a:headEnd/>
                    <a:tailEnd/>
                  </a:ln>
                </p:spPr>
                <p:txBody>
                  <a:bodyPr/>
                  <a:lstStyle/>
                  <a:p>
                    <a:endParaRPr lang="en-US"/>
                  </a:p>
                </p:txBody>
              </p:sp>
            </p:grpSp>
            <p:sp>
              <p:nvSpPr>
                <p:cNvPr id="24603" name="Text Box 44"/>
                <p:cNvSpPr txBox="1">
                  <a:spLocks noChangeArrowheads="1"/>
                </p:cNvSpPr>
                <p:nvPr/>
              </p:nvSpPr>
              <p:spPr bwMode="auto">
                <a:xfrm>
                  <a:off x="810" y="2784"/>
                  <a:ext cx="240" cy="269"/>
                </a:xfrm>
                <a:prstGeom prst="rect">
                  <a:avLst/>
                </a:prstGeom>
                <a:noFill/>
                <a:ln w="9525">
                  <a:noFill/>
                  <a:miter lim="800000"/>
                  <a:headEnd/>
                  <a:tailEnd/>
                </a:ln>
              </p:spPr>
              <p:txBody>
                <a:bodyPr>
                  <a:spAutoFit/>
                </a:bodyPr>
                <a:lstStyle/>
                <a:p>
                  <a:pPr>
                    <a:spcBef>
                      <a:spcPct val="50000"/>
                    </a:spcBef>
                  </a:pPr>
                  <a:r>
                    <a:rPr lang="en-US" sz="2200" b="0">
                      <a:solidFill>
                        <a:srgbClr val="0000FF"/>
                      </a:solidFill>
                      <a:latin typeface=".VnTime" pitchFamily="34" charset="0"/>
                    </a:rPr>
                    <a:t>=</a:t>
                  </a:r>
                </a:p>
              </p:txBody>
            </p:sp>
            <p:sp>
              <p:nvSpPr>
                <p:cNvPr id="24604" name="Text Box 45"/>
                <p:cNvSpPr txBox="1">
                  <a:spLocks noChangeArrowheads="1"/>
                </p:cNvSpPr>
                <p:nvPr/>
              </p:nvSpPr>
              <p:spPr bwMode="auto">
                <a:xfrm>
                  <a:off x="1350" y="2790"/>
                  <a:ext cx="240" cy="269"/>
                </a:xfrm>
                <a:prstGeom prst="rect">
                  <a:avLst/>
                </a:prstGeom>
                <a:noFill/>
                <a:ln w="9525">
                  <a:noFill/>
                  <a:miter lim="800000"/>
                  <a:headEnd/>
                  <a:tailEnd/>
                </a:ln>
              </p:spPr>
              <p:txBody>
                <a:bodyPr>
                  <a:spAutoFit/>
                </a:bodyPr>
                <a:lstStyle/>
                <a:p>
                  <a:pPr>
                    <a:spcBef>
                      <a:spcPct val="50000"/>
                    </a:spcBef>
                  </a:pPr>
                  <a:r>
                    <a:rPr lang="en-US" sz="2200" b="0">
                      <a:solidFill>
                        <a:srgbClr val="0000FF"/>
                      </a:solidFill>
                      <a:latin typeface=".VnTime" pitchFamily="34" charset="0"/>
                    </a:rPr>
                    <a:t>=</a:t>
                  </a:r>
                </a:p>
              </p:txBody>
            </p:sp>
          </p:grpSp>
          <p:sp>
            <p:nvSpPr>
              <p:cNvPr id="24599" name="Text Box 46"/>
              <p:cNvSpPr txBox="1">
                <a:spLocks noChangeArrowheads="1"/>
              </p:cNvSpPr>
              <p:nvPr/>
            </p:nvSpPr>
            <p:spPr bwMode="auto">
              <a:xfrm>
                <a:off x="2928" y="2448"/>
                <a:ext cx="432" cy="269"/>
              </a:xfrm>
              <a:prstGeom prst="rect">
                <a:avLst/>
              </a:prstGeom>
              <a:noFill/>
              <a:ln w="9525">
                <a:noFill/>
                <a:miter lim="800000"/>
                <a:headEnd/>
                <a:tailEnd/>
              </a:ln>
            </p:spPr>
            <p:txBody>
              <a:bodyPr>
                <a:spAutoFit/>
              </a:bodyPr>
              <a:lstStyle/>
              <a:p>
                <a:pPr>
                  <a:spcBef>
                    <a:spcPct val="50000"/>
                  </a:spcBef>
                </a:pPr>
                <a:endParaRPr lang="en-US" sz="2200" b="0">
                  <a:solidFill>
                    <a:srgbClr val="0000FF"/>
                  </a:solidFill>
                  <a:latin typeface=".VnTime" pitchFamily="34" charset="0"/>
                </a:endParaRPr>
              </a:p>
            </p:txBody>
          </p:sp>
        </p:grpSp>
      </p:grpSp>
      <p:sp>
        <p:nvSpPr>
          <p:cNvPr id="24583" name="Text Box 47"/>
          <p:cNvSpPr txBox="1">
            <a:spLocks noChangeArrowheads="1"/>
          </p:cNvSpPr>
          <p:nvPr/>
        </p:nvSpPr>
        <p:spPr bwMode="auto">
          <a:xfrm>
            <a:off x="76200" y="609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 y="990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2. </a:t>
            </a:r>
            <a:r>
              <a:rPr lang="en-US" sz="2400" u="sng">
                <a:solidFill>
                  <a:srgbClr val="0000FF"/>
                </a:solidFill>
                <a:latin typeface=".VnTime" pitchFamily="34" charset="0"/>
              </a:rPr>
              <a:t>HÖ qu¶ cña ®Þnh lÝ Ta-lÐt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5603" name="Rectangle 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25604"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grpSp>
        <p:nvGrpSpPr>
          <p:cNvPr id="2" name="Group 5"/>
          <p:cNvGrpSpPr>
            <a:grpSpLocks/>
          </p:cNvGrpSpPr>
          <p:nvPr/>
        </p:nvGrpSpPr>
        <p:grpSpPr bwMode="auto">
          <a:xfrm>
            <a:off x="457200" y="1524000"/>
            <a:ext cx="2209800" cy="533400"/>
            <a:chOff x="336" y="816"/>
            <a:chExt cx="1392" cy="336"/>
          </a:xfrm>
        </p:grpSpPr>
        <p:sp>
          <p:nvSpPr>
            <p:cNvPr id="25639" name="Text Box 6"/>
            <p:cNvSpPr txBox="1">
              <a:spLocks noChangeArrowheads="1"/>
            </p:cNvSpPr>
            <p:nvPr/>
          </p:nvSpPr>
          <p:spPr bwMode="auto">
            <a:xfrm>
              <a:off x="384" y="907"/>
              <a:ext cx="384" cy="231"/>
            </a:xfrm>
            <a:prstGeom prst="rect">
              <a:avLst/>
            </a:prstGeom>
            <a:noFill/>
            <a:ln w="9525">
              <a:noFill/>
              <a:miter lim="800000"/>
              <a:headEnd/>
              <a:tailEnd/>
            </a:ln>
          </p:spPr>
          <p:txBody>
            <a:bodyPr>
              <a:spAutoFit/>
            </a:bodyPr>
            <a:lstStyle/>
            <a:p>
              <a:pPr eaLnBrk="0" hangingPunct="0">
                <a:spcBef>
                  <a:spcPct val="50000"/>
                </a:spcBef>
              </a:pPr>
              <a:endParaRPr lang="en-US" b="0"/>
            </a:p>
          </p:txBody>
        </p:sp>
        <p:sp>
          <p:nvSpPr>
            <p:cNvPr id="25640" name="Text Box 7"/>
            <p:cNvSpPr txBox="1">
              <a:spLocks noChangeArrowheads="1"/>
            </p:cNvSpPr>
            <p:nvPr/>
          </p:nvSpPr>
          <p:spPr bwMode="auto">
            <a:xfrm>
              <a:off x="480" y="816"/>
              <a:ext cx="1248" cy="250"/>
            </a:xfrm>
            <a:prstGeom prst="rect">
              <a:avLst/>
            </a:prstGeom>
            <a:noFill/>
            <a:ln w="9525">
              <a:noFill/>
              <a:miter lim="800000"/>
              <a:headEnd/>
              <a:tailEnd/>
            </a:ln>
          </p:spPr>
          <p:txBody>
            <a:bodyPr>
              <a:spAutoFit/>
            </a:bodyPr>
            <a:lstStyle/>
            <a:p>
              <a:pPr eaLnBrk="0" hangingPunct="0">
                <a:spcBef>
                  <a:spcPct val="50000"/>
                </a:spcBef>
              </a:pPr>
              <a:r>
                <a:rPr lang="en-US" sz="2000" u="sng">
                  <a:solidFill>
                    <a:srgbClr val="0000FF"/>
                  </a:solidFill>
                  <a:latin typeface=".VnTime" pitchFamily="34" charset="0"/>
                </a:rPr>
                <a:t>Chó ý (sgk-tr61)</a:t>
              </a:r>
            </a:p>
          </p:txBody>
        </p:sp>
        <p:sp>
          <p:nvSpPr>
            <p:cNvPr id="25641" name="Text Box 8"/>
            <p:cNvSpPr txBox="1">
              <a:spLocks noChangeArrowheads="1"/>
            </p:cNvSpPr>
            <p:nvPr/>
          </p:nvSpPr>
          <p:spPr bwMode="auto">
            <a:xfrm>
              <a:off x="336" y="825"/>
              <a:ext cx="288" cy="327"/>
            </a:xfrm>
            <a:prstGeom prst="rect">
              <a:avLst/>
            </a:prstGeom>
            <a:noFill/>
            <a:ln w="9525">
              <a:noFill/>
              <a:miter lim="800000"/>
              <a:headEnd/>
              <a:tailEnd/>
            </a:ln>
          </p:spPr>
          <p:txBody>
            <a:bodyPr>
              <a:spAutoFit/>
            </a:bodyPr>
            <a:lstStyle/>
            <a:p>
              <a:pPr eaLnBrk="0" hangingPunct="0">
                <a:spcBef>
                  <a:spcPct val="50000"/>
                </a:spcBef>
              </a:pPr>
              <a:r>
                <a:rPr lang="en-US" sz="2800" b="0">
                  <a:solidFill>
                    <a:srgbClr val="0000FF"/>
                  </a:solidFill>
                </a:rPr>
                <a:t>*</a:t>
              </a:r>
            </a:p>
          </p:txBody>
        </p:sp>
      </p:grpSp>
      <p:sp>
        <p:nvSpPr>
          <p:cNvPr id="25606" name="Text Box 9"/>
          <p:cNvSpPr txBox="1">
            <a:spLocks noChangeArrowheads="1"/>
          </p:cNvSpPr>
          <p:nvPr/>
        </p:nvSpPr>
        <p:spPr bwMode="auto">
          <a:xfrm>
            <a:off x="76200" y="609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5607" name="Line 10"/>
          <p:cNvSpPr>
            <a:spLocks noChangeShapeType="1"/>
          </p:cNvSpPr>
          <p:nvPr/>
        </p:nvSpPr>
        <p:spPr bwMode="auto">
          <a:xfrm>
            <a:off x="1135063" y="4525963"/>
            <a:ext cx="2606675" cy="0"/>
          </a:xfrm>
          <a:prstGeom prst="line">
            <a:avLst/>
          </a:prstGeom>
          <a:noFill/>
          <a:ln w="28575">
            <a:solidFill>
              <a:srgbClr val="0000FF"/>
            </a:solidFill>
            <a:round/>
            <a:headEnd/>
            <a:tailEnd/>
          </a:ln>
        </p:spPr>
        <p:txBody>
          <a:bodyPr/>
          <a:lstStyle/>
          <a:p>
            <a:endParaRPr lang="en-US"/>
          </a:p>
        </p:txBody>
      </p:sp>
      <p:sp>
        <p:nvSpPr>
          <p:cNvPr id="25608" name="Line 11"/>
          <p:cNvSpPr>
            <a:spLocks noChangeShapeType="1"/>
          </p:cNvSpPr>
          <p:nvPr/>
        </p:nvSpPr>
        <p:spPr bwMode="auto">
          <a:xfrm flipV="1">
            <a:off x="1135063" y="3108325"/>
            <a:ext cx="735012" cy="1417638"/>
          </a:xfrm>
          <a:prstGeom prst="line">
            <a:avLst/>
          </a:prstGeom>
          <a:noFill/>
          <a:ln w="28575">
            <a:solidFill>
              <a:srgbClr val="0000FF"/>
            </a:solidFill>
            <a:round/>
            <a:headEnd/>
            <a:tailEnd/>
          </a:ln>
        </p:spPr>
        <p:txBody>
          <a:bodyPr/>
          <a:lstStyle/>
          <a:p>
            <a:endParaRPr lang="en-US"/>
          </a:p>
        </p:txBody>
      </p:sp>
      <p:sp>
        <p:nvSpPr>
          <p:cNvPr id="25609" name="Line 12"/>
          <p:cNvSpPr>
            <a:spLocks noChangeShapeType="1"/>
          </p:cNvSpPr>
          <p:nvPr/>
        </p:nvSpPr>
        <p:spPr bwMode="auto">
          <a:xfrm>
            <a:off x="1870075" y="3108325"/>
            <a:ext cx="1871663" cy="1417638"/>
          </a:xfrm>
          <a:prstGeom prst="line">
            <a:avLst/>
          </a:prstGeom>
          <a:noFill/>
          <a:ln w="28575">
            <a:solidFill>
              <a:srgbClr val="0000FF"/>
            </a:solidFill>
            <a:round/>
            <a:headEnd/>
            <a:tailEnd/>
          </a:ln>
        </p:spPr>
        <p:txBody>
          <a:bodyPr/>
          <a:lstStyle/>
          <a:p>
            <a:endParaRPr lang="en-US"/>
          </a:p>
        </p:txBody>
      </p:sp>
      <p:sp>
        <p:nvSpPr>
          <p:cNvPr id="25610" name="Line 13"/>
          <p:cNvSpPr>
            <a:spLocks noChangeShapeType="1"/>
          </p:cNvSpPr>
          <p:nvPr/>
        </p:nvSpPr>
        <p:spPr bwMode="auto">
          <a:xfrm>
            <a:off x="1600200" y="3657600"/>
            <a:ext cx="1039813" cy="0"/>
          </a:xfrm>
          <a:prstGeom prst="line">
            <a:avLst/>
          </a:prstGeom>
          <a:noFill/>
          <a:ln w="28575">
            <a:solidFill>
              <a:srgbClr val="0000FF"/>
            </a:solidFill>
            <a:round/>
            <a:headEnd/>
            <a:tailEnd/>
          </a:ln>
        </p:spPr>
        <p:txBody>
          <a:bodyPr/>
          <a:lstStyle/>
          <a:p>
            <a:endParaRPr lang="en-US"/>
          </a:p>
        </p:txBody>
      </p:sp>
      <p:sp>
        <p:nvSpPr>
          <p:cNvPr id="25611" name="Text Box 14"/>
          <p:cNvSpPr txBox="1">
            <a:spLocks noChangeArrowheads="1"/>
          </p:cNvSpPr>
          <p:nvPr/>
        </p:nvSpPr>
        <p:spPr bwMode="auto">
          <a:xfrm>
            <a:off x="1736725" y="2770188"/>
            <a:ext cx="4000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A</a:t>
            </a:r>
          </a:p>
        </p:txBody>
      </p:sp>
      <p:sp>
        <p:nvSpPr>
          <p:cNvPr id="25612" name="Text Box 15"/>
          <p:cNvSpPr txBox="1">
            <a:spLocks noChangeArrowheads="1"/>
          </p:cNvSpPr>
          <p:nvPr/>
        </p:nvSpPr>
        <p:spPr bwMode="auto">
          <a:xfrm>
            <a:off x="925513" y="4465638"/>
            <a:ext cx="401637"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B</a:t>
            </a:r>
          </a:p>
        </p:txBody>
      </p:sp>
      <p:sp>
        <p:nvSpPr>
          <p:cNvPr id="25613" name="Text Box 16"/>
          <p:cNvSpPr txBox="1">
            <a:spLocks noChangeArrowheads="1"/>
          </p:cNvSpPr>
          <p:nvPr/>
        </p:nvSpPr>
        <p:spPr bwMode="auto">
          <a:xfrm>
            <a:off x="3594100" y="4468813"/>
            <a:ext cx="401638"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C</a:t>
            </a:r>
          </a:p>
        </p:txBody>
      </p:sp>
      <p:sp>
        <p:nvSpPr>
          <p:cNvPr id="25614" name="Text Box 17"/>
          <p:cNvSpPr txBox="1">
            <a:spLocks noChangeArrowheads="1"/>
          </p:cNvSpPr>
          <p:nvPr/>
        </p:nvSpPr>
        <p:spPr bwMode="auto">
          <a:xfrm>
            <a:off x="2593975" y="3378200"/>
            <a:ext cx="401638"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E</a:t>
            </a:r>
          </a:p>
        </p:txBody>
      </p:sp>
      <p:sp>
        <p:nvSpPr>
          <p:cNvPr id="25615" name="Text Box 18"/>
          <p:cNvSpPr txBox="1">
            <a:spLocks noChangeArrowheads="1"/>
          </p:cNvSpPr>
          <p:nvPr/>
        </p:nvSpPr>
        <p:spPr bwMode="auto">
          <a:xfrm>
            <a:off x="1198563" y="3417888"/>
            <a:ext cx="401637"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D</a:t>
            </a:r>
          </a:p>
        </p:txBody>
      </p:sp>
      <p:sp>
        <p:nvSpPr>
          <p:cNvPr id="25616" name="Text Box 19"/>
          <p:cNvSpPr txBox="1">
            <a:spLocks noChangeArrowheads="1"/>
          </p:cNvSpPr>
          <p:nvPr/>
        </p:nvSpPr>
        <p:spPr bwMode="auto">
          <a:xfrm>
            <a:off x="1447800" y="3133725"/>
            <a:ext cx="4000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2</a:t>
            </a:r>
          </a:p>
        </p:txBody>
      </p:sp>
      <p:sp>
        <p:nvSpPr>
          <p:cNvPr id="25617" name="Text Box 20"/>
          <p:cNvSpPr txBox="1">
            <a:spLocks noChangeArrowheads="1"/>
          </p:cNvSpPr>
          <p:nvPr/>
        </p:nvSpPr>
        <p:spPr bwMode="auto">
          <a:xfrm>
            <a:off x="1066800" y="3848100"/>
            <a:ext cx="401638" cy="398463"/>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3</a:t>
            </a:r>
          </a:p>
        </p:txBody>
      </p:sp>
      <p:sp>
        <p:nvSpPr>
          <p:cNvPr id="25618" name="Text Box 21"/>
          <p:cNvSpPr txBox="1">
            <a:spLocks noChangeArrowheads="1"/>
          </p:cNvSpPr>
          <p:nvPr/>
        </p:nvSpPr>
        <p:spPr bwMode="auto">
          <a:xfrm>
            <a:off x="1804988" y="3302000"/>
            <a:ext cx="400050" cy="396875"/>
          </a:xfrm>
          <a:prstGeom prst="rect">
            <a:avLst/>
          </a:prstGeom>
          <a:noFill/>
          <a:ln w="9525">
            <a:noFill/>
            <a:miter lim="800000"/>
            <a:headEnd/>
            <a:tailEnd/>
          </a:ln>
        </p:spPr>
        <p:txBody>
          <a:bodyPr>
            <a:spAutoFit/>
          </a:bodyPr>
          <a:lstStyle/>
          <a:p>
            <a:pPr>
              <a:spcBef>
                <a:spcPct val="50000"/>
              </a:spcBef>
            </a:pPr>
            <a:r>
              <a:rPr lang="en-US" sz="2000">
                <a:solidFill>
                  <a:srgbClr val="FF3300"/>
                </a:solidFill>
                <a:latin typeface=".VnTime" pitchFamily="34" charset="0"/>
              </a:rPr>
              <a:t>x</a:t>
            </a:r>
          </a:p>
        </p:txBody>
      </p:sp>
      <p:sp>
        <p:nvSpPr>
          <p:cNvPr id="25619" name="Text Box 22"/>
          <p:cNvSpPr txBox="1">
            <a:spLocks noChangeArrowheads="1"/>
          </p:cNvSpPr>
          <p:nvPr/>
        </p:nvSpPr>
        <p:spPr bwMode="auto">
          <a:xfrm>
            <a:off x="1936750" y="4202113"/>
            <a:ext cx="534988"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6,5</a:t>
            </a:r>
          </a:p>
        </p:txBody>
      </p:sp>
      <p:sp>
        <p:nvSpPr>
          <p:cNvPr id="25620" name="Text Box 23"/>
          <p:cNvSpPr txBox="1">
            <a:spLocks noChangeArrowheads="1"/>
          </p:cNvSpPr>
          <p:nvPr/>
        </p:nvSpPr>
        <p:spPr bwMode="auto">
          <a:xfrm>
            <a:off x="5826125" y="2533650"/>
            <a:ext cx="34607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3</a:t>
            </a:r>
          </a:p>
        </p:txBody>
      </p:sp>
      <p:sp>
        <p:nvSpPr>
          <p:cNvPr id="25621" name="Text Box 24"/>
          <p:cNvSpPr txBox="1">
            <a:spLocks noChangeArrowheads="1"/>
          </p:cNvSpPr>
          <p:nvPr/>
        </p:nvSpPr>
        <p:spPr bwMode="auto">
          <a:xfrm>
            <a:off x="5270500" y="2589213"/>
            <a:ext cx="346075"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M</a:t>
            </a:r>
          </a:p>
        </p:txBody>
      </p:sp>
      <p:sp>
        <p:nvSpPr>
          <p:cNvPr id="25622" name="Line 25"/>
          <p:cNvSpPr>
            <a:spLocks noChangeShapeType="1"/>
          </p:cNvSpPr>
          <p:nvPr/>
        </p:nvSpPr>
        <p:spPr bwMode="auto">
          <a:xfrm>
            <a:off x="5630863" y="2895600"/>
            <a:ext cx="766762" cy="0"/>
          </a:xfrm>
          <a:prstGeom prst="line">
            <a:avLst/>
          </a:prstGeom>
          <a:noFill/>
          <a:ln w="28575">
            <a:solidFill>
              <a:srgbClr val="0000FF"/>
            </a:solidFill>
            <a:round/>
            <a:headEnd/>
            <a:tailEnd/>
          </a:ln>
        </p:spPr>
        <p:txBody>
          <a:bodyPr/>
          <a:lstStyle/>
          <a:p>
            <a:endParaRPr lang="en-US"/>
          </a:p>
        </p:txBody>
      </p:sp>
      <p:sp>
        <p:nvSpPr>
          <p:cNvPr id="25623" name="Line 26"/>
          <p:cNvSpPr>
            <a:spLocks noChangeShapeType="1"/>
          </p:cNvSpPr>
          <p:nvPr/>
        </p:nvSpPr>
        <p:spPr bwMode="auto">
          <a:xfrm>
            <a:off x="5630863" y="2900363"/>
            <a:ext cx="1938337" cy="1579562"/>
          </a:xfrm>
          <a:prstGeom prst="line">
            <a:avLst/>
          </a:prstGeom>
          <a:noFill/>
          <a:ln w="28575">
            <a:solidFill>
              <a:srgbClr val="0000FF"/>
            </a:solidFill>
            <a:round/>
            <a:headEnd/>
            <a:tailEnd/>
          </a:ln>
        </p:spPr>
        <p:txBody>
          <a:bodyPr/>
          <a:lstStyle/>
          <a:p>
            <a:endParaRPr lang="en-US"/>
          </a:p>
        </p:txBody>
      </p:sp>
      <p:sp>
        <p:nvSpPr>
          <p:cNvPr id="25624" name="Line 27"/>
          <p:cNvSpPr>
            <a:spLocks noChangeShapeType="1"/>
          </p:cNvSpPr>
          <p:nvPr/>
        </p:nvSpPr>
        <p:spPr bwMode="auto">
          <a:xfrm flipH="1">
            <a:off x="5413375" y="3505200"/>
            <a:ext cx="609600" cy="974725"/>
          </a:xfrm>
          <a:prstGeom prst="line">
            <a:avLst/>
          </a:prstGeom>
          <a:noFill/>
          <a:ln w="28575">
            <a:solidFill>
              <a:srgbClr val="0000FF"/>
            </a:solidFill>
            <a:round/>
            <a:headEnd/>
            <a:tailEnd/>
          </a:ln>
        </p:spPr>
        <p:txBody>
          <a:bodyPr/>
          <a:lstStyle/>
          <a:p>
            <a:endParaRPr lang="en-US"/>
          </a:p>
        </p:txBody>
      </p:sp>
      <p:sp>
        <p:nvSpPr>
          <p:cNvPr id="25625" name="Line 28"/>
          <p:cNvSpPr>
            <a:spLocks noChangeShapeType="1"/>
          </p:cNvSpPr>
          <p:nvPr/>
        </p:nvSpPr>
        <p:spPr bwMode="auto">
          <a:xfrm>
            <a:off x="5413375" y="4479925"/>
            <a:ext cx="2139950" cy="0"/>
          </a:xfrm>
          <a:prstGeom prst="line">
            <a:avLst/>
          </a:prstGeom>
          <a:noFill/>
          <a:ln w="28575">
            <a:solidFill>
              <a:srgbClr val="0000FF"/>
            </a:solidFill>
            <a:round/>
            <a:headEnd/>
            <a:tailEnd/>
          </a:ln>
        </p:spPr>
        <p:txBody>
          <a:bodyPr/>
          <a:lstStyle/>
          <a:p>
            <a:endParaRPr lang="en-US"/>
          </a:p>
        </p:txBody>
      </p:sp>
      <p:sp>
        <p:nvSpPr>
          <p:cNvPr id="25626" name="Line 29"/>
          <p:cNvSpPr>
            <a:spLocks noChangeShapeType="1"/>
          </p:cNvSpPr>
          <p:nvPr/>
        </p:nvSpPr>
        <p:spPr bwMode="auto">
          <a:xfrm flipH="1">
            <a:off x="6026150" y="2895600"/>
            <a:ext cx="369888" cy="609600"/>
          </a:xfrm>
          <a:prstGeom prst="line">
            <a:avLst/>
          </a:prstGeom>
          <a:noFill/>
          <a:ln w="28575">
            <a:solidFill>
              <a:srgbClr val="0000FF"/>
            </a:solidFill>
            <a:round/>
            <a:headEnd/>
            <a:tailEnd/>
          </a:ln>
        </p:spPr>
        <p:txBody>
          <a:bodyPr/>
          <a:lstStyle/>
          <a:p>
            <a:endParaRPr lang="en-US"/>
          </a:p>
        </p:txBody>
      </p:sp>
      <p:sp>
        <p:nvSpPr>
          <p:cNvPr id="25627" name="Text Box 30"/>
          <p:cNvSpPr txBox="1">
            <a:spLocks noChangeArrowheads="1"/>
          </p:cNvSpPr>
          <p:nvPr/>
        </p:nvSpPr>
        <p:spPr bwMode="auto">
          <a:xfrm>
            <a:off x="5665788" y="3163888"/>
            <a:ext cx="246062"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O</a:t>
            </a:r>
          </a:p>
        </p:txBody>
      </p:sp>
      <p:sp>
        <p:nvSpPr>
          <p:cNvPr id="25628" name="Text Box 31"/>
          <p:cNvSpPr txBox="1">
            <a:spLocks noChangeArrowheads="1"/>
          </p:cNvSpPr>
          <p:nvPr/>
        </p:nvSpPr>
        <p:spPr bwMode="auto">
          <a:xfrm>
            <a:off x="5257800" y="4448175"/>
            <a:ext cx="31432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P</a:t>
            </a:r>
          </a:p>
        </p:txBody>
      </p:sp>
      <p:sp>
        <p:nvSpPr>
          <p:cNvPr id="25629" name="Text Box 32"/>
          <p:cNvSpPr txBox="1">
            <a:spLocks noChangeArrowheads="1"/>
          </p:cNvSpPr>
          <p:nvPr/>
        </p:nvSpPr>
        <p:spPr bwMode="auto">
          <a:xfrm>
            <a:off x="6388100" y="2681288"/>
            <a:ext cx="347663"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N</a:t>
            </a:r>
          </a:p>
        </p:txBody>
      </p:sp>
      <p:sp>
        <p:nvSpPr>
          <p:cNvPr id="25630" name="Text Box 33"/>
          <p:cNvSpPr txBox="1">
            <a:spLocks noChangeArrowheads="1"/>
          </p:cNvSpPr>
          <p:nvPr/>
        </p:nvSpPr>
        <p:spPr bwMode="auto">
          <a:xfrm>
            <a:off x="6216650" y="3006725"/>
            <a:ext cx="34607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2</a:t>
            </a:r>
          </a:p>
        </p:txBody>
      </p:sp>
      <p:sp>
        <p:nvSpPr>
          <p:cNvPr id="25631" name="Text Box 34"/>
          <p:cNvSpPr txBox="1">
            <a:spLocks noChangeArrowheads="1"/>
          </p:cNvSpPr>
          <p:nvPr/>
        </p:nvSpPr>
        <p:spPr bwMode="auto">
          <a:xfrm>
            <a:off x="6323013" y="4154488"/>
            <a:ext cx="347662" cy="395287"/>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9</a:t>
            </a:r>
          </a:p>
        </p:txBody>
      </p:sp>
      <p:sp>
        <p:nvSpPr>
          <p:cNvPr id="25632" name="Text Box 35"/>
          <p:cNvSpPr txBox="1">
            <a:spLocks noChangeArrowheads="1"/>
          </p:cNvSpPr>
          <p:nvPr/>
        </p:nvSpPr>
        <p:spPr bwMode="auto">
          <a:xfrm>
            <a:off x="5410200" y="3709988"/>
            <a:ext cx="349250" cy="427037"/>
          </a:xfrm>
          <a:prstGeom prst="rect">
            <a:avLst/>
          </a:prstGeom>
          <a:noFill/>
          <a:ln w="9525">
            <a:noFill/>
            <a:miter lim="800000"/>
            <a:headEnd/>
            <a:tailEnd/>
          </a:ln>
        </p:spPr>
        <p:txBody>
          <a:bodyPr>
            <a:spAutoFit/>
          </a:bodyPr>
          <a:lstStyle/>
          <a:p>
            <a:pPr>
              <a:spcBef>
                <a:spcPct val="50000"/>
              </a:spcBef>
            </a:pPr>
            <a:r>
              <a:rPr lang="en-US" sz="2200">
                <a:solidFill>
                  <a:srgbClr val="FF3300"/>
                </a:solidFill>
                <a:latin typeface=".VnTime" pitchFamily="34" charset="0"/>
              </a:rPr>
              <a:t>x</a:t>
            </a:r>
          </a:p>
        </p:txBody>
      </p:sp>
      <p:sp>
        <p:nvSpPr>
          <p:cNvPr id="25633" name="Text Box 36"/>
          <p:cNvSpPr txBox="1">
            <a:spLocks noChangeArrowheads="1"/>
          </p:cNvSpPr>
          <p:nvPr/>
        </p:nvSpPr>
        <p:spPr bwMode="auto">
          <a:xfrm>
            <a:off x="1598613" y="4821238"/>
            <a:ext cx="1647825" cy="427037"/>
          </a:xfrm>
          <a:prstGeom prst="rect">
            <a:avLst/>
          </a:prstGeom>
          <a:noFill/>
          <a:ln w="9525">
            <a:noFill/>
            <a:miter lim="800000"/>
            <a:headEnd/>
            <a:tailEnd/>
          </a:ln>
        </p:spPr>
        <p:txBody>
          <a:bodyPr>
            <a:spAutoFit/>
          </a:bodyPr>
          <a:lstStyle/>
          <a:p>
            <a:pPr>
              <a:spcBef>
                <a:spcPct val="50000"/>
              </a:spcBef>
            </a:pPr>
            <a:r>
              <a:rPr lang="en-US" sz="2200" b="0">
                <a:solidFill>
                  <a:srgbClr val="0033CC"/>
                </a:solidFill>
                <a:latin typeface=".VnTime" pitchFamily="34" charset="0"/>
              </a:rPr>
              <a:t>a, DE// BC</a:t>
            </a:r>
          </a:p>
        </p:txBody>
      </p:sp>
      <p:sp>
        <p:nvSpPr>
          <p:cNvPr id="25634" name="Text Box 37"/>
          <p:cNvSpPr txBox="1">
            <a:spLocks noChangeArrowheads="1"/>
          </p:cNvSpPr>
          <p:nvPr/>
        </p:nvSpPr>
        <p:spPr bwMode="auto">
          <a:xfrm>
            <a:off x="5781675" y="4741863"/>
            <a:ext cx="1497013" cy="427037"/>
          </a:xfrm>
          <a:prstGeom prst="rect">
            <a:avLst/>
          </a:prstGeom>
          <a:noFill/>
          <a:ln w="9525">
            <a:noFill/>
            <a:miter lim="800000"/>
            <a:headEnd/>
            <a:tailEnd/>
          </a:ln>
        </p:spPr>
        <p:txBody>
          <a:bodyPr>
            <a:spAutoFit/>
          </a:bodyPr>
          <a:lstStyle/>
          <a:p>
            <a:pPr>
              <a:spcBef>
                <a:spcPct val="50000"/>
              </a:spcBef>
            </a:pPr>
            <a:r>
              <a:rPr lang="en-US" sz="2200" b="0">
                <a:solidFill>
                  <a:srgbClr val="0033CC"/>
                </a:solidFill>
                <a:latin typeface=".VnTime" pitchFamily="34" charset="0"/>
              </a:rPr>
              <a:t>b, MN// PQ</a:t>
            </a:r>
          </a:p>
        </p:txBody>
      </p:sp>
      <p:sp>
        <p:nvSpPr>
          <p:cNvPr id="25635" name="Text Box 38"/>
          <p:cNvSpPr txBox="1">
            <a:spLocks noChangeArrowheads="1"/>
          </p:cNvSpPr>
          <p:nvPr/>
        </p:nvSpPr>
        <p:spPr bwMode="auto">
          <a:xfrm>
            <a:off x="1447800" y="5500688"/>
            <a:ext cx="2590800" cy="366712"/>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latin typeface="Times New Roman" pitchFamily="18" charset="0"/>
                <a:cs typeface="Times New Roman" pitchFamily="18" charset="0"/>
              </a:rPr>
              <a:t>DÃY 1, 2</a:t>
            </a:r>
          </a:p>
        </p:txBody>
      </p:sp>
      <p:sp>
        <p:nvSpPr>
          <p:cNvPr id="25636" name="Text Box 40"/>
          <p:cNvSpPr txBox="1">
            <a:spLocks noChangeArrowheads="1"/>
          </p:cNvSpPr>
          <p:nvPr/>
        </p:nvSpPr>
        <p:spPr bwMode="auto">
          <a:xfrm>
            <a:off x="914400" y="1981200"/>
            <a:ext cx="5715000" cy="457200"/>
          </a:xfrm>
          <a:prstGeom prst="rect">
            <a:avLst/>
          </a:prstGeom>
          <a:noFill/>
          <a:ln w="9525">
            <a:noFill/>
            <a:miter lim="800000"/>
            <a:headEnd/>
            <a:tailEnd/>
          </a:ln>
        </p:spPr>
        <p:txBody>
          <a:bodyPr>
            <a:spAutoFit/>
          </a:bodyPr>
          <a:lstStyle/>
          <a:p>
            <a:pPr>
              <a:spcBef>
                <a:spcPct val="50000"/>
              </a:spcBef>
            </a:pPr>
            <a:r>
              <a:rPr lang="en-US" sz="2400" u="sng">
                <a:solidFill>
                  <a:srgbClr val="FF3300"/>
                </a:solidFill>
                <a:latin typeface=".VnTime" pitchFamily="34" charset="0"/>
              </a:rPr>
              <a:t>? 3 (SGK/62) </a:t>
            </a:r>
            <a:r>
              <a:rPr lang="en-US" sz="2400" b="0">
                <a:solidFill>
                  <a:srgbClr val="0000FF"/>
                </a:solidFill>
                <a:latin typeface=".VnTime" pitchFamily="34" charset="0"/>
              </a:rPr>
              <a:t>: </a:t>
            </a:r>
            <a:r>
              <a:rPr lang="en-US" sz="2400">
                <a:solidFill>
                  <a:srgbClr val="0000FF"/>
                </a:solidFill>
                <a:latin typeface=".VnTime" pitchFamily="34" charset="0"/>
              </a:rPr>
              <a:t>TÝnh ®é dµi x trong h×nh ?</a:t>
            </a:r>
          </a:p>
        </p:txBody>
      </p:sp>
      <p:sp>
        <p:nvSpPr>
          <p:cNvPr id="25637" name="Text Box 41"/>
          <p:cNvSpPr txBox="1">
            <a:spLocks noChangeArrowheads="1"/>
          </p:cNvSpPr>
          <p:nvPr/>
        </p:nvSpPr>
        <p:spPr bwMode="auto">
          <a:xfrm>
            <a:off x="7512050" y="4419600"/>
            <a:ext cx="1841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Q</a:t>
            </a:r>
          </a:p>
        </p:txBody>
      </p:sp>
      <p:sp>
        <p:nvSpPr>
          <p:cNvPr id="25638" name="Rectangle 41"/>
          <p:cNvSpPr>
            <a:spLocks noChangeArrowheads="1"/>
          </p:cNvSpPr>
          <p:nvPr/>
        </p:nvSpPr>
        <p:spPr bwMode="auto">
          <a:xfrm>
            <a:off x="5943600" y="5410200"/>
            <a:ext cx="1079500" cy="369888"/>
          </a:xfrm>
          <a:prstGeom prst="rect">
            <a:avLst/>
          </a:prstGeom>
          <a:noFill/>
          <a:ln w="9525">
            <a:noFill/>
            <a:miter lim="800000"/>
            <a:headEnd/>
            <a:tailEnd/>
          </a:ln>
        </p:spPr>
        <p:txBody>
          <a:bodyPr wrap="none">
            <a:spAutoFit/>
          </a:bodyPr>
          <a:lstStyle/>
          <a:p>
            <a:r>
              <a:rPr lang="en-US">
                <a:solidFill>
                  <a:srgbClr val="FF3300"/>
                </a:solidFill>
                <a:latin typeface="Times New Roman" pitchFamily="18" charset="0"/>
                <a:cs typeface="Times New Roman" pitchFamily="18" charset="0"/>
              </a:rPr>
              <a:t>DÃY 3, 4</a:t>
            </a:r>
            <a:endParaRPr lang="en-US"/>
          </a:p>
        </p:txBody>
      </p: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0"/>
          <p:cNvSpPr txBox="1">
            <a:spLocks noChangeArrowheads="1"/>
          </p:cNvSpPr>
          <p:nvPr/>
        </p:nvSpPr>
        <p:spPr bwMode="auto">
          <a:xfrm>
            <a:off x="76200" y="990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2. </a:t>
            </a:r>
            <a:r>
              <a:rPr lang="en-US" sz="2400" u="sng">
                <a:solidFill>
                  <a:srgbClr val="0000FF"/>
                </a:solidFill>
                <a:latin typeface=".VnTime" pitchFamily="34" charset="0"/>
              </a:rPr>
              <a:t>HÖ qu¶ cña ®Þnh lÝ Ta-lÐt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6627" name="Rectangle 101"/>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26628" name="Text Box 78"/>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grpSp>
        <p:nvGrpSpPr>
          <p:cNvPr id="2" name="Group 79"/>
          <p:cNvGrpSpPr>
            <a:grpSpLocks/>
          </p:cNvGrpSpPr>
          <p:nvPr/>
        </p:nvGrpSpPr>
        <p:grpSpPr bwMode="auto">
          <a:xfrm>
            <a:off x="457200" y="1524000"/>
            <a:ext cx="2209800" cy="533400"/>
            <a:chOff x="336" y="816"/>
            <a:chExt cx="1392" cy="336"/>
          </a:xfrm>
        </p:grpSpPr>
        <p:sp>
          <p:nvSpPr>
            <p:cNvPr id="26667" name="Text Box 80"/>
            <p:cNvSpPr txBox="1">
              <a:spLocks noChangeArrowheads="1"/>
            </p:cNvSpPr>
            <p:nvPr/>
          </p:nvSpPr>
          <p:spPr bwMode="auto">
            <a:xfrm>
              <a:off x="384" y="907"/>
              <a:ext cx="384" cy="231"/>
            </a:xfrm>
            <a:prstGeom prst="rect">
              <a:avLst/>
            </a:prstGeom>
            <a:noFill/>
            <a:ln w="9525">
              <a:noFill/>
              <a:miter lim="800000"/>
              <a:headEnd/>
              <a:tailEnd/>
            </a:ln>
          </p:spPr>
          <p:txBody>
            <a:bodyPr>
              <a:spAutoFit/>
            </a:bodyPr>
            <a:lstStyle/>
            <a:p>
              <a:pPr eaLnBrk="0" hangingPunct="0">
                <a:spcBef>
                  <a:spcPct val="50000"/>
                </a:spcBef>
              </a:pPr>
              <a:endParaRPr lang="en-US" b="0"/>
            </a:p>
          </p:txBody>
        </p:sp>
        <p:sp>
          <p:nvSpPr>
            <p:cNvPr id="26668" name="Text Box 81"/>
            <p:cNvSpPr txBox="1">
              <a:spLocks noChangeArrowheads="1"/>
            </p:cNvSpPr>
            <p:nvPr/>
          </p:nvSpPr>
          <p:spPr bwMode="auto">
            <a:xfrm>
              <a:off x="480" y="816"/>
              <a:ext cx="1248" cy="250"/>
            </a:xfrm>
            <a:prstGeom prst="rect">
              <a:avLst/>
            </a:prstGeom>
            <a:noFill/>
            <a:ln w="9525">
              <a:noFill/>
              <a:miter lim="800000"/>
              <a:headEnd/>
              <a:tailEnd/>
            </a:ln>
          </p:spPr>
          <p:txBody>
            <a:bodyPr>
              <a:spAutoFit/>
            </a:bodyPr>
            <a:lstStyle/>
            <a:p>
              <a:pPr eaLnBrk="0" hangingPunct="0">
                <a:spcBef>
                  <a:spcPct val="50000"/>
                </a:spcBef>
              </a:pPr>
              <a:r>
                <a:rPr lang="en-US" sz="2000" u="sng">
                  <a:solidFill>
                    <a:srgbClr val="0000FF"/>
                  </a:solidFill>
                  <a:latin typeface=".VnTime" pitchFamily="34" charset="0"/>
                </a:rPr>
                <a:t>Chó ý (sgk-tr61)</a:t>
              </a:r>
            </a:p>
          </p:txBody>
        </p:sp>
        <p:sp>
          <p:nvSpPr>
            <p:cNvPr id="26669" name="Text Box 82"/>
            <p:cNvSpPr txBox="1">
              <a:spLocks noChangeArrowheads="1"/>
            </p:cNvSpPr>
            <p:nvPr/>
          </p:nvSpPr>
          <p:spPr bwMode="auto">
            <a:xfrm>
              <a:off x="336" y="825"/>
              <a:ext cx="288" cy="327"/>
            </a:xfrm>
            <a:prstGeom prst="rect">
              <a:avLst/>
            </a:prstGeom>
            <a:noFill/>
            <a:ln w="9525">
              <a:noFill/>
              <a:miter lim="800000"/>
              <a:headEnd/>
              <a:tailEnd/>
            </a:ln>
          </p:spPr>
          <p:txBody>
            <a:bodyPr>
              <a:spAutoFit/>
            </a:bodyPr>
            <a:lstStyle/>
            <a:p>
              <a:pPr eaLnBrk="0" hangingPunct="0">
                <a:spcBef>
                  <a:spcPct val="50000"/>
                </a:spcBef>
              </a:pPr>
              <a:r>
                <a:rPr lang="en-US" sz="2800" b="0">
                  <a:solidFill>
                    <a:srgbClr val="0000FF"/>
                  </a:solidFill>
                </a:rPr>
                <a:t>*</a:t>
              </a:r>
            </a:p>
          </p:txBody>
        </p:sp>
      </p:grpSp>
      <p:sp>
        <p:nvSpPr>
          <p:cNvPr id="26630" name="Text Box 99"/>
          <p:cNvSpPr txBox="1">
            <a:spLocks noChangeArrowheads="1"/>
          </p:cNvSpPr>
          <p:nvPr/>
        </p:nvSpPr>
        <p:spPr bwMode="auto">
          <a:xfrm>
            <a:off x="76200" y="609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6631" name="Line 104"/>
          <p:cNvSpPr>
            <a:spLocks noChangeShapeType="1"/>
          </p:cNvSpPr>
          <p:nvPr/>
        </p:nvSpPr>
        <p:spPr bwMode="auto">
          <a:xfrm>
            <a:off x="1135063" y="4525963"/>
            <a:ext cx="2606675" cy="0"/>
          </a:xfrm>
          <a:prstGeom prst="line">
            <a:avLst/>
          </a:prstGeom>
          <a:noFill/>
          <a:ln w="28575">
            <a:solidFill>
              <a:srgbClr val="0000FF"/>
            </a:solidFill>
            <a:round/>
            <a:headEnd/>
            <a:tailEnd/>
          </a:ln>
        </p:spPr>
        <p:txBody>
          <a:bodyPr/>
          <a:lstStyle/>
          <a:p>
            <a:endParaRPr lang="en-US"/>
          </a:p>
        </p:txBody>
      </p:sp>
      <p:sp>
        <p:nvSpPr>
          <p:cNvPr id="26632" name="Line 105"/>
          <p:cNvSpPr>
            <a:spLocks noChangeShapeType="1"/>
          </p:cNvSpPr>
          <p:nvPr/>
        </p:nvSpPr>
        <p:spPr bwMode="auto">
          <a:xfrm flipV="1">
            <a:off x="1135063" y="3108325"/>
            <a:ext cx="735012" cy="1417638"/>
          </a:xfrm>
          <a:prstGeom prst="line">
            <a:avLst/>
          </a:prstGeom>
          <a:noFill/>
          <a:ln w="28575">
            <a:solidFill>
              <a:srgbClr val="0000FF"/>
            </a:solidFill>
            <a:round/>
            <a:headEnd/>
            <a:tailEnd/>
          </a:ln>
        </p:spPr>
        <p:txBody>
          <a:bodyPr/>
          <a:lstStyle/>
          <a:p>
            <a:endParaRPr lang="en-US"/>
          </a:p>
        </p:txBody>
      </p:sp>
      <p:sp>
        <p:nvSpPr>
          <p:cNvPr id="26633" name="Line 106"/>
          <p:cNvSpPr>
            <a:spLocks noChangeShapeType="1"/>
          </p:cNvSpPr>
          <p:nvPr/>
        </p:nvSpPr>
        <p:spPr bwMode="auto">
          <a:xfrm>
            <a:off x="1870075" y="3108325"/>
            <a:ext cx="1871663" cy="1417638"/>
          </a:xfrm>
          <a:prstGeom prst="line">
            <a:avLst/>
          </a:prstGeom>
          <a:noFill/>
          <a:ln w="28575">
            <a:solidFill>
              <a:srgbClr val="0000FF"/>
            </a:solidFill>
            <a:round/>
            <a:headEnd/>
            <a:tailEnd/>
          </a:ln>
        </p:spPr>
        <p:txBody>
          <a:bodyPr/>
          <a:lstStyle/>
          <a:p>
            <a:endParaRPr lang="en-US"/>
          </a:p>
        </p:txBody>
      </p:sp>
      <p:sp>
        <p:nvSpPr>
          <p:cNvPr id="26634" name="Line 107"/>
          <p:cNvSpPr>
            <a:spLocks noChangeShapeType="1"/>
          </p:cNvSpPr>
          <p:nvPr/>
        </p:nvSpPr>
        <p:spPr bwMode="auto">
          <a:xfrm>
            <a:off x="1600200" y="3657600"/>
            <a:ext cx="1039813" cy="0"/>
          </a:xfrm>
          <a:prstGeom prst="line">
            <a:avLst/>
          </a:prstGeom>
          <a:noFill/>
          <a:ln w="28575">
            <a:solidFill>
              <a:srgbClr val="0000FF"/>
            </a:solidFill>
            <a:round/>
            <a:headEnd/>
            <a:tailEnd/>
          </a:ln>
        </p:spPr>
        <p:txBody>
          <a:bodyPr/>
          <a:lstStyle/>
          <a:p>
            <a:endParaRPr lang="en-US"/>
          </a:p>
        </p:txBody>
      </p:sp>
      <p:sp>
        <p:nvSpPr>
          <p:cNvPr id="26635" name="Text Box 108"/>
          <p:cNvSpPr txBox="1">
            <a:spLocks noChangeArrowheads="1"/>
          </p:cNvSpPr>
          <p:nvPr/>
        </p:nvSpPr>
        <p:spPr bwMode="auto">
          <a:xfrm>
            <a:off x="1736725" y="2770188"/>
            <a:ext cx="4000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A</a:t>
            </a:r>
          </a:p>
        </p:txBody>
      </p:sp>
      <p:sp>
        <p:nvSpPr>
          <p:cNvPr id="26636" name="Text Box 109"/>
          <p:cNvSpPr txBox="1">
            <a:spLocks noChangeArrowheads="1"/>
          </p:cNvSpPr>
          <p:nvPr/>
        </p:nvSpPr>
        <p:spPr bwMode="auto">
          <a:xfrm>
            <a:off x="925513" y="4465638"/>
            <a:ext cx="401637"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B</a:t>
            </a:r>
          </a:p>
        </p:txBody>
      </p:sp>
      <p:sp>
        <p:nvSpPr>
          <p:cNvPr id="26637" name="Text Box 110"/>
          <p:cNvSpPr txBox="1">
            <a:spLocks noChangeArrowheads="1"/>
          </p:cNvSpPr>
          <p:nvPr/>
        </p:nvSpPr>
        <p:spPr bwMode="auto">
          <a:xfrm>
            <a:off x="3594100" y="4468813"/>
            <a:ext cx="401638"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C</a:t>
            </a:r>
          </a:p>
        </p:txBody>
      </p:sp>
      <p:sp>
        <p:nvSpPr>
          <p:cNvPr id="26638" name="Text Box 111"/>
          <p:cNvSpPr txBox="1">
            <a:spLocks noChangeArrowheads="1"/>
          </p:cNvSpPr>
          <p:nvPr/>
        </p:nvSpPr>
        <p:spPr bwMode="auto">
          <a:xfrm>
            <a:off x="2593975" y="3378200"/>
            <a:ext cx="401638"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E</a:t>
            </a:r>
          </a:p>
        </p:txBody>
      </p:sp>
      <p:sp>
        <p:nvSpPr>
          <p:cNvPr id="26639" name="Text Box 112"/>
          <p:cNvSpPr txBox="1">
            <a:spLocks noChangeArrowheads="1"/>
          </p:cNvSpPr>
          <p:nvPr/>
        </p:nvSpPr>
        <p:spPr bwMode="auto">
          <a:xfrm>
            <a:off x="1198563" y="3417888"/>
            <a:ext cx="401637"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D</a:t>
            </a:r>
          </a:p>
        </p:txBody>
      </p:sp>
      <p:sp>
        <p:nvSpPr>
          <p:cNvPr id="26640" name="Text Box 116"/>
          <p:cNvSpPr txBox="1">
            <a:spLocks noChangeArrowheads="1"/>
          </p:cNvSpPr>
          <p:nvPr/>
        </p:nvSpPr>
        <p:spPr bwMode="auto">
          <a:xfrm>
            <a:off x="1936750" y="4202113"/>
            <a:ext cx="534988"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6,5</a:t>
            </a:r>
          </a:p>
        </p:txBody>
      </p:sp>
      <p:sp>
        <p:nvSpPr>
          <p:cNvPr id="26641" name="Text Box 136"/>
          <p:cNvSpPr txBox="1">
            <a:spLocks noChangeArrowheads="1"/>
          </p:cNvSpPr>
          <p:nvPr/>
        </p:nvSpPr>
        <p:spPr bwMode="auto">
          <a:xfrm>
            <a:off x="5276850" y="2589213"/>
            <a:ext cx="346075"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M</a:t>
            </a:r>
          </a:p>
        </p:txBody>
      </p:sp>
      <p:sp>
        <p:nvSpPr>
          <p:cNvPr id="26642" name="Line 137"/>
          <p:cNvSpPr>
            <a:spLocks noChangeShapeType="1"/>
          </p:cNvSpPr>
          <p:nvPr/>
        </p:nvSpPr>
        <p:spPr bwMode="auto">
          <a:xfrm>
            <a:off x="5637213" y="2895600"/>
            <a:ext cx="766762" cy="0"/>
          </a:xfrm>
          <a:prstGeom prst="line">
            <a:avLst/>
          </a:prstGeom>
          <a:noFill/>
          <a:ln w="28575">
            <a:solidFill>
              <a:srgbClr val="0000FF"/>
            </a:solidFill>
            <a:round/>
            <a:headEnd/>
            <a:tailEnd/>
          </a:ln>
        </p:spPr>
        <p:txBody>
          <a:bodyPr/>
          <a:lstStyle/>
          <a:p>
            <a:endParaRPr lang="en-US"/>
          </a:p>
        </p:txBody>
      </p:sp>
      <p:sp>
        <p:nvSpPr>
          <p:cNvPr id="26643" name="Line 138"/>
          <p:cNvSpPr>
            <a:spLocks noChangeShapeType="1"/>
          </p:cNvSpPr>
          <p:nvPr/>
        </p:nvSpPr>
        <p:spPr bwMode="auto">
          <a:xfrm>
            <a:off x="5637213" y="2900363"/>
            <a:ext cx="1938337" cy="1579562"/>
          </a:xfrm>
          <a:prstGeom prst="line">
            <a:avLst/>
          </a:prstGeom>
          <a:noFill/>
          <a:ln w="28575">
            <a:solidFill>
              <a:srgbClr val="0000FF"/>
            </a:solidFill>
            <a:round/>
            <a:headEnd/>
            <a:tailEnd/>
          </a:ln>
        </p:spPr>
        <p:txBody>
          <a:bodyPr/>
          <a:lstStyle/>
          <a:p>
            <a:endParaRPr lang="en-US"/>
          </a:p>
        </p:txBody>
      </p:sp>
      <p:sp>
        <p:nvSpPr>
          <p:cNvPr id="26644" name="Line 139"/>
          <p:cNvSpPr>
            <a:spLocks noChangeShapeType="1"/>
          </p:cNvSpPr>
          <p:nvPr/>
        </p:nvSpPr>
        <p:spPr bwMode="auto">
          <a:xfrm flipH="1">
            <a:off x="5419725" y="3505200"/>
            <a:ext cx="609600" cy="974725"/>
          </a:xfrm>
          <a:prstGeom prst="line">
            <a:avLst/>
          </a:prstGeom>
          <a:noFill/>
          <a:ln w="28575">
            <a:solidFill>
              <a:srgbClr val="0000FF"/>
            </a:solidFill>
            <a:round/>
            <a:headEnd/>
            <a:tailEnd/>
          </a:ln>
        </p:spPr>
        <p:txBody>
          <a:bodyPr/>
          <a:lstStyle/>
          <a:p>
            <a:endParaRPr lang="en-US"/>
          </a:p>
        </p:txBody>
      </p:sp>
      <p:sp>
        <p:nvSpPr>
          <p:cNvPr id="26645" name="Line 140"/>
          <p:cNvSpPr>
            <a:spLocks noChangeShapeType="1"/>
          </p:cNvSpPr>
          <p:nvPr/>
        </p:nvSpPr>
        <p:spPr bwMode="auto">
          <a:xfrm>
            <a:off x="5419725" y="4479925"/>
            <a:ext cx="2139950" cy="0"/>
          </a:xfrm>
          <a:prstGeom prst="line">
            <a:avLst/>
          </a:prstGeom>
          <a:noFill/>
          <a:ln w="28575">
            <a:solidFill>
              <a:srgbClr val="0000FF"/>
            </a:solidFill>
            <a:round/>
            <a:headEnd/>
            <a:tailEnd/>
          </a:ln>
        </p:spPr>
        <p:txBody>
          <a:bodyPr/>
          <a:lstStyle/>
          <a:p>
            <a:endParaRPr lang="en-US"/>
          </a:p>
        </p:txBody>
      </p:sp>
      <p:sp>
        <p:nvSpPr>
          <p:cNvPr id="26646" name="Line 141"/>
          <p:cNvSpPr>
            <a:spLocks noChangeShapeType="1"/>
          </p:cNvSpPr>
          <p:nvPr/>
        </p:nvSpPr>
        <p:spPr bwMode="auto">
          <a:xfrm flipH="1">
            <a:off x="6032500" y="2895600"/>
            <a:ext cx="369888" cy="609600"/>
          </a:xfrm>
          <a:prstGeom prst="line">
            <a:avLst/>
          </a:prstGeom>
          <a:noFill/>
          <a:ln w="28575">
            <a:solidFill>
              <a:srgbClr val="0000FF"/>
            </a:solidFill>
            <a:round/>
            <a:headEnd/>
            <a:tailEnd/>
          </a:ln>
        </p:spPr>
        <p:txBody>
          <a:bodyPr/>
          <a:lstStyle/>
          <a:p>
            <a:endParaRPr lang="en-US"/>
          </a:p>
        </p:txBody>
      </p:sp>
      <p:sp>
        <p:nvSpPr>
          <p:cNvPr id="26647" name="Text Box 142"/>
          <p:cNvSpPr txBox="1">
            <a:spLocks noChangeArrowheads="1"/>
          </p:cNvSpPr>
          <p:nvPr/>
        </p:nvSpPr>
        <p:spPr bwMode="auto">
          <a:xfrm>
            <a:off x="5672138" y="3163888"/>
            <a:ext cx="246062"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O</a:t>
            </a:r>
          </a:p>
        </p:txBody>
      </p:sp>
      <p:sp>
        <p:nvSpPr>
          <p:cNvPr id="26648" name="Text Box 143"/>
          <p:cNvSpPr txBox="1">
            <a:spLocks noChangeArrowheads="1"/>
          </p:cNvSpPr>
          <p:nvPr/>
        </p:nvSpPr>
        <p:spPr bwMode="auto">
          <a:xfrm>
            <a:off x="5264150" y="4448175"/>
            <a:ext cx="31432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P</a:t>
            </a:r>
          </a:p>
        </p:txBody>
      </p:sp>
      <p:sp>
        <p:nvSpPr>
          <p:cNvPr id="26649" name="Text Box 144"/>
          <p:cNvSpPr txBox="1">
            <a:spLocks noChangeArrowheads="1"/>
          </p:cNvSpPr>
          <p:nvPr/>
        </p:nvSpPr>
        <p:spPr bwMode="auto">
          <a:xfrm>
            <a:off x="6394450" y="2681288"/>
            <a:ext cx="347663"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N</a:t>
            </a:r>
          </a:p>
        </p:txBody>
      </p:sp>
      <p:sp>
        <p:nvSpPr>
          <p:cNvPr id="26650" name="Text Box 145"/>
          <p:cNvSpPr txBox="1">
            <a:spLocks noChangeArrowheads="1"/>
          </p:cNvSpPr>
          <p:nvPr/>
        </p:nvSpPr>
        <p:spPr bwMode="auto">
          <a:xfrm>
            <a:off x="6223000" y="3006725"/>
            <a:ext cx="34607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2</a:t>
            </a:r>
          </a:p>
        </p:txBody>
      </p:sp>
      <p:sp>
        <p:nvSpPr>
          <p:cNvPr id="26651" name="Text Box 146"/>
          <p:cNvSpPr txBox="1">
            <a:spLocks noChangeArrowheads="1"/>
          </p:cNvSpPr>
          <p:nvPr/>
        </p:nvSpPr>
        <p:spPr bwMode="auto">
          <a:xfrm>
            <a:off x="6329363" y="4154488"/>
            <a:ext cx="347662" cy="395287"/>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9</a:t>
            </a:r>
          </a:p>
        </p:txBody>
      </p:sp>
      <p:sp>
        <p:nvSpPr>
          <p:cNvPr id="26652" name="Text Box 149"/>
          <p:cNvSpPr txBox="1">
            <a:spLocks noChangeArrowheads="1"/>
          </p:cNvSpPr>
          <p:nvPr/>
        </p:nvSpPr>
        <p:spPr bwMode="auto">
          <a:xfrm>
            <a:off x="1598613" y="4821238"/>
            <a:ext cx="1647825" cy="427037"/>
          </a:xfrm>
          <a:prstGeom prst="rect">
            <a:avLst/>
          </a:prstGeom>
          <a:noFill/>
          <a:ln w="9525">
            <a:noFill/>
            <a:miter lim="800000"/>
            <a:headEnd/>
            <a:tailEnd/>
          </a:ln>
        </p:spPr>
        <p:txBody>
          <a:bodyPr>
            <a:spAutoFit/>
          </a:bodyPr>
          <a:lstStyle/>
          <a:p>
            <a:pPr>
              <a:spcBef>
                <a:spcPct val="50000"/>
              </a:spcBef>
            </a:pPr>
            <a:r>
              <a:rPr lang="en-US" sz="2200" b="0">
                <a:solidFill>
                  <a:srgbClr val="0033CC"/>
                </a:solidFill>
                <a:latin typeface=".VnTime" pitchFamily="34" charset="0"/>
              </a:rPr>
              <a:t>a, DE// BC</a:t>
            </a:r>
          </a:p>
        </p:txBody>
      </p:sp>
      <p:sp>
        <p:nvSpPr>
          <p:cNvPr id="26653" name="Text Box 150"/>
          <p:cNvSpPr txBox="1">
            <a:spLocks noChangeArrowheads="1"/>
          </p:cNvSpPr>
          <p:nvPr/>
        </p:nvSpPr>
        <p:spPr bwMode="auto">
          <a:xfrm>
            <a:off x="5788025" y="4741863"/>
            <a:ext cx="1497013" cy="427037"/>
          </a:xfrm>
          <a:prstGeom prst="rect">
            <a:avLst/>
          </a:prstGeom>
          <a:noFill/>
          <a:ln w="9525">
            <a:noFill/>
            <a:miter lim="800000"/>
            <a:headEnd/>
            <a:tailEnd/>
          </a:ln>
        </p:spPr>
        <p:txBody>
          <a:bodyPr>
            <a:spAutoFit/>
          </a:bodyPr>
          <a:lstStyle/>
          <a:p>
            <a:pPr>
              <a:spcBef>
                <a:spcPct val="50000"/>
              </a:spcBef>
            </a:pPr>
            <a:r>
              <a:rPr lang="en-US" sz="2200" b="0">
                <a:solidFill>
                  <a:srgbClr val="0033CC"/>
                </a:solidFill>
                <a:latin typeface=".VnTime" pitchFamily="34" charset="0"/>
              </a:rPr>
              <a:t>b, MN// PQ</a:t>
            </a:r>
          </a:p>
        </p:txBody>
      </p:sp>
      <p:sp>
        <p:nvSpPr>
          <p:cNvPr id="26654" name="Text Box 201"/>
          <p:cNvSpPr txBox="1">
            <a:spLocks noChangeArrowheads="1"/>
          </p:cNvSpPr>
          <p:nvPr/>
        </p:nvSpPr>
        <p:spPr bwMode="auto">
          <a:xfrm>
            <a:off x="1447800" y="5500688"/>
            <a:ext cx="2590800" cy="366712"/>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latin typeface="Times New Roman" pitchFamily="18" charset="0"/>
                <a:cs typeface="Times New Roman" pitchFamily="18" charset="0"/>
              </a:rPr>
              <a:t>DÃY 1, 2</a:t>
            </a:r>
            <a:endParaRPr lang="en-US">
              <a:solidFill>
                <a:srgbClr val="FF3300"/>
              </a:solidFill>
              <a:latin typeface=".VnTimeH" pitchFamily="34" charset="0"/>
            </a:endParaRPr>
          </a:p>
        </p:txBody>
      </p:sp>
      <p:sp>
        <p:nvSpPr>
          <p:cNvPr id="26655" name="Text Box 202"/>
          <p:cNvSpPr txBox="1">
            <a:spLocks noChangeArrowheads="1"/>
          </p:cNvSpPr>
          <p:nvPr/>
        </p:nvSpPr>
        <p:spPr bwMode="auto">
          <a:xfrm>
            <a:off x="5765800" y="5562600"/>
            <a:ext cx="2590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latin typeface="Times New Roman" pitchFamily="18" charset="0"/>
                <a:cs typeface="Times New Roman" pitchFamily="18" charset="0"/>
              </a:rPr>
              <a:t> DÃY 3, 4</a:t>
            </a:r>
            <a:endParaRPr lang="en-US">
              <a:solidFill>
                <a:srgbClr val="FF3300"/>
              </a:solidFill>
              <a:latin typeface=".VnTimeH" pitchFamily="34" charset="0"/>
            </a:endParaRPr>
          </a:p>
        </p:txBody>
      </p:sp>
      <p:sp>
        <p:nvSpPr>
          <p:cNvPr id="26656" name="Text Box 204"/>
          <p:cNvSpPr txBox="1">
            <a:spLocks noChangeArrowheads="1"/>
          </p:cNvSpPr>
          <p:nvPr/>
        </p:nvSpPr>
        <p:spPr bwMode="auto">
          <a:xfrm>
            <a:off x="901700" y="1981200"/>
            <a:ext cx="5791200" cy="457200"/>
          </a:xfrm>
          <a:prstGeom prst="rect">
            <a:avLst/>
          </a:prstGeom>
          <a:noFill/>
          <a:ln w="9525">
            <a:noFill/>
            <a:miter lim="800000"/>
            <a:headEnd/>
            <a:tailEnd/>
          </a:ln>
        </p:spPr>
        <p:txBody>
          <a:bodyPr>
            <a:spAutoFit/>
          </a:bodyPr>
          <a:lstStyle/>
          <a:p>
            <a:pPr>
              <a:spcBef>
                <a:spcPct val="50000"/>
              </a:spcBef>
            </a:pPr>
            <a:r>
              <a:rPr lang="en-US" sz="2400" u="sng">
                <a:solidFill>
                  <a:srgbClr val="FF3300"/>
                </a:solidFill>
                <a:latin typeface=".VnTime" pitchFamily="34" charset="0"/>
              </a:rPr>
              <a:t>? 3 (SGK/62) </a:t>
            </a:r>
            <a:r>
              <a:rPr lang="en-US" sz="2400" b="0">
                <a:solidFill>
                  <a:srgbClr val="0000FF"/>
                </a:solidFill>
                <a:latin typeface=".VnTime" pitchFamily="34" charset="0"/>
              </a:rPr>
              <a:t>: </a:t>
            </a:r>
            <a:r>
              <a:rPr lang="en-US" sz="2400">
                <a:solidFill>
                  <a:srgbClr val="0000FF"/>
                </a:solidFill>
                <a:latin typeface=".VnTime" pitchFamily="34" charset="0"/>
              </a:rPr>
              <a:t>TÝnh ®é dµi x trong h×nh?</a:t>
            </a:r>
          </a:p>
        </p:txBody>
      </p:sp>
      <p:sp>
        <p:nvSpPr>
          <p:cNvPr id="26657" name="Text Box 135"/>
          <p:cNvSpPr txBox="1">
            <a:spLocks noChangeArrowheads="1"/>
          </p:cNvSpPr>
          <p:nvPr/>
        </p:nvSpPr>
        <p:spPr bwMode="auto">
          <a:xfrm>
            <a:off x="7518400" y="4419600"/>
            <a:ext cx="1841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Q</a:t>
            </a:r>
          </a:p>
        </p:txBody>
      </p:sp>
      <p:pic>
        <p:nvPicPr>
          <p:cNvPr id="26658" name="Picture 207" descr="Clock"/>
          <p:cNvPicPr>
            <a:picLocks noChangeAspect="1" noChangeArrowheads="1"/>
          </p:cNvPicPr>
          <p:nvPr/>
        </p:nvPicPr>
        <p:blipFill>
          <a:blip r:embed="rId2"/>
          <a:srcRect/>
          <a:stretch>
            <a:fillRect/>
          </a:stretch>
        </p:blipFill>
        <p:spPr bwMode="auto">
          <a:xfrm>
            <a:off x="7391400" y="717550"/>
            <a:ext cx="1212850" cy="1179513"/>
          </a:xfrm>
          <a:prstGeom prst="rect">
            <a:avLst/>
          </a:prstGeom>
          <a:noFill/>
          <a:ln w="9525">
            <a:noFill/>
            <a:miter lim="800000"/>
            <a:headEnd/>
            <a:tailEnd/>
          </a:ln>
        </p:spPr>
      </p:pic>
      <p:grpSp>
        <p:nvGrpSpPr>
          <p:cNvPr id="3" name="Group 208"/>
          <p:cNvGrpSpPr>
            <a:grpSpLocks/>
          </p:cNvGrpSpPr>
          <p:nvPr/>
        </p:nvGrpSpPr>
        <p:grpSpPr bwMode="auto">
          <a:xfrm>
            <a:off x="8013700" y="927100"/>
            <a:ext cx="177800" cy="762000"/>
            <a:chOff x="1008" y="912"/>
            <a:chExt cx="0" cy="864"/>
          </a:xfrm>
        </p:grpSpPr>
        <p:sp>
          <p:nvSpPr>
            <p:cNvPr id="26665" name="Line 209"/>
            <p:cNvSpPr>
              <a:spLocks noChangeShapeType="1"/>
            </p:cNvSpPr>
            <p:nvPr/>
          </p:nvSpPr>
          <p:spPr bwMode="auto">
            <a:xfrm flipV="1">
              <a:off x="1008" y="912"/>
              <a:ext cx="0" cy="432"/>
            </a:xfrm>
            <a:prstGeom prst="line">
              <a:avLst/>
            </a:prstGeom>
            <a:noFill/>
            <a:ln w="28575">
              <a:solidFill>
                <a:srgbClr val="FF0000"/>
              </a:solidFill>
              <a:round/>
              <a:headEnd/>
              <a:tailEnd type="triangle" w="med" len="med"/>
            </a:ln>
          </p:spPr>
          <p:txBody>
            <a:bodyPr/>
            <a:lstStyle/>
            <a:p>
              <a:endParaRPr lang="en-US"/>
            </a:p>
          </p:txBody>
        </p:sp>
        <p:sp>
          <p:nvSpPr>
            <p:cNvPr id="26666" name="Line 210"/>
            <p:cNvSpPr>
              <a:spLocks noChangeShapeType="1"/>
            </p:cNvSpPr>
            <p:nvPr/>
          </p:nvSpPr>
          <p:spPr bwMode="auto">
            <a:xfrm flipV="1">
              <a:off x="1008" y="1344"/>
              <a:ext cx="0" cy="432"/>
            </a:xfrm>
            <a:prstGeom prst="line">
              <a:avLst/>
            </a:prstGeom>
            <a:noFill/>
            <a:ln w="38100">
              <a:solidFill>
                <a:schemeClr val="accent1"/>
              </a:solidFill>
              <a:round/>
              <a:headEnd/>
              <a:tailEnd/>
            </a:ln>
          </p:spPr>
          <p:txBody>
            <a:bodyPr/>
            <a:lstStyle/>
            <a:p>
              <a:endParaRPr lang="en-US"/>
            </a:p>
          </p:txBody>
        </p:sp>
      </p:grpSp>
      <p:sp>
        <p:nvSpPr>
          <p:cNvPr id="26660" name="Text Box 214"/>
          <p:cNvSpPr txBox="1">
            <a:spLocks noChangeArrowheads="1"/>
          </p:cNvSpPr>
          <p:nvPr/>
        </p:nvSpPr>
        <p:spPr bwMode="auto">
          <a:xfrm>
            <a:off x="1447800" y="3133725"/>
            <a:ext cx="4000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2</a:t>
            </a:r>
          </a:p>
        </p:txBody>
      </p:sp>
      <p:sp>
        <p:nvSpPr>
          <p:cNvPr id="26661" name="Text Box 215"/>
          <p:cNvSpPr txBox="1">
            <a:spLocks noChangeArrowheads="1"/>
          </p:cNvSpPr>
          <p:nvPr/>
        </p:nvSpPr>
        <p:spPr bwMode="auto">
          <a:xfrm>
            <a:off x="1066800" y="3848100"/>
            <a:ext cx="401638" cy="398463"/>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3</a:t>
            </a:r>
          </a:p>
        </p:txBody>
      </p:sp>
      <p:sp>
        <p:nvSpPr>
          <p:cNvPr id="26662" name="Text Box 216"/>
          <p:cNvSpPr txBox="1">
            <a:spLocks noChangeArrowheads="1"/>
          </p:cNvSpPr>
          <p:nvPr/>
        </p:nvSpPr>
        <p:spPr bwMode="auto">
          <a:xfrm>
            <a:off x="1804988" y="3302000"/>
            <a:ext cx="400050" cy="396875"/>
          </a:xfrm>
          <a:prstGeom prst="rect">
            <a:avLst/>
          </a:prstGeom>
          <a:noFill/>
          <a:ln w="9525">
            <a:noFill/>
            <a:miter lim="800000"/>
            <a:headEnd/>
            <a:tailEnd/>
          </a:ln>
        </p:spPr>
        <p:txBody>
          <a:bodyPr>
            <a:spAutoFit/>
          </a:bodyPr>
          <a:lstStyle/>
          <a:p>
            <a:pPr>
              <a:spcBef>
                <a:spcPct val="50000"/>
              </a:spcBef>
            </a:pPr>
            <a:r>
              <a:rPr lang="en-US" sz="2000">
                <a:solidFill>
                  <a:srgbClr val="FF3300"/>
                </a:solidFill>
                <a:latin typeface=".VnTime" pitchFamily="34" charset="0"/>
              </a:rPr>
              <a:t>x</a:t>
            </a:r>
          </a:p>
        </p:txBody>
      </p:sp>
      <p:sp>
        <p:nvSpPr>
          <p:cNvPr id="26663" name="Text Box 217"/>
          <p:cNvSpPr txBox="1">
            <a:spLocks noChangeArrowheads="1"/>
          </p:cNvSpPr>
          <p:nvPr/>
        </p:nvSpPr>
        <p:spPr bwMode="auto">
          <a:xfrm>
            <a:off x="5410200" y="3709988"/>
            <a:ext cx="349250" cy="427037"/>
          </a:xfrm>
          <a:prstGeom prst="rect">
            <a:avLst/>
          </a:prstGeom>
          <a:noFill/>
          <a:ln w="9525">
            <a:noFill/>
            <a:miter lim="800000"/>
            <a:headEnd/>
            <a:tailEnd/>
          </a:ln>
        </p:spPr>
        <p:txBody>
          <a:bodyPr>
            <a:spAutoFit/>
          </a:bodyPr>
          <a:lstStyle/>
          <a:p>
            <a:pPr>
              <a:spcBef>
                <a:spcPct val="50000"/>
              </a:spcBef>
            </a:pPr>
            <a:r>
              <a:rPr lang="en-US" sz="2200">
                <a:solidFill>
                  <a:srgbClr val="FF3300"/>
                </a:solidFill>
                <a:latin typeface=".VnTime" pitchFamily="34" charset="0"/>
              </a:rPr>
              <a:t>x</a:t>
            </a:r>
          </a:p>
        </p:txBody>
      </p:sp>
      <p:sp>
        <p:nvSpPr>
          <p:cNvPr id="26664" name="Text Box 218"/>
          <p:cNvSpPr txBox="1">
            <a:spLocks noChangeArrowheads="1"/>
          </p:cNvSpPr>
          <p:nvPr/>
        </p:nvSpPr>
        <p:spPr bwMode="auto">
          <a:xfrm>
            <a:off x="5826125" y="2533650"/>
            <a:ext cx="34607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3</a:t>
            </a:r>
          </a:p>
        </p:txBody>
      </p:sp>
    </p:spTree>
  </p:cSld>
  <p:clrMapOvr>
    <a:masterClrMapping/>
  </p:clrMapOvr>
  <p:transition advClick="0" advTm="1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2000" fill="hold" nodeType="clickEffect">
                                  <p:stCondLst>
                                    <p:cond delay="0"/>
                                  </p:stCondLst>
                                  <p:childTnLst>
                                    <p:animRot by="21600000">
                                      <p:cBhvr>
                                        <p:cTn id="6" dur="6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6200" y="990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2. </a:t>
            </a:r>
            <a:r>
              <a:rPr lang="en-US" sz="2400" u="sng">
                <a:solidFill>
                  <a:srgbClr val="0000FF"/>
                </a:solidFill>
                <a:latin typeface=".VnTime" pitchFamily="34" charset="0"/>
              </a:rPr>
              <a:t>HÖ qu¶ cña ®Þnh lÝ Ta-lÐt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7651" name="Rectangle 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27652"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grpSp>
        <p:nvGrpSpPr>
          <p:cNvPr id="2" name="Group 5"/>
          <p:cNvGrpSpPr>
            <a:grpSpLocks/>
          </p:cNvGrpSpPr>
          <p:nvPr/>
        </p:nvGrpSpPr>
        <p:grpSpPr bwMode="auto">
          <a:xfrm>
            <a:off x="457200" y="1524000"/>
            <a:ext cx="2209800" cy="533400"/>
            <a:chOff x="336" y="816"/>
            <a:chExt cx="1392" cy="336"/>
          </a:xfrm>
        </p:grpSpPr>
        <p:sp>
          <p:nvSpPr>
            <p:cNvPr id="27688" name="Text Box 6"/>
            <p:cNvSpPr txBox="1">
              <a:spLocks noChangeArrowheads="1"/>
            </p:cNvSpPr>
            <p:nvPr/>
          </p:nvSpPr>
          <p:spPr bwMode="auto">
            <a:xfrm>
              <a:off x="384" y="907"/>
              <a:ext cx="384" cy="231"/>
            </a:xfrm>
            <a:prstGeom prst="rect">
              <a:avLst/>
            </a:prstGeom>
            <a:noFill/>
            <a:ln w="9525">
              <a:noFill/>
              <a:miter lim="800000"/>
              <a:headEnd/>
              <a:tailEnd/>
            </a:ln>
          </p:spPr>
          <p:txBody>
            <a:bodyPr>
              <a:spAutoFit/>
            </a:bodyPr>
            <a:lstStyle/>
            <a:p>
              <a:pPr eaLnBrk="0" hangingPunct="0">
                <a:spcBef>
                  <a:spcPct val="50000"/>
                </a:spcBef>
              </a:pPr>
              <a:endParaRPr lang="en-US" b="0"/>
            </a:p>
          </p:txBody>
        </p:sp>
        <p:sp>
          <p:nvSpPr>
            <p:cNvPr id="27689" name="Text Box 7"/>
            <p:cNvSpPr txBox="1">
              <a:spLocks noChangeArrowheads="1"/>
            </p:cNvSpPr>
            <p:nvPr/>
          </p:nvSpPr>
          <p:spPr bwMode="auto">
            <a:xfrm>
              <a:off x="480" y="816"/>
              <a:ext cx="1248" cy="250"/>
            </a:xfrm>
            <a:prstGeom prst="rect">
              <a:avLst/>
            </a:prstGeom>
            <a:noFill/>
            <a:ln w="9525">
              <a:noFill/>
              <a:miter lim="800000"/>
              <a:headEnd/>
              <a:tailEnd/>
            </a:ln>
          </p:spPr>
          <p:txBody>
            <a:bodyPr>
              <a:spAutoFit/>
            </a:bodyPr>
            <a:lstStyle/>
            <a:p>
              <a:pPr eaLnBrk="0" hangingPunct="0">
                <a:spcBef>
                  <a:spcPct val="50000"/>
                </a:spcBef>
              </a:pPr>
              <a:r>
                <a:rPr lang="en-US" sz="2000" u="sng">
                  <a:solidFill>
                    <a:srgbClr val="0000FF"/>
                  </a:solidFill>
                  <a:latin typeface=".VnTime" pitchFamily="34" charset="0"/>
                </a:rPr>
                <a:t>Chó ý (sgk-tr61)</a:t>
              </a:r>
            </a:p>
          </p:txBody>
        </p:sp>
        <p:sp>
          <p:nvSpPr>
            <p:cNvPr id="27690" name="Text Box 8"/>
            <p:cNvSpPr txBox="1">
              <a:spLocks noChangeArrowheads="1"/>
            </p:cNvSpPr>
            <p:nvPr/>
          </p:nvSpPr>
          <p:spPr bwMode="auto">
            <a:xfrm>
              <a:off x="336" y="825"/>
              <a:ext cx="288" cy="327"/>
            </a:xfrm>
            <a:prstGeom prst="rect">
              <a:avLst/>
            </a:prstGeom>
            <a:noFill/>
            <a:ln w="9525">
              <a:noFill/>
              <a:miter lim="800000"/>
              <a:headEnd/>
              <a:tailEnd/>
            </a:ln>
          </p:spPr>
          <p:txBody>
            <a:bodyPr>
              <a:spAutoFit/>
            </a:bodyPr>
            <a:lstStyle/>
            <a:p>
              <a:pPr eaLnBrk="0" hangingPunct="0">
                <a:spcBef>
                  <a:spcPct val="50000"/>
                </a:spcBef>
              </a:pPr>
              <a:r>
                <a:rPr lang="en-US" sz="2800" b="0">
                  <a:solidFill>
                    <a:srgbClr val="0000FF"/>
                  </a:solidFill>
                </a:rPr>
                <a:t>*</a:t>
              </a:r>
            </a:p>
          </p:txBody>
        </p:sp>
      </p:grpSp>
      <p:sp>
        <p:nvSpPr>
          <p:cNvPr id="27654" name="Text Box 9"/>
          <p:cNvSpPr txBox="1">
            <a:spLocks noChangeArrowheads="1"/>
          </p:cNvSpPr>
          <p:nvPr/>
        </p:nvSpPr>
        <p:spPr bwMode="auto">
          <a:xfrm>
            <a:off x="76200" y="609600"/>
            <a:ext cx="6096000" cy="9144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000" b="0" u="sng">
                <a:solidFill>
                  <a:srgbClr val="0000FF"/>
                </a:solidFill>
              </a:rPr>
              <a:t>(sgk- tr60)</a:t>
            </a:r>
          </a:p>
          <a:p>
            <a:pPr>
              <a:spcBef>
                <a:spcPct val="50000"/>
              </a:spcBef>
            </a:pPr>
            <a:endParaRPr lang="en-US" sz="2000" u="sng">
              <a:solidFill>
                <a:srgbClr val="0000FF"/>
              </a:solidFill>
              <a:latin typeface=".VnTime" pitchFamily="34" charset="0"/>
            </a:endParaRPr>
          </a:p>
        </p:txBody>
      </p:sp>
      <p:sp>
        <p:nvSpPr>
          <p:cNvPr id="27655" name="Line 10"/>
          <p:cNvSpPr>
            <a:spLocks noChangeShapeType="1"/>
          </p:cNvSpPr>
          <p:nvPr/>
        </p:nvSpPr>
        <p:spPr bwMode="auto">
          <a:xfrm>
            <a:off x="1135063" y="4525963"/>
            <a:ext cx="2606675" cy="0"/>
          </a:xfrm>
          <a:prstGeom prst="line">
            <a:avLst/>
          </a:prstGeom>
          <a:noFill/>
          <a:ln w="28575">
            <a:solidFill>
              <a:srgbClr val="0000FF"/>
            </a:solidFill>
            <a:round/>
            <a:headEnd/>
            <a:tailEnd/>
          </a:ln>
        </p:spPr>
        <p:txBody>
          <a:bodyPr/>
          <a:lstStyle/>
          <a:p>
            <a:endParaRPr lang="en-US"/>
          </a:p>
        </p:txBody>
      </p:sp>
      <p:sp>
        <p:nvSpPr>
          <p:cNvPr id="27656" name="Line 11"/>
          <p:cNvSpPr>
            <a:spLocks noChangeShapeType="1"/>
          </p:cNvSpPr>
          <p:nvPr/>
        </p:nvSpPr>
        <p:spPr bwMode="auto">
          <a:xfrm flipV="1">
            <a:off x="1135063" y="3108325"/>
            <a:ext cx="735012" cy="1417638"/>
          </a:xfrm>
          <a:prstGeom prst="line">
            <a:avLst/>
          </a:prstGeom>
          <a:noFill/>
          <a:ln w="28575">
            <a:solidFill>
              <a:srgbClr val="0000FF"/>
            </a:solidFill>
            <a:round/>
            <a:headEnd/>
            <a:tailEnd/>
          </a:ln>
        </p:spPr>
        <p:txBody>
          <a:bodyPr/>
          <a:lstStyle/>
          <a:p>
            <a:endParaRPr lang="en-US"/>
          </a:p>
        </p:txBody>
      </p:sp>
      <p:sp>
        <p:nvSpPr>
          <p:cNvPr id="27657" name="Line 12"/>
          <p:cNvSpPr>
            <a:spLocks noChangeShapeType="1"/>
          </p:cNvSpPr>
          <p:nvPr/>
        </p:nvSpPr>
        <p:spPr bwMode="auto">
          <a:xfrm>
            <a:off x="1870075" y="3108325"/>
            <a:ext cx="1871663" cy="1417638"/>
          </a:xfrm>
          <a:prstGeom prst="line">
            <a:avLst/>
          </a:prstGeom>
          <a:noFill/>
          <a:ln w="28575">
            <a:solidFill>
              <a:srgbClr val="0000FF"/>
            </a:solidFill>
            <a:round/>
            <a:headEnd/>
            <a:tailEnd/>
          </a:ln>
        </p:spPr>
        <p:txBody>
          <a:bodyPr/>
          <a:lstStyle/>
          <a:p>
            <a:endParaRPr lang="en-US"/>
          </a:p>
        </p:txBody>
      </p:sp>
      <p:sp>
        <p:nvSpPr>
          <p:cNvPr id="27658" name="Line 13"/>
          <p:cNvSpPr>
            <a:spLocks noChangeShapeType="1"/>
          </p:cNvSpPr>
          <p:nvPr/>
        </p:nvSpPr>
        <p:spPr bwMode="auto">
          <a:xfrm>
            <a:off x="1600200" y="3657600"/>
            <a:ext cx="1039813" cy="0"/>
          </a:xfrm>
          <a:prstGeom prst="line">
            <a:avLst/>
          </a:prstGeom>
          <a:noFill/>
          <a:ln w="28575">
            <a:solidFill>
              <a:srgbClr val="0000FF"/>
            </a:solidFill>
            <a:round/>
            <a:headEnd/>
            <a:tailEnd/>
          </a:ln>
        </p:spPr>
        <p:txBody>
          <a:bodyPr/>
          <a:lstStyle/>
          <a:p>
            <a:endParaRPr lang="en-US"/>
          </a:p>
        </p:txBody>
      </p:sp>
      <p:sp>
        <p:nvSpPr>
          <p:cNvPr id="27659" name="Text Box 14"/>
          <p:cNvSpPr txBox="1">
            <a:spLocks noChangeArrowheads="1"/>
          </p:cNvSpPr>
          <p:nvPr/>
        </p:nvSpPr>
        <p:spPr bwMode="auto">
          <a:xfrm>
            <a:off x="1736725" y="2770188"/>
            <a:ext cx="4000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A</a:t>
            </a:r>
          </a:p>
        </p:txBody>
      </p:sp>
      <p:sp>
        <p:nvSpPr>
          <p:cNvPr id="27660" name="Text Box 15"/>
          <p:cNvSpPr txBox="1">
            <a:spLocks noChangeArrowheads="1"/>
          </p:cNvSpPr>
          <p:nvPr/>
        </p:nvSpPr>
        <p:spPr bwMode="auto">
          <a:xfrm>
            <a:off x="925513" y="4465638"/>
            <a:ext cx="401637"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B</a:t>
            </a:r>
          </a:p>
        </p:txBody>
      </p:sp>
      <p:sp>
        <p:nvSpPr>
          <p:cNvPr id="27661" name="Text Box 16"/>
          <p:cNvSpPr txBox="1">
            <a:spLocks noChangeArrowheads="1"/>
          </p:cNvSpPr>
          <p:nvPr/>
        </p:nvSpPr>
        <p:spPr bwMode="auto">
          <a:xfrm>
            <a:off x="3594100" y="4468813"/>
            <a:ext cx="401638" cy="396875"/>
          </a:xfrm>
          <a:prstGeom prst="rect">
            <a:avLst/>
          </a:prstGeom>
          <a:noFill/>
          <a:ln w="9525">
            <a:noFill/>
            <a:miter lim="800000"/>
            <a:headEnd/>
            <a:tailEnd/>
          </a:ln>
        </p:spPr>
        <p:txBody>
          <a:bodyPr>
            <a:spAutoFit/>
          </a:bodyPr>
          <a:lstStyle/>
          <a:p>
            <a:pPr>
              <a:spcBef>
                <a:spcPct val="50000"/>
              </a:spcBef>
            </a:pPr>
            <a:r>
              <a:rPr lang="en-US" sz="2000" dirty="0">
                <a:solidFill>
                  <a:srgbClr val="006600"/>
                </a:solidFill>
                <a:latin typeface=".VnTime" pitchFamily="34" charset="0"/>
              </a:rPr>
              <a:t>C</a:t>
            </a:r>
          </a:p>
        </p:txBody>
      </p:sp>
      <p:sp>
        <p:nvSpPr>
          <p:cNvPr id="27662" name="Text Box 17"/>
          <p:cNvSpPr txBox="1">
            <a:spLocks noChangeArrowheads="1"/>
          </p:cNvSpPr>
          <p:nvPr/>
        </p:nvSpPr>
        <p:spPr bwMode="auto">
          <a:xfrm>
            <a:off x="2593975" y="3378200"/>
            <a:ext cx="401638"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E</a:t>
            </a:r>
          </a:p>
        </p:txBody>
      </p:sp>
      <p:sp>
        <p:nvSpPr>
          <p:cNvPr id="27663" name="Text Box 18"/>
          <p:cNvSpPr txBox="1">
            <a:spLocks noChangeArrowheads="1"/>
          </p:cNvSpPr>
          <p:nvPr/>
        </p:nvSpPr>
        <p:spPr bwMode="auto">
          <a:xfrm>
            <a:off x="1198563" y="3417888"/>
            <a:ext cx="401637"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D</a:t>
            </a:r>
          </a:p>
        </p:txBody>
      </p:sp>
      <p:sp>
        <p:nvSpPr>
          <p:cNvPr id="27664" name="Text Box 22"/>
          <p:cNvSpPr txBox="1">
            <a:spLocks noChangeArrowheads="1"/>
          </p:cNvSpPr>
          <p:nvPr/>
        </p:nvSpPr>
        <p:spPr bwMode="auto">
          <a:xfrm>
            <a:off x="1936750" y="4202113"/>
            <a:ext cx="534988" cy="396875"/>
          </a:xfrm>
          <a:prstGeom prst="rect">
            <a:avLst/>
          </a:prstGeom>
          <a:noFill/>
          <a:ln w="9525">
            <a:noFill/>
            <a:miter lim="800000"/>
            <a:headEnd/>
            <a:tailEnd/>
          </a:ln>
        </p:spPr>
        <p:txBody>
          <a:bodyPr>
            <a:spAutoFit/>
          </a:bodyPr>
          <a:lstStyle/>
          <a:p>
            <a:pPr>
              <a:spcBef>
                <a:spcPct val="50000"/>
              </a:spcBef>
            </a:pPr>
            <a:r>
              <a:rPr lang="en-US" sz="2000" dirty="0">
                <a:solidFill>
                  <a:srgbClr val="006600"/>
                </a:solidFill>
                <a:latin typeface=".VnTime" pitchFamily="34" charset="0"/>
              </a:rPr>
              <a:t>6,5</a:t>
            </a:r>
          </a:p>
        </p:txBody>
      </p:sp>
      <p:sp>
        <p:nvSpPr>
          <p:cNvPr id="27665" name="Text Box 24"/>
          <p:cNvSpPr txBox="1">
            <a:spLocks noChangeArrowheads="1"/>
          </p:cNvSpPr>
          <p:nvPr/>
        </p:nvSpPr>
        <p:spPr bwMode="auto">
          <a:xfrm>
            <a:off x="5270500" y="2589213"/>
            <a:ext cx="346075"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M</a:t>
            </a:r>
          </a:p>
        </p:txBody>
      </p:sp>
      <p:sp>
        <p:nvSpPr>
          <p:cNvPr id="27666" name="Line 25"/>
          <p:cNvSpPr>
            <a:spLocks noChangeShapeType="1"/>
          </p:cNvSpPr>
          <p:nvPr/>
        </p:nvSpPr>
        <p:spPr bwMode="auto">
          <a:xfrm>
            <a:off x="5630863" y="2895600"/>
            <a:ext cx="766762" cy="0"/>
          </a:xfrm>
          <a:prstGeom prst="line">
            <a:avLst/>
          </a:prstGeom>
          <a:noFill/>
          <a:ln w="28575">
            <a:solidFill>
              <a:srgbClr val="0000FF"/>
            </a:solidFill>
            <a:round/>
            <a:headEnd/>
            <a:tailEnd/>
          </a:ln>
        </p:spPr>
        <p:txBody>
          <a:bodyPr/>
          <a:lstStyle/>
          <a:p>
            <a:endParaRPr lang="en-US"/>
          </a:p>
        </p:txBody>
      </p:sp>
      <p:sp>
        <p:nvSpPr>
          <p:cNvPr id="27667" name="Line 26"/>
          <p:cNvSpPr>
            <a:spLocks noChangeShapeType="1"/>
          </p:cNvSpPr>
          <p:nvPr/>
        </p:nvSpPr>
        <p:spPr bwMode="auto">
          <a:xfrm>
            <a:off x="5630863" y="2900363"/>
            <a:ext cx="1938337" cy="1579562"/>
          </a:xfrm>
          <a:prstGeom prst="line">
            <a:avLst/>
          </a:prstGeom>
          <a:noFill/>
          <a:ln w="28575">
            <a:solidFill>
              <a:srgbClr val="0000FF"/>
            </a:solidFill>
            <a:round/>
            <a:headEnd/>
            <a:tailEnd/>
          </a:ln>
        </p:spPr>
        <p:txBody>
          <a:bodyPr/>
          <a:lstStyle/>
          <a:p>
            <a:endParaRPr lang="en-US"/>
          </a:p>
        </p:txBody>
      </p:sp>
      <p:sp>
        <p:nvSpPr>
          <p:cNvPr id="27668" name="Line 27"/>
          <p:cNvSpPr>
            <a:spLocks noChangeShapeType="1"/>
          </p:cNvSpPr>
          <p:nvPr/>
        </p:nvSpPr>
        <p:spPr bwMode="auto">
          <a:xfrm flipH="1">
            <a:off x="5413375" y="3505200"/>
            <a:ext cx="609600" cy="974725"/>
          </a:xfrm>
          <a:prstGeom prst="line">
            <a:avLst/>
          </a:prstGeom>
          <a:noFill/>
          <a:ln w="28575">
            <a:solidFill>
              <a:srgbClr val="0000FF"/>
            </a:solidFill>
            <a:round/>
            <a:headEnd/>
            <a:tailEnd/>
          </a:ln>
        </p:spPr>
        <p:txBody>
          <a:bodyPr/>
          <a:lstStyle/>
          <a:p>
            <a:endParaRPr lang="en-US"/>
          </a:p>
        </p:txBody>
      </p:sp>
      <p:sp>
        <p:nvSpPr>
          <p:cNvPr id="27669" name="Line 28"/>
          <p:cNvSpPr>
            <a:spLocks noChangeShapeType="1"/>
          </p:cNvSpPr>
          <p:nvPr/>
        </p:nvSpPr>
        <p:spPr bwMode="auto">
          <a:xfrm>
            <a:off x="5413375" y="4479925"/>
            <a:ext cx="2139950" cy="0"/>
          </a:xfrm>
          <a:prstGeom prst="line">
            <a:avLst/>
          </a:prstGeom>
          <a:noFill/>
          <a:ln w="28575">
            <a:solidFill>
              <a:srgbClr val="0000FF"/>
            </a:solidFill>
            <a:round/>
            <a:headEnd/>
            <a:tailEnd/>
          </a:ln>
        </p:spPr>
        <p:txBody>
          <a:bodyPr/>
          <a:lstStyle/>
          <a:p>
            <a:endParaRPr lang="en-US"/>
          </a:p>
        </p:txBody>
      </p:sp>
      <p:sp>
        <p:nvSpPr>
          <p:cNvPr id="27670" name="Line 29"/>
          <p:cNvSpPr>
            <a:spLocks noChangeShapeType="1"/>
          </p:cNvSpPr>
          <p:nvPr/>
        </p:nvSpPr>
        <p:spPr bwMode="auto">
          <a:xfrm flipH="1">
            <a:off x="6026150" y="2895600"/>
            <a:ext cx="369888" cy="609600"/>
          </a:xfrm>
          <a:prstGeom prst="line">
            <a:avLst/>
          </a:prstGeom>
          <a:noFill/>
          <a:ln w="28575">
            <a:solidFill>
              <a:srgbClr val="0000FF"/>
            </a:solidFill>
            <a:round/>
            <a:headEnd/>
            <a:tailEnd/>
          </a:ln>
        </p:spPr>
        <p:txBody>
          <a:bodyPr/>
          <a:lstStyle/>
          <a:p>
            <a:endParaRPr lang="en-US"/>
          </a:p>
        </p:txBody>
      </p:sp>
      <p:sp>
        <p:nvSpPr>
          <p:cNvPr id="27671" name="Text Box 30"/>
          <p:cNvSpPr txBox="1">
            <a:spLocks noChangeArrowheads="1"/>
          </p:cNvSpPr>
          <p:nvPr/>
        </p:nvSpPr>
        <p:spPr bwMode="auto">
          <a:xfrm>
            <a:off x="5665788" y="3163888"/>
            <a:ext cx="246062"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O</a:t>
            </a:r>
          </a:p>
        </p:txBody>
      </p:sp>
      <p:sp>
        <p:nvSpPr>
          <p:cNvPr id="27672" name="Text Box 31"/>
          <p:cNvSpPr txBox="1">
            <a:spLocks noChangeArrowheads="1"/>
          </p:cNvSpPr>
          <p:nvPr/>
        </p:nvSpPr>
        <p:spPr bwMode="auto">
          <a:xfrm>
            <a:off x="5257800" y="4448175"/>
            <a:ext cx="31432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P</a:t>
            </a:r>
          </a:p>
        </p:txBody>
      </p:sp>
      <p:sp>
        <p:nvSpPr>
          <p:cNvPr id="27673" name="Text Box 32"/>
          <p:cNvSpPr txBox="1">
            <a:spLocks noChangeArrowheads="1"/>
          </p:cNvSpPr>
          <p:nvPr/>
        </p:nvSpPr>
        <p:spPr bwMode="auto">
          <a:xfrm>
            <a:off x="6388100" y="2681288"/>
            <a:ext cx="347663"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N</a:t>
            </a:r>
          </a:p>
        </p:txBody>
      </p:sp>
      <p:sp>
        <p:nvSpPr>
          <p:cNvPr id="27674" name="Text Box 33"/>
          <p:cNvSpPr txBox="1">
            <a:spLocks noChangeArrowheads="1"/>
          </p:cNvSpPr>
          <p:nvPr/>
        </p:nvSpPr>
        <p:spPr bwMode="auto">
          <a:xfrm>
            <a:off x="6216650" y="3006725"/>
            <a:ext cx="34607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2</a:t>
            </a:r>
          </a:p>
        </p:txBody>
      </p:sp>
      <p:sp>
        <p:nvSpPr>
          <p:cNvPr id="27675" name="Text Box 34"/>
          <p:cNvSpPr txBox="1">
            <a:spLocks noChangeArrowheads="1"/>
          </p:cNvSpPr>
          <p:nvPr/>
        </p:nvSpPr>
        <p:spPr bwMode="auto">
          <a:xfrm>
            <a:off x="6323013" y="4154488"/>
            <a:ext cx="347662" cy="395287"/>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9</a:t>
            </a:r>
          </a:p>
        </p:txBody>
      </p:sp>
      <p:sp>
        <p:nvSpPr>
          <p:cNvPr id="27676" name="Text Box 36"/>
          <p:cNvSpPr txBox="1">
            <a:spLocks noChangeArrowheads="1"/>
          </p:cNvSpPr>
          <p:nvPr/>
        </p:nvSpPr>
        <p:spPr bwMode="auto">
          <a:xfrm>
            <a:off x="1598613" y="4821238"/>
            <a:ext cx="1647825" cy="427037"/>
          </a:xfrm>
          <a:prstGeom prst="rect">
            <a:avLst/>
          </a:prstGeom>
          <a:noFill/>
          <a:ln w="9525">
            <a:noFill/>
            <a:miter lim="800000"/>
            <a:headEnd/>
            <a:tailEnd/>
          </a:ln>
        </p:spPr>
        <p:txBody>
          <a:bodyPr>
            <a:spAutoFit/>
          </a:bodyPr>
          <a:lstStyle/>
          <a:p>
            <a:pPr>
              <a:spcBef>
                <a:spcPct val="50000"/>
              </a:spcBef>
            </a:pPr>
            <a:r>
              <a:rPr lang="en-US" sz="2200" b="0">
                <a:solidFill>
                  <a:srgbClr val="0033CC"/>
                </a:solidFill>
                <a:latin typeface=".VnTime" pitchFamily="34" charset="0"/>
              </a:rPr>
              <a:t>a, DE// BC</a:t>
            </a:r>
          </a:p>
        </p:txBody>
      </p:sp>
      <p:sp>
        <p:nvSpPr>
          <p:cNvPr id="27677" name="Text Box 37"/>
          <p:cNvSpPr txBox="1">
            <a:spLocks noChangeArrowheads="1"/>
          </p:cNvSpPr>
          <p:nvPr/>
        </p:nvSpPr>
        <p:spPr bwMode="auto">
          <a:xfrm>
            <a:off x="5781675" y="4741863"/>
            <a:ext cx="1497013" cy="427037"/>
          </a:xfrm>
          <a:prstGeom prst="rect">
            <a:avLst/>
          </a:prstGeom>
          <a:noFill/>
          <a:ln w="9525">
            <a:noFill/>
            <a:miter lim="800000"/>
            <a:headEnd/>
            <a:tailEnd/>
          </a:ln>
        </p:spPr>
        <p:txBody>
          <a:bodyPr>
            <a:spAutoFit/>
          </a:bodyPr>
          <a:lstStyle/>
          <a:p>
            <a:pPr>
              <a:spcBef>
                <a:spcPct val="50000"/>
              </a:spcBef>
            </a:pPr>
            <a:r>
              <a:rPr lang="en-US" sz="2200" b="0">
                <a:solidFill>
                  <a:srgbClr val="0033CC"/>
                </a:solidFill>
                <a:latin typeface=".VnTime" pitchFamily="34" charset="0"/>
              </a:rPr>
              <a:t>b, MN// PQ</a:t>
            </a:r>
          </a:p>
        </p:txBody>
      </p:sp>
      <p:sp>
        <p:nvSpPr>
          <p:cNvPr id="27678" name="Text Box 38"/>
          <p:cNvSpPr txBox="1">
            <a:spLocks noChangeArrowheads="1"/>
          </p:cNvSpPr>
          <p:nvPr/>
        </p:nvSpPr>
        <p:spPr bwMode="auto">
          <a:xfrm>
            <a:off x="1447800" y="5500688"/>
            <a:ext cx="2590800" cy="366712"/>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latin typeface=".VnTimeH" pitchFamily="34" charset="0"/>
              </a:rPr>
              <a:t>(NHãM 1)</a:t>
            </a:r>
          </a:p>
        </p:txBody>
      </p:sp>
      <p:sp>
        <p:nvSpPr>
          <p:cNvPr id="27679" name="Text Box 39"/>
          <p:cNvSpPr txBox="1">
            <a:spLocks noChangeArrowheads="1"/>
          </p:cNvSpPr>
          <p:nvPr/>
        </p:nvSpPr>
        <p:spPr bwMode="auto">
          <a:xfrm>
            <a:off x="5791200" y="5562600"/>
            <a:ext cx="2590800" cy="366713"/>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latin typeface=".VnTimeH" pitchFamily="34" charset="0"/>
              </a:rPr>
              <a:t>(NHãM 2)</a:t>
            </a:r>
          </a:p>
        </p:txBody>
      </p:sp>
      <p:sp>
        <p:nvSpPr>
          <p:cNvPr id="27680" name="Text Box 40"/>
          <p:cNvSpPr txBox="1">
            <a:spLocks noChangeArrowheads="1"/>
          </p:cNvSpPr>
          <p:nvPr/>
        </p:nvSpPr>
        <p:spPr bwMode="auto">
          <a:xfrm>
            <a:off x="914400" y="2057400"/>
            <a:ext cx="5257800" cy="457200"/>
          </a:xfrm>
          <a:prstGeom prst="rect">
            <a:avLst/>
          </a:prstGeom>
          <a:noFill/>
          <a:ln w="9525">
            <a:noFill/>
            <a:miter lim="800000"/>
            <a:headEnd/>
            <a:tailEnd/>
          </a:ln>
        </p:spPr>
        <p:txBody>
          <a:bodyPr>
            <a:spAutoFit/>
          </a:bodyPr>
          <a:lstStyle/>
          <a:p>
            <a:pPr>
              <a:spcBef>
                <a:spcPct val="50000"/>
              </a:spcBef>
            </a:pPr>
            <a:r>
              <a:rPr lang="en-US" sz="2000" u="sng">
                <a:solidFill>
                  <a:srgbClr val="FF3300"/>
                </a:solidFill>
                <a:latin typeface=".VnTime" pitchFamily="34" charset="0"/>
              </a:rPr>
              <a:t>? 3 (SGK/62) </a:t>
            </a:r>
            <a:r>
              <a:rPr lang="en-US" sz="2000" b="0">
                <a:solidFill>
                  <a:srgbClr val="0000FF"/>
                </a:solidFill>
                <a:latin typeface=".VnTime" pitchFamily="34" charset="0"/>
              </a:rPr>
              <a:t>: </a:t>
            </a:r>
            <a:r>
              <a:rPr lang="en-US" sz="2400">
                <a:solidFill>
                  <a:srgbClr val="0000FF"/>
                </a:solidFill>
                <a:latin typeface=".VnTime" pitchFamily="34" charset="0"/>
              </a:rPr>
              <a:t>TÝnh ®é dµi x trong h×nh ?</a:t>
            </a:r>
          </a:p>
        </p:txBody>
      </p:sp>
      <p:sp>
        <p:nvSpPr>
          <p:cNvPr id="27681" name="Text Box 41"/>
          <p:cNvSpPr txBox="1">
            <a:spLocks noChangeArrowheads="1"/>
          </p:cNvSpPr>
          <p:nvPr/>
        </p:nvSpPr>
        <p:spPr bwMode="auto">
          <a:xfrm>
            <a:off x="7512050" y="4419600"/>
            <a:ext cx="1841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Q</a:t>
            </a:r>
          </a:p>
        </p:txBody>
      </p:sp>
      <p:sp>
        <p:nvSpPr>
          <p:cNvPr id="169006" name="AutoShape 46"/>
          <p:cNvSpPr>
            <a:spLocks noChangeArrowheads="1"/>
          </p:cNvSpPr>
          <p:nvPr/>
        </p:nvSpPr>
        <p:spPr bwMode="auto">
          <a:xfrm>
            <a:off x="6172200" y="838200"/>
            <a:ext cx="2808288" cy="900113"/>
          </a:xfrm>
          <a:prstGeom prst="irregularSeal1">
            <a:avLst/>
          </a:prstGeom>
          <a:gradFill rotWithShape="1">
            <a:gsLst>
              <a:gs pos="0">
                <a:schemeClr val="bg1"/>
              </a:gs>
              <a:gs pos="100000">
                <a:srgbClr val="FF0000"/>
              </a:gs>
            </a:gsLst>
            <a:path path="shape">
              <a:fillToRect l="50000" t="50000" r="50000" b="50000"/>
            </a:path>
          </a:gradFill>
          <a:ln w="9525">
            <a:solidFill>
              <a:schemeClr val="tx1"/>
            </a:solidFill>
            <a:miter lim="800000"/>
            <a:headEnd/>
            <a:tailEnd/>
          </a:ln>
        </p:spPr>
        <p:txBody>
          <a:bodyPr wrap="none" anchor="ctr"/>
          <a:lstStyle/>
          <a:p>
            <a:pPr algn="ctr"/>
            <a:r>
              <a:rPr lang="en-US" sz="2400">
                <a:latin typeface=".VnTime" pitchFamily="34" charset="0"/>
              </a:rPr>
              <a:t>HÕt giê</a:t>
            </a:r>
          </a:p>
        </p:txBody>
      </p:sp>
      <p:sp>
        <p:nvSpPr>
          <p:cNvPr id="27683" name="Text Box 47"/>
          <p:cNvSpPr txBox="1">
            <a:spLocks noChangeArrowheads="1"/>
          </p:cNvSpPr>
          <p:nvPr/>
        </p:nvSpPr>
        <p:spPr bwMode="auto">
          <a:xfrm>
            <a:off x="1447800" y="3133725"/>
            <a:ext cx="400050" cy="396875"/>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2</a:t>
            </a:r>
          </a:p>
        </p:txBody>
      </p:sp>
      <p:sp>
        <p:nvSpPr>
          <p:cNvPr id="27684" name="Text Box 48"/>
          <p:cNvSpPr txBox="1">
            <a:spLocks noChangeArrowheads="1"/>
          </p:cNvSpPr>
          <p:nvPr/>
        </p:nvSpPr>
        <p:spPr bwMode="auto">
          <a:xfrm>
            <a:off x="1066800" y="3848100"/>
            <a:ext cx="401638" cy="398463"/>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3</a:t>
            </a:r>
          </a:p>
        </p:txBody>
      </p:sp>
      <p:sp>
        <p:nvSpPr>
          <p:cNvPr id="27685" name="Text Box 49"/>
          <p:cNvSpPr txBox="1">
            <a:spLocks noChangeArrowheads="1"/>
          </p:cNvSpPr>
          <p:nvPr/>
        </p:nvSpPr>
        <p:spPr bwMode="auto">
          <a:xfrm>
            <a:off x="1804988" y="3302000"/>
            <a:ext cx="400050" cy="396875"/>
          </a:xfrm>
          <a:prstGeom prst="rect">
            <a:avLst/>
          </a:prstGeom>
          <a:noFill/>
          <a:ln w="9525">
            <a:noFill/>
            <a:miter lim="800000"/>
            <a:headEnd/>
            <a:tailEnd/>
          </a:ln>
        </p:spPr>
        <p:txBody>
          <a:bodyPr>
            <a:spAutoFit/>
          </a:bodyPr>
          <a:lstStyle/>
          <a:p>
            <a:pPr>
              <a:spcBef>
                <a:spcPct val="50000"/>
              </a:spcBef>
            </a:pPr>
            <a:r>
              <a:rPr lang="en-US" sz="2000">
                <a:solidFill>
                  <a:srgbClr val="FF3300"/>
                </a:solidFill>
                <a:latin typeface=".VnTime" pitchFamily="34" charset="0"/>
              </a:rPr>
              <a:t>x</a:t>
            </a:r>
          </a:p>
        </p:txBody>
      </p:sp>
      <p:sp>
        <p:nvSpPr>
          <p:cNvPr id="27686" name="Text Box 50"/>
          <p:cNvSpPr txBox="1">
            <a:spLocks noChangeArrowheads="1"/>
          </p:cNvSpPr>
          <p:nvPr/>
        </p:nvSpPr>
        <p:spPr bwMode="auto">
          <a:xfrm>
            <a:off x="5410200" y="3709988"/>
            <a:ext cx="349250" cy="427037"/>
          </a:xfrm>
          <a:prstGeom prst="rect">
            <a:avLst/>
          </a:prstGeom>
          <a:noFill/>
          <a:ln w="9525">
            <a:noFill/>
            <a:miter lim="800000"/>
            <a:headEnd/>
            <a:tailEnd/>
          </a:ln>
        </p:spPr>
        <p:txBody>
          <a:bodyPr>
            <a:spAutoFit/>
          </a:bodyPr>
          <a:lstStyle/>
          <a:p>
            <a:pPr>
              <a:spcBef>
                <a:spcPct val="50000"/>
              </a:spcBef>
            </a:pPr>
            <a:r>
              <a:rPr lang="en-US" sz="2200">
                <a:solidFill>
                  <a:srgbClr val="FF3300"/>
                </a:solidFill>
                <a:latin typeface=".VnTime" pitchFamily="34" charset="0"/>
              </a:rPr>
              <a:t>x</a:t>
            </a:r>
          </a:p>
        </p:txBody>
      </p:sp>
      <p:sp>
        <p:nvSpPr>
          <p:cNvPr id="27687" name="Text Box 51"/>
          <p:cNvSpPr txBox="1">
            <a:spLocks noChangeArrowheads="1"/>
          </p:cNvSpPr>
          <p:nvPr/>
        </p:nvSpPr>
        <p:spPr bwMode="auto">
          <a:xfrm>
            <a:off x="5826125" y="2533650"/>
            <a:ext cx="346075" cy="395288"/>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3</a:t>
            </a:r>
          </a:p>
        </p:txBody>
      </p:sp>
    </p:spTree>
  </p:cSld>
  <p:clrMapOvr>
    <a:masterClrMapping/>
  </p:clrMapOvr>
  <p:transition advClick="0" advTm="1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9006"/>
                                        </p:tgtEl>
                                        <p:attrNameLst>
                                          <p:attrName>style.visibility</p:attrName>
                                        </p:attrNameLst>
                                      </p:cBhvr>
                                      <p:to>
                                        <p:strVal val="visible"/>
                                      </p:to>
                                    </p:set>
                                    <p:anim calcmode="lin" valueType="num">
                                      <p:cBhvr>
                                        <p:cTn id="7" dur="300" fill="hold"/>
                                        <p:tgtEl>
                                          <p:spTgt spid="169006"/>
                                        </p:tgtEl>
                                        <p:attrNameLst>
                                          <p:attrName>ppt_w</p:attrName>
                                        </p:attrNameLst>
                                      </p:cBhvr>
                                      <p:tavLst>
                                        <p:tav tm="0">
                                          <p:val>
                                            <p:fltVal val="0"/>
                                          </p:val>
                                        </p:tav>
                                        <p:tav tm="100000">
                                          <p:val>
                                            <p:strVal val="#ppt_w"/>
                                          </p:val>
                                        </p:tav>
                                      </p:tavLst>
                                    </p:anim>
                                    <p:anim calcmode="lin" valueType="num">
                                      <p:cBhvr>
                                        <p:cTn id="8" dur="300" fill="hold"/>
                                        <p:tgtEl>
                                          <p:spTgt spid="1690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3432175" y="2016125"/>
            <a:ext cx="301625" cy="2552700"/>
            <a:chOff x="2162" y="1270"/>
            <a:chExt cx="190" cy="1608"/>
          </a:xfrm>
        </p:grpSpPr>
        <p:sp>
          <p:nvSpPr>
            <p:cNvPr id="11302" name="Rectangle 82"/>
            <p:cNvSpPr>
              <a:spLocks noChangeArrowheads="1"/>
            </p:cNvSpPr>
            <p:nvPr/>
          </p:nvSpPr>
          <p:spPr bwMode="auto">
            <a:xfrm>
              <a:off x="2162" y="1270"/>
              <a:ext cx="190" cy="190"/>
            </a:xfrm>
            <a:prstGeom prst="rect">
              <a:avLst/>
            </a:prstGeom>
            <a:solidFill>
              <a:schemeClr val="accent1"/>
            </a:solidFill>
            <a:ln w="9525">
              <a:solidFill>
                <a:schemeClr val="tx1"/>
              </a:solidFill>
              <a:miter lim="800000"/>
              <a:headEnd/>
              <a:tailEnd/>
            </a:ln>
          </p:spPr>
          <p:txBody>
            <a:bodyPr wrap="none" anchor="ctr"/>
            <a:lstStyle/>
            <a:p>
              <a:pPr algn="ctr"/>
              <a:endParaRPr lang="en-US" sz="2000">
                <a:solidFill>
                  <a:srgbClr val="FF0000"/>
                </a:solidFill>
              </a:endParaRPr>
            </a:p>
          </p:txBody>
        </p:sp>
        <p:sp>
          <p:nvSpPr>
            <p:cNvPr id="11303" name="Rectangle 83"/>
            <p:cNvSpPr>
              <a:spLocks noChangeArrowheads="1"/>
            </p:cNvSpPr>
            <p:nvPr/>
          </p:nvSpPr>
          <p:spPr bwMode="auto">
            <a:xfrm>
              <a:off x="2162" y="1632"/>
              <a:ext cx="190" cy="190"/>
            </a:xfrm>
            <a:prstGeom prst="rect">
              <a:avLst/>
            </a:prstGeom>
            <a:solidFill>
              <a:schemeClr val="accent1"/>
            </a:solidFill>
            <a:ln w="9525">
              <a:solidFill>
                <a:schemeClr val="tx1"/>
              </a:solidFill>
              <a:miter lim="800000"/>
              <a:headEnd/>
              <a:tailEnd/>
            </a:ln>
          </p:spPr>
          <p:txBody>
            <a:bodyPr wrap="none" anchor="ctr"/>
            <a:lstStyle/>
            <a:p>
              <a:pPr algn="ctr"/>
              <a:endParaRPr lang="en-US" sz="2000">
                <a:solidFill>
                  <a:srgbClr val="FF0000"/>
                </a:solidFill>
              </a:endParaRPr>
            </a:p>
          </p:txBody>
        </p:sp>
        <p:sp>
          <p:nvSpPr>
            <p:cNvPr id="11304" name="Rectangle 84"/>
            <p:cNvSpPr>
              <a:spLocks noChangeArrowheads="1"/>
            </p:cNvSpPr>
            <p:nvPr/>
          </p:nvSpPr>
          <p:spPr bwMode="auto">
            <a:xfrm>
              <a:off x="2162" y="2162"/>
              <a:ext cx="190" cy="190"/>
            </a:xfrm>
            <a:prstGeom prst="rect">
              <a:avLst/>
            </a:prstGeom>
            <a:solidFill>
              <a:schemeClr val="accent1"/>
            </a:solidFill>
            <a:ln w="9525">
              <a:solidFill>
                <a:schemeClr val="tx1"/>
              </a:solidFill>
              <a:miter lim="800000"/>
              <a:headEnd/>
              <a:tailEnd/>
            </a:ln>
          </p:spPr>
          <p:txBody>
            <a:bodyPr wrap="none" anchor="ctr"/>
            <a:lstStyle/>
            <a:p>
              <a:pPr algn="ctr"/>
              <a:endParaRPr lang="en-US" sz="2000">
                <a:solidFill>
                  <a:srgbClr val="FF0000"/>
                </a:solidFill>
              </a:endParaRPr>
            </a:p>
          </p:txBody>
        </p:sp>
        <p:sp>
          <p:nvSpPr>
            <p:cNvPr id="11305" name="Rectangle 85"/>
            <p:cNvSpPr>
              <a:spLocks noChangeArrowheads="1"/>
            </p:cNvSpPr>
            <p:nvPr/>
          </p:nvSpPr>
          <p:spPr bwMode="auto">
            <a:xfrm>
              <a:off x="2162" y="2688"/>
              <a:ext cx="190" cy="190"/>
            </a:xfrm>
            <a:prstGeom prst="rect">
              <a:avLst/>
            </a:prstGeom>
            <a:solidFill>
              <a:schemeClr val="accent1"/>
            </a:solidFill>
            <a:ln w="9525">
              <a:solidFill>
                <a:schemeClr val="tx1"/>
              </a:solidFill>
              <a:miter lim="800000"/>
              <a:headEnd/>
              <a:tailEnd/>
            </a:ln>
          </p:spPr>
          <p:txBody>
            <a:bodyPr wrap="none" anchor="ctr"/>
            <a:lstStyle/>
            <a:p>
              <a:pPr algn="ctr"/>
              <a:endParaRPr lang="en-US" sz="2000">
                <a:solidFill>
                  <a:srgbClr val="FF0000"/>
                </a:solidFill>
              </a:endParaRPr>
            </a:p>
          </p:txBody>
        </p:sp>
      </p:grpSp>
      <p:sp>
        <p:nvSpPr>
          <p:cNvPr id="11269" name="Rectangle 2"/>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11270" name="Text Box 3"/>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139286" name="Text Box 22"/>
          <p:cNvSpPr txBox="1">
            <a:spLocks noChangeArrowheads="1"/>
          </p:cNvSpPr>
          <p:nvPr/>
        </p:nvSpPr>
        <p:spPr bwMode="auto">
          <a:xfrm>
            <a:off x="76200" y="609600"/>
            <a:ext cx="6096000" cy="457200"/>
          </a:xfrm>
          <a:prstGeom prst="rect">
            <a:avLst/>
          </a:prstGeom>
          <a:noFill/>
          <a:ln w="9525">
            <a:noFill/>
            <a:miter lim="800000"/>
            <a:headEnd/>
            <a:tailEnd/>
          </a:ln>
        </p:spPr>
        <p:txBody>
          <a:bodyPr>
            <a:spAutoFit/>
          </a:bodyPr>
          <a:lstStyle/>
          <a:p>
            <a:pPr>
              <a:spcBef>
                <a:spcPct val="50000"/>
              </a:spcBef>
            </a:pPr>
            <a:r>
              <a:rPr lang="en-US" sz="2400" u="sng" dirty="0" err="1">
                <a:solidFill>
                  <a:srgbClr val="0000FF"/>
                </a:solidFill>
                <a:latin typeface=".VnTime" pitchFamily="34" charset="0"/>
              </a:rPr>
              <a:t>Bµi</a:t>
            </a:r>
            <a:r>
              <a:rPr lang="en-US" sz="2400" u="sng" dirty="0">
                <a:solidFill>
                  <a:srgbClr val="0000FF"/>
                </a:solidFill>
                <a:latin typeface=".VnTime" pitchFamily="34" charset="0"/>
              </a:rPr>
              <a:t> </a:t>
            </a:r>
            <a:r>
              <a:rPr lang="en-US" sz="2400" u="sng" dirty="0" smtClean="0">
                <a:solidFill>
                  <a:srgbClr val="0000FF"/>
                </a:solidFill>
                <a:latin typeface=".VnTime" pitchFamily="34" charset="0"/>
              </a:rPr>
              <a:t>4 </a:t>
            </a:r>
            <a:r>
              <a:rPr lang="en-US" sz="2400" u="sng" dirty="0">
                <a:solidFill>
                  <a:srgbClr val="0000FF"/>
                </a:solidFill>
                <a:latin typeface=".VnTime" pitchFamily="34" charset="0"/>
              </a:rPr>
              <a:t>(PHT)</a:t>
            </a:r>
            <a:endParaRPr lang="en-US" sz="2000" u="sng" dirty="0">
              <a:solidFill>
                <a:srgbClr val="0000FF"/>
              </a:solidFill>
              <a:latin typeface=".VnTime" pitchFamily="34" charset="0"/>
            </a:endParaRPr>
          </a:p>
        </p:txBody>
      </p:sp>
      <p:sp>
        <p:nvSpPr>
          <p:cNvPr id="139288" name="Text Box 24"/>
          <p:cNvSpPr txBox="1">
            <a:spLocks noChangeArrowheads="1"/>
          </p:cNvSpPr>
          <p:nvPr/>
        </p:nvSpPr>
        <p:spPr bwMode="auto">
          <a:xfrm>
            <a:off x="0" y="1096963"/>
            <a:ext cx="4945063" cy="427037"/>
          </a:xfrm>
          <a:prstGeom prst="rect">
            <a:avLst/>
          </a:prstGeom>
          <a:noFill/>
          <a:ln w="9525">
            <a:noFill/>
            <a:miter lim="800000"/>
            <a:headEnd/>
            <a:tailEnd/>
          </a:ln>
        </p:spPr>
        <p:txBody>
          <a:bodyPr wrap="none">
            <a:spAutoFit/>
          </a:bodyPr>
          <a:lstStyle/>
          <a:p>
            <a:r>
              <a:rPr lang="en-US" sz="2200">
                <a:solidFill>
                  <a:srgbClr val="0000FF"/>
                </a:solidFill>
                <a:latin typeface=".VnTime" pitchFamily="34" charset="0"/>
              </a:rPr>
              <a:t> §iÒn ®óng (§) hoÆc sai (S) vµo « trèng?</a:t>
            </a:r>
          </a:p>
        </p:txBody>
      </p:sp>
      <p:sp>
        <p:nvSpPr>
          <p:cNvPr id="139289" name="Text Box 25"/>
          <p:cNvSpPr txBox="1">
            <a:spLocks noChangeArrowheads="1"/>
          </p:cNvSpPr>
          <p:nvPr/>
        </p:nvSpPr>
        <p:spPr bwMode="auto">
          <a:xfrm>
            <a:off x="762000" y="1990725"/>
            <a:ext cx="1585913" cy="3481388"/>
          </a:xfrm>
          <a:prstGeom prst="rect">
            <a:avLst/>
          </a:prstGeom>
          <a:noFill/>
          <a:ln w="9525">
            <a:noFill/>
            <a:miter lim="800000"/>
            <a:headEnd/>
            <a:tailEnd/>
          </a:ln>
        </p:spPr>
        <p:txBody>
          <a:bodyPr wrap="none">
            <a:spAutoFit/>
          </a:bodyPr>
          <a:lstStyle/>
          <a:p>
            <a:pPr marL="342900" indent="-342900"/>
            <a:r>
              <a:rPr lang="en-US" sz="1600" b="0">
                <a:solidFill>
                  <a:srgbClr val="0000FF"/>
                </a:solidFill>
              </a:rPr>
              <a:t>1.</a:t>
            </a:r>
            <a:r>
              <a:rPr lang="en-US" b="0">
                <a:solidFill>
                  <a:srgbClr val="0000FF"/>
                </a:solidFill>
              </a:rPr>
              <a:t>     MN // AB</a:t>
            </a:r>
          </a:p>
          <a:p>
            <a:pPr marL="342900" indent="-342900"/>
            <a:endParaRPr lang="en-US" b="0">
              <a:solidFill>
                <a:srgbClr val="0000FF"/>
              </a:solidFill>
            </a:endParaRPr>
          </a:p>
          <a:p>
            <a:pPr marL="342900" indent="-342900"/>
            <a:r>
              <a:rPr lang="en-US" sz="1600" b="0">
                <a:solidFill>
                  <a:srgbClr val="0000FF"/>
                </a:solidFill>
              </a:rPr>
              <a:t>2.</a:t>
            </a:r>
            <a:r>
              <a:rPr lang="en-US" b="0">
                <a:solidFill>
                  <a:srgbClr val="0000FF"/>
                </a:solidFill>
              </a:rPr>
              <a:t>     NC // OA</a:t>
            </a:r>
          </a:p>
          <a:p>
            <a:pPr marL="342900" indent="-342900"/>
            <a:endParaRPr lang="en-US" b="0">
              <a:solidFill>
                <a:srgbClr val="0000FF"/>
              </a:solidFill>
            </a:endParaRPr>
          </a:p>
          <a:p>
            <a:pPr marL="342900" indent="-342900"/>
            <a:endParaRPr lang="en-US" b="0">
              <a:solidFill>
                <a:srgbClr val="0000FF"/>
              </a:solidFill>
            </a:endParaRPr>
          </a:p>
          <a:p>
            <a:pPr marL="342900" indent="-342900"/>
            <a:r>
              <a:rPr lang="en-US" sz="1600" b="0">
                <a:solidFill>
                  <a:srgbClr val="0000FF"/>
                </a:solidFill>
              </a:rPr>
              <a:t>3.</a:t>
            </a:r>
          </a:p>
          <a:p>
            <a:pPr marL="342900" indent="-342900"/>
            <a:endParaRPr lang="en-US" sz="1600" b="0">
              <a:solidFill>
                <a:srgbClr val="0000FF"/>
              </a:solidFill>
            </a:endParaRPr>
          </a:p>
          <a:p>
            <a:pPr marL="342900" indent="-342900"/>
            <a:endParaRPr lang="en-US" sz="1600" b="0">
              <a:solidFill>
                <a:srgbClr val="0000FF"/>
              </a:solidFill>
            </a:endParaRPr>
          </a:p>
          <a:p>
            <a:pPr marL="342900" indent="-342900"/>
            <a:endParaRPr lang="en-US" sz="1600" b="0">
              <a:solidFill>
                <a:srgbClr val="0000FF"/>
              </a:solidFill>
            </a:endParaRPr>
          </a:p>
          <a:p>
            <a:pPr marL="342900" indent="-342900"/>
            <a:r>
              <a:rPr lang="en-US" sz="1600" b="0">
                <a:solidFill>
                  <a:srgbClr val="0000FF"/>
                </a:solidFill>
              </a:rPr>
              <a:t>4.</a:t>
            </a:r>
          </a:p>
          <a:p>
            <a:pPr marL="342900" indent="-342900"/>
            <a:endParaRPr lang="en-US" sz="1600" b="0">
              <a:solidFill>
                <a:srgbClr val="0000FF"/>
              </a:solidFill>
            </a:endParaRPr>
          </a:p>
          <a:p>
            <a:pPr marL="342900" indent="-342900">
              <a:buFontTx/>
              <a:buChar char="•"/>
            </a:pPr>
            <a:endParaRPr lang="en-US" b="0">
              <a:solidFill>
                <a:srgbClr val="0000FF"/>
              </a:solidFill>
            </a:endParaRPr>
          </a:p>
          <a:p>
            <a:pPr marL="342900" indent="-342900"/>
            <a:endParaRPr lang="en-US" b="0">
              <a:solidFill>
                <a:srgbClr val="0000FF"/>
              </a:solidFill>
            </a:endParaRPr>
          </a:p>
        </p:txBody>
      </p:sp>
      <p:graphicFrame>
        <p:nvGraphicFramePr>
          <p:cNvPr id="139291" name="Object 27"/>
          <p:cNvGraphicFramePr>
            <a:graphicFrameLocks noChangeAspect="1"/>
          </p:cNvGraphicFramePr>
          <p:nvPr/>
        </p:nvGraphicFramePr>
        <p:xfrm>
          <a:off x="1257300" y="3175000"/>
          <a:ext cx="1841500" cy="711200"/>
        </p:xfrm>
        <a:graphic>
          <a:graphicData uri="http://schemas.openxmlformats.org/presentationml/2006/ole">
            <mc:AlternateContent xmlns:mc="http://schemas.openxmlformats.org/markup-compatibility/2006">
              <mc:Choice xmlns:v="urn:schemas-microsoft-com:vml" Requires="v">
                <p:oleObj spid="_x0000_s11296" name="Equation" r:id="rId3" imgW="1143000" imgH="419100" progId="">
                  <p:embed/>
                </p:oleObj>
              </mc:Choice>
              <mc:Fallback>
                <p:oleObj name="Equation" r:id="rId3" imgW="1143000" imgH="419100" progId="">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3175000"/>
                        <a:ext cx="18415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92" name="Object 28"/>
          <p:cNvGraphicFramePr>
            <a:graphicFrameLocks noChangeAspect="1"/>
          </p:cNvGraphicFramePr>
          <p:nvPr/>
        </p:nvGraphicFramePr>
        <p:xfrm>
          <a:off x="1257300" y="4189413"/>
          <a:ext cx="1790700" cy="687387"/>
        </p:xfrm>
        <a:graphic>
          <a:graphicData uri="http://schemas.openxmlformats.org/presentationml/2006/ole">
            <mc:AlternateContent xmlns:mc="http://schemas.openxmlformats.org/markup-compatibility/2006">
              <mc:Choice xmlns:v="urn:schemas-microsoft-com:vml" Requires="v">
                <p:oleObj spid="_x0000_s11297" name="Equation" r:id="rId5" imgW="1054100" imgH="419100" progId="">
                  <p:embed/>
                </p:oleObj>
              </mc:Choice>
              <mc:Fallback>
                <p:oleObj name="Equation" r:id="rId5" imgW="1054100" imgH="419100" progId="">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300" y="4189413"/>
                        <a:ext cx="1790700"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298" name="Rectangle 34"/>
          <p:cNvSpPr>
            <a:spLocks noChangeArrowheads="1"/>
          </p:cNvSpPr>
          <p:nvPr/>
        </p:nvSpPr>
        <p:spPr bwMode="auto">
          <a:xfrm>
            <a:off x="3432175" y="2016125"/>
            <a:ext cx="301625" cy="301625"/>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FF0000"/>
                </a:solidFill>
              </a:rPr>
              <a:t>Đ</a:t>
            </a:r>
          </a:p>
        </p:txBody>
      </p:sp>
      <p:sp>
        <p:nvSpPr>
          <p:cNvPr id="139300" name="Rectangle 36"/>
          <p:cNvSpPr>
            <a:spLocks noChangeArrowheads="1"/>
          </p:cNvSpPr>
          <p:nvPr/>
        </p:nvSpPr>
        <p:spPr bwMode="auto">
          <a:xfrm>
            <a:off x="3432175" y="2593975"/>
            <a:ext cx="301625" cy="301625"/>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FF0000"/>
                </a:solidFill>
              </a:rPr>
              <a:t>S</a:t>
            </a:r>
          </a:p>
        </p:txBody>
      </p:sp>
      <p:sp>
        <p:nvSpPr>
          <p:cNvPr id="139301" name="Rectangle 37"/>
          <p:cNvSpPr>
            <a:spLocks noChangeArrowheads="1"/>
          </p:cNvSpPr>
          <p:nvPr/>
        </p:nvSpPr>
        <p:spPr bwMode="auto">
          <a:xfrm>
            <a:off x="3432175" y="3432175"/>
            <a:ext cx="301625" cy="301625"/>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FF0000"/>
                </a:solidFill>
              </a:rPr>
              <a:t>S</a:t>
            </a:r>
          </a:p>
        </p:txBody>
      </p:sp>
      <p:sp>
        <p:nvSpPr>
          <p:cNvPr id="139302" name="Rectangle 38"/>
          <p:cNvSpPr>
            <a:spLocks noChangeArrowheads="1"/>
          </p:cNvSpPr>
          <p:nvPr/>
        </p:nvSpPr>
        <p:spPr bwMode="auto">
          <a:xfrm>
            <a:off x="3432175" y="4270375"/>
            <a:ext cx="301625" cy="301625"/>
          </a:xfrm>
          <a:prstGeom prst="rect">
            <a:avLst/>
          </a:prstGeom>
          <a:solidFill>
            <a:schemeClr val="accent1"/>
          </a:solidFill>
          <a:ln w="9525">
            <a:solidFill>
              <a:schemeClr val="tx1"/>
            </a:solidFill>
            <a:miter lim="800000"/>
            <a:headEnd/>
            <a:tailEnd/>
          </a:ln>
        </p:spPr>
        <p:txBody>
          <a:bodyPr wrap="none" anchor="ctr"/>
          <a:lstStyle/>
          <a:p>
            <a:pPr algn="ctr"/>
            <a:r>
              <a:rPr lang="en-US" sz="2000">
                <a:solidFill>
                  <a:srgbClr val="FF0000"/>
                </a:solidFill>
              </a:rPr>
              <a:t>Đ</a:t>
            </a:r>
          </a:p>
        </p:txBody>
      </p:sp>
      <p:grpSp>
        <p:nvGrpSpPr>
          <p:cNvPr id="3" name="Group 95"/>
          <p:cNvGrpSpPr>
            <a:grpSpLocks/>
          </p:cNvGrpSpPr>
          <p:nvPr/>
        </p:nvGrpSpPr>
        <p:grpSpPr bwMode="auto">
          <a:xfrm>
            <a:off x="4648200" y="1476375"/>
            <a:ext cx="4267200" cy="3705225"/>
            <a:chOff x="2784" y="498"/>
            <a:chExt cx="2688" cy="2334"/>
          </a:xfrm>
        </p:grpSpPr>
        <p:sp>
          <p:nvSpPr>
            <p:cNvPr id="11280" name="Line 12"/>
            <p:cNvSpPr>
              <a:spLocks noChangeShapeType="1"/>
            </p:cNvSpPr>
            <p:nvPr/>
          </p:nvSpPr>
          <p:spPr bwMode="auto">
            <a:xfrm>
              <a:off x="3024" y="681"/>
              <a:ext cx="1299" cy="0"/>
            </a:xfrm>
            <a:prstGeom prst="line">
              <a:avLst/>
            </a:prstGeom>
            <a:noFill/>
            <a:ln w="28575">
              <a:solidFill>
                <a:srgbClr val="0000FF"/>
              </a:solidFill>
              <a:round/>
              <a:headEnd/>
              <a:tailEnd/>
            </a:ln>
          </p:spPr>
          <p:txBody>
            <a:bodyPr/>
            <a:lstStyle/>
            <a:p>
              <a:endParaRPr lang="en-US"/>
            </a:p>
          </p:txBody>
        </p:sp>
        <p:sp>
          <p:nvSpPr>
            <p:cNvPr id="11281" name="Line 13"/>
            <p:cNvSpPr>
              <a:spLocks noChangeShapeType="1"/>
            </p:cNvSpPr>
            <p:nvPr/>
          </p:nvSpPr>
          <p:spPr bwMode="auto">
            <a:xfrm>
              <a:off x="3024" y="681"/>
              <a:ext cx="2352" cy="1920"/>
            </a:xfrm>
            <a:prstGeom prst="line">
              <a:avLst/>
            </a:prstGeom>
            <a:noFill/>
            <a:ln w="28575">
              <a:solidFill>
                <a:srgbClr val="0000FF"/>
              </a:solidFill>
              <a:round/>
              <a:headEnd/>
              <a:tailEnd/>
            </a:ln>
          </p:spPr>
          <p:txBody>
            <a:bodyPr/>
            <a:lstStyle/>
            <a:p>
              <a:endParaRPr lang="en-US"/>
            </a:p>
          </p:txBody>
        </p:sp>
        <p:sp>
          <p:nvSpPr>
            <p:cNvPr id="11282" name="Line 14"/>
            <p:cNvSpPr>
              <a:spLocks noChangeShapeType="1"/>
            </p:cNvSpPr>
            <p:nvPr/>
          </p:nvSpPr>
          <p:spPr bwMode="auto">
            <a:xfrm flipH="1">
              <a:off x="3120" y="681"/>
              <a:ext cx="1200" cy="1920"/>
            </a:xfrm>
            <a:prstGeom prst="line">
              <a:avLst/>
            </a:prstGeom>
            <a:noFill/>
            <a:ln w="28575">
              <a:solidFill>
                <a:srgbClr val="0000FF"/>
              </a:solidFill>
              <a:round/>
              <a:headEnd/>
              <a:tailEnd/>
            </a:ln>
          </p:spPr>
          <p:txBody>
            <a:bodyPr/>
            <a:lstStyle/>
            <a:p>
              <a:endParaRPr lang="en-US"/>
            </a:p>
          </p:txBody>
        </p:sp>
        <p:sp>
          <p:nvSpPr>
            <p:cNvPr id="11283" name="Line 15"/>
            <p:cNvSpPr>
              <a:spLocks noChangeShapeType="1"/>
            </p:cNvSpPr>
            <p:nvPr/>
          </p:nvSpPr>
          <p:spPr bwMode="auto">
            <a:xfrm>
              <a:off x="3120" y="2601"/>
              <a:ext cx="2256" cy="0"/>
            </a:xfrm>
            <a:prstGeom prst="line">
              <a:avLst/>
            </a:prstGeom>
            <a:noFill/>
            <a:ln w="28575">
              <a:solidFill>
                <a:srgbClr val="0000FF"/>
              </a:solidFill>
              <a:round/>
              <a:headEnd/>
              <a:tailEnd/>
            </a:ln>
          </p:spPr>
          <p:txBody>
            <a:bodyPr/>
            <a:lstStyle/>
            <a:p>
              <a:endParaRPr lang="en-US"/>
            </a:p>
          </p:txBody>
        </p:sp>
        <p:sp>
          <p:nvSpPr>
            <p:cNvPr id="11284" name="Text Box 39"/>
            <p:cNvSpPr txBox="1">
              <a:spLocks noChangeArrowheads="1"/>
            </p:cNvSpPr>
            <p:nvPr/>
          </p:nvSpPr>
          <p:spPr bwMode="auto">
            <a:xfrm>
              <a:off x="3648" y="1273"/>
              <a:ext cx="228" cy="231"/>
            </a:xfrm>
            <a:prstGeom prst="rect">
              <a:avLst/>
            </a:prstGeom>
            <a:noFill/>
            <a:ln w="9525">
              <a:noFill/>
              <a:miter lim="800000"/>
              <a:headEnd/>
              <a:tailEnd/>
            </a:ln>
          </p:spPr>
          <p:txBody>
            <a:bodyPr wrap="none">
              <a:spAutoFit/>
            </a:bodyPr>
            <a:lstStyle/>
            <a:p>
              <a:r>
                <a:rPr lang="en-US" b="0">
                  <a:solidFill>
                    <a:srgbClr val="0000FF"/>
                  </a:solidFill>
                </a:rPr>
                <a:t>O</a:t>
              </a:r>
            </a:p>
          </p:txBody>
        </p:sp>
        <p:sp>
          <p:nvSpPr>
            <p:cNvPr id="11285" name="Text Box 40"/>
            <p:cNvSpPr txBox="1">
              <a:spLocks noChangeArrowheads="1"/>
            </p:cNvSpPr>
            <p:nvPr/>
          </p:nvSpPr>
          <p:spPr bwMode="auto">
            <a:xfrm>
              <a:off x="2956" y="2514"/>
              <a:ext cx="212" cy="231"/>
            </a:xfrm>
            <a:prstGeom prst="rect">
              <a:avLst/>
            </a:prstGeom>
            <a:noFill/>
            <a:ln w="9525">
              <a:noFill/>
              <a:miter lim="800000"/>
              <a:headEnd/>
              <a:tailEnd/>
            </a:ln>
          </p:spPr>
          <p:txBody>
            <a:bodyPr wrap="none">
              <a:spAutoFit/>
            </a:bodyPr>
            <a:lstStyle/>
            <a:p>
              <a:r>
                <a:rPr lang="en-US" b="0">
                  <a:solidFill>
                    <a:srgbClr val="0000FF"/>
                  </a:solidFill>
                </a:rPr>
                <a:t>A</a:t>
              </a:r>
            </a:p>
          </p:txBody>
        </p:sp>
        <p:sp>
          <p:nvSpPr>
            <p:cNvPr id="11286" name="Text Box 41"/>
            <p:cNvSpPr txBox="1">
              <a:spLocks noChangeArrowheads="1"/>
            </p:cNvSpPr>
            <p:nvPr/>
          </p:nvSpPr>
          <p:spPr bwMode="auto">
            <a:xfrm>
              <a:off x="5260" y="2601"/>
              <a:ext cx="212" cy="231"/>
            </a:xfrm>
            <a:prstGeom prst="rect">
              <a:avLst/>
            </a:prstGeom>
            <a:noFill/>
            <a:ln w="9525">
              <a:noFill/>
              <a:miter lim="800000"/>
              <a:headEnd/>
              <a:tailEnd/>
            </a:ln>
          </p:spPr>
          <p:txBody>
            <a:bodyPr wrap="none">
              <a:spAutoFit/>
            </a:bodyPr>
            <a:lstStyle/>
            <a:p>
              <a:r>
                <a:rPr lang="en-US" b="0">
                  <a:solidFill>
                    <a:srgbClr val="0000FF"/>
                  </a:solidFill>
                </a:rPr>
                <a:t>B</a:t>
              </a:r>
            </a:p>
          </p:txBody>
        </p:sp>
        <p:sp>
          <p:nvSpPr>
            <p:cNvPr id="11287" name="Text Box 42"/>
            <p:cNvSpPr txBox="1">
              <a:spLocks noChangeArrowheads="1"/>
            </p:cNvSpPr>
            <p:nvPr/>
          </p:nvSpPr>
          <p:spPr bwMode="auto">
            <a:xfrm>
              <a:off x="4320" y="498"/>
              <a:ext cx="228" cy="231"/>
            </a:xfrm>
            <a:prstGeom prst="rect">
              <a:avLst/>
            </a:prstGeom>
            <a:noFill/>
            <a:ln w="9525">
              <a:noFill/>
              <a:miter lim="800000"/>
              <a:headEnd/>
              <a:tailEnd/>
            </a:ln>
          </p:spPr>
          <p:txBody>
            <a:bodyPr wrap="none">
              <a:spAutoFit/>
            </a:bodyPr>
            <a:lstStyle/>
            <a:p>
              <a:r>
                <a:rPr lang="en-US" b="0">
                  <a:solidFill>
                    <a:srgbClr val="0000FF"/>
                  </a:solidFill>
                </a:rPr>
                <a:t>Q</a:t>
              </a:r>
            </a:p>
          </p:txBody>
        </p:sp>
        <p:sp>
          <p:nvSpPr>
            <p:cNvPr id="11288" name="Text Box 43"/>
            <p:cNvSpPr txBox="1">
              <a:spLocks noChangeArrowheads="1"/>
            </p:cNvSpPr>
            <p:nvPr/>
          </p:nvSpPr>
          <p:spPr bwMode="auto">
            <a:xfrm>
              <a:off x="2784" y="498"/>
              <a:ext cx="212" cy="231"/>
            </a:xfrm>
            <a:prstGeom prst="rect">
              <a:avLst/>
            </a:prstGeom>
            <a:noFill/>
            <a:ln w="9525">
              <a:noFill/>
              <a:miter lim="800000"/>
              <a:headEnd/>
              <a:tailEnd/>
            </a:ln>
          </p:spPr>
          <p:txBody>
            <a:bodyPr wrap="none">
              <a:spAutoFit/>
            </a:bodyPr>
            <a:lstStyle/>
            <a:p>
              <a:r>
                <a:rPr lang="en-US" b="0">
                  <a:solidFill>
                    <a:srgbClr val="0000FF"/>
                  </a:solidFill>
                </a:rPr>
                <a:t>P</a:t>
              </a:r>
            </a:p>
          </p:txBody>
        </p:sp>
        <p:sp>
          <p:nvSpPr>
            <p:cNvPr id="11289" name="Line 45"/>
            <p:cNvSpPr>
              <a:spLocks noChangeShapeType="1"/>
            </p:cNvSpPr>
            <p:nvPr/>
          </p:nvSpPr>
          <p:spPr bwMode="auto">
            <a:xfrm>
              <a:off x="3564" y="1881"/>
              <a:ext cx="939" cy="0"/>
            </a:xfrm>
            <a:prstGeom prst="line">
              <a:avLst/>
            </a:prstGeom>
            <a:noFill/>
            <a:ln w="28575">
              <a:solidFill>
                <a:srgbClr val="0000FF"/>
              </a:solidFill>
              <a:round/>
              <a:headEnd/>
              <a:tailEnd/>
            </a:ln>
          </p:spPr>
          <p:txBody>
            <a:bodyPr/>
            <a:lstStyle/>
            <a:p>
              <a:endParaRPr lang="en-US"/>
            </a:p>
          </p:txBody>
        </p:sp>
        <p:sp>
          <p:nvSpPr>
            <p:cNvPr id="11290" name="Text Box 46"/>
            <p:cNvSpPr txBox="1">
              <a:spLocks noChangeArrowheads="1"/>
            </p:cNvSpPr>
            <p:nvPr/>
          </p:nvSpPr>
          <p:spPr bwMode="auto">
            <a:xfrm>
              <a:off x="3312" y="1737"/>
              <a:ext cx="236" cy="231"/>
            </a:xfrm>
            <a:prstGeom prst="rect">
              <a:avLst/>
            </a:prstGeom>
            <a:noFill/>
            <a:ln w="9525">
              <a:noFill/>
              <a:miter lim="800000"/>
              <a:headEnd/>
              <a:tailEnd/>
            </a:ln>
          </p:spPr>
          <p:txBody>
            <a:bodyPr wrap="none">
              <a:spAutoFit/>
            </a:bodyPr>
            <a:lstStyle/>
            <a:p>
              <a:r>
                <a:rPr lang="en-US" b="0">
                  <a:solidFill>
                    <a:srgbClr val="0000FF"/>
                  </a:solidFill>
                </a:rPr>
                <a:t>M</a:t>
              </a:r>
            </a:p>
          </p:txBody>
        </p:sp>
        <p:sp>
          <p:nvSpPr>
            <p:cNvPr id="11291" name="Text Box 47"/>
            <p:cNvSpPr txBox="1">
              <a:spLocks noChangeArrowheads="1"/>
            </p:cNvSpPr>
            <p:nvPr/>
          </p:nvSpPr>
          <p:spPr bwMode="auto">
            <a:xfrm>
              <a:off x="4560" y="1689"/>
              <a:ext cx="220" cy="231"/>
            </a:xfrm>
            <a:prstGeom prst="rect">
              <a:avLst/>
            </a:prstGeom>
            <a:noFill/>
            <a:ln w="9525">
              <a:noFill/>
              <a:miter lim="800000"/>
              <a:headEnd/>
              <a:tailEnd/>
            </a:ln>
          </p:spPr>
          <p:txBody>
            <a:bodyPr wrap="none">
              <a:spAutoFit/>
            </a:bodyPr>
            <a:lstStyle/>
            <a:p>
              <a:r>
                <a:rPr lang="en-US" b="0">
                  <a:solidFill>
                    <a:srgbClr val="0000FF"/>
                  </a:solidFill>
                </a:rPr>
                <a:t>N</a:t>
              </a:r>
            </a:p>
          </p:txBody>
        </p:sp>
        <p:sp>
          <p:nvSpPr>
            <p:cNvPr id="11292" name="Text Box 48"/>
            <p:cNvSpPr txBox="1">
              <a:spLocks noChangeArrowheads="1"/>
            </p:cNvSpPr>
            <p:nvPr/>
          </p:nvSpPr>
          <p:spPr bwMode="auto">
            <a:xfrm>
              <a:off x="3552" y="1505"/>
              <a:ext cx="192" cy="221"/>
            </a:xfrm>
            <a:prstGeom prst="rect">
              <a:avLst/>
            </a:prstGeom>
            <a:noFill/>
            <a:ln w="9525">
              <a:noFill/>
              <a:miter lim="800000"/>
              <a:headEnd/>
              <a:tailEnd/>
            </a:ln>
          </p:spPr>
          <p:txBody>
            <a:bodyPr wrap="none">
              <a:spAutoFit/>
            </a:bodyPr>
            <a:lstStyle/>
            <a:p>
              <a:r>
                <a:rPr lang="en-US" sz="1700">
                  <a:solidFill>
                    <a:srgbClr val="0000FF"/>
                  </a:solidFill>
                </a:rPr>
                <a:t>2</a:t>
              </a:r>
            </a:p>
          </p:txBody>
        </p:sp>
        <p:sp>
          <p:nvSpPr>
            <p:cNvPr id="11293" name="Text Box 49"/>
            <p:cNvSpPr txBox="1">
              <a:spLocks noChangeArrowheads="1"/>
            </p:cNvSpPr>
            <p:nvPr/>
          </p:nvSpPr>
          <p:spPr bwMode="auto">
            <a:xfrm>
              <a:off x="3168" y="2129"/>
              <a:ext cx="192" cy="221"/>
            </a:xfrm>
            <a:prstGeom prst="rect">
              <a:avLst/>
            </a:prstGeom>
            <a:noFill/>
            <a:ln w="9525">
              <a:noFill/>
              <a:miter lim="800000"/>
              <a:headEnd/>
              <a:tailEnd/>
            </a:ln>
          </p:spPr>
          <p:txBody>
            <a:bodyPr wrap="none">
              <a:spAutoFit/>
            </a:bodyPr>
            <a:lstStyle/>
            <a:p>
              <a:r>
                <a:rPr lang="en-US" sz="1700">
                  <a:solidFill>
                    <a:srgbClr val="0000FF"/>
                  </a:solidFill>
                </a:rPr>
                <a:t>3</a:t>
              </a:r>
            </a:p>
          </p:txBody>
        </p:sp>
        <p:sp>
          <p:nvSpPr>
            <p:cNvPr id="11294" name="Text Box 50"/>
            <p:cNvSpPr txBox="1">
              <a:spLocks noChangeArrowheads="1"/>
            </p:cNvSpPr>
            <p:nvPr/>
          </p:nvSpPr>
          <p:spPr bwMode="auto">
            <a:xfrm>
              <a:off x="4176" y="1449"/>
              <a:ext cx="192" cy="221"/>
            </a:xfrm>
            <a:prstGeom prst="rect">
              <a:avLst/>
            </a:prstGeom>
            <a:noFill/>
            <a:ln w="9525">
              <a:noFill/>
              <a:miter lim="800000"/>
              <a:headEnd/>
              <a:tailEnd/>
            </a:ln>
          </p:spPr>
          <p:txBody>
            <a:bodyPr wrap="none">
              <a:spAutoFit/>
            </a:bodyPr>
            <a:lstStyle/>
            <a:p>
              <a:r>
                <a:rPr lang="en-US" sz="1700">
                  <a:solidFill>
                    <a:srgbClr val="0000FF"/>
                  </a:solidFill>
                </a:rPr>
                <a:t>3</a:t>
              </a:r>
            </a:p>
          </p:txBody>
        </p:sp>
        <p:sp>
          <p:nvSpPr>
            <p:cNvPr id="11295" name="Text Box 51"/>
            <p:cNvSpPr txBox="1">
              <a:spLocks noChangeArrowheads="1"/>
            </p:cNvSpPr>
            <p:nvPr/>
          </p:nvSpPr>
          <p:spPr bwMode="auto">
            <a:xfrm>
              <a:off x="4944" y="2081"/>
              <a:ext cx="306" cy="221"/>
            </a:xfrm>
            <a:prstGeom prst="rect">
              <a:avLst/>
            </a:prstGeom>
            <a:noFill/>
            <a:ln w="9525">
              <a:noFill/>
              <a:miter lim="800000"/>
              <a:headEnd/>
              <a:tailEnd/>
            </a:ln>
          </p:spPr>
          <p:txBody>
            <a:bodyPr wrap="none">
              <a:spAutoFit/>
            </a:bodyPr>
            <a:lstStyle/>
            <a:p>
              <a:r>
                <a:rPr lang="en-US" sz="1700">
                  <a:solidFill>
                    <a:srgbClr val="0000FF"/>
                  </a:solidFill>
                </a:rPr>
                <a:t>4.5</a:t>
              </a:r>
            </a:p>
          </p:txBody>
        </p:sp>
        <p:sp>
          <p:nvSpPr>
            <p:cNvPr id="11296" name="Line 52"/>
            <p:cNvSpPr>
              <a:spLocks noChangeShapeType="1"/>
            </p:cNvSpPr>
            <p:nvPr/>
          </p:nvSpPr>
          <p:spPr bwMode="auto">
            <a:xfrm flipH="1">
              <a:off x="4104" y="1881"/>
              <a:ext cx="384" cy="720"/>
            </a:xfrm>
            <a:prstGeom prst="line">
              <a:avLst/>
            </a:prstGeom>
            <a:noFill/>
            <a:ln w="28575">
              <a:solidFill>
                <a:srgbClr val="0000FF"/>
              </a:solidFill>
              <a:round/>
              <a:headEnd/>
              <a:tailEnd/>
            </a:ln>
          </p:spPr>
          <p:txBody>
            <a:bodyPr/>
            <a:lstStyle/>
            <a:p>
              <a:endParaRPr lang="en-US"/>
            </a:p>
          </p:txBody>
        </p:sp>
        <p:sp>
          <p:nvSpPr>
            <p:cNvPr id="11297" name="Text Box 53"/>
            <p:cNvSpPr txBox="1">
              <a:spLocks noChangeArrowheads="1"/>
            </p:cNvSpPr>
            <p:nvPr/>
          </p:nvSpPr>
          <p:spPr bwMode="auto">
            <a:xfrm>
              <a:off x="3456" y="2609"/>
              <a:ext cx="192" cy="221"/>
            </a:xfrm>
            <a:prstGeom prst="rect">
              <a:avLst/>
            </a:prstGeom>
            <a:noFill/>
            <a:ln w="9525">
              <a:noFill/>
              <a:miter lim="800000"/>
              <a:headEnd/>
              <a:tailEnd/>
            </a:ln>
          </p:spPr>
          <p:txBody>
            <a:bodyPr wrap="none">
              <a:spAutoFit/>
            </a:bodyPr>
            <a:lstStyle/>
            <a:p>
              <a:r>
                <a:rPr lang="en-US" sz="1700">
                  <a:solidFill>
                    <a:srgbClr val="0000FF"/>
                  </a:solidFill>
                </a:rPr>
                <a:t>4</a:t>
              </a:r>
            </a:p>
          </p:txBody>
        </p:sp>
        <p:sp>
          <p:nvSpPr>
            <p:cNvPr id="11298" name="Text Box 54"/>
            <p:cNvSpPr txBox="1">
              <a:spLocks noChangeArrowheads="1"/>
            </p:cNvSpPr>
            <p:nvPr/>
          </p:nvSpPr>
          <p:spPr bwMode="auto">
            <a:xfrm>
              <a:off x="4608" y="2609"/>
              <a:ext cx="192" cy="221"/>
            </a:xfrm>
            <a:prstGeom prst="rect">
              <a:avLst/>
            </a:prstGeom>
            <a:noFill/>
            <a:ln w="9525">
              <a:noFill/>
              <a:miter lim="800000"/>
              <a:headEnd/>
              <a:tailEnd/>
            </a:ln>
          </p:spPr>
          <p:txBody>
            <a:bodyPr wrap="none">
              <a:spAutoFit/>
            </a:bodyPr>
            <a:lstStyle/>
            <a:p>
              <a:r>
                <a:rPr lang="en-US" sz="1700">
                  <a:solidFill>
                    <a:srgbClr val="0000FF"/>
                  </a:solidFill>
                </a:rPr>
                <a:t>5</a:t>
              </a:r>
            </a:p>
          </p:txBody>
        </p:sp>
        <p:sp>
          <p:nvSpPr>
            <p:cNvPr id="11299" name="Text Box 55"/>
            <p:cNvSpPr txBox="1">
              <a:spLocks noChangeArrowheads="1"/>
            </p:cNvSpPr>
            <p:nvPr/>
          </p:nvSpPr>
          <p:spPr bwMode="auto">
            <a:xfrm>
              <a:off x="3984" y="2601"/>
              <a:ext cx="220" cy="231"/>
            </a:xfrm>
            <a:prstGeom prst="rect">
              <a:avLst/>
            </a:prstGeom>
            <a:noFill/>
            <a:ln w="9525">
              <a:noFill/>
              <a:miter lim="800000"/>
              <a:headEnd/>
              <a:tailEnd/>
            </a:ln>
          </p:spPr>
          <p:txBody>
            <a:bodyPr wrap="none">
              <a:spAutoFit/>
            </a:bodyPr>
            <a:lstStyle/>
            <a:p>
              <a:r>
                <a:rPr lang="en-US" b="0">
                  <a:solidFill>
                    <a:srgbClr val="0000FF"/>
                  </a:solidFill>
                </a:rPr>
                <a:t>C</a:t>
              </a:r>
            </a:p>
          </p:txBody>
        </p:sp>
        <p:sp>
          <p:nvSpPr>
            <p:cNvPr id="11300" name="Arc 56"/>
            <p:cNvSpPr>
              <a:spLocks/>
            </p:cNvSpPr>
            <p:nvPr/>
          </p:nvSpPr>
          <p:spPr bwMode="auto">
            <a:xfrm rot="10568221">
              <a:off x="4168" y="681"/>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FF"/>
              </a:solidFill>
              <a:round/>
              <a:headEnd/>
              <a:tailEnd/>
            </a:ln>
          </p:spPr>
          <p:txBody>
            <a:bodyPr wrap="none" anchor="ctr"/>
            <a:lstStyle/>
            <a:p>
              <a:endParaRPr lang="en-US"/>
            </a:p>
          </p:txBody>
        </p:sp>
        <p:sp>
          <p:nvSpPr>
            <p:cNvPr id="11301" name="Arc 57"/>
            <p:cNvSpPr>
              <a:spLocks/>
            </p:cNvSpPr>
            <p:nvPr/>
          </p:nvSpPr>
          <p:spPr bwMode="auto">
            <a:xfrm>
              <a:off x="3632" y="1785"/>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FF"/>
              </a:solidFill>
              <a:round/>
              <a:headEnd/>
              <a:tailEnd/>
            </a:ln>
          </p:spPr>
          <p:txBody>
            <a:bodyPr wrap="none" anchor="ctr"/>
            <a:lstStyle/>
            <a:p>
              <a:endParaRPr lang="en-US"/>
            </a:p>
          </p:txBody>
        </p:sp>
      </p:grpSp>
      <p:sp>
        <p:nvSpPr>
          <p:cNvPr id="139326" name="Text Box 62"/>
          <p:cNvSpPr txBox="1">
            <a:spLocks noChangeArrowheads="1"/>
          </p:cNvSpPr>
          <p:nvPr/>
        </p:nvSpPr>
        <p:spPr bwMode="auto">
          <a:xfrm>
            <a:off x="1816100" y="649288"/>
            <a:ext cx="1628775" cy="792162"/>
          </a:xfrm>
          <a:prstGeom prst="rect">
            <a:avLst/>
          </a:prstGeom>
          <a:noFill/>
          <a:ln w="9525">
            <a:noFill/>
            <a:miter lim="800000"/>
            <a:headEnd/>
            <a:tailEnd/>
          </a:ln>
        </p:spPr>
        <p:txBody>
          <a:bodyPr wrap="none">
            <a:spAutoFit/>
          </a:bodyPr>
          <a:lstStyle/>
          <a:p>
            <a:pPr>
              <a:spcBef>
                <a:spcPct val="50000"/>
              </a:spcBef>
            </a:pPr>
            <a:r>
              <a:rPr lang="en-US" sz="2200">
                <a:solidFill>
                  <a:srgbClr val="0000FF"/>
                </a:solidFill>
                <a:latin typeface=".VnTime" pitchFamily="34" charset="0"/>
              </a:rPr>
              <a:t>Cho h×nh vÏ</a:t>
            </a:r>
          </a:p>
          <a:p>
            <a:endParaRPr lang="en-US" sz="2400">
              <a:solidFill>
                <a:srgbClr val="0000FF"/>
              </a:solidFill>
              <a:latin typeface=".VnTime"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286"/>
                                        </p:tgtEl>
                                        <p:attrNameLst>
                                          <p:attrName>style.visibility</p:attrName>
                                        </p:attrNameLst>
                                      </p:cBhvr>
                                      <p:to>
                                        <p:strVal val="visible"/>
                                      </p:to>
                                    </p:set>
                                    <p:animEffect transition="in" filter="wipe(left)">
                                      <p:cBhvr>
                                        <p:cTn id="7" dur="2000"/>
                                        <p:tgtEl>
                                          <p:spTgt spid="1392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9326"/>
                                        </p:tgtEl>
                                        <p:attrNameLst>
                                          <p:attrName>style.visibility</p:attrName>
                                        </p:attrNameLst>
                                      </p:cBhvr>
                                      <p:to>
                                        <p:strVal val="visible"/>
                                      </p:to>
                                    </p:set>
                                    <p:animEffect transition="in" filter="wipe(left)">
                                      <p:cBhvr>
                                        <p:cTn id="12" dur="1000"/>
                                        <p:tgtEl>
                                          <p:spTgt spid="13932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39288"/>
                                        </p:tgtEl>
                                        <p:attrNameLst>
                                          <p:attrName>style.visibility</p:attrName>
                                        </p:attrNameLst>
                                      </p:cBhvr>
                                      <p:to>
                                        <p:strVal val="visible"/>
                                      </p:to>
                                    </p:set>
                                    <p:animEffect transition="in" filter="wipe(left)">
                                      <p:cBhvr>
                                        <p:cTn id="20" dur="2000"/>
                                        <p:tgtEl>
                                          <p:spTgt spid="139288"/>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39291"/>
                                        </p:tgtEl>
                                        <p:attrNameLst>
                                          <p:attrName>style.visibility</p:attrName>
                                        </p:attrNameLst>
                                      </p:cBhvr>
                                      <p:to>
                                        <p:strVal val="visible"/>
                                      </p:to>
                                    </p:set>
                                    <p:animEffect transition="in" filter="fade">
                                      <p:cBhvr>
                                        <p:cTn id="24" dur="1000"/>
                                        <p:tgtEl>
                                          <p:spTgt spid="139291"/>
                                        </p:tgtEl>
                                      </p:cBhvr>
                                    </p:animEffect>
                                  </p:childTnLst>
                                </p:cTn>
                              </p:par>
                              <p:par>
                                <p:cTn id="25" presetID="10" presetClass="entr" presetSubtype="0" fill="hold" nodeType="withEffect">
                                  <p:stCondLst>
                                    <p:cond delay="0"/>
                                  </p:stCondLst>
                                  <p:childTnLst>
                                    <p:set>
                                      <p:cBhvr>
                                        <p:cTn id="26" dur="1" fill="hold">
                                          <p:stCondLst>
                                            <p:cond delay="0"/>
                                          </p:stCondLst>
                                        </p:cTn>
                                        <p:tgtEl>
                                          <p:spTgt spid="139292"/>
                                        </p:tgtEl>
                                        <p:attrNameLst>
                                          <p:attrName>style.visibility</p:attrName>
                                        </p:attrNameLst>
                                      </p:cBhvr>
                                      <p:to>
                                        <p:strVal val="visible"/>
                                      </p:to>
                                    </p:set>
                                    <p:animEffect transition="in" filter="fade">
                                      <p:cBhvr>
                                        <p:cTn id="27" dur="1000"/>
                                        <p:tgtEl>
                                          <p:spTgt spid="13929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9289"/>
                                        </p:tgtEl>
                                        <p:attrNameLst>
                                          <p:attrName>style.visibility</p:attrName>
                                        </p:attrNameLst>
                                      </p:cBhvr>
                                      <p:to>
                                        <p:strVal val="visible"/>
                                      </p:to>
                                    </p:set>
                                    <p:animEffect transition="in" filter="fade">
                                      <p:cBhvr>
                                        <p:cTn id="30" dur="1000"/>
                                        <p:tgtEl>
                                          <p:spTgt spid="139289"/>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9298"/>
                                        </p:tgtEl>
                                        <p:attrNameLst>
                                          <p:attrName>style.visibility</p:attrName>
                                        </p:attrNameLst>
                                      </p:cBhvr>
                                      <p:to>
                                        <p:strVal val="visible"/>
                                      </p:to>
                                    </p:set>
                                    <p:animEffect transition="in" filter="fade">
                                      <p:cBhvr>
                                        <p:cTn id="39" dur="1000"/>
                                        <p:tgtEl>
                                          <p:spTgt spid="13929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9300"/>
                                        </p:tgtEl>
                                        <p:attrNameLst>
                                          <p:attrName>style.visibility</p:attrName>
                                        </p:attrNameLst>
                                      </p:cBhvr>
                                      <p:to>
                                        <p:strVal val="visible"/>
                                      </p:to>
                                    </p:set>
                                    <p:animEffect transition="in" filter="fade">
                                      <p:cBhvr>
                                        <p:cTn id="44" dur="1000"/>
                                        <p:tgtEl>
                                          <p:spTgt spid="13930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9301"/>
                                        </p:tgtEl>
                                        <p:attrNameLst>
                                          <p:attrName>style.visibility</p:attrName>
                                        </p:attrNameLst>
                                      </p:cBhvr>
                                      <p:to>
                                        <p:strVal val="visible"/>
                                      </p:to>
                                    </p:set>
                                    <p:animEffect transition="in" filter="fade">
                                      <p:cBhvr>
                                        <p:cTn id="49" dur="1000"/>
                                        <p:tgtEl>
                                          <p:spTgt spid="13930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9302"/>
                                        </p:tgtEl>
                                        <p:attrNameLst>
                                          <p:attrName>style.visibility</p:attrName>
                                        </p:attrNameLst>
                                      </p:cBhvr>
                                      <p:to>
                                        <p:strVal val="visible"/>
                                      </p:to>
                                    </p:set>
                                    <p:animEffect transition="in" filter="fade">
                                      <p:cBhvr>
                                        <p:cTn id="54" dur="1000"/>
                                        <p:tgtEl>
                                          <p:spTgt spid="139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6" grpId="0"/>
      <p:bldP spid="139288" grpId="0"/>
      <p:bldP spid="139289" grpId="0"/>
      <p:bldP spid="139298" grpId="0" animBg="1"/>
      <p:bldP spid="139300" grpId="0" animBg="1"/>
      <p:bldP spid="139301" grpId="0" animBg="1"/>
      <p:bldP spid="139302" grpId="0" animBg="1"/>
      <p:bldP spid="1393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2971800" y="228600"/>
            <a:ext cx="3679825" cy="584200"/>
          </a:xfrm>
          <a:prstGeom prst="rect">
            <a:avLst/>
          </a:prstGeom>
          <a:noFill/>
          <a:ln w="9525">
            <a:noFill/>
            <a:miter lim="800000"/>
            <a:headEnd/>
            <a:tailEnd/>
          </a:ln>
        </p:spPr>
        <p:txBody>
          <a:bodyPr wrap="none">
            <a:spAutoFit/>
          </a:bodyPr>
          <a:lstStyle/>
          <a:p>
            <a:pPr eaLnBrk="0" hangingPunct="0">
              <a:spcBef>
                <a:spcPct val="50000"/>
              </a:spcBef>
            </a:pPr>
            <a:r>
              <a:rPr lang="en-US" sz="3200">
                <a:solidFill>
                  <a:srgbClr val="FF0000"/>
                </a:solidFill>
              </a:rPr>
              <a:t>KIỂM TRA BÀI CŨ</a:t>
            </a:r>
          </a:p>
        </p:txBody>
      </p:sp>
      <p:sp>
        <p:nvSpPr>
          <p:cNvPr id="1029" name="Rectangle 3"/>
          <p:cNvSpPr>
            <a:spLocks noChangeArrowheads="1"/>
          </p:cNvSpPr>
          <p:nvPr/>
        </p:nvSpPr>
        <p:spPr bwMode="auto">
          <a:xfrm>
            <a:off x="381000" y="762000"/>
            <a:ext cx="8534400" cy="2246313"/>
          </a:xfrm>
          <a:prstGeom prst="rect">
            <a:avLst/>
          </a:prstGeom>
          <a:noFill/>
          <a:ln w="9525">
            <a:noFill/>
            <a:miter lim="800000"/>
            <a:headEnd/>
            <a:tailEnd/>
          </a:ln>
        </p:spPr>
        <p:txBody>
          <a:bodyPr>
            <a:spAutoFit/>
          </a:bodyPr>
          <a:lstStyle/>
          <a:p>
            <a:pPr>
              <a:spcBef>
                <a:spcPct val="50000"/>
              </a:spcBef>
            </a:pPr>
            <a:r>
              <a:rPr lang="en-US" sz="2800" u="sng" dirty="0" err="1">
                <a:solidFill>
                  <a:srgbClr val="0000FF"/>
                </a:solidFill>
                <a:latin typeface="Times New Roman" pitchFamily="18" charset="0"/>
                <a:cs typeface="Times New Roman" pitchFamily="18" charset="0"/>
              </a:rPr>
              <a:t>Câu</a:t>
            </a:r>
            <a:r>
              <a:rPr lang="en-US" sz="2800" u="sng" dirty="0">
                <a:solidFill>
                  <a:srgbClr val="0000FF"/>
                </a:solidFill>
                <a:latin typeface="Times New Roman" pitchFamily="18" charset="0"/>
                <a:cs typeface="Times New Roman" pitchFamily="18" charset="0"/>
              </a:rPr>
              <a:t> 1:</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Ta-</a:t>
            </a:r>
            <a:r>
              <a:rPr lang="en-US" sz="2800" dirty="0" err="1" smtClean="0">
                <a:solidFill>
                  <a:srgbClr val="0000FF"/>
                </a:solidFill>
                <a:latin typeface="Times New Roman" pitchFamily="18" charset="0"/>
                <a:cs typeface="Times New Roman" pitchFamily="18" charset="0"/>
              </a:rPr>
              <a:t>lét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lí</a:t>
            </a:r>
            <a:r>
              <a:rPr lang="en-US" sz="2800" dirty="0">
                <a:solidFill>
                  <a:srgbClr val="0000FF"/>
                </a:solidFill>
                <a:latin typeface="Times New Roman" pitchFamily="18" charset="0"/>
                <a:cs typeface="Times New Roman" pitchFamily="18" charset="0"/>
              </a:rPr>
              <a:t>?</a:t>
            </a:r>
          </a:p>
          <a:p>
            <a:pPr>
              <a:spcBef>
                <a:spcPct val="50000"/>
              </a:spcBef>
            </a:pPr>
            <a:endParaRPr lang="en-US" sz="2800" dirty="0"/>
          </a:p>
          <a:p>
            <a:pPr>
              <a:spcBef>
                <a:spcPct val="50000"/>
              </a:spcBef>
            </a:pPr>
            <a:endParaRPr lang="en-US" sz="2800" dirty="0">
              <a:solidFill>
                <a:srgbClr val="0000FF"/>
              </a:solidFill>
              <a:latin typeface="Times New Roman" pitchFamily="18" charset="0"/>
              <a:cs typeface="Times New Roman" pitchFamily="18" charset="0"/>
            </a:endParaRPr>
          </a:p>
        </p:txBody>
      </p:sp>
      <p:grpSp>
        <p:nvGrpSpPr>
          <p:cNvPr id="4" name="Group 32"/>
          <p:cNvGrpSpPr>
            <a:grpSpLocks/>
          </p:cNvGrpSpPr>
          <p:nvPr/>
        </p:nvGrpSpPr>
        <p:grpSpPr bwMode="auto">
          <a:xfrm>
            <a:off x="152400" y="2667000"/>
            <a:ext cx="5105400" cy="2389188"/>
            <a:chOff x="152400" y="1871663"/>
            <a:chExt cx="3962400" cy="2388225"/>
          </a:xfrm>
        </p:grpSpPr>
        <p:sp>
          <p:nvSpPr>
            <p:cNvPr id="1033" name="Text Box 401"/>
            <p:cNvSpPr txBox="1">
              <a:spLocks noChangeArrowheads="1"/>
            </p:cNvSpPr>
            <p:nvPr/>
          </p:nvSpPr>
          <p:spPr bwMode="auto">
            <a:xfrm>
              <a:off x="152400" y="1871663"/>
              <a:ext cx="2743200" cy="461605"/>
            </a:xfrm>
            <a:prstGeom prst="rect">
              <a:avLst/>
            </a:prstGeom>
            <a:noFill/>
            <a:ln w="9525">
              <a:noFill/>
              <a:miter lim="800000"/>
              <a:headEnd/>
              <a:tailEnd/>
            </a:ln>
          </p:spPr>
          <p:txBody>
            <a:bodyPr>
              <a:spAutoFit/>
            </a:bodyPr>
            <a:lstStyle/>
            <a:p>
              <a:pPr eaLnBrk="0" hangingPunct="0">
                <a:spcBef>
                  <a:spcPct val="50000"/>
                </a:spcBef>
              </a:pPr>
              <a:r>
                <a:rPr lang="en-US" sz="2400" u="sng" dirty="0" err="1">
                  <a:solidFill>
                    <a:srgbClr val="0000FF"/>
                  </a:solidFill>
                  <a:latin typeface="Times New Roman" pitchFamily="18" charset="0"/>
                </a:rPr>
                <a:t>Câu</a:t>
              </a:r>
              <a:r>
                <a:rPr lang="en-US" sz="2400" u="sng" dirty="0">
                  <a:solidFill>
                    <a:srgbClr val="0000FF"/>
                  </a:solidFill>
                  <a:latin typeface="Times New Roman" pitchFamily="18" charset="0"/>
                </a:rPr>
                <a:t> 2:</a:t>
              </a:r>
              <a:r>
                <a:rPr lang="en-US" sz="2400" dirty="0">
                  <a:solidFill>
                    <a:srgbClr val="0000FF"/>
                  </a:solidFill>
                  <a:latin typeface="Times New Roman" pitchFamily="18" charset="0"/>
                </a:rPr>
                <a:t> Cho </a:t>
              </a:r>
              <a:r>
                <a:rPr lang="en-US" sz="2400" dirty="0" err="1">
                  <a:solidFill>
                    <a:srgbClr val="0000FF"/>
                  </a:solidFill>
                  <a:latin typeface="Times New Roman" pitchFamily="18" charset="0"/>
                </a:rPr>
                <a:t>hình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a:t>
              </a:r>
            </a:p>
          </p:txBody>
        </p:sp>
        <p:grpSp>
          <p:nvGrpSpPr>
            <p:cNvPr id="5" name="Group 28"/>
            <p:cNvGrpSpPr>
              <a:grpSpLocks/>
            </p:cNvGrpSpPr>
            <p:nvPr/>
          </p:nvGrpSpPr>
          <p:grpSpPr bwMode="auto">
            <a:xfrm>
              <a:off x="152400" y="2404993"/>
              <a:ext cx="3351937" cy="838200"/>
              <a:chOff x="152400" y="2404993"/>
              <a:chExt cx="3351937" cy="838200"/>
            </a:xfrm>
          </p:grpSpPr>
          <p:sp>
            <p:nvSpPr>
              <p:cNvPr id="1036" name="Rectangle 35"/>
              <p:cNvSpPr>
                <a:spLocks noChangeArrowheads="1"/>
              </p:cNvSpPr>
              <p:nvPr/>
            </p:nvSpPr>
            <p:spPr bwMode="auto">
              <a:xfrm>
                <a:off x="152400" y="2667000"/>
                <a:ext cx="2133600" cy="427038"/>
              </a:xfrm>
              <a:prstGeom prst="rect">
                <a:avLst/>
              </a:prstGeom>
              <a:noFill/>
              <a:ln w="9525">
                <a:noFill/>
                <a:miter lim="800000"/>
                <a:headEnd/>
                <a:tailEnd/>
              </a:ln>
            </p:spPr>
            <p:txBody>
              <a:bodyPr>
                <a:spAutoFit/>
              </a:bodyPr>
              <a:lstStyle/>
              <a:p>
                <a:pPr eaLnBrk="0" hangingPunct="0"/>
                <a:r>
                  <a:rPr lang="en-US" sz="2200">
                    <a:solidFill>
                      <a:srgbClr val="0000FF"/>
                    </a:solidFill>
                    <a:latin typeface="Times New Roman" pitchFamily="18" charset="0"/>
                  </a:rPr>
                  <a:t> a) So sánh tỉ số</a:t>
                </a:r>
              </a:p>
            </p:txBody>
          </p:sp>
          <p:grpSp>
            <p:nvGrpSpPr>
              <p:cNvPr id="6" name="Group 78"/>
              <p:cNvGrpSpPr>
                <a:grpSpLocks/>
              </p:cNvGrpSpPr>
              <p:nvPr/>
            </p:nvGrpSpPr>
            <p:grpSpPr bwMode="auto">
              <a:xfrm>
                <a:off x="1808329" y="2404993"/>
                <a:ext cx="1696008" cy="838200"/>
                <a:chOff x="2722768" y="5986393"/>
                <a:chExt cx="1695553" cy="838200"/>
              </a:xfrm>
            </p:grpSpPr>
            <p:graphicFrame>
              <p:nvGraphicFramePr>
                <p:cNvPr id="1026" name="Object 2"/>
                <p:cNvGraphicFramePr>
                  <a:graphicFrameLocks noChangeAspect="1"/>
                </p:cNvGraphicFramePr>
                <p:nvPr/>
              </p:nvGraphicFramePr>
              <p:xfrm>
                <a:off x="2722768" y="5986393"/>
                <a:ext cx="648928" cy="838200"/>
              </p:xfrm>
              <a:graphic>
                <a:graphicData uri="http://schemas.openxmlformats.org/presentationml/2006/ole">
                  <mc:AlternateContent xmlns:mc="http://schemas.openxmlformats.org/markup-compatibility/2006">
                    <mc:Choice xmlns:v="urn:schemas-microsoft-com:vml" Requires="v">
                      <p:oleObj spid="_x0000_s1060" name="Equation" r:id="rId3" imgW="304536" imgH="393359" progId="Equation.3">
                        <p:embed/>
                      </p:oleObj>
                    </mc:Choice>
                    <mc:Fallback>
                      <p:oleObj name="Equation" r:id="rId3" imgW="304536" imgH="393359"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768" y="5986393"/>
                              <a:ext cx="64892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3787008" y="5986393"/>
                <a:ext cx="631313" cy="782829"/>
              </p:xfrm>
              <a:graphic>
                <a:graphicData uri="http://schemas.openxmlformats.org/presentationml/2006/ole">
                  <mc:AlternateContent xmlns:mc="http://schemas.openxmlformats.org/markup-compatibility/2006">
                    <mc:Choice xmlns:v="urn:schemas-microsoft-com:vml" Requires="v">
                      <p:oleObj spid="_x0000_s1061" name="Equation" r:id="rId5" imgW="317225" imgH="393359" progId="Equation.3">
                        <p:embed/>
                      </p:oleObj>
                    </mc:Choice>
                    <mc:Fallback>
                      <p:oleObj name="Equation" r:id="rId5" imgW="317225" imgH="393359"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008" y="5986393"/>
                              <a:ext cx="631313" cy="782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TextBox 81"/>
                <p:cNvSpPr txBox="1">
                  <a:spLocks noChangeArrowheads="1"/>
                </p:cNvSpPr>
                <p:nvPr/>
              </p:nvSpPr>
              <p:spPr bwMode="auto">
                <a:xfrm>
                  <a:off x="3373137" y="6138773"/>
                  <a:ext cx="609598" cy="461666"/>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và</a:t>
                  </a:r>
                </a:p>
              </p:txBody>
            </p:sp>
          </p:grpSp>
        </p:grpSp>
        <p:sp>
          <p:nvSpPr>
            <p:cNvPr id="1035" name="TextBox 29"/>
            <p:cNvSpPr txBox="1">
              <a:spLocks noChangeArrowheads="1"/>
            </p:cNvSpPr>
            <p:nvPr/>
          </p:nvSpPr>
          <p:spPr bwMode="auto">
            <a:xfrm>
              <a:off x="304800" y="3429000"/>
              <a:ext cx="3810000" cy="830888"/>
            </a:xfrm>
            <a:prstGeom prst="rect">
              <a:avLst/>
            </a:prstGeom>
            <a:noFill/>
            <a:ln w="9525">
              <a:noFill/>
              <a:miter lim="800000"/>
              <a:headEnd/>
              <a:tailEnd/>
            </a:ln>
          </p:spPr>
          <p:txBody>
            <a:bodyPr>
              <a:spAutoFit/>
            </a:bodyPr>
            <a:lstStyle/>
            <a:p>
              <a:r>
                <a:rPr lang="en-US" sz="2400" dirty="0">
                  <a:solidFill>
                    <a:srgbClr val="0000FF"/>
                  </a:solidFill>
                  <a:latin typeface="Times New Roman" pitchFamily="18" charset="0"/>
                  <a:cs typeface="Times New Roman" pitchFamily="18" charset="0"/>
                </a:rPr>
                <a:t>b)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B’ </a:t>
              </a:r>
              <a:r>
                <a:rPr lang="en-US" sz="2400" dirty="0" err="1">
                  <a:solidFill>
                    <a:srgbClr val="0000FF"/>
                  </a:solidFill>
                  <a:latin typeface="Times New Roman" pitchFamily="18" charset="0"/>
                  <a:cs typeface="Times New Roman" pitchFamily="18" charset="0"/>
                </a:rPr>
                <a:t>vẽ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tia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B’a</a:t>
              </a:r>
              <a:r>
                <a:rPr lang="en-US" sz="2400" dirty="0">
                  <a:solidFill>
                    <a:srgbClr val="0000FF"/>
                  </a:solidFill>
                  <a:latin typeface="Times New Roman" pitchFamily="18" charset="0"/>
                  <a:cs typeface="Times New Roman" pitchFamily="18" charset="0"/>
                </a:rPr>
                <a:t> // BC (Tia </a:t>
              </a:r>
              <a:r>
                <a:rPr lang="en-US" sz="2400" dirty="0" err="1">
                  <a:solidFill>
                    <a:srgbClr val="0000FF"/>
                  </a:solidFill>
                  <a:latin typeface="Times New Roman" pitchFamily="18" charset="0"/>
                  <a:cs typeface="Times New Roman" pitchFamily="18" charset="0"/>
                </a:rPr>
                <a:t>B’a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cắt</a:t>
              </a:r>
              <a:r>
                <a:rPr lang="en-US" sz="2400" dirty="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sym typeface="Symbol" pitchFamily="18" charset="2"/>
                </a:rPr>
                <a:t> AC </a:t>
              </a:r>
              <a:r>
                <a:rPr lang="en-US" sz="2400" dirty="0" err="1">
                  <a:solidFill>
                    <a:srgbClr val="0000FF"/>
                  </a:solidFill>
                  <a:latin typeface="Times New Roman" pitchFamily="18" charset="0"/>
                  <a:cs typeface="Times New Roman" pitchFamily="18" charset="0"/>
                  <a:sym typeface="Symbol" pitchFamily="18" charset="2"/>
                </a:rPr>
                <a:t>tại</a:t>
              </a:r>
              <a:r>
                <a:rPr lang="en-US" sz="2400" dirty="0">
                  <a:solidFill>
                    <a:srgbClr val="0000FF"/>
                  </a:solidFill>
                  <a:latin typeface="Times New Roman" pitchFamily="18" charset="0"/>
                  <a:cs typeface="Times New Roman" pitchFamily="18" charset="0"/>
                  <a:sym typeface="Symbol" pitchFamily="18" charset="2"/>
                </a:rPr>
                <a:t> C’’). </a:t>
              </a:r>
              <a:r>
                <a:rPr lang="en-US" sz="2400" dirty="0" err="1">
                  <a:solidFill>
                    <a:srgbClr val="0000FF"/>
                  </a:solidFill>
                  <a:latin typeface="Times New Roman" pitchFamily="18" charset="0"/>
                  <a:cs typeface="Times New Roman" pitchFamily="18" charset="0"/>
                  <a:sym typeface="Symbol" pitchFamily="18" charset="2"/>
                </a:rPr>
                <a:t>Tính</a:t>
              </a:r>
              <a:r>
                <a:rPr lang="en-US" sz="2400" dirty="0">
                  <a:solidFill>
                    <a:srgbClr val="0000FF"/>
                  </a:solidFill>
                  <a:latin typeface="Times New Roman" pitchFamily="18" charset="0"/>
                  <a:cs typeface="Times New Roman" pitchFamily="18" charset="0"/>
                  <a:sym typeface="Symbol" pitchFamily="18" charset="2"/>
                </a:rPr>
                <a:t> </a:t>
              </a:r>
              <a:r>
                <a:rPr lang="en-US" sz="2400" dirty="0" err="1">
                  <a:solidFill>
                    <a:srgbClr val="0000FF"/>
                  </a:solidFill>
                  <a:latin typeface="Times New Roman" pitchFamily="18" charset="0"/>
                  <a:cs typeface="Times New Roman" pitchFamily="18" charset="0"/>
                  <a:sym typeface="Symbol" pitchFamily="18" charset="2"/>
                </a:rPr>
                <a:t>độ</a:t>
              </a:r>
              <a:r>
                <a:rPr lang="en-US" sz="2400" dirty="0">
                  <a:solidFill>
                    <a:srgbClr val="0000FF"/>
                  </a:solidFill>
                  <a:latin typeface="Times New Roman" pitchFamily="18" charset="0"/>
                  <a:cs typeface="Times New Roman" pitchFamily="18" charset="0"/>
                  <a:sym typeface="Symbol" pitchFamily="18" charset="2"/>
                </a:rPr>
                <a:t> </a:t>
              </a:r>
              <a:r>
                <a:rPr lang="en-US" sz="2400" dirty="0" err="1">
                  <a:solidFill>
                    <a:srgbClr val="0000FF"/>
                  </a:solidFill>
                  <a:latin typeface="Times New Roman" pitchFamily="18" charset="0"/>
                  <a:cs typeface="Times New Roman" pitchFamily="18" charset="0"/>
                  <a:sym typeface="Symbol" pitchFamily="18" charset="2"/>
                </a:rPr>
                <a:t>dài</a:t>
              </a:r>
              <a:r>
                <a:rPr lang="en-US" sz="2400" dirty="0">
                  <a:solidFill>
                    <a:srgbClr val="0000FF"/>
                  </a:solidFill>
                  <a:latin typeface="Times New Roman" pitchFamily="18" charset="0"/>
                  <a:cs typeface="Times New Roman" pitchFamily="18" charset="0"/>
                  <a:sym typeface="Symbol" pitchFamily="18" charset="2"/>
                </a:rPr>
                <a:t> AC’’?</a:t>
              </a:r>
              <a:endParaRPr lang="en-US" sz="2400" dirty="0">
                <a:solidFill>
                  <a:srgbClr val="0000FF"/>
                </a:solidFill>
                <a:latin typeface="Times New Roman" pitchFamily="18" charset="0"/>
                <a:cs typeface="Times New Roman" pitchFamily="18" charset="0"/>
              </a:endParaRPr>
            </a:p>
          </p:txBody>
        </p:sp>
      </p:grpSp>
      <p:grpSp>
        <p:nvGrpSpPr>
          <p:cNvPr id="9" name="Group 8"/>
          <p:cNvGrpSpPr/>
          <p:nvPr/>
        </p:nvGrpSpPr>
        <p:grpSpPr>
          <a:xfrm>
            <a:off x="4572000" y="4235450"/>
            <a:ext cx="4292600" cy="2622550"/>
            <a:chOff x="4572000" y="4235450"/>
            <a:chExt cx="4292600" cy="2622550"/>
          </a:xfrm>
        </p:grpSpPr>
        <p:grpSp>
          <p:nvGrpSpPr>
            <p:cNvPr id="2" name="Group 31"/>
            <p:cNvGrpSpPr>
              <a:grpSpLocks/>
            </p:cNvGrpSpPr>
            <p:nvPr/>
          </p:nvGrpSpPr>
          <p:grpSpPr bwMode="auto">
            <a:xfrm>
              <a:off x="4572000" y="4235450"/>
              <a:ext cx="4292600" cy="2622550"/>
              <a:chOff x="4318000" y="1339850"/>
              <a:chExt cx="4292600" cy="2622550"/>
            </a:xfrm>
          </p:grpSpPr>
          <p:sp>
            <p:nvSpPr>
              <p:cNvPr id="1040" name="Line 42"/>
              <p:cNvSpPr>
                <a:spLocks noChangeShapeType="1"/>
              </p:cNvSpPr>
              <p:nvPr/>
            </p:nvSpPr>
            <p:spPr bwMode="auto">
              <a:xfrm flipV="1">
                <a:off x="4318000" y="1644650"/>
                <a:ext cx="1066800" cy="1752600"/>
              </a:xfrm>
              <a:prstGeom prst="line">
                <a:avLst/>
              </a:prstGeom>
              <a:noFill/>
              <a:ln w="9525">
                <a:solidFill>
                  <a:srgbClr val="0000FF"/>
                </a:solidFill>
                <a:round/>
                <a:headEnd type="arrow" w="med" len="med"/>
                <a:tailEnd type="arrow" w="med" len="med"/>
              </a:ln>
            </p:spPr>
            <p:txBody>
              <a:bodyPr/>
              <a:lstStyle/>
              <a:p>
                <a:endParaRPr lang="en-US"/>
              </a:p>
            </p:txBody>
          </p:sp>
          <p:sp>
            <p:nvSpPr>
              <p:cNvPr id="1041" name="Text Box 44"/>
              <p:cNvSpPr txBox="1">
                <a:spLocks noChangeArrowheads="1"/>
              </p:cNvSpPr>
              <p:nvPr/>
            </p:nvSpPr>
            <p:spPr bwMode="auto">
              <a:xfrm rot="-3542174">
                <a:off x="4335463" y="2130425"/>
                <a:ext cx="9144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latin typeface="Garamond" pitchFamily="18" charset="0"/>
                  </a:rPr>
                  <a:t>6</a:t>
                </a:r>
                <a:r>
                  <a:rPr lang="en-US" b="0">
                    <a:solidFill>
                      <a:srgbClr val="0000FF"/>
                    </a:solidFill>
                    <a:latin typeface="Garamond" pitchFamily="18" charset="0"/>
                  </a:rPr>
                  <a:t> cm</a:t>
                </a:r>
              </a:p>
            </p:txBody>
          </p:sp>
          <p:sp>
            <p:nvSpPr>
              <p:cNvPr id="1042" name="Line 45"/>
              <p:cNvSpPr>
                <a:spLocks noChangeShapeType="1"/>
              </p:cNvSpPr>
              <p:nvPr/>
            </p:nvSpPr>
            <p:spPr bwMode="auto">
              <a:xfrm>
                <a:off x="5918200" y="1520825"/>
                <a:ext cx="2590800" cy="1752600"/>
              </a:xfrm>
              <a:prstGeom prst="line">
                <a:avLst/>
              </a:prstGeom>
              <a:noFill/>
              <a:ln w="9525">
                <a:solidFill>
                  <a:srgbClr val="0000FF"/>
                </a:solidFill>
                <a:round/>
                <a:headEnd type="arrow" w="med" len="med"/>
                <a:tailEnd type="arrow" w="med" len="med"/>
              </a:ln>
            </p:spPr>
            <p:txBody>
              <a:bodyPr/>
              <a:lstStyle/>
              <a:p>
                <a:endParaRPr lang="en-US"/>
              </a:p>
            </p:txBody>
          </p:sp>
          <p:sp>
            <p:nvSpPr>
              <p:cNvPr id="1043" name="Text Box 46"/>
              <p:cNvSpPr txBox="1">
                <a:spLocks noChangeArrowheads="1"/>
              </p:cNvSpPr>
              <p:nvPr/>
            </p:nvSpPr>
            <p:spPr bwMode="auto">
              <a:xfrm rot="1912826">
                <a:off x="6994525" y="2211388"/>
                <a:ext cx="9144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latin typeface="Garamond" pitchFamily="18" charset="0"/>
                  </a:rPr>
                  <a:t>9</a:t>
                </a:r>
                <a:r>
                  <a:rPr lang="en-US" b="0">
                    <a:solidFill>
                      <a:srgbClr val="0000FF"/>
                    </a:solidFill>
                    <a:latin typeface="Garamond" pitchFamily="18" charset="0"/>
                  </a:rPr>
                  <a:t> cm</a:t>
                </a:r>
              </a:p>
            </p:txBody>
          </p:sp>
          <p:sp>
            <p:nvSpPr>
              <p:cNvPr id="1044" name="Text Box 49"/>
              <p:cNvSpPr txBox="1">
                <a:spLocks noChangeArrowheads="1"/>
              </p:cNvSpPr>
              <p:nvPr/>
            </p:nvSpPr>
            <p:spPr bwMode="auto">
              <a:xfrm rot="-3607866">
                <a:off x="5067300" y="1628775"/>
                <a:ext cx="914400"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FF"/>
                    </a:solidFill>
                    <a:latin typeface="Garamond" pitchFamily="18" charset="0"/>
                  </a:rPr>
                  <a:t>2</a:t>
                </a:r>
                <a:r>
                  <a:rPr lang="en-US" sz="1600" b="0">
                    <a:solidFill>
                      <a:srgbClr val="0000FF"/>
                    </a:solidFill>
                    <a:latin typeface="Garamond" pitchFamily="18" charset="0"/>
                  </a:rPr>
                  <a:t>cm</a:t>
                </a:r>
              </a:p>
            </p:txBody>
          </p:sp>
          <p:sp>
            <p:nvSpPr>
              <p:cNvPr id="1045" name="Text Box 48"/>
              <p:cNvSpPr txBox="1">
                <a:spLocks noChangeArrowheads="1"/>
              </p:cNvSpPr>
              <p:nvPr/>
            </p:nvSpPr>
            <p:spPr bwMode="auto">
              <a:xfrm>
                <a:off x="6575425" y="2168525"/>
                <a:ext cx="533400" cy="396875"/>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r>
                  <a:rPr lang="en-US" sz="2000" b="0">
                    <a:solidFill>
                      <a:srgbClr val="0000FF"/>
                    </a:solidFill>
                    <a:latin typeface=".VnTime" pitchFamily="34" charset="0"/>
                  </a:rPr>
                  <a:t>’</a:t>
                </a:r>
              </a:p>
            </p:txBody>
          </p:sp>
          <p:sp>
            <p:nvSpPr>
              <p:cNvPr id="1046" name="Text Box 54"/>
              <p:cNvSpPr txBox="1">
                <a:spLocks noChangeArrowheads="1"/>
              </p:cNvSpPr>
              <p:nvPr/>
            </p:nvSpPr>
            <p:spPr bwMode="auto">
              <a:xfrm rot="2051096">
                <a:off x="5867400" y="1841500"/>
                <a:ext cx="914400"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FF"/>
                    </a:solidFill>
                    <a:latin typeface="Garamond" pitchFamily="18" charset="0"/>
                  </a:rPr>
                  <a:t>3</a:t>
                </a:r>
                <a:r>
                  <a:rPr lang="en-US" sz="1600" b="0">
                    <a:solidFill>
                      <a:srgbClr val="0000FF"/>
                    </a:solidFill>
                    <a:latin typeface="Garamond" pitchFamily="18" charset="0"/>
                  </a:rPr>
                  <a:t>cm</a:t>
                </a:r>
              </a:p>
            </p:txBody>
          </p:sp>
          <p:sp>
            <p:nvSpPr>
              <p:cNvPr id="1047" name="Text Box 99"/>
              <p:cNvSpPr txBox="1">
                <a:spLocks noChangeArrowheads="1"/>
              </p:cNvSpPr>
              <p:nvPr/>
            </p:nvSpPr>
            <p:spPr bwMode="auto">
              <a:xfrm>
                <a:off x="4975225" y="2178050"/>
                <a:ext cx="533400" cy="396875"/>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r>
                  <a:rPr lang="en-US" sz="2000" b="0">
                    <a:solidFill>
                      <a:srgbClr val="0000FF"/>
                    </a:solidFill>
                    <a:latin typeface=".VnTime" pitchFamily="34" charset="0"/>
                  </a:rPr>
                  <a:t>’</a:t>
                </a:r>
              </a:p>
            </p:txBody>
          </p:sp>
          <p:grpSp>
            <p:nvGrpSpPr>
              <p:cNvPr id="3" name="Group 170"/>
              <p:cNvGrpSpPr>
                <a:grpSpLocks/>
              </p:cNvGrpSpPr>
              <p:nvPr/>
            </p:nvGrpSpPr>
            <p:grpSpPr bwMode="auto">
              <a:xfrm>
                <a:off x="4381500" y="1416050"/>
                <a:ext cx="4229100" cy="2546350"/>
                <a:chOff x="3160" y="230"/>
                <a:chExt cx="2664" cy="1604"/>
              </a:xfrm>
            </p:grpSpPr>
            <p:sp>
              <p:nvSpPr>
                <p:cNvPr id="1049" name="Line 14"/>
                <p:cNvSpPr>
                  <a:spLocks noChangeShapeType="1"/>
                </p:cNvSpPr>
                <p:nvPr/>
              </p:nvSpPr>
              <p:spPr bwMode="auto">
                <a:xfrm>
                  <a:off x="3334" y="1584"/>
                  <a:ext cx="2300" cy="0"/>
                </a:xfrm>
                <a:prstGeom prst="line">
                  <a:avLst/>
                </a:prstGeom>
                <a:noFill/>
                <a:ln w="28575">
                  <a:solidFill>
                    <a:srgbClr val="0000FF"/>
                  </a:solidFill>
                  <a:round/>
                  <a:headEnd/>
                  <a:tailEnd/>
                </a:ln>
              </p:spPr>
              <p:txBody>
                <a:bodyPr/>
                <a:lstStyle/>
                <a:p>
                  <a:endParaRPr lang="en-US"/>
                </a:p>
              </p:txBody>
            </p:sp>
            <p:sp>
              <p:nvSpPr>
                <p:cNvPr id="1050" name="Line 15"/>
                <p:cNvSpPr>
                  <a:spLocks noChangeShapeType="1"/>
                </p:cNvSpPr>
                <p:nvPr/>
              </p:nvSpPr>
              <p:spPr bwMode="auto">
                <a:xfrm flipV="1">
                  <a:off x="3342" y="470"/>
                  <a:ext cx="672" cy="1104"/>
                </a:xfrm>
                <a:prstGeom prst="line">
                  <a:avLst/>
                </a:prstGeom>
                <a:noFill/>
                <a:ln w="28575">
                  <a:solidFill>
                    <a:srgbClr val="0000FF"/>
                  </a:solidFill>
                  <a:round/>
                  <a:headEnd/>
                  <a:tailEnd/>
                </a:ln>
              </p:spPr>
              <p:txBody>
                <a:bodyPr/>
                <a:lstStyle/>
                <a:p>
                  <a:endParaRPr lang="en-US"/>
                </a:p>
              </p:txBody>
            </p:sp>
            <p:sp>
              <p:nvSpPr>
                <p:cNvPr id="1051" name="Line 16"/>
                <p:cNvSpPr>
                  <a:spLocks noChangeShapeType="1"/>
                </p:cNvSpPr>
                <p:nvPr/>
              </p:nvSpPr>
              <p:spPr bwMode="auto">
                <a:xfrm>
                  <a:off x="4002" y="480"/>
                  <a:ext cx="1632" cy="1104"/>
                </a:xfrm>
                <a:prstGeom prst="line">
                  <a:avLst/>
                </a:prstGeom>
                <a:noFill/>
                <a:ln w="28575">
                  <a:solidFill>
                    <a:srgbClr val="0000FF"/>
                  </a:solidFill>
                  <a:round/>
                  <a:headEnd/>
                  <a:tailEnd/>
                </a:ln>
              </p:spPr>
              <p:txBody>
                <a:bodyPr/>
                <a:lstStyle/>
                <a:p>
                  <a:endParaRPr lang="en-US"/>
                </a:p>
              </p:txBody>
            </p:sp>
            <p:sp>
              <p:nvSpPr>
                <p:cNvPr id="1052" name="Text Box 18"/>
                <p:cNvSpPr txBox="1">
                  <a:spLocks noChangeArrowheads="1"/>
                </p:cNvSpPr>
                <p:nvPr/>
              </p:nvSpPr>
              <p:spPr bwMode="auto">
                <a:xfrm>
                  <a:off x="3160" y="1548"/>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1053" name="Text Box 19"/>
                <p:cNvSpPr txBox="1">
                  <a:spLocks noChangeArrowheads="1"/>
                </p:cNvSpPr>
                <p:nvPr/>
              </p:nvSpPr>
              <p:spPr bwMode="auto">
                <a:xfrm>
                  <a:off x="3900" y="230"/>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1054" name="Text Box 157"/>
                <p:cNvSpPr txBox="1">
                  <a:spLocks noChangeArrowheads="1"/>
                </p:cNvSpPr>
                <p:nvPr/>
              </p:nvSpPr>
              <p:spPr bwMode="auto">
                <a:xfrm>
                  <a:off x="5488" y="1584"/>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grpSp>
        </p:grpSp>
        <p:sp>
          <p:nvSpPr>
            <p:cNvPr id="7" name="TextBox 6"/>
            <p:cNvSpPr txBox="1"/>
            <p:nvPr/>
          </p:nvSpPr>
          <p:spPr>
            <a:xfrm>
              <a:off x="5501586" y="4809885"/>
              <a:ext cx="257908" cy="646331"/>
            </a:xfrm>
            <a:prstGeom prst="rect">
              <a:avLst/>
            </a:prstGeom>
            <a:noFill/>
            <a:ln>
              <a:noFill/>
            </a:ln>
          </p:spPr>
          <p:txBody>
            <a:bodyPr wrap="square" rtlCol="0">
              <a:spAutoFit/>
            </a:bodyPr>
            <a:lstStyle/>
            <a:p>
              <a:r>
                <a:rPr lang="en-US" sz="3600" b="1" dirty="0" smtClean="0"/>
                <a:t>.</a:t>
              </a:r>
              <a:endParaRPr lang="en-US" b="1" dirty="0"/>
            </a:p>
          </p:txBody>
        </p:sp>
        <p:sp>
          <p:nvSpPr>
            <p:cNvPr id="32" name="TextBox 31"/>
            <p:cNvSpPr txBox="1"/>
            <p:nvPr/>
          </p:nvSpPr>
          <p:spPr>
            <a:xfrm>
              <a:off x="6578600" y="4795271"/>
              <a:ext cx="257908" cy="646331"/>
            </a:xfrm>
            <a:prstGeom prst="rect">
              <a:avLst/>
            </a:prstGeom>
            <a:noFill/>
            <a:ln>
              <a:noFill/>
            </a:ln>
          </p:spPr>
          <p:txBody>
            <a:bodyPr wrap="square" rtlCol="0">
              <a:spAutoFit/>
            </a:bodyPr>
            <a:lstStyle/>
            <a:p>
              <a:r>
                <a:rPr lang="en-US" sz="3600" b="1" dirty="0" smtClean="0"/>
                <a:t>.</a:t>
              </a:r>
              <a:endParaRPr lang="en-US" b="1"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a:hlinkClick r:id="rId2" action="ppaction://hlinksldjump"/>
          </p:cNvPr>
          <p:cNvSpPr/>
          <p:nvPr/>
        </p:nvSpPr>
        <p:spPr bwMode="auto">
          <a:xfrm>
            <a:off x="2057400" y="16002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hlinkClick r:id="" action="ppaction://noaction"/>
              </a:rPr>
              <a:t>1</a:t>
            </a:r>
            <a:endParaRPr lang="en-US" dirty="0">
              <a:solidFill>
                <a:schemeClr val="tx1"/>
              </a:solidFill>
            </a:endParaRPr>
          </a:p>
        </p:txBody>
      </p:sp>
      <p:sp>
        <p:nvSpPr>
          <p:cNvPr id="52" name="Rounded Rectangle 51">
            <a:hlinkClick r:id="rId3" action="ppaction://hlinksldjump"/>
          </p:cNvPr>
          <p:cNvSpPr/>
          <p:nvPr/>
        </p:nvSpPr>
        <p:spPr bwMode="auto">
          <a:xfrm>
            <a:off x="2971800" y="16002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smtClean="0">
                <a:solidFill>
                  <a:schemeClr val="tx1"/>
                </a:solidFill>
                <a:hlinkClick r:id="" action="ppaction://noaction"/>
              </a:rPr>
              <a:t>2</a:t>
            </a:r>
            <a:endParaRPr lang="en-US" dirty="0">
              <a:solidFill>
                <a:schemeClr val="tx1"/>
              </a:solidFill>
            </a:endParaRPr>
          </a:p>
        </p:txBody>
      </p:sp>
      <p:sp>
        <p:nvSpPr>
          <p:cNvPr id="53" name="Rounded Rectangle 52">
            <a:hlinkClick r:id="rId4" action="ppaction://hlinksldjump"/>
          </p:cNvPr>
          <p:cNvSpPr/>
          <p:nvPr/>
        </p:nvSpPr>
        <p:spPr bwMode="auto">
          <a:xfrm>
            <a:off x="3886200" y="16002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hlinkClick r:id="" action="ppaction://noaction"/>
              </a:rPr>
              <a:t>3</a:t>
            </a:r>
            <a:endParaRPr lang="en-US" dirty="0">
              <a:solidFill>
                <a:schemeClr val="tx1"/>
              </a:solidFill>
            </a:endParaRPr>
          </a:p>
        </p:txBody>
      </p:sp>
      <p:sp>
        <p:nvSpPr>
          <p:cNvPr id="54" name="Rounded Rectangle 53">
            <a:hlinkClick r:id="rId5" action="ppaction://hlinksldjump"/>
          </p:cNvPr>
          <p:cNvSpPr/>
          <p:nvPr/>
        </p:nvSpPr>
        <p:spPr bwMode="auto">
          <a:xfrm>
            <a:off x="4800600" y="16002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hlinkClick r:id="" action="ppaction://noaction"/>
              </a:rPr>
              <a:t>4</a:t>
            </a:r>
            <a:endParaRPr lang="en-US" dirty="0">
              <a:solidFill>
                <a:schemeClr val="tx1"/>
              </a:solidFill>
            </a:endParaRPr>
          </a:p>
        </p:txBody>
      </p:sp>
      <p:sp>
        <p:nvSpPr>
          <p:cNvPr id="55" name="Rounded Rectangle 54">
            <a:hlinkClick r:id="rId6" action="ppaction://hlinksldjump"/>
          </p:cNvPr>
          <p:cNvSpPr/>
          <p:nvPr/>
        </p:nvSpPr>
        <p:spPr bwMode="auto">
          <a:xfrm>
            <a:off x="5715000" y="16002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hlinkClick r:id="" action="ppaction://noaction"/>
              </a:rPr>
              <a:t>5</a:t>
            </a:r>
            <a:endParaRPr lang="en-US" dirty="0">
              <a:solidFill>
                <a:schemeClr val="tx1"/>
              </a:solidFill>
            </a:endParaRPr>
          </a:p>
        </p:txBody>
      </p:sp>
      <p:sp>
        <p:nvSpPr>
          <p:cNvPr id="56" name="Rounded Rectangle 55"/>
          <p:cNvSpPr/>
          <p:nvPr/>
        </p:nvSpPr>
        <p:spPr bwMode="auto">
          <a:xfrm>
            <a:off x="19050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E</a:t>
            </a:r>
          </a:p>
        </p:txBody>
      </p:sp>
      <p:sp>
        <p:nvSpPr>
          <p:cNvPr id="57" name="Rounded Rectangle 56"/>
          <p:cNvSpPr/>
          <p:nvPr/>
        </p:nvSpPr>
        <p:spPr bwMode="auto">
          <a:xfrm>
            <a:off x="28194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T</a:t>
            </a:r>
          </a:p>
        </p:txBody>
      </p:sp>
      <p:sp>
        <p:nvSpPr>
          <p:cNvPr id="58" name="Rounded Rectangle 57"/>
          <p:cNvSpPr/>
          <p:nvPr/>
        </p:nvSpPr>
        <p:spPr bwMode="auto">
          <a:xfrm>
            <a:off x="37338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A</a:t>
            </a:r>
          </a:p>
        </p:txBody>
      </p:sp>
      <p:sp>
        <p:nvSpPr>
          <p:cNvPr id="59" name="Rounded Rectangle 58"/>
          <p:cNvSpPr/>
          <p:nvPr/>
        </p:nvSpPr>
        <p:spPr bwMode="auto">
          <a:xfrm>
            <a:off x="46482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L</a:t>
            </a:r>
          </a:p>
        </p:txBody>
      </p:sp>
      <p:sp>
        <p:nvSpPr>
          <p:cNvPr id="60" name="Rounded Rectangle 59"/>
          <p:cNvSpPr/>
          <p:nvPr/>
        </p:nvSpPr>
        <p:spPr bwMode="auto">
          <a:xfrm>
            <a:off x="55626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T</a:t>
            </a:r>
          </a:p>
        </p:txBody>
      </p:sp>
      <p:sp>
        <p:nvSpPr>
          <p:cNvPr id="61" name="Rounded Rectangle 60"/>
          <p:cNvSpPr/>
          <p:nvPr/>
        </p:nvSpPr>
        <p:spPr bwMode="auto">
          <a:xfrm>
            <a:off x="19050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1</a:t>
            </a:r>
          </a:p>
        </p:txBody>
      </p:sp>
      <p:sp>
        <p:nvSpPr>
          <p:cNvPr id="62" name="Rounded Rectangle 61"/>
          <p:cNvSpPr/>
          <p:nvPr/>
        </p:nvSpPr>
        <p:spPr bwMode="auto">
          <a:xfrm>
            <a:off x="28194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2</a:t>
            </a:r>
          </a:p>
        </p:txBody>
      </p:sp>
      <p:sp>
        <p:nvSpPr>
          <p:cNvPr id="63" name="Rounded Rectangle 62"/>
          <p:cNvSpPr/>
          <p:nvPr/>
        </p:nvSpPr>
        <p:spPr bwMode="auto">
          <a:xfrm>
            <a:off x="37338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3</a:t>
            </a:r>
          </a:p>
        </p:txBody>
      </p:sp>
      <p:sp>
        <p:nvSpPr>
          <p:cNvPr id="64" name="Rounded Rectangle 63"/>
          <p:cNvSpPr/>
          <p:nvPr/>
        </p:nvSpPr>
        <p:spPr bwMode="auto">
          <a:xfrm>
            <a:off x="46482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4</a:t>
            </a:r>
          </a:p>
        </p:txBody>
      </p:sp>
      <p:sp>
        <p:nvSpPr>
          <p:cNvPr id="65" name="Rounded Rectangle 64"/>
          <p:cNvSpPr/>
          <p:nvPr/>
        </p:nvSpPr>
        <p:spPr bwMode="auto">
          <a:xfrm>
            <a:off x="5562600" y="5638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5</a:t>
            </a:r>
          </a:p>
        </p:txBody>
      </p:sp>
      <p:sp>
        <p:nvSpPr>
          <p:cNvPr id="66" name="AutoShape 102">
            <a:hlinkClick r:id="" action="ppaction://noaction"/>
          </p:cNvPr>
          <p:cNvSpPr>
            <a:spLocks noChangeArrowheads="1"/>
          </p:cNvSpPr>
          <p:nvPr/>
        </p:nvSpPr>
        <p:spPr bwMode="auto">
          <a:xfrm>
            <a:off x="8686800" y="6477000"/>
            <a:ext cx="457200" cy="381000"/>
          </a:xfrm>
          <a:prstGeom prst="star5">
            <a:avLst/>
          </a:prstGeom>
          <a:solidFill>
            <a:srgbClr val="FF9900"/>
          </a:solidFill>
          <a:ln w="9525">
            <a:solidFill>
              <a:schemeClr val="tx1"/>
            </a:solidFill>
            <a:miter lim="800000"/>
            <a:headEnd/>
            <a:tailEnd/>
          </a:ln>
          <a:effectLst/>
        </p:spPr>
        <p:txBody>
          <a:bodyPr wrap="none" anchor="ctr"/>
          <a:lstStyle/>
          <a:p>
            <a:pPr>
              <a:defRPr/>
            </a:pPr>
            <a:endParaRPr lang="en-US"/>
          </a:p>
        </p:txBody>
      </p:sp>
      <p:sp>
        <p:nvSpPr>
          <p:cNvPr id="18" name="TextBox 17"/>
          <p:cNvSpPr txBox="1"/>
          <p:nvPr/>
        </p:nvSpPr>
        <p:spPr>
          <a:xfrm>
            <a:off x="1676400" y="457200"/>
            <a:ext cx="6096000" cy="461665"/>
          </a:xfrm>
          <a:prstGeom prst="rect">
            <a:avLst/>
          </a:prstGeom>
          <a:gradFill flip="none" rotWithShape="1">
            <a:gsLst>
              <a:gs pos="0">
                <a:srgbClr val="FF3300"/>
              </a:gs>
              <a:gs pos="30000">
                <a:srgbClr val="66008F"/>
              </a:gs>
              <a:gs pos="64999">
                <a:srgbClr val="BA0066"/>
              </a:gs>
              <a:gs pos="89999">
                <a:srgbClr val="FF0000"/>
              </a:gs>
              <a:gs pos="100000">
                <a:srgbClr val="FF8200"/>
              </a:gs>
            </a:gsLst>
            <a:path path="rect">
              <a:fillToRect l="50000" t="50000" r="50000" b="50000"/>
            </a:path>
            <a:tileRect/>
          </a:gradFill>
          <a:effectLst>
            <a:innerShdw blurRad="63500" dist="50800" dir="5400000">
              <a:srgbClr val="FFFF00">
                <a:alpha val="50000"/>
              </a:srgbClr>
            </a:innerShdw>
          </a:effectLst>
        </p:spPr>
        <p:txBody>
          <a:bodyPr>
            <a:spAutoFit/>
          </a:bodyPr>
          <a:lstStyle/>
          <a:p>
            <a:pPr algn="ctr">
              <a:defRPr/>
            </a:pPr>
            <a:r>
              <a:rPr lang="en-US" sz="2400" dirty="0"/>
              <a:t>TRÒ CHƠI Ô CHỮ TÌM NHÀ TOÁN HỌC</a:t>
            </a:r>
          </a:p>
        </p:txBody>
      </p:sp>
      <p:sp>
        <p:nvSpPr>
          <p:cNvPr id="19" name="TextBox 18"/>
          <p:cNvSpPr txBox="1"/>
          <p:nvPr/>
        </p:nvSpPr>
        <p:spPr>
          <a:xfrm>
            <a:off x="1752600" y="4114800"/>
            <a:ext cx="5867400" cy="461665"/>
          </a:xfrm>
          <a:prstGeom prst="rect">
            <a:avLst/>
          </a:prstGeom>
          <a:gradFill flip="none" rotWithShape="1">
            <a:gsLst>
              <a:gs pos="0">
                <a:srgbClr val="FF3300"/>
              </a:gs>
              <a:gs pos="30000">
                <a:srgbClr val="66008F"/>
              </a:gs>
              <a:gs pos="64999">
                <a:srgbClr val="BA0066"/>
              </a:gs>
              <a:gs pos="89999">
                <a:srgbClr val="FF0000"/>
              </a:gs>
              <a:gs pos="100000">
                <a:srgbClr val="FF8200"/>
              </a:gs>
            </a:gsLst>
            <a:path path="rect">
              <a:fillToRect l="50000" t="50000" r="50000" b="50000"/>
            </a:path>
            <a:tileRect/>
          </a:gradFill>
          <a:effectLst>
            <a:innerShdw blurRad="63500" dist="50800" dir="5400000">
              <a:srgbClr val="FFFF00">
                <a:alpha val="50000"/>
              </a:srgbClr>
            </a:innerShdw>
          </a:effectLst>
        </p:spPr>
        <p:txBody>
          <a:bodyPr>
            <a:spAutoFit/>
          </a:bodyPr>
          <a:lstStyle/>
          <a:p>
            <a:pPr algn="ctr">
              <a:defRPr/>
            </a:pPr>
            <a:r>
              <a:rPr lang="en-US" sz="2400" dirty="0"/>
              <a:t>CHỌN Ô PHẦN THƯỞNG</a:t>
            </a:r>
          </a:p>
        </p:txBody>
      </p:sp>
      <p:sp>
        <p:nvSpPr>
          <p:cNvPr id="2" name="Action Button: Home 1">
            <a:hlinkClick r:id="rId7" action="ppaction://hlinksldjump" highlightClick="1"/>
          </p:cNvPr>
          <p:cNvSpPr/>
          <p:nvPr/>
        </p:nvSpPr>
        <p:spPr>
          <a:xfrm>
            <a:off x="457200" y="6400800"/>
            <a:ext cx="3810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3"/>
                                        </p:tgtEl>
                                      </p:cBhvr>
                                    </p:animEffect>
                                    <p:set>
                                      <p:cBhvr>
                                        <p:cTn id="17" dur="1" fill="hold">
                                          <p:stCondLst>
                                            <p:cond delay="499"/>
                                          </p:stCondLst>
                                        </p:cTn>
                                        <p:tgtEl>
                                          <p:spTgt spid="6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1"/>
                                        </p:tgtEl>
                                      </p:cBhvr>
                                    </p:animEffect>
                                    <p:set>
                                      <p:cBhvr>
                                        <p:cTn id="22"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1"/>
                    </p:tgtEl>
                  </p:cond>
                </p:stCondLst>
                <p:endSync evt="end" delay="0">
                  <p:rtn val="all"/>
                </p:endSync>
                <p:childTnLst>
                  <p:par>
                    <p:cTn id="24" fill="hold">
                      <p:stCondLst>
                        <p:cond delay="0"/>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9" restart="whenNotActive" fill="hold" evtFilter="cancelBubble" nodeType="interactiveSeq">
                <p:stCondLst>
                  <p:cond evt="onClick" delay="0">
                    <p:tgtEl>
                      <p:spTgt spid="61"/>
                    </p:tgtEl>
                  </p:cond>
                </p:stCondLst>
                <p:endSync evt="end" delay="0">
                  <p:rtn val="all"/>
                </p:endSync>
                <p:childTnLst>
                  <p:par>
                    <p:cTn id="30" fill="hold">
                      <p:stCondLst>
                        <p:cond delay="0"/>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61"/>
                                        </p:tgtEl>
                                      </p:cBhvr>
                                    </p:animEffect>
                                    <p:set>
                                      <p:cBhvr>
                                        <p:cTn id="3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5" restart="whenNotActive" fill="hold" evtFilter="cancelBubble" nodeType="interactiveSeq">
                <p:stCondLst>
                  <p:cond evt="onClick" delay="0">
                    <p:tgtEl>
                      <p:spTgt spid="63"/>
                    </p:tgtEl>
                  </p:cond>
                </p:stCondLst>
                <p:endSync evt="end" delay="0">
                  <p:rtn val="all"/>
                </p:endSync>
                <p:childTnLst>
                  <p:par>
                    <p:cTn id="36" fill="hold">
                      <p:stCondLst>
                        <p:cond delay="0"/>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63"/>
                                        </p:tgtEl>
                                      </p:cBhvr>
                                    </p:animEffect>
                                    <p:set>
                                      <p:cBhvr>
                                        <p:cTn id="40"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1" restart="whenNotActive" fill="hold" evtFilter="cancelBubble" nodeType="interactiveSeq">
                <p:stCondLst>
                  <p:cond evt="onClick" delay="0">
                    <p:tgtEl>
                      <p:spTgt spid="64"/>
                    </p:tgtEl>
                  </p:cond>
                </p:stCondLst>
                <p:endSync evt="end" delay="0">
                  <p:rtn val="all"/>
                </p:endSync>
                <p:childTnLst>
                  <p:par>
                    <p:cTn id="42" fill="hold">
                      <p:stCondLst>
                        <p:cond delay="0"/>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64"/>
                                        </p:tgtEl>
                                      </p:cBhvr>
                                    </p:animEffect>
                                    <p:set>
                                      <p:cBhvr>
                                        <p:cTn id="4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7" restart="whenNotActive" fill="hold" evtFilter="cancelBubble" nodeType="interactiveSeq">
                <p:stCondLst>
                  <p:cond evt="onClick" delay="0">
                    <p:tgtEl>
                      <p:spTgt spid="65"/>
                    </p:tgtEl>
                  </p:cond>
                </p:stCondLst>
                <p:endSync evt="end" delay="0">
                  <p:rtn val="all"/>
                </p:endSync>
                <p:childTnLst>
                  <p:par>
                    <p:cTn id="48" fill="hold">
                      <p:stCondLst>
                        <p:cond delay="0"/>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3" restart="whenNotActive" fill="hold" evtFilter="cancelBubble" nodeType="interactiveSeq">
                <p:stCondLst>
                  <p:cond evt="onClick" delay="0">
                    <p:tgtEl>
                      <p:spTgt spid="5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9" restart="whenNotActive" fill="hold" evtFilter="cancelBubble" nodeType="interactiveSeq">
                <p:stCondLst>
                  <p:cond evt="onClick" delay="0">
                    <p:tgtEl>
                      <p:spTgt spid="53"/>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53"/>
                                        </p:tgtEl>
                                      </p:cBhvr>
                                    </p:animEffect>
                                    <p:set>
                                      <p:cBhvr>
                                        <p:cTn id="6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5" restart="whenNotActive" fill="hold" evtFilter="cancelBubble" nodeType="interactiveSeq">
                <p:stCondLst>
                  <p:cond evt="onClick" delay="0">
                    <p:tgtEl>
                      <p:spTgt spid="54"/>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4"/>
                                        </p:tgtEl>
                                      </p:cBhvr>
                                    </p:animEffect>
                                    <p:set>
                                      <p:cBhvr>
                                        <p:cTn id="70"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71" restart="whenNotActive" fill="hold" evtFilter="cancelBubble" nodeType="interactiveSeq">
                <p:stCondLst>
                  <p:cond evt="onClick" delay="0">
                    <p:tgtEl>
                      <p:spTgt spid="55"/>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55"/>
                                        </p:tgtEl>
                                      </p:cBhvr>
                                    </p:animEffect>
                                    <p:set>
                                      <p:cBhvr>
                                        <p:cTn id="7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1" grpId="0" animBg="1"/>
      <p:bldP spid="52" grpId="0" animBg="1"/>
      <p:bldP spid="53"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3"/>
          <p:cNvSpPr txBox="1">
            <a:spLocks noChangeArrowheads="1"/>
          </p:cNvSpPr>
          <p:nvPr/>
        </p:nvSpPr>
        <p:spPr bwMode="auto">
          <a:xfrm>
            <a:off x="457200" y="0"/>
            <a:ext cx="8305800" cy="579438"/>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cs typeface="Times New Roman" pitchFamily="18" charset="0"/>
              </a:rPr>
              <a:t>1/Điền  vào chỗ trống (...) để có nội dung đúng:</a:t>
            </a:r>
          </a:p>
        </p:txBody>
      </p:sp>
      <p:grpSp>
        <p:nvGrpSpPr>
          <p:cNvPr id="2" name="Group 4"/>
          <p:cNvGrpSpPr>
            <a:grpSpLocks/>
          </p:cNvGrpSpPr>
          <p:nvPr/>
        </p:nvGrpSpPr>
        <p:grpSpPr bwMode="auto">
          <a:xfrm>
            <a:off x="996950" y="1066800"/>
            <a:ext cx="2660650" cy="1981200"/>
            <a:chOff x="192" y="864"/>
            <a:chExt cx="1676" cy="1248"/>
          </a:xfrm>
        </p:grpSpPr>
        <p:sp>
          <p:nvSpPr>
            <p:cNvPr id="12304" name="Freeform 5"/>
            <p:cNvSpPr>
              <a:spLocks noEditPoints="1"/>
            </p:cNvSpPr>
            <p:nvPr/>
          </p:nvSpPr>
          <p:spPr bwMode="auto">
            <a:xfrm>
              <a:off x="315" y="1008"/>
              <a:ext cx="1417" cy="1040"/>
            </a:xfrm>
            <a:custGeom>
              <a:avLst/>
              <a:gdLst>
                <a:gd name="T0" fmla="*/ 0 w 14235"/>
                <a:gd name="T1" fmla="*/ 0 h 7177"/>
                <a:gd name="T2" fmla="*/ 0 w 14235"/>
                <a:gd name="T3" fmla="*/ 0 h 7177"/>
                <a:gd name="T4" fmla="*/ 0 w 14235"/>
                <a:gd name="T5" fmla="*/ 0 h 7177"/>
                <a:gd name="T6" fmla="*/ 0 w 14235"/>
                <a:gd name="T7" fmla="*/ 0 h 7177"/>
                <a:gd name="T8" fmla="*/ 0 w 14235"/>
                <a:gd name="T9" fmla="*/ 0 h 7177"/>
                <a:gd name="T10" fmla="*/ 0 w 14235"/>
                <a:gd name="T11" fmla="*/ 0 h 7177"/>
                <a:gd name="T12" fmla="*/ 0 w 14235"/>
                <a:gd name="T13" fmla="*/ 0 h 7177"/>
                <a:gd name="T14" fmla="*/ 0 w 14235"/>
                <a:gd name="T15" fmla="*/ 0 h 7177"/>
                <a:gd name="T16" fmla="*/ 0 w 14235"/>
                <a:gd name="T17" fmla="*/ 0 h 7177"/>
                <a:gd name="T18" fmla="*/ 0 w 14235"/>
                <a:gd name="T19" fmla="*/ 0 h 7177"/>
                <a:gd name="T20" fmla="*/ 0 w 14235"/>
                <a:gd name="T21" fmla="*/ 0 h 7177"/>
                <a:gd name="T22" fmla="*/ 0 w 14235"/>
                <a:gd name="T23" fmla="*/ 0 h 7177"/>
                <a:gd name="T24" fmla="*/ 0 w 14235"/>
                <a:gd name="T25" fmla="*/ 0 h 7177"/>
                <a:gd name="T26" fmla="*/ 0 w 14235"/>
                <a:gd name="T27" fmla="*/ 0 h 7177"/>
                <a:gd name="T28" fmla="*/ 0 w 14235"/>
                <a:gd name="T29" fmla="*/ 0 h 7177"/>
                <a:gd name="T30" fmla="*/ 0 w 14235"/>
                <a:gd name="T31" fmla="*/ 0 h 7177"/>
                <a:gd name="T32" fmla="*/ 0 w 14235"/>
                <a:gd name="T33" fmla="*/ 0 h 7177"/>
                <a:gd name="T34" fmla="*/ 0 w 14235"/>
                <a:gd name="T35" fmla="*/ 0 h 71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35"/>
                <a:gd name="T55" fmla="*/ 0 h 7177"/>
                <a:gd name="T56" fmla="*/ 14235 w 14235"/>
                <a:gd name="T57" fmla="*/ 7177 h 71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35" h="7177">
                  <a:moveTo>
                    <a:pt x="43" y="7177"/>
                  </a:moveTo>
                  <a:lnTo>
                    <a:pt x="0" y="7106"/>
                  </a:lnTo>
                  <a:lnTo>
                    <a:pt x="3523" y="19"/>
                  </a:lnTo>
                  <a:lnTo>
                    <a:pt x="3612" y="63"/>
                  </a:lnTo>
                  <a:lnTo>
                    <a:pt x="88" y="7150"/>
                  </a:lnTo>
                  <a:lnTo>
                    <a:pt x="43" y="7177"/>
                  </a:lnTo>
                  <a:close/>
                  <a:moveTo>
                    <a:pt x="14235" y="7087"/>
                  </a:moveTo>
                  <a:lnTo>
                    <a:pt x="14208" y="7177"/>
                  </a:lnTo>
                  <a:lnTo>
                    <a:pt x="43" y="7177"/>
                  </a:lnTo>
                  <a:lnTo>
                    <a:pt x="43" y="7079"/>
                  </a:lnTo>
                  <a:lnTo>
                    <a:pt x="14208" y="7079"/>
                  </a:lnTo>
                  <a:lnTo>
                    <a:pt x="14235" y="7087"/>
                  </a:lnTo>
                  <a:close/>
                  <a:moveTo>
                    <a:pt x="3523" y="19"/>
                  </a:moveTo>
                  <a:lnTo>
                    <a:pt x="3594" y="0"/>
                  </a:lnTo>
                  <a:lnTo>
                    <a:pt x="14235" y="7087"/>
                  </a:lnTo>
                  <a:lnTo>
                    <a:pt x="14180" y="7168"/>
                  </a:lnTo>
                  <a:lnTo>
                    <a:pt x="3540" y="81"/>
                  </a:lnTo>
                  <a:lnTo>
                    <a:pt x="3523" y="19"/>
                  </a:lnTo>
                  <a:close/>
                </a:path>
              </a:pathLst>
            </a:custGeom>
            <a:solidFill>
              <a:srgbClr val="1F1A17"/>
            </a:solidFill>
            <a:ln w="9525">
              <a:noFill/>
              <a:round/>
              <a:headEnd/>
              <a:tailEnd/>
            </a:ln>
          </p:spPr>
          <p:txBody>
            <a:bodyPr/>
            <a:lstStyle/>
            <a:p>
              <a:endParaRPr lang="en-US"/>
            </a:p>
          </p:txBody>
        </p:sp>
        <p:sp>
          <p:nvSpPr>
            <p:cNvPr id="12305" name="Rectangle 6"/>
            <p:cNvSpPr>
              <a:spLocks noChangeArrowheads="1"/>
            </p:cNvSpPr>
            <p:nvPr/>
          </p:nvSpPr>
          <p:spPr bwMode="auto">
            <a:xfrm>
              <a:off x="240" y="1632"/>
              <a:ext cx="1532" cy="14"/>
            </a:xfrm>
            <a:prstGeom prst="rect">
              <a:avLst/>
            </a:prstGeom>
            <a:solidFill>
              <a:srgbClr val="1F1A17"/>
            </a:solidFill>
            <a:ln w="9525">
              <a:noFill/>
              <a:miter lim="800000"/>
              <a:headEnd/>
              <a:tailEnd/>
            </a:ln>
          </p:spPr>
          <p:txBody>
            <a:bodyPr/>
            <a:lstStyle/>
            <a:p>
              <a:endParaRPr lang="en-US"/>
            </a:p>
          </p:txBody>
        </p:sp>
        <p:sp>
          <p:nvSpPr>
            <p:cNvPr id="12306" name="Rectangle 7"/>
            <p:cNvSpPr>
              <a:spLocks noChangeArrowheads="1"/>
            </p:cNvSpPr>
            <p:nvPr/>
          </p:nvSpPr>
          <p:spPr bwMode="auto">
            <a:xfrm>
              <a:off x="624" y="864"/>
              <a:ext cx="107" cy="192"/>
            </a:xfrm>
            <a:prstGeom prst="rect">
              <a:avLst/>
            </a:prstGeom>
            <a:noFill/>
            <a:ln w="9525">
              <a:noFill/>
              <a:miter lim="800000"/>
              <a:headEnd/>
              <a:tailEnd/>
            </a:ln>
          </p:spPr>
          <p:txBody>
            <a:bodyPr wrap="none" lIns="0" tIns="0" rIns="0" bIns="0">
              <a:spAutoFit/>
            </a:bodyPr>
            <a:lstStyle/>
            <a:p>
              <a:r>
                <a:rPr lang="en-US" sz="2000">
                  <a:solidFill>
                    <a:srgbClr val="1F1A17"/>
                  </a:solidFill>
                  <a:latin typeface="WarnockPro-Regular" charset="0"/>
                </a:rPr>
                <a:t>A</a:t>
              </a:r>
              <a:endParaRPr lang="en-US" sz="2000"/>
            </a:p>
          </p:txBody>
        </p:sp>
        <p:sp>
          <p:nvSpPr>
            <p:cNvPr id="12307" name="Rectangle 8"/>
            <p:cNvSpPr>
              <a:spLocks noChangeArrowheads="1"/>
            </p:cNvSpPr>
            <p:nvPr/>
          </p:nvSpPr>
          <p:spPr bwMode="auto">
            <a:xfrm>
              <a:off x="192" y="1920"/>
              <a:ext cx="107" cy="192"/>
            </a:xfrm>
            <a:prstGeom prst="rect">
              <a:avLst/>
            </a:prstGeom>
            <a:noFill/>
            <a:ln w="9525">
              <a:noFill/>
              <a:miter lim="800000"/>
              <a:headEnd/>
              <a:tailEnd/>
            </a:ln>
          </p:spPr>
          <p:txBody>
            <a:bodyPr wrap="none" lIns="0" tIns="0" rIns="0" bIns="0">
              <a:spAutoFit/>
            </a:bodyPr>
            <a:lstStyle/>
            <a:p>
              <a:r>
                <a:rPr lang="en-US" sz="2000">
                  <a:solidFill>
                    <a:srgbClr val="1F1A17"/>
                  </a:solidFill>
                  <a:latin typeface="WarnockPro-Regular" charset="0"/>
                </a:rPr>
                <a:t>B</a:t>
              </a:r>
              <a:endParaRPr lang="en-US" sz="2000"/>
            </a:p>
          </p:txBody>
        </p:sp>
        <p:sp>
          <p:nvSpPr>
            <p:cNvPr id="12308" name="Rectangle 9"/>
            <p:cNvSpPr>
              <a:spLocks noChangeArrowheads="1"/>
            </p:cNvSpPr>
            <p:nvPr/>
          </p:nvSpPr>
          <p:spPr bwMode="auto">
            <a:xfrm>
              <a:off x="1752" y="1920"/>
              <a:ext cx="116" cy="192"/>
            </a:xfrm>
            <a:prstGeom prst="rect">
              <a:avLst/>
            </a:prstGeom>
            <a:noFill/>
            <a:ln w="9525">
              <a:noFill/>
              <a:miter lim="800000"/>
              <a:headEnd/>
              <a:tailEnd/>
            </a:ln>
          </p:spPr>
          <p:txBody>
            <a:bodyPr wrap="none" lIns="0" tIns="0" rIns="0" bIns="0">
              <a:spAutoFit/>
            </a:bodyPr>
            <a:lstStyle/>
            <a:p>
              <a:r>
                <a:rPr lang="en-US" sz="2000">
                  <a:solidFill>
                    <a:srgbClr val="1F1A17"/>
                  </a:solidFill>
                  <a:latin typeface="WarnockPro-Regular" charset="0"/>
                </a:rPr>
                <a:t>C</a:t>
              </a:r>
              <a:endParaRPr lang="en-US" sz="2000"/>
            </a:p>
          </p:txBody>
        </p:sp>
        <p:sp>
          <p:nvSpPr>
            <p:cNvPr id="12309" name="Rectangle 10"/>
            <p:cNvSpPr>
              <a:spLocks noChangeArrowheads="1"/>
            </p:cNvSpPr>
            <p:nvPr/>
          </p:nvSpPr>
          <p:spPr bwMode="auto">
            <a:xfrm>
              <a:off x="336" y="1440"/>
              <a:ext cx="142" cy="192"/>
            </a:xfrm>
            <a:prstGeom prst="rect">
              <a:avLst/>
            </a:prstGeom>
            <a:noFill/>
            <a:ln w="9525">
              <a:noFill/>
              <a:miter lim="800000"/>
              <a:headEnd/>
              <a:tailEnd/>
            </a:ln>
          </p:spPr>
          <p:txBody>
            <a:bodyPr wrap="none" lIns="0" tIns="0" rIns="0" bIns="0">
              <a:spAutoFit/>
            </a:bodyPr>
            <a:lstStyle/>
            <a:p>
              <a:r>
                <a:rPr lang="en-US" sz="2000">
                  <a:solidFill>
                    <a:srgbClr val="000000"/>
                  </a:solidFill>
                </a:rPr>
                <a:t>M</a:t>
              </a:r>
            </a:p>
          </p:txBody>
        </p:sp>
        <p:sp>
          <p:nvSpPr>
            <p:cNvPr id="12310" name="Rectangle 11"/>
            <p:cNvSpPr>
              <a:spLocks noChangeArrowheads="1"/>
            </p:cNvSpPr>
            <p:nvPr/>
          </p:nvSpPr>
          <p:spPr bwMode="auto">
            <a:xfrm>
              <a:off x="1336" y="1440"/>
              <a:ext cx="116" cy="192"/>
            </a:xfrm>
            <a:prstGeom prst="rect">
              <a:avLst/>
            </a:prstGeom>
            <a:noFill/>
            <a:ln w="9525">
              <a:noFill/>
              <a:miter lim="800000"/>
              <a:headEnd/>
              <a:tailEnd/>
            </a:ln>
          </p:spPr>
          <p:txBody>
            <a:bodyPr wrap="none" lIns="0" tIns="0" rIns="0" bIns="0">
              <a:spAutoFit/>
            </a:bodyPr>
            <a:lstStyle/>
            <a:p>
              <a:r>
                <a:rPr lang="en-US" sz="2000">
                  <a:solidFill>
                    <a:srgbClr val="1F1A17"/>
                  </a:solidFill>
                  <a:latin typeface="WarnockPro-Regular" charset="0"/>
                </a:rPr>
                <a:t>N</a:t>
              </a:r>
              <a:endParaRPr lang="en-US" sz="2000"/>
            </a:p>
          </p:txBody>
        </p:sp>
      </p:grpSp>
      <p:sp>
        <p:nvSpPr>
          <p:cNvPr id="12295" name="Text Box 12"/>
          <p:cNvSpPr txBox="1">
            <a:spLocks noChangeArrowheads="1"/>
          </p:cNvSpPr>
          <p:nvPr/>
        </p:nvSpPr>
        <p:spPr bwMode="auto">
          <a:xfrm>
            <a:off x="457200" y="3124200"/>
            <a:ext cx="4267200" cy="523875"/>
          </a:xfrm>
          <a:prstGeom prst="rect">
            <a:avLst/>
          </a:prstGeom>
          <a:noFill/>
          <a:ln w="9525">
            <a:noFill/>
            <a:miter lim="800000"/>
            <a:headEnd/>
            <a:tailEnd/>
          </a:ln>
        </p:spPr>
        <p:txBody>
          <a:bodyPr>
            <a:spAutoFit/>
          </a:bodyPr>
          <a:lstStyle/>
          <a:p>
            <a:pPr>
              <a:spcBef>
                <a:spcPct val="50000"/>
              </a:spcBef>
            </a:pPr>
            <a:r>
              <a:rPr lang="en-US" sz="2800">
                <a:solidFill>
                  <a:srgbClr val="FF0000"/>
                </a:solidFill>
              </a:rPr>
              <a:t> ∆</a:t>
            </a:r>
            <a:r>
              <a:rPr lang="en-US" sz="2800">
                <a:solidFill>
                  <a:srgbClr val="FF0000"/>
                </a:solidFill>
                <a:latin typeface="Times New Roman" pitchFamily="18" charset="0"/>
                <a:cs typeface="Times New Roman" pitchFamily="18" charset="0"/>
              </a:rPr>
              <a:t>ABC Có MN // BC thì :</a:t>
            </a:r>
          </a:p>
        </p:txBody>
      </p:sp>
      <p:graphicFrame>
        <p:nvGraphicFramePr>
          <p:cNvPr id="12290" name="Object 2"/>
          <p:cNvGraphicFramePr>
            <a:graphicFrameLocks noChangeAspect="1"/>
          </p:cNvGraphicFramePr>
          <p:nvPr/>
        </p:nvGraphicFramePr>
        <p:xfrm>
          <a:off x="1600200" y="3810000"/>
          <a:ext cx="2057400" cy="838200"/>
        </p:xfrm>
        <a:graphic>
          <a:graphicData uri="http://schemas.openxmlformats.org/presentationml/2006/ole">
            <mc:AlternateContent xmlns:mc="http://schemas.openxmlformats.org/markup-compatibility/2006">
              <mc:Choice xmlns:v="urn:schemas-microsoft-com:vml" Requires="v">
                <p:oleObj spid="_x0000_s12332" name="Equation" r:id="rId3" imgW="888614" imgH="393529" progId="Equation.3">
                  <p:embed/>
                </p:oleObj>
              </mc:Choice>
              <mc:Fallback>
                <p:oleObj name="Equation" r:id="rId3" imgW="888614" imgH="393529" progId="Equation.3">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10000"/>
                        <a:ext cx="205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
          <p:cNvGraphicFramePr>
            <a:graphicFrameLocks noChangeAspect="1"/>
          </p:cNvGraphicFramePr>
          <p:nvPr/>
        </p:nvGraphicFramePr>
        <p:xfrm>
          <a:off x="1600200" y="4648200"/>
          <a:ext cx="1752600" cy="838200"/>
        </p:xfrm>
        <a:graphic>
          <a:graphicData uri="http://schemas.openxmlformats.org/presentationml/2006/ole">
            <mc:AlternateContent xmlns:mc="http://schemas.openxmlformats.org/markup-compatibility/2006">
              <mc:Choice xmlns:v="urn:schemas-microsoft-com:vml" Requires="v">
                <p:oleObj spid="_x0000_s12333" name="Equation" r:id="rId5" imgW="812447" imgH="393529" progId="Equation.3">
                  <p:embed/>
                </p:oleObj>
              </mc:Choice>
              <mc:Fallback>
                <p:oleObj name="Equation" r:id="rId5" imgW="812447" imgH="393529" progId="Equation.3">
                  <p:embed/>
                  <p:pic>
                    <p:nvPicPr>
                      <p:cNvPr id="0"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648200"/>
                        <a:ext cx="1752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6" name="Rectangle 20"/>
          <p:cNvSpPr>
            <a:spLocks noChangeArrowheads="1"/>
          </p:cNvSpPr>
          <p:nvPr/>
        </p:nvSpPr>
        <p:spPr bwMode="auto">
          <a:xfrm>
            <a:off x="87313" y="-533400"/>
            <a:ext cx="9144000" cy="0"/>
          </a:xfrm>
          <a:prstGeom prst="rect">
            <a:avLst/>
          </a:prstGeom>
          <a:noFill/>
          <a:ln w="9525">
            <a:noFill/>
            <a:miter lim="800000"/>
            <a:headEnd/>
            <a:tailEnd/>
          </a:ln>
        </p:spPr>
        <p:txBody>
          <a:bodyPr wrap="none" anchor="ctr">
            <a:spAutoFit/>
          </a:bodyPr>
          <a:lstStyle/>
          <a:p>
            <a:endParaRPr lang="en-US"/>
          </a:p>
        </p:txBody>
      </p:sp>
      <p:sp>
        <p:nvSpPr>
          <p:cNvPr id="203800" name="AutoShape 24">
            <a:hlinkClick r:id="rId7" action="ppaction://hlinksldjump"/>
          </p:cNvPr>
          <p:cNvSpPr>
            <a:spLocks noChangeArrowheads="1"/>
          </p:cNvSpPr>
          <p:nvPr/>
        </p:nvSpPr>
        <p:spPr bwMode="auto">
          <a:xfrm>
            <a:off x="8458200" y="6324600"/>
            <a:ext cx="533400" cy="381000"/>
          </a:xfrm>
          <a:prstGeom prst="star5">
            <a:avLst/>
          </a:prstGeom>
          <a:solidFill>
            <a:srgbClr val="FF9900"/>
          </a:solidFill>
          <a:ln w="9525">
            <a:solidFill>
              <a:srgbClr val="FF9900"/>
            </a:solidFill>
            <a:miter lim="800000"/>
            <a:headEnd/>
            <a:tailEnd/>
          </a:ln>
          <a:effectLst/>
        </p:spPr>
        <p:txBody>
          <a:bodyPr wrap="none" anchor="ctr"/>
          <a:lstStyle/>
          <a:p>
            <a:pPr algn="ctr">
              <a:defRPr/>
            </a:pPr>
            <a:endParaRPr lang="en-US">
              <a:solidFill>
                <a:srgbClr val="FF9900"/>
              </a:solidFill>
            </a:endParaRPr>
          </a:p>
        </p:txBody>
      </p:sp>
      <p:sp>
        <p:nvSpPr>
          <p:cNvPr id="23" name="TextBox 22"/>
          <p:cNvSpPr txBox="1">
            <a:spLocks noChangeArrowheads="1"/>
          </p:cNvSpPr>
          <p:nvPr/>
        </p:nvSpPr>
        <p:spPr bwMode="auto">
          <a:xfrm>
            <a:off x="1981200" y="4267200"/>
            <a:ext cx="609600" cy="461963"/>
          </a:xfrm>
          <a:prstGeom prst="rect">
            <a:avLst/>
          </a:prstGeom>
          <a:noFill/>
          <a:ln w="9525">
            <a:noFill/>
            <a:miter lim="800000"/>
            <a:headEnd/>
            <a:tailEnd/>
          </a:ln>
        </p:spPr>
        <p:txBody>
          <a:bodyPr>
            <a:spAutoFit/>
          </a:bodyPr>
          <a:lstStyle/>
          <a:p>
            <a:r>
              <a:rPr lang="en-US" sz="2400" dirty="0">
                <a:solidFill>
                  <a:srgbClr val="FF0000"/>
                </a:solidFill>
                <a:latin typeface="Times New Roman" pitchFamily="18" charset="0"/>
                <a:cs typeface="Times New Roman" pitchFamily="18" charset="0"/>
              </a:rPr>
              <a:t>AB</a:t>
            </a:r>
            <a:endParaRPr lang="en-US" dirty="0">
              <a:solidFill>
                <a:srgbClr val="FF0000"/>
              </a:solidFill>
              <a:latin typeface="Times New Roman" pitchFamily="18" charset="0"/>
              <a:cs typeface="Times New Roman" pitchFamily="18" charset="0"/>
            </a:endParaRPr>
          </a:p>
        </p:txBody>
      </p:sp>
      <p:sp>
        <p:nvSpPr>
          <p:cNvPr id="24" name="Rectangle 23"/>
          <p:cNvSpPr>
            <a:spLocks noChangeArrowheads="1"/>
          </p:cNvSpPr>
          <p:nvPr/>
        </p:nvSpPr>
        <p:spPr bwMode="auto">
          <a:xfrm>
            <a:off x="3048000" y="3810000"/>
            <a:ext cx="630238" cy="461963"/>
          </a:xfrm>
          <a:prstGeom prst="rect">
            <a:avLst/>
          </a:prstGeom>
          <a:noFill/>
          <a:ln w="9525">
            <a:noFill/>
            <a:miter lim="800000"/>
            <a:headEnd/>
            <a:tailEnd/>
          </a:ln>
        </p:spPr>
        <p:txBody>
          <a:bodyPr wrap="none">
            <a:spAutoFit/>
          </a:bodyPr>
          <a:lstStyle/>
          <a:p>
            <a:r>
              <a:rPr lang="en-US" sz="2400">
                <a:solidFill>
                  <a:srgbClr val="FF0000"/>
                </a:solidFill>
                <a:latin typeface="Times New Roman" pitchFamily="18" charset="0"/>
                <a:cs typeface="Times New Roman" pitchFamily="18" charset="0"/>
              </a:rPr>
              <a:t>AN</a:t>
            </a:r>
            <a:endParaRPr lang="en-US"/>
          </a:p>
        </p:txBody>
      </p:sp>
      <p:sp>
        <p:nvSpPr>
          <p:cNvPr id="25" name="Rectangle 24"/>
          <p:cNvSpPr>
            <a:spLocks noChangeArrowheads="1"/>
          </p:cNvSpPr>
          <p:nvPr/>
        </p:nvSpPr>
        <p:spPr bwMode="auto">
          <a:xfrm>
            <a:off x="2819400" y="4648200"/>
            <a:ext cx="630238" cy="461963"/>
          </a:xfrm>
          <a:prstGeom prst="rect">
            <a:avLst/>
          </a:prstGeom>
          <a:noFill/>
          <a:ln w="9525">
            <a:noFill/>
            <a:miter lim="800000"/>
            <a:headEnd/>
            <a:tailEnd/>
          </a:ln>
        </p:spPr>
        <p:txBody>
          <a:bodyPr wrap="none">
            <a:spAutoFit/>
          </a:bodyPr>
          <a:lstStyle/>
          <a:p>
            <a:r>
              <a:rPr lang="en-US" sz="2400">
                <a:solidFill>
                  <a:srgbClr val="FF0000"/>
                </a:solidFill>
                <a:latin typeface="Times New Roman" pitchFamily="18" charset="0"/>
                <a:cs typeface="Times New Roman" pitchFamily="18" charset="0"/>
              </a:rPr>
              <a:t>NC</a:t>
            </a:r>
            <a:endParaRPr lang="en-US"/>
          </a:p>
        </p:txBody>
      </p:sp>
      <p:sp>
        <p:nvSpPr>
          <p:cNvPr id="26" name="Rectangle 25"/>
          <p:cNvSpPr>
            <a:spLocks noChangeArrowheads="1"/>
          </p:cNvSpPr>
          <p:nvPr/>
        </p:nvSpPr>
        <p:spPr bwMode="auto">
          <a:xfrm>
            <a:off x="2819400" y="5029200"/>
            <a:ext cx="630238" cy="461963"/>
          </a:xfrm>
          <a:prstGeom prst="rect">
            <a:avLst/>
          </a:prstGeom>
          <a:noFill/>
          <a:ln w="9525">
            <a:noFill/>
            <a:miter lim="800000"/>
            <a:headEnd/>
            <a:tailEnd/>
          </a:ln>
        </p:spPr>
        <p:txBody>
          <a:bodyPr wrap="none">
            <a:spAutoFit/>
          </a:bodyPr>
          <a:lstStyle/>
          <a:p>
            <a:r>
              <a:rPr lang="en-US" sz="2400">
                <a:solidFill>
                  <a:srgbClr val="FF0000"/>
                </a:solidFill>
                <a:latin typeface="Times New Roman" pitchFamily="18" charset="0"/>
                <a:cs typeface="Times New Roman" pitchFamily="18" charset="0"/>
              </a:rPr>
              <a:t>NA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533400" y="1401763"/>
            <a:ext cx="3832225" cy="2560637"/>
            <a:chOff x="1300" y="1422"/>
            <a:chExt cx="2204" cy="1430"/>
          </a:xfrm>
        </p:grpSpPr>
        <p:sp>
          <p:nvSpPr>
            <p:cNvPr id="13327" name="Line 123"/>
            <p:cNvSpPr>
              <a:spLocks noChangeShapeType="1"/>
            </p:cNvSpPr>
            <p:nvPr/>
          </p:nvSpPr>
          <p:spPr bwMode="auto">
            <a:xfrm>
              <a:off x="1450" y="2670"/>
              <a:ext cx="1872" cy="0"/>
            </a:xfrm>
            <a:prstGeom prst="line">
              <a:avLst/>
            </a:prstGeom>
            <a:noFill/>
            <a:ln w="38100">
              <a:solidFill>
                <a:srgbClr val="0000FF"/>
              </a:solidFill>
              <a:round/>
              <a:headEnd/>
              <a:tailEnd/>
            </a:ln>
          </p:spPr>
          <p:txBody>
            <a:bodyPr/>
            <a:lstStyle/>
            <a:p>
              <a:endParaRPr lang="en-US"/>
            </a:p>
          </p:txBody>
        </p:sp>
        <p:sp>
          <p:nvSpPr>
            <p:cNvPr id="13328" name="Line 124"/>
            <p:cNvSpPr>
              <a:spLocks noChangeShapeType="1"/>
            </p:cNvSpPr>
            <p:nvPr/>
          </p:nvSpPr>
          <p:spPr bwMode="auto">
            <a:xfrm flipV="1">
              <a:off x="1450" y="1662"/>
              <a:ext cx="528" cy="1008"/>
            </a:xfrm>
            <a:prstGeom prst="line">
              <a:avLst/>
            </a:prstGeom>
            <a:noFill/>
            <a:ln w="38100">
              <a:solidFill>
                <a:srgbClr val="0000FF"/>
              </a:solidFill>
              <a:round/>
              <a:headEnd/>
              <a:tailEnd/>
            </a:ln>
          </p:spPr>
          <p:txBody>
            <a:bodyPr/>
            <a:lstStyle/>
            <a:p>
              <a:endParaRPr lang="en-US"/>
            </a:p>
          </p:txBody>
        </p:sp>
        <p:sp>
          <p:nvSpPr>
            <p:cNvPr id="13329" name="Line 125"/>
            <p:cNvSpPr>
              <a:spLocks noChangeShapeType="1"/>
            </p:cNvSpPr>
            <p:nvPr/>
          </p:nvSpPr>
          <p:spPr bwMode="auto">
            <a:xfrm>
              <a:off x="1978" y="1662"/>
              <a:ext cx="1344" cy="1008"/>
            </a:xfrm>
            <a:prstGeom prst="line">
              <a:avLst/>
            </a:prstGeom>
            <a:noFill/>
            <a:ln w="38100">
              <a:solidFill>
                <a:srgbClr val="0000FF"/>
              </a:solidFill>
              <a:round/>
              <a:headEnd/>
              <a:tailEnd/>
            </a:ln>
          </p:spPr>
          <p:txBody>
            <a:bodyPr/>
            <a:lstStyle/>
            <a:p>
              <a:endParaRPr lang="en-US"/>
            </a:p>
          </p:txBody>
        </p:sp>
        <p:sp>
          <p:nvSpPr>
            <p:cNvPr id="13330" name="Line 126"/>
            <p:cNvSpPr>
              <a:spLocks noChangeShapeType="1"/>
            </p:cNvSpPr>
            <p:nvPr/>
          </p:nvSpPr>
          <p:spPr bwMode="auto">
            <a:xfrm>
              <a:off x="1772" y="2060"/>
              <a:ext cx="746" cy="0"/>
            </a:xfrm>
            <a:prstGeom prst="line">
              <a:avLst/>
            </a:prstGeom>
            <a:noFill/>
            <a:ln w="57150">
              <a:solidFill>
                <a:srgbClr val="000000"/>
              </a:solidFill>
              <a:round/>
              <a:headEnd/>
              <a:tailEnd/>
            </a:ln>
          </p:spPr>
          <p:txBody>
            <a:bodyPr/>
            <a:lstStyle/>
            <a:p>
              <a:endParaRPr lang="en-US"/>
            </a:p>
          </p:txBody>
        </p:sp>
        <p:sp>
          <p:nvSpPr>
            <p:cNvPr id="13331" name="Text Box 127"/>
            <p:cNvSpPr txBox="1">
              <a:spLocks noChangeArrowheads="1"/>
            </p:cNvSpPr>
            <p:nvPr/>
          </p:nvSpPr>
          <p:spPr bwMode="auto">
            <a:xfrm>
              <a:off x="1882" y="1422"/>
              <a:ext cx="288" cy="222"/>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A</a:t>
              </a:r>
            </a:p>
          </p:txBody>
        </p:sp>
        <p:sp>
          <p:nvSpPr>
            <p:cNvPr id="13332" name="Text Box 128"/>
            <p:cNvSpPr txBox="1">
              <a:spLocks noChangeArrowheads="1"/>
            </p:cNvSpPr>
            <p:nvPr/>
          </p:nvSpPr>
          <p:spPr bwMode="auto">
            <a:xfrm>
              <a:off x="1300" y="2628"/>
              <a:ext cx="288" cy="222"/>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B</a:t>
              </a:r>
            </a:p>
          </p:txBody>
        </p:sp>
        <p:sp>
          <p:nvSpPr>
            <p:cNvPr id="13333" name="Text Box 129"/>
            <p:cNvSpPr txBox="1">
              <a:spLocks noChangeArrowheads="1"/>
            </p:cNvSpPr>
            <p:nvPr/>
          </p:nvSpPr>
          <p:spPr bwMode="auto">
            <a:xfrm>
              <a:off x="3216" y="2630"/>
              <a:ext cx="288" cy="222"/>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C</a:t>
              </a:r>
            </a:p>
          </p:txBody>
        </p:sp>
        <p:sp>
          <p:nvSpPr>
            <p:cNvPr id="13334" name="Text Box 130"/>
            <p:cNvSpPr txBox="1">
              <a:spLocks noChangeArrowheads="1"/>
            </p:cNvSpPr>
            <p:nvPr/>
          </p:nvSpPr>
          <p:spPr bwMode="auto">
            <a:xfrm>
              <a:off x="2498" y="1854"/>
              <a:ext cx="288" cy="222"/>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E</a:t>
              </a:r>
            </a:p>
          </p:txBody>
        </p:sp>
        <p:sp>
          <p:nvSpPr>
            <p:cNvPr id="13335" name="Text Box 131"/>
            <p:cNvSpPr txBox="1">
              <a:spLocks noChangeArrowheads="1"/>
            </p:cNvSpPr>
            <p:nvPr/>
          </p:nvSpPr>
          <p:spPr bwMode="auto">
            <a:xfrm>
              <a:off x="1534" y="1882"/>
              <a:ext cx="288" cy="222"/>
            </a:xfrm>
            <a:prstGeom prst="rect">
              <a:avLst/>
            </a:prstGeom>
            <a:noFill/>
            <a:ln w="9525">
              <a:noFill/>
              <a:miter lim="800000"/>
              <a:headEnd/>
              <a:tailEnd/>
            </a:ln>
          </p:spPr>
          <p:txBody>
            <a:bodyPr>
              <a:spAutoFit/>
            </a:bodyPr>
            <a:lstStyle/>
            <a:p>
              <a:pPr>
                <a:spcBef>
                  <a:spcPct val="50000"/>
                </a:spcBef>
              </a:pPr>
              <a:r>
                <a:rPr lang="en-US" sz="2000">
                  <a:solidFill>
                    <a:srgbClr val="006600"/>
                  </a:solidFill>
                  <a:latin typeface=".VnTime" pitchFamily="34" charset="0"/>
                </a:rPr>
                <a:t>D</a:t>
              </a:r>
            </a:p>
          </p:txBody>
        </p:sp>
        <p:sp>
          <p:nvSpPr>
            <p:cNvPr id="13336" name="Text Box 132"/>
            <p:cNvSpPr txBox="1">
              <a:spLocks noChangeArrowheads="1"/>
            </p:cNvSpPr>
            <p:nvPr/>
          </p:nvSpPr>
          <p:spPr bwMode="auto">
            <a:xfrm>
              <a:off x="1728" y="1680"/>
              <a:ext cx="288" cy="222"/>
            </a:xfrm>
            <a:prstGeom prst="rect">
              <a:avLst/>
            </a:prstGeom>
            <a:noFill/>
            <a:ln w="9525">
              <a:noFill/>
              <a:miter lim="800000"/>
              <a:headEnd/>
              <a:tailEnd/>
            </a:ln>
          </p:spPr>
          <p:txBody>
            <a:bodyPr>
              <a:spAutoFit/>
            </a:bodyPr>
            <a:lstStyle/>
            <a:p>
              <a:pPr>
                <a:spcBef>
                  <a:spcPct val="50000"/>
                </a:spcBef>
              </a:pPr>
              <a:endParaRPr lang="en-US" sz="2000">
                <a:solidFill>
                  <a:srgbClr val="006600"/>
                </a:solidFill>
                <a:latin typeface=".VnTime" pitchFamily="34" charset="0"/>
              </a:endParaRPr>
            </a:p>
          </p:txBody>
        </p:sp>
        <p:sp>
          <p:nvSpPr>
            <p:cNvPr id="13337" name="Text Box 133"/>
            <p:cNvSpPr txBox="1">
              <a:spLocks noChangeArrowheads="1"/>
            </p:cNvSpPr>
            <p:nvPr/>
          </p:nvSpPr>
          <p:spPr bwMode="auto">
            <a:xfrm>
              <a:off x="1436" y="2189"/>
              <a:ext cx="288" cy="222"/>
            </a:xfrm>
            <a:prstGeom prst="rect">
              <a:avLst/>
            </a:prstGeom>
            <a:noFill/>
            <a:ln w="9525">
              <a:noFill/>
              <a:miter lim="800000"/>
              <a:headEnd/>
              <a:tailEnd/>
            </a:ln>
          </p:spPr>
          <p:txBody>
            <a:bodyPr>
              <a:spAutoFit/>
            </a:bodyPr>
            <a:lstStyle/>
            <a:p>
              <a:pPr>
                <a:spcBef>
                  <a:spcPct val="50000"/>
                </a:spcBef>
              </a:pPr>
              <a:endParaRPr lang="en-US" sz="2000">
                <a:solidFill>
                  <a:srgbClr val="006600"/>
                </a:solidFill>
                <a:latin typeface=".VnTime" pitchFamily="34" charset="0"/>
              </a:endParaRPr>
            </a:p>
          </p:txBody>
        </p:sp>
        <p:sp>
          <p:nvSpPr>
            <p:cNvPr id="13338" name="Text Box 134"/>
            <p:cNvSpPr txBox="1">
              <a:spLocks noChangeArrowheads="1"/>
            </p:cNvSpPr>
            <p:nvPr/>
          </p:nvSpPr>
          <p:spPr bwMode="auto">
            <a:xfrm>
              <a:off x="1931" y="1846"/>
              <a:ext cx="288" cy="222"/>
            </a:xfrm>
            <a:prstGeom prst="rect">
              <a:avLst/>
            </a:prstGeom>
            <a:noFill/>
            <a:ln w="9525">
              <a:noFill/>
              <a:miter lim="800000"/>
              <a:headEnd/>
              <a:tailEnd/>
            </a:ln>
          </p:spPr>
          <p:txBody>
            <a:bodyPr>
              <a:spAutoFit/>
            </a:bodyPr>
            <a:lstStyle/>
            <a:p>
              <a:pPr>
                <a:spcBef>
                  <a:spcPct val="50000"/>
                </a:spcBef>
              </a:pPr>
              <a:endParaRPr lang="en-US" sz="2000">
                <a:solidFill>
                  <a:srgbClr val="FF3300"/>
                </a:solidFill>
                <a:latin typeface=".VnTime" pitchFamily="34" charset="0"/>
              </a:endParaRPr>
            </a:p>
          </p:txBody>
        </p:sp>
        <p:sp>
          <p:nvSpPr>
            <p:cNvPr id="13339" name="Text Box 135"/>
            <p:cNvSpPr txBox="1">
              <a:spLocks noChangeArrowheads="1"/>
            </p:cNvSpPr>
            <p:nvPr/>
          </p:nvSpPr>
          <p:spPr bwMode="auto">
            <a:xfrm>
              <a:off x="2026" y="2458"/>
              <a:ext cx="384" cy="222"/>
            </a:xfrm>
            <a:prstGeom prst="rect">
              <a:avLst/>
            </a:prstGeom>
            <a:noFill/>
            <a:ln w="9525">
              <a:noFill/>
              <a:miter lim="800000"/>
              <a:headEnd/>
              <a:tailEnd/>
            </a:ln>
          </p:spPr>
          <p:txBody>
            <a:bodyPr>
              <a:spAutoFit/>
            </a:bodyPr>
            <a:lstStyle/>
            <a:p>
              <a:pPr>
                <a:spcBef>
                  <a:spcPct val="50000"/>
                </a:spcBef>
              </a:pPr>
              <a:endParaRPr lang="en-US" sz="2000">
                <a:solidFill>
                  <a:srgbClr val="006600"/>
                </a:solidFill>
                <a:latin typeface=".VnTime" pitchFamily="34" charset="0"/>
              </a:endParaRPr>
            </a:p>
          </p:txBody>
        </p:sp>
      </p:grpSp>
      <p:sp>
        <p:nvSpPr>
          <p:cNvPr id="13318" name="Text Box 137"/>
          <p:cNvSpPr txBox="1">
            <a:spLocks noChangeArrowheads="1"/>
          </p:cNvSpPr>
          <p:nvPr/>
        </p:nvSpPr>
        <p:spPr bwMode="auto">
          <a:xfrm>
            <a:off x="76200" y="228600"/>
            <a:ext cx="8458200" cy="1066800"/>
          </a:xfrm>
          <a:prstGeom prst="rect">
            <a:avLst/>
          </a:prstGeom>
          <a:noFill/>
          <a:ln w="9525">
            <a:noFill/>
            <a:miter lim="800000"/>
            <a:headEnd/>
            <a:tailEnd/>
          </a:ln>
        </p:spPr>
        <p:txBody>
          <a:bodyPr>
            <a:spAutoFit/>
          </a:bodyPr>
          <a:lstStyle/>
          <a:p>
            <a:pPr>
              <a:spcBef>
                <a:spcPct val="50000"/>
              </a:spcBef>
            </a:pPr>
            <a:r>
              <a:rPr lang="en-US" sz="3200"/>
              <a:t>2/Cho hình bên, biết DE // BC .Khẳng định nào sau đây là sai ?</a:t>
            </a:r>
          </a:p>
        </p:txBody>
      </p:sp>
      <p:sp>
        <p:nvSpPr>
          <p:cNvPr id="13319" name="Text Box 138"/>
          <p:cNvSpPr txBox="1">
            <a:spLocks noChangeArrowheads="1"/>
          </p:cNvSpPr>
          <p:nvPr/>
        </p:nvSpPr>
        <p:spPr bwMode="auto">
          <a:xfrm>
            <a:off x="5165725" y="2270125"/>
            <a:ext cx="184150" cy="244475"/>
          </a:xfrm>
          <a:prstGeom prst="rect">
            <a:avLst/>
          </a:prstGeom>
          <a:noFill/>
          <a:ln w="9525">
            <a:noFill/>
            <a:miter lim="800000"/>
            <a:headEnd/>
            <a:tailEnd/>
          </a:ln>
        </p:spPr>
        <p:txBody>
          <a:bodyPr wrap="none">
            <a:spAutoFit/>
          </a:bodyPr>
          <a:lstStyle/>
          <a:p>
            <a:endParaRPr lang="en-US"/>
          </a:p>
        </p:txBody>
      </p:sp>
      <p:graphicFrame>
        <p:nvGraphicFramePr>
          <p:cNvPr id="13314" name="Object 2"/>
          <p:cNvGraphicFramePr>
            <a:graphicFrameLocks noGrp="1" noChangeAspect="1"/>
          </p:cNvGraphicFramePr>
          <p:nvPr>
            <p:ph sz="half" idx="1"/>
          </p:nvPr>
        </p:nvGraphicFramePr>
        <p:xfrm>
          <a:off x="5791200" y="1600200"/>
          <a:ext cx="1600200" cy="936625"/>
        </p:xfrm>
        <a:graphic>
          <a:graphicData uri="http://schemas.openxmlformats.org/presentationml/2006/ole">
            <mc:AlternateContent xmlns:mc="http://schemas.openxmlformats.org/markup-compatibility/2006">
              <mc:Choice xmlns:v="urn:schemas-microsoft-com:vml" Requires="v">
                <p:oleObj spid="_x0000_s13356" name="Equation" r:id="rId3" imgW="15366600" imgH="8965440" progId="Equation.3">
                  <p:embed/>
                </p:oleObj>
              </mc:Choice>
              <mc:Fallback>
                <p:oleObj name="Equation" r:id="rId3" imgW="15366600" imgH="8965440" progId="Equation.3">
                  <p:embed/>
                  <p:pic>
                    <p:nvPicPr>
                      <p:cNvPr id="0" name="Picture 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00200"/>
                        <a:ext cx="1600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5" name="Object 3"/>
          <p:cNvGraphicFramePr>
            <a:graphicFrameLocks noGrp="1" noChangeAspect="1"/>
          </p:cNvGraphicFramePr>
          <p:nvPr>
            <p:ph sz="quarter" idx="2"/>
          </p:nvPr>
        </p:nvGraphicFramePr>
        <p:xfrm>
          <a:off x="5715000" y="2895600"/>
          <a:ext cx="2635250" cy="960438"/>
        </p:xfrm>
        <a:graphic>
          <a:graphicData uri="http://schemas.openxmlformats.org/presentationml/2006/ole">
            <mc:AlternateContent xmlns:mc="http://schemas.openxmlformats.org/markup-compatibility/2006">
              <mc:Choice xmlns:v="urn:schemas-microsoft-com:vml" Requires="v">
                <p:oleObj spid="_x0000_s13357" name="Equation" r:id="rId5" imgW="24650280" imgH="8965440" progId="Equation.3">
                  <p:embed/>
                </p:oleObj>
              </mc:Choice>
              <mc:Fallback>
                <p:oleObj name="Equation" r:id="rId5" imgW="24650280" imgH="8965440" progId="Equation.3">
                  <p:embed/>
                  <p:pic>
                    <p:nvPicPr>
                      <p:cNvPr id="0" name="Picture 4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895600"/>
                        <a:ext cx="263525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Text Box 141"/>
          <p:cNvSpPr txBox="1">
            <a:spLocks noChangeArrowheads="1"/>
          </p:cNvSpPr>
          <p:nvPr/>
        </p:nvSpPr>
        <p:spPr bwMode="auto">
          <a:xfrm>
            <a:off x="4937125" y="5013325"/>
            <a:ext cx="184150" cy="244475"/>
          </a:xfrm>
          <a:prstGeom prst="rect">
            <a:avLst/>
          </a:prstGeom>
          <a:noFill/>
          <a:ln w="9525">
            <a:noFill/>
            <a:miter lim="800000"/>
            <a:headEnd/>
            <a:tailEnd/>
          </a:ln>
        </p:spPr>
        <p:txBody>
          <a:bodyPr wrap="none">
            <a:spAutoFit/>
          </a:bodyPr>
          <a:lstStyle/>
          <a:p>
            <a:endParaRPr lang="en-US"/>
          </a:p>
        </p:txBody>
      </p:sp>
      <p:sp>
        <p:nvSpPr>
          <p:cNvPr id="13321" name="Text Box 145"/>
          <p:cNvSpPr txBox="1">
            <a:spLocks noChangeArrowheads="1"/>
          </p:cNvSpPr>
          <p:nvPr/>
        </p:nvSpPr>
        <p:spPr bwMode="auto">
          <a:xfrm>
            <a:off x="3184525" y="5851525"/>
            <a:ext cx="184150" cy="244475"/>
          </a:xfrm>
          <a:prstGeom prst="rect">
            <a:avLst/>
          </a:prstGeom>
          <a:noFill/>
          <a:ln w="9525">
            <a:noFill/>
            <a:miter lim="800000"/>
            <a:headEnd/>
            <a:tailEnd/>
          </a:ln>
        </p:spPr>
        <p:txBody>
          <a:bodyPr wrap="none">
            <a:spAutoFit/>
          </a:bodyPr>
          <a:lstStyle/>
          <a:p>
            <a:endParaRPr lang="en-US"/>
          </a:p>
        </p:txBody>
      </p:sp>
      <p:graphicFrame>
        <p:nvGraphicFramePr>
          <p:cNvPr id="13316" name="Object 4"/>
          <p:cNvGraphicFramePr>
            <a:graphicFrameLocks noGrp="1" noChangeAspect="1"/>
          </p:cNvGraphicFramePr>
          <p:nvPr>
            <p:ph sz="quarter" idx="3"/>
          </p:nvPr>
        </p:nvGraphicFramePr>
        <p:xfrm>
          <a:off x="5699125" y="4191000"/>
          <a:ext cx="2835275" cy="1033463"/>
        </p:xfrm>
        <a:graphic>
          <a:graphicData uri="http://schemas.openxmlformats.org/presentationml/2006/ole">
            <mc:AlternateContent xmlns:mc="http://schemas.openxmlformats.org/markup-compatibility/2006">
              <mc:Choice xmlns:v="urn:schemas-microsoft-com:vml" Requires="v">
                <p:oleObj spid="_x0000_s13358" name="Equation" r:id="rId7" imgW="24650280" imgH="8965440" progId="Equation.3">
                  <p:embed/>
                </p:oleObj>
              </mc:Choice>
              <mc:Fallback>
                <p:oleObj name="Equation" r:id="rId7" imgW="24650280" imgH="8965440" progId="Equation.3">
                  <p:embed/>
                  <p:pic>
                    <p:nvPicPr>
                      <p:cNvPr id="0" name="Picture 4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9125" y="4191000"/>
                        <a:ext cx="2835275" cy="103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2" name="Text Box 149"/>
          <p:cNvSpPr txBox="1">
            <a:spLocks noChangeArrowheads="1"/>
          </p:cNvSpPr>
          <p:nvPr/>
        </p:nvSpPr>
        <p:spPr bwMode="auto">
          <a:xfrm>
            <a:off x="5181600" y="1752600"/>
            <a:ext cx="990600" cy="457200"/>
          </a:xfrm>
          <a:prstGeom prst="rect">
            <a:avLst/>
          </a:prstGeom>
          <a:noFill/>
          <a:ln w="9525">
            <a:noFill/>
            <a:miter lim="800000"/>
            <a:headEnd/>
            <a:tailEnd/>
          </a:ln>
        </p:spPr>
        <p:txBody>
          <a:bodyPr>
            <a:spAutoFit/>
          </a:bodyPr>
          <a:lstStyle/>
          <a:p>
            <a:r>
              <a:rPr lang="en-US" sz="2400"/>
              <a:t>A/</a:t>
            </a:r>
          </a:p>
        </p:txBody>
      </p:sp>
      <p:sp>
        <p:nvSpPr>
          <p:cNvPr id="13323" name="Text Box 150"/>
          <p:cNvSpPr txBox="1">
            <a:spLocks noChangeArrowheads="1"/>
          </p:cNvSpPr>
          <p:nvPr/>
        </p:nvSpPr>
        <p:spPr bwMode="auto">
          <a:xfrm>
            <a:off x="5105400" y="4419600"/>
            <a:ext cx="914400" cy="457200"/>
          </a:xfrm>
          <a:prstGeom prst="rect">
            <a:avLst/>
          </a:prstGeom>
          <a:noFill/>
          <a:ln w="9525">
            <a:noFill/>
            <a:miter lim="800000"/>
            <a:headEnd/>
            <a:tailEnd/>
          </a:ln>
        </p:spPr>
        <p:txBody>
          <a:bodyPr>
            <a:spAutoFit/>
          </a:bodyPr>
          <a:lstStyle/>
          <a:p>
            <a:r>
              <a:rPr lang="en-US" sz="2400"/>
              <a:t>C/</a:t>
            </a:r>
          </a:p>
        </p:txBody>
      </p:sp>
      <p:sp>
        <p:nvSpPr>
          <p:cNvPr id="13324" name="Text Box 151"/>
          <p:cNvSpPr txBox="1">
            <a:spLocks noChangeArrowheads="1"/>
          </p:cNvSpPr>
          <p:nvPr/>
        </p:nvSpPr>
        <p:spPr bwMode="auto">
          <a:xfrm>
            <a:off x="5165725" y="3124200"/>
            <a:ext cx="549275" cy="457200"/>
          </a:xfrm>
          <a:prstGeom prst="rect">
            <a:avLst/>
          </a:prstGeom>
          <a:noFill/>
          <a:ln w="9525">
            <a:noFill/>
            <a:miter lim="800000"/>
            <a:headEnd/>
            <a:tailEnd/>
          </a:ln>
        </p:spPr>
        <p:txBody>
          <a:bodyPr>
            <a:spAutoFit/>
          </a:bodyPr>
          <a:lstStyle/>
          <a:p>
            <a:r>
              <a:rPr lang="en-US" sz="2400"/>
              <a:t>B/</a:t>
            </a:r>
          </a:p>
        </p:txBody>
      </p:sp>
      <p:sp>
        <p:nvSpPr>
          <p:cNvPr id="204952" name="Oval 152"/>
          <p:cNvSpPr>
            <a:spLocks noChangeArrowheads="1"/>
          </p:cNvSpPr>
          <p:nvPr/>
        </p:nvSpPr>
        <p:spPr bwMode="auto">
          <a:xfrm>
            <a:off x="5029200" y="4343400"/>
            <a:ext cx="609600" cy="609600"/>
          </a:xfrm>
          <a:prstGeom prst="ellipse">
            <a:avLst/>
          </a:prstGeom>
          <a:noFill/>
          <a:ln w="57150">
            <a:solidFill>
              <a:srgbClr val="FF3300"/>
            </a:solidFill>
            <a:round/>
            <a:headEnd/>
            <a:tailEnd/>
          </a:ln>
        </p:spPr>
        <p:txBody>
          <a:bodyPr wrap="none" anchor="ctr"/>
          <a:lstStyle/>
          <a:p>
            <a:endParaRPr lang="en-US"/>
          </a:p>
        </p:txBody>
      </p:sp>
      <p:sp>
        <p:nvSpPr>
          <p:cNvPr id="204953" name="AutoShape 153">
            <a:hlinkClick r:id="rId9" action="ppaction://hlinksldjump"/>
          </p:cNvPr>
          <p:cNvSpPr>
            <a:spLocks noChangeArrowheads="1"/>
          </p:cNvSpPr>
          <p:nvPr/>
        </p:nvSpPr>
        <p:spPr bwMode="auto">
          <a:xfrm>
            <a:off x="8458200" y="6248400"/>
            <a:ext cx="533400" cy="457200"/>
          </a:xfrm>
          <a:prstGeom prst="star5">
            <a:avLst/>
          </a:prstGeom>
          <a:solidFill>
            <a:srgbClr val="FF9900"/>
          </a:solidFill>
          <a:ln w="9525">
            <a:solidFill>
              <a:schemeClr val="tx1"/>
            </a:solidFill>
            <a:miter lim="800000"/>
            <a:headEnd/>
            <a:tailEnd/>
          </a:ln>
          <a:effectLst/>
        </p:spPr>
        <p:txBody>
          <a:bodyPr wrap="none" anchor="ctr"/>
          <a:lstStyle/>
          <a:p>
            <a:pPr algn="ctr">
              <a:defRPr/>
            </a:pPr>
            <a:endParaRPr lang="en-US">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952"/>
                                        </p:tgtEl>
                                        <p:attrNameLst>
                                          <p:attrName>style.visibility</p:attrName>
                                        </p:attrNameLst>
                                      </p:cBhvr>
                                      <p:to>
                                        <p:strVal val="visible"/>
                                      </p:to>
                                    </p:set>
                                    <p:anim calcmode="lin" valueType="num">
                                      <p:cBhvr additive="base">
                                        <p:cTn id="7" dur="500" fill="hold"/>
                                        <p:tgtEl>
                                          <p:spTgt spid="204952"/>
                                        </p:tgtEl>
                                        <p:attrNameLst>
                                          <p:attrName>ppt_x</p:attrName>
                                        </p:attrNameLst>
                                      </p:cBhvr>
                                      <p:tavLst>
                                        <p:tav tm="0">
                                          <p:val>
                                            <p:strVal val="#ppt_x"/>
                                          </p:val>
                                        </p:tav>
                                        <p:tav tm="100000">
                                          <p:val>
                                            <p:strVal val="#ppt_x"/>
                                          </p:val>
                                        </p:tav>
                                      </p:tavLst>
                                    </p:anim>
                                    <p:anim calcmode="lin" valueType="num">
                                      <p:cBhvr additive="base">
                                        <p:cTn id="8" dur="500" fill="hold"/>
                                        <p:tgtEl>
                                          <p:spTgt spid="2049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24"/>
          <p:cNvSpPr txBox="1">
            <a:spLocks noChangeArrowheads="1"/>
          </p:cNvSpPr>
          <p:nvPr/>
        </p:nvSpPr>
        <p:spPr bwMode="auto">
          <a:xfrm>
            <a:off x="152400" y="1600200"/>
            <a:ext cx="4953000" cy="549275"/>
          </a:xfrm>
          <a:prstGeom prst="rect">
            <a:avLst/>
          </a:prstGeom>
          <a:noFill/>
          <a:ln w="9525">
            <a:noFill/>
            <a:miter lim="800000"/>
            <a:headEnd/>
            <a:tailEnd/>
          </a:ln>
        </p:spPr>
        <p:txBody>
          <a:bodyPr>
            <a:spAutoFit/>
          </a:bodyPr>
          <a:lstStyle/>
          <a:p>
            <a:pPr>
              <a:spcBef>
                <a:spcPct val="50000"/>
              </a:spcBef>
            </a:pPr>
            <a:r>
              <a:rPr lang="en-US" sz="3000" dirty="0" smtClean="0">
                <a:latin typeface=".VnTime" pitchFamily="34" charset="0"/>
              </a:rPr>
              <a:t> </a:t>
            </a:r>
            <a:r>
              <a:rPr lang="en-US" sz="3000" dirty="0">
                <a:latin typeface=".VnTime" pitchFamily="34" charset="0"/>
              </a:rPr>
              <a:t>Cho </a:t>
            </a:r>
            <a:r>
              <a:rPr lang="en-US" sz="3000" dirty="0" err="1">
                <a:latin typeface=".VnTime" pitchFamily="34" charset="0"/>
              </a:rPr>
              <a:t>h×nh</a:t>
            </a:r>
            <a:r>
              <a:rPr lang="en-US" sz="3000" dirty="0">
                <a:latin typeface=".VnTime" pitchFamily="34" charset="0"/>
              </a:rPr>
              <a:t> </a:t>
            </a:r>
            <a:r>
              <a:rPr lang="en-US" sz="3000" dirty="0" err="1" smtClean="0">
                <a:latin typeface="Times New Roman" pitchFamily="18" charset="0"/>
                <a:cs typeface="Times New Roman" pitchFamily="18" charset="0"/>
              </a:rPr>
              <a:t>vẽ</a:t>
            </a:r>
            <a:r>
              <a:rPr lang="en-US" sz="3000" dirty="0" smtClean="0">
                <a:latin typeface=".VnTime" pitchFamily="34" charset="0"/>
              </a:rPr>
              <a:t>, </a:t>
            </a:r>
            <a:r>
              <a:rPr lang="en-US" sz="3000" dirty="0" err="1" smtClean="0">
                <a:latin typeface=".VnTime" pitchFamily="34" charset="0"/>
              </a:rPr>
              <a:t>biÕt</a:t>
            </a:r>
            <a:r>
              <a:rPr lang="en-US" sz="3000" dirty="0" smtClean="0">
                <a:latin typeface=".VnTime" pitchFamily="34" charset="0"/>
              </a:rPr>
              <a:t> </a:t>
            </a:r>
            <a:r>
              <a:rPr lang="en-US" sz="3000" dirty="0">
                <a:latin typeface=".VnTime" pitchFamily="34" charset="0"/>
              </a:rPr>
              <a:t>IK// EF </a:t>
            </a:r>
            <a:r>
              <a:rPr lang="en-US" sz="3000" dirty="0" err="1">
                <a:latin typeface=".VnTime" pitchFamily="34" charset="0"/>
              </a:rPr>
              <a:t>th</a:t>
            </a:r>
            <a:r>
              <a:rPr lang="en-US" sz="3000" dirty="0">
                <a:latin typeface=".VnTime" pitchFamily="34" charset="0"/>
              </a:rPr>
              <a:t>×: </a:t>
            </a:r>
          </a:p>
        </p:txBody>
      </p:sp>
      <p:grpSp>
        <p:nvGrpSpPr>
          <p:cNvPr id="4" name="Group 25"/>
          <p:cNvGrpSpPr>
            <a:grpSpLocks/>
          </p:cNvGrpSpPr>
          <p:nvPr/>
        </p:nvGrpSpPr>
        <p:grpSpPr bwMode="auto">
          <a:xfrm>
            <a:off x="1146175" y="3083708"/>
            <a:ext cx="2663825" cy="930275"/>
            <a:chOff x="768" y="2592"/>
            <a:chExt cx="1678" cy="586"/>
          </a:xfrm>
        </p:grpSpPr>
        <p:sp>
          <p:nvSpPr>
            <p:cNvPr id="43034" name="Text Box 26"/>
            <p:cNvSpPr txBox="1">
              <a:spLocks noChangeArrowheads="1"/>
            </p:cNvSpPr>
            <p:nvPr/>
          </p:nvSpPr>
          <p:spPr bwMode="auto">
            <a:xfrm>
              <a:off x="768" y="2592"/>
              <a:ext cx="432" cy="586"/>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VnTime" pitchFamily="34" charset="0"/>
                </a:rPr>
                <a:t>DI</a:t>
              </a:r>
            </a:p>
            <a:p>
              <a:pPr>
                <a:spcBef>
                  <a:spcPct val="50000"/>
                </a:spcBef>
              </a:pPr>
              <a:r>
                <a:rPr lang="en-US" sz="2200">
                  <a:solidFill>
                    <a:srgbClr val="0000FF"/>
                  </a:solidFill>
                  <a:latin typeface=".VnTime" pitchFamily="34" charset="0"/>
                </a:rPr>
                <a:t>     </a:t>
              </a:r>
            </a:p>
          </p:txBody>
        </p:sp>
        <p:sp>
          <p:nvSpPr>
            <p:cNvPr id="43035" name="Text Box 27"/>
            <p:cNvSpPr txBox="1">
              <a:spLocks noChangeArrowheads="1"/>
            </p:cNvSpPr>
            <p:nvPr/>
          </p:nvSpPr>
          <p:spPr bwMode="auto">
            <a:xfrm>
              <a:off x="768" y="2784"/>
              <a:ext cx="432" cy="269"/>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VnTime" pitchFamily="34" charset="0"/>
                </a:rPr>
                <a:t>DF</a:t>
              </a:r>
            </a:p>
          </p:txBody>
        </p:sp>
        <p:sp>
          <p:nvSpPr>
            <p:cNvPr id="43036" name="Line 28"/>
            <p:cNvSpPr>
              <a:spLocks noChangeShapeType="1"/>
            </p:cNvSpPr>
            <p:nvPr/>
          </p:nvSpPr>
          <p:spPr bwMode="auto">
            <a:xfrm>
              <a:off x="816" y="2832"/>
              <a:ext cx="288" cy="0"/>
            </a:xfrm>
            <a:prstGeom prst="line">
              <a:avLst/>
            </a:prstGeom>
            <a:noFill/>
            <a:ln w="9525">
              <a:solidFill>
                <a:srgbClr val="0000FF"/>
              </a:solidFill>
              <a:round/>
              <a:headEnd/>
              <a:tailEnd/>
            </a:ln>
          </p:spPr>
          <p:txBody>
            <a:bodyPr/>
            <a:lstStyle/>
            <a:p>
              <a:endParaRPr lang="en-US"/>
            </a:p>
          </p:txBody>
        </p:sp>
        <p:sp>
          <p:nvSpPr>
            <p:cNvPr id="43037" name="Text Box 29"/>
            <p:cNvSpPr txBox="1">
              <a:spLocks noChangeArrowheads="1"/>
            </p:cNvSpPr>
            <p:nvPr/>
          </p:nvSpPr>
          <p:spPr bwMode="auto">
            <a:xfrm>
              <a:off x="1316" y="2600"/>
              <a:ext cx="432" cy="480"/>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VnTime" pitchFamily="34" charset="0"/>
                </a:rPr>
                <a:t>….DE     </a:t>
              </a:r>
            </a:p>
          </p:txBody>
        </p:sp>
        <p:sp>
          <p:nvSpPr>
            <p:cNvPr id="43038" name="Line 30"/>
            <p:cNvSpPr>
              <a:spLocks noChangeShapeType="1"/>
            </p:cNvSpPr>
            <p:nvPr/>
          </p:nvSpPr>
          <p:spPr bwMode="auto">
            <a:xfrm>
              <a:off x="1336" y="2840"/>
              <a:ext cx="288" cy="0"/>
            </a:xfrm>
            <a:prstGeom prst="line">
              <a:avLst/>
            </a:prstGeom>
            <a:noFill/>
            <a:ln w="9525">
              <a:solidFill>
                <a:srgbClr val="0000FF"/>
              </a:solidFill>
              <a:round/>
              <a:headEnd/>
              <a:tailEnd/>
            </a:ln>
          </p:spPr>
          <p:txBody>
            <a:bodyPr/>
            <a:lstStyle/>
            <a:p>
              <a:endParaRPr lang="en-US"/>
            </a:p>
          </p:txBody>
        </p:sp>
        <p:sp>
          <p:nvSpPr>
            <p:cNvPr id="43039" name="Text Box 31"/>
            <p:cNvSpPr txBox="1">
              <a:spLocks noChangeArrowheads="1"/>
            </p:cNvSpPr>
            <p:nvPr/>
          </p:nvSpPr>
          <p:spPr bwMode="auto">
            <a:xfrm>
              <a:off x="1870" y="2626"/>
              <a:ext cx="576" cy="480"/>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VnTime" pitchFamily="34" charset="0"/>
                </a:rPr>
                <a:t>IK  ….     </a:t>
              </a:r>
            </a:p>
          </p:txBody>
        </p:sp>
        <p:sp>
          <p:nvSpPr>
            <p:cNvPr id="43040" name="Line 32"/>
            <p:cNvSpPr>
              <a:spLocks noChangeShapeType="1"/>
            </p:cNvSpPr>
            <p:nvPr/>
          </p:nvSpPr>
          <p:spPr bwMode="auto">
            <a:xfrm>
              <a:off x="1890" y="2866"/>
              <a:ext cx="364" cy="0"/>
            </a:xfrm>
            <a:prstGeom prst="line">
              <a:avLst/>
            </a:prstGeom>
            <a:noFill/>
            <a:ln w="9525">
              <a:solidFill>
                <a:srgbClr val="0000FF"/>
              </a:solidFill>
              <a:round/>
              <a:headEnd/>
              <a:tailEnd/>
            </a:ln>
          </p:spPr>
          <p:txBody>
            <a:bodyPr/>
            <a:lstStyle/>
            <a:p>
              <a:endParaRPr lang="en-US"/>
            </a:p>
          </p:txBody>
        </p:sp>
        <p:sp>
          <p:nvSpPr>
            <p:cNvPr id="43041" name="Text Box 33"/>
            <p:cNvSpPr txBox="1">
              <a:spLocks noChangeArrowheads="1"/>
            </p:cNvSpPr>
            <p:nvPr/>
          </p:nvSpPr>
          <p:spPr bwMode="auto">
            <a:xfrm>
              <a:off x="1104" y="2688"/>
              <a:ext cx="240" cy="269"/>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VnTime" pitchFamily="34" charset="0"/>
                </a:rPr>
                <a:t>=</a:t>
              </a:r>
            </a:p>
          </p:txBody>
        </p:sp>
        <p:sp>
          <p:nvSpPr>
            <p:cNvPr id="43042" name="Text Box 34"/>
            <p:cNvSpPr txBox="1">
              <a:spLocks noChangeArrowheads="1"/>
            </p:cNvSpPr>
            <p:nvPr/>
          </p:nvSpPr>
          <p:spPr bwMode="auto">
            <a:xfrm>
              <a:off x="1638" y="2694"/>
              <a:ext cx="240" cy="269"/>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VnTime" pitchFamily="34" charset="0"/>
                </a:rPr>
                <a:t>=</a:t>
              </a:r>
            </a:p>
          </p:txBody>
        </p:sp>
      </p:grpSp>
      <p:grpSp>
        <p:nvGrpSpPr>
          <p:cNvPr id="5" name="Group 35"/>
          <p:cNvGrpSpPr>
            <a:grpSpLocks/>
          </p:cNvGrpSpPr>
          <p:nvPr/>
        </p:nvGrpSpPr>
        <p:grpSpPr bwMode="auto">
          <a:xfrm>
            <a:off x="4419600" y="3657600"/>
            <a:ext cx="4495800" cy="2851150"/>
            <a:chOff x="2448" y="2256"/>
            <a:chExt cx="2832" cy="1796"/>
          </a:xfrm>
        </p:grpSpPr>
        <p:sp>
          <p:nvSpPr>
            <p:cNvPr id="43024" name="Line 36"/>
            <p:cNvSpPr>
              <a:spLocks noChangeShapeType="1"/>
            </p:cNvSpPr>
            <p:nvPr/>
          </p:nvSpPr>
          <p:spPr bwMode="auto">
            <a:xfrm>
              <a:off x="3360" y="2496"/>
              <a:ext cx="1584" cy="1248"/>
            </a:xfrm>
            <a:prstGeom prst="line">
              <a:avLst/>
            </a:prstGeom>
            <a:noFill/>
            <a:ln w="38100">
              <a:solidFill>
                <a:srgbClr val="FF9900"/>
              </a:solidFill>
              <a:round/>
              <a:headEnd/>
              <a:tailEnd/>
            </a:ln>
          </p:spPr>
          <p:txBody>
            <a:bodyPr/>
            <a:lstStyle/>
            <a:p>
              <a:endParaRPr lang="en-US"/>
            </a:p>
          </p:txBody>
        </p:sp>
        <p:sp>
          <p:nvSpPr>
            <p:cNvPr id="43025" name="Line 37"/>
            <p:cNvSpPr>
              <a:spLocks noChangeShapeType="1"/>
            </p:cNvSpPr>
            <p:nvPr/>
          </p:nvSpPr>
          <p:spPr bwMode="auto">
            <a:xfrm flipH="1">
              <a:off x="2640" y="3744"/>
              <a:ext cx="2304" cy="0"/>
            </a:xfrm>
            <a:prstGeom prst="line">
              <a:avLst/>
            </a:prstGeom>
            <a:noFill/>
            <a:ln w="38100">
              <a:solidFill>
                <a:srgbClr val="FF9900"/>
              </a:solidFill>
              <a:round/>
              <a:headEnd/>
              <a:tailEnd/>
            </a:ln>
          </p:spPr>
          <p:txBody>
            <a:bodyPr/>
            <a:lstStyle/>
            <a:p>
              <a:endParaRPr lang="en-US"/>
            </a:p>
          </p:txBody>
        </p:sp>
        <p:sp>
          <p:nvSpPr>
            <p:cNvPr id="43026" name="Line 38"/>
            <p:cNvSpPr>
              <a:spLocks noChangeShapeType="1"/>
            </p:cNvSpPr>
            <p:nvPr/>
          </p:nvSpPr>
          <p:spPr bwMode="auto">
            <a:xfrm flipH="1">
              <a:off x="2640" y="2496"/>
              <a:ext cx="2352" cy="1248"/>
            </a:xfrm>
            <a:prstGeom prst="line">
              <a:avLst/>
            </a:prstGeom>
            <a:noFill/>
            <a:ln w="38100">
              <a:solidFill>
                <a:srgbClr val="FF9900"/>
              </a:solidFill>
              <a:round/>
              <a:headEnd/>
              <a:tailEnd/>
            </a:ln>
          </p:spPr>
          <p:txBody>
            <a:bodyPr/>
            <a:lstStyle/>
            <a:p>
              <a:endParaRPr lang="en-US"/>
            </a:p>
          </p:txBody>
        </p:sp>
        <p:sp>
          <p:nvSpPr>
            <p:cNvPr id="43027" name="Text Box 39"/>
            <p:cNvSpPr txBox="1">
              <a:spLocks noChangeArrowheads="1"/>
            </p:cNvSpPr>
            <p:nvPr/>
          </p:nvSpPr>
          <p:spPr bwMode="auto">
            <a:xfrm>
              <a:off x="3120" y="2256"/>
              <a:ext cx="288" cy="346"/>
            </a:xfrm>
            <a:prstGeom prst="rect">
              <a:avLst/>
            </a:prstGeom>
            <a:noFill/>
            <a:ln w="9525">
              <a:noFill/>
              <a:miter lim="800000"/>
              <a:headEnd/>
              <a:tailEnd/>
            </a:ln>
          </p:spPr>
          <p:txBody>
            <a:bodyPr>
              <a:spAutoFit/>
            </a:bodyPr>
            <a:lstStyle/>
            <a:p>
              <a:pPr>
                <a:spcBef>
                  <a:spcPct val="50000"/>
                </a:spcBef>
              </a:pPr>
              <a:r>
                <a:rPr lang="en-US" sz="3000">
                  <a:latin typeface=".VnTime" pitchFamily="34" charset="0"/>
                </a:rPr>
                <a:t>I</a:t>
              </a:r>
            </a:p>
          </p:txBody>
        </p:sp>
        <p:sp>
          <p:nvSpPr>
            <p:cNvPr id="43028" name="Text Box 40"/>
            <p:cNvSpPr txBox="1">
              <a:spLocks noChangeArrowheads="1"/>
            </p:cNvSpPr>
            <p:nvPr/>
          </p:nvSpPr>
          <p:spPr bwMode="auto">
            <a:xfrm>
              <a:off x="4944" y="2256"/>
              <a:ext cx="336" cy="308"/>
            </a:xfrm>
            <a:prstGeom prst="rect">
              <a:avLst/>
            </a:prstGeom>
            <a:noFill/>
            <a:ln w="9525">
              <a:noFill/>
              <a:miter lim="800000"/>
              <a:headEnd/>
              <a:tailEnd/>
            </a:ln>
          </p:spPr>
          <p:txBody>
            <a:bodyPr>
              <a:spAutoFit/>
            </a:bodyPr>
            <a:lstStyle/>
            <a:p>
              <a:pPr>
                <a:spcBef>
                  <a:spcPct val="50000"/>
                </a:spcBef>
              </a:pPr>
              <a:r>
                <a:rPr lang="en-US" sz="2600">
                  <a:latin typeface=".VnTime" pitchFamily="34" charset="0"/>
                </a:rPr>
                <a:t>K</a:t>
              </a:r>
            </a:p>
          </p:txBody>
        </p:sp>
        <p:sp>
          <p:nvSpPr>
            <p:cNvPr id="43029" name="Text Box 41"/>
            <p:cNvSpPr txBox="1">
              <a:spLocks noChangeArrowheads="1"/>
            </p:cNvSpPr>
            <p:nvPr/>
          </p:nvSpPr>
          <p:spPr bwMode="auto">
            <a:xfrm>
              <a:off x="3600" y="2832"/>
              <a:ext cx="240" cy="308"/>
            </a:xfrm>
            <a:prstGeom prst="rect">
              <a:avLst/>
            </a:prstGeom>
            <a:noFill/>
            <a:ln w="9525">
              <a:noFill/>
              <a:miter lim="800000"/>
              <a:headEnd/>
              <a:tailEnd/>
            </a:ln>
          </p:spPr>
          <p:txBody>
            <a:bodyPr>
              <a:spAutoFit/>
            </a:bodyPr>
            <a:lstStyle/>
            <a:p>
              <a:pPr>
                <a:spcBef>
                  <a:spcPct val="50000"/>
                </a:spcBef>
              </a:pPr>
              <a:r>
                <a:rPr lang="en-US" sz="2600">
                  <a:latin typeface=".VnTime" pitchFamily="34" charset="0"/>
                </a:rPr>
                <a:t>D</a:t>
              </a:r>
            </a:p>
          </p:txBody>
        </p:sp>
        <p:sp>
          <p:nvSpPr>
            <p:cNvPr id="43030" name="Text Box 42"/>
            <p:cNvSpPr txBox="1">
              <a:spLocks noChangeArrowheads="1"/>
            </p:cNvSpPr>
            <p:nvPr/>
          </p:nvSpPr>
          <p:spPr bwMode="auto">
            <a:xfrm>
              <a:off x="2448" y="3744"/>
              <a:ext cx="336" cy="308"/>
            </a:xfrm>
            <a:prstGeom prst="rect">
              <a:avLst/>
            </a:prstGeom>
            <a:noFill/>
            <a:ln w="9525">
              <a:noFill/>
              <a:miter lim="800000"/>
              <a:headEnd/>
              <a:tailEnd/>
            </a:ln>
          </p:spPr>
          <p:txBody>
            <a:bodyPr>
              <a:spAutoFit/>
            </a:bodyPr>
            <a:lstStyle/>
            <a:p>
              <a:pPr>
                <a:spcBef>
                  <a:spcPct val="50000"/>
                </a:spcBef>
              </a:pPr>
              <a:r>
                <a:rPr lang="en-US" sz="2600">
                  <a:latin typeface=".VnTime" pitchFamily="34" charset="0"/>
                </a:rPr>
                <a:t>E</a:t>
              </a:r>
            </a:p>
          </p:txBody>
        </p:sp>
        <p:sp>
          <p:nvSpPr>
            <p:cNvPr id="43031" name="Text Box 43"/>
            <p:cNvSpPr txBox="1">
              <a:spLocks noChangeArrowheads="1"/>
            </p:cNvSpPr>
            <p:nvPr/>
          </p:nvSpPr>
          <p:spPr bwMode="auto">
            <a:xfrm>
              <a:off x="4848" y="3696"/>
              <a:ext cx="288" cy="308"/>
            </a:xfrm>
            <a:prstGeom prst="rect">
              <a:avLst/>
            </a:prstGeom>
            <a:noFill/>
            <a:ln w="9525">
              <a:noFill/>
              <a:miter lim="800000"/>
              <a:headEnd/>
              <a:tailEnd/>
            </a:ln>
          </p:spPr>
          <p:txBody>
            <a:bodyPr>
              <a:spAutoFit/>
            </a:bodyPr>
            <a:lstStyle/>
            <a:p>
              <a:pPr>
                <a:spcBef>
                  <a:spcPct val="50000"/>
                </a:spcBef>
              </a:pPr>
              <a:r>
                <a:rPr lang="en-US" sz="2600">
                  <a:latin typeface=".VnTime" pitchFamily="34" charset="0"/>
                </a:rPr>
                <a:t>F</a:t>
              </a:r>
            </a:p>
          </p:txBody>
        </p:sp>
        <p:sp>
          <p:nvSpPr>
            <p:cNvPr id="43032" name="Text Box 44"/>
            <p:cNvSpPr txBox="1">
              <a:spLocks noChangeArrowheads="1"/>
            </p:cNvSpPr>
            <p:nvPr/>
          </p:nvSpPr>
          <p:spPr bwMode="auto">
            <a:xfrm>
              <a:off x="3216" y="3744"/>
              <a:ext cx="960" cy="269"/>
            </a:xfrm>
            <a:prstGeom prst="rect">
              <a:avLst/>
            </a:prstGeom>
            <a:noFill/>
            <a:ln w="9525">
              <a:noFill/>
              <a:miter lim="800000"/>
              <a:headEnd/>
              <a:tailEnd/>
            </a:ln>
          </p:spPr>
          <p:txBody>
            <a:bodyPr>
              <a:spAutoFit/>
            </a:bodyPr>
            <a:lstStyle/>
            <a:p>
              <a:pPr>
                <a:spcBef>
                  <a:spcPct val="50000"/>
                </a:spcBef>
              </a:pPr>
              <a:endParaRPr lang="en-US" sz="2200">
                <a:latin typeface=".VnTime" pitchFamily="34" charset="0"/>
              </a:endParaRPr>
            </a:p>
          </p:txBody>
        </p:sp>
        <p:sp>
          <p:nvSpPr>
            <p:cNvPr id="43033" name="Line 45"/>
            <p:cNvSpPr>
              <a:spLocks noChangeShapeType="1"/>
            </p:cNvSpPr>
            <p:nvPr/>
          </p:nvSpPr>
          <p:spPr bwMode="auto">
            <a:xfrm>
              <a:off x="3360" y="2496"/>
              <a:ext cx="1632" cy="0"/>
            </a:xfrm>
            <a:prstGeom prst="line">
              <a:avLst/>
            </a:prstGeom>
            <a:noFill/>
            <a:ln w="38100">
              <a:solidFill>
                <a:srgbClr val="000000"/>
              </a:solidFill>
              <a:round/>
              <a:headEnd/>
              <a:tailEnd/>
            </a:ln>
          </p:spPr>
          <p:txBody>
            <a:bodyPr/>
            <a:lstStyle/>
            <a:p>
              <a:endParaRPr lang="en-US"/>
            </a:p>
          </p:txBody>
        </p:sp>
      </p:grpSp>
      <p:sp>
        <p:nvSpPr>
          <p:cNvPr id="43016" name="Text Box 49"/>
          <p:cNvSpPr txBox="1">
            <a:spLocks noChangeArrowheads="1"/>
          </p:cNvSpPr>
          <p:nvPr/>
        </p:nvSpPr>
        <p:spPr bwMode="auto">
          <a:xfrm>
            <a:off x="3733800" y="2895600"/>
            <a:ext cx="685800" cy="427038"/>
          </a:xfrm>
          <a:prstGeom prst="rect">
            <a:avLst/>
          </a:prstGeom>
          <a:noFill/>
          <a:ln w="9525">
            <a:noFill/>
            <a:miter lim="800000"/>
            <a:headEnd/>
            <a:tailEnd/>
          </a:ln>
        </p:spPr>
        <p:txBody>
          <a:bodyPr>
            <a:spAutoFit/>
          </a:bodyPr>
          <a:lstStyle/>
          <a:p>
            <a:pPr>
              <a:spcBef>
                <a:spcPct val="50000"/>
              </a:spcBef>
            </a:pPr>
            <a:endParaRPr lang="en-US" sz="2200">
              <a:solidFill>
                <a:srgbClr val="0000FF"/>
              </a:solidFill>
              <a:latin typeface=".VnTime" pitchFamily="34" charset="0"/>
            </a:endParaRPr>
          </a:p>
        </p:txBody>
      </p:sp>
      <p:sp>
        <p:nvSpPr>
          <p:cNvPr id="209972" name="Text Box 52"/>
          <p:cNvSpPr txBox="1">
            <a:spLocks noChangeArrowheads="1"/>
          </p:cNvSpPr>
          <p:nvPr/>
        </p:nvSpPr>
        <p:spPr bwMode="auto">
          <a:xfrm>
            <a:off x="2004121" y="3082219"/>
            <a:ext cx="762000" cy="427037"/>
          </a:xfrm>
          <a:prstGeom prst="rect">
            <a:avLst/>
          </a:prstGeom>
          <a:noFill/>
          <a:ln w="9525">
            <a:noFill/>
            <a:miter lim="800000"/>
            <a:headEnd/>
            <a:tailEnd/>
          </a:ln>
        </p:spPr>
        <p:txBody>
          <a:bodyPr>
            <a:spAutoFit/>
          </a:bodyPr>
          <a:lstStyle/>
          <a:p>
            <a:pPr>
              <a:spcBef>
                <a:spcPct val="50000"/>
              </a:spcBef>
            </a:pPr>
            <a:r>
              <a:rPr lang="en-US" sz="2200" dirty="0">
                <a:solidFill>
                  <a:srgbClr val="FF0000"/>
                </a:solidFill>
                <a:latin typeface=".VnTime" pitchFamily="34" charset="0"/>
              </a:rPr>
              <a:t>DK</a:t>
            </a:r>
          </a:p>
        </p:txBody>
      </p:sp>
      <p:sp>
        <p:nvSpPr>
          <p:cNvPr id="209973" name="Text Box 53"/>
          <p:cNvSpPr txBox="1">
            <a:spLocks noChangeArrowheads="1"/>
          </p:cNvSpPr>
          <p:nvPr/>
        </p:nvSpPr>
        <p:spPr bwMode="auto">
          <a:xfrm>
            <a:off x="2873680" y="3433178"/>
            <a:ext cx="609600" cy="427038"/>
          </a:xfrm>
          <a:prstGeom prst="rect">
            <a:avLst/>
          </a:prstGeom>
          <a:noFill/>
          <a:ln w="9525">
            <a:noFill/>
            <a:miter lim="800000"/>
            <a:headEnd/>
            <a:tailEnd/>
          </a:ln>
        </p:spPr>
        <p:txBody>
          <a:bodyPr>
            <a:spAutoFit/>
          </a:bodyPr>
          <a:lstStyle/>
          <a:p>
            <a:pPr algn="ctr">
              <a:spcBef>
                <a:spcPct val="50000"/>
              </a:spcBef>
            </a:pPr>
            <a:r>
              <a:rPr lang="en-US" sz="2200" dirty="0">
                <a:solidFill>
                  <a:srgbClr val="FF0000"/>
                </a:solidFill>
                <a:latin typeface=".VnTime" pitchFamily="34" charset="0"/>
              </a:rPr>
              <a:t>EF</a:t>
            </a:r>
          </a:p>
        </p:txBody>
      </p:sp>
      <p:sp>
        <p:nvSpPr>
          <p:cNvPr id="43021" name="Text Box 54"/>
          <p:cNvSpPr txBox="1">
            <a:spLocks noChangeArrowheads="1"/>
          </p:cNvSpPr>
          <p:nvPr/>
        </p:nvSpPr>
        <p:spPr bwMode="auto">
          <a:xfrm>
            <a:off x="914400" y="288925"/>
            <a:ext cx="9144000" cy="549275"/>
          </a:xfrm>
          <a:prstGeom prst="rect">
            <a:avLst/>
          </a:prstGeom>
          <a:noFill/>
          <a:ln w="9525">
            <a:noFill/>
            <a:miter lim="800000"/>
            <a:headEnd/>
            <a:tailEnd/>
          </a:ln>
        </p:spPr>
        <p:txBody>
          <a:bodyPr>
            <a:spAutoFit/>
          </a:bodyPr>
          <a:lstStyle/>
          <a:p>
            <a:pPr>
              <a:spcBef>
                <a:spcPct val="50000"/>
              </a:spcBef>
            </a:pPr>
            <a:r>
              <a:rPr lang="en-US" sz="3000" dirty="0">
                <a:latin typeface=".VnTime" pitchFamily="34" charset="0"/>
              </a:rPr>
              <a:t>3/</a:t>
            </a:r>
            <a:r>
              <a:rPr lang="en-US" sz="3000" dirty="0">
                <a:solidFill>
                  <a:srgbClr val="0033CC"/>
                </a:solidFill>
                <a:latin typeface=".VnTime" pitchFamily="34" charset="0"/>
              </a:rPr>
              <a:t> §</a:t>
            </a:r>
            <a:r>
              <a:rPr lang="en-US" sz="3000" dirty="0" err="1">
                <a:solidFill>
                  <a:srgbClr val="0033CC"/>
                </a:solidFill>
                <a:latin typeface=".VnTime" pitchFamily="34" charset="0"/>
              </a:rPr>
              <a:t>iÒn</a:t>
            </a:r>
            <a:r>
              <a:rPr lang="en-US" sz="3000" dirty="0">
                <a:solidFill>
                  <a:srgbClr val="0033CC"/>
                </a:solidFill>
                <a:latin typeface=".VnTime" pitchFamily="34" charset="0"/>
              </a:rPr>
              <a:t> </a:t>
            </a:r>
            <a:r>
              <a:rPr lang="en-US" sz="3000" dirty="0" err="1">
                <a:solidFill>
                  <a:srgbClr val="0033CC"/>
                </a:solidFill>
                <a:latin typeface=".VnTime" pitchFamily="34" charset="0"/>
              </a:rPr>
              <a:t>vµo</a:t>
            </a:r>
            <a:r>
              <a:rPr lang="en-US" sz="3000" dirty="0">
                <a:solidFill>
                  <a:srgbClr val="0033CC"/>
                </a:solidFill>
                <a:latin typeface=".VnTime" pitchFamily="34" charset="0"/>
              </a:rPr>
              <a:t> </a:t>
            </a:r>
            <a:r>
              <a:rPr lang="en-US" sz="3000" dirty="0" err="1">
                <a:solidFill>
                  <a:srgbClr val="0033CC"/>
                </a:solidFill>
                <a:latin typeface=".VnTime" pitchFamily="34" charset="0"/>
              </a:rPr>
              <a:t>chç</a:t>
            </a:r>
            <a:r>
              <a:rPr lang="en-US" sz="3000" dirty="0">
                <a:solidFill>
                  <a:srgbClr val="0033CC"/>
                </a:solidFill>
                <a:latin typeface=".VnTime" pitchFamily="34" charset="0"/>
              </a:rPr>
              <a:t> (…) ®Ó </a:t>
            </a:r>
            <a:r>
              <a:rPr lang="en-US" sz="3000" dirty="0" smtClean="0">
                <a:solidFill>
                  <a:srgbClr val="0033CC"/>
                </a:solidFill>
                <a:latin typeface=".VnTime" pitchFamily="34" charset="0"/>
              </a:rPr>
              <a:t>®­­</a:t>
            </a:r>
            <a:r>
              <a:rPr lang="en-US" sz="3000" dirty="0" err="1" smtClean="0">
                <a:solidFill>
                  <a:srgbClr val="0033CC"/>
                </a:solidFill>
                <a:latin typeface="Times New Roman" pitchFamily="18" charset="0"/>
                <a:cs typeface="Times New Roman" pitchFamily="18" charset="0"/>
              </a:rPr>
              <a:t>ượ</a:t>
            </a:r>
            <a:r>
              <a:rPr lang="en-US" sz="3000" dirty="0" err="1" smtClean="0">
                <a:solidFill>
                  <a:srgbClr val="0033CC"/>
                </a:solidFill>
                <a:latin typeface=".VnTime" pitchFamily="34" charset="0"/>
              </a:rPr>
              <a:t>c</a:t>
            </a:r>
            <a:r>
              <a:rPr lang="en-US" sz="3000" dirty="0" smtClean="0">
                <a:solidFill>
                  <a:srgbClr val="0033CC"/>
                </a:solidFill>
                <a:latin typeface=".VnTime" pitchFamily="34" charset="0"/>
              </a:rPr>
              <a:t> </a:t>
            </a:r>
            <a:r>
              <a:rPr lang="en-US" sz="3000" dirty="0">
                <a:solidFill>
                  <a:srgbClr val="0033CC"/>
                </a:solidFill>
                <a:latin typeface=".VnTime" pitchFamily="34" charset="0"/>
              </a:rPr>
              <a:t>kh¼ng ®</a:t>
            </a:r>
            <a:r>
              <a:rPr lang="en-US" sz="3000" dirty="0" err="1">
                <a:solidFill>
                  <a:srgbClr val="0033CC"/>
                </a:solidFill>
                <a:latin typeface=".VnTime" pitchFamily="34" charset="0"/>
              </a:rPr>
              <a:t>Þnh</a:t>
            </a:r>
            <a:r>
              <a:rPr lang="en-US" sz="3000" dirty="0">
                <a:solidFill>
                  <a:srgbClr val="0033CC"/>
                </a:solidFill>
                <a:latin typeface=".VnTime" pitchFamily="34" charset="0"/>
              </a:rPr>
              <a:t> ®</a:t>
            </a:r>
            <a:r>
              <a:rPr lang="en-US" sz="3000" dirty="0" err="1">
                <a:solidFill>
                  <a:srgbClr val="0033CC"/>
                </a:solidFill>
                <a:latin typeface=".VnTime" pitchFamily="34" charset="0"/>
              </a:rPr>
              <a:t>óng</a:t>
            </a:r>
            <a:r>
              <a:rPr lang="en-US" sz="3000" dirty="0">
                <a:solidFill>
                  <a:srgbClr val="0033CC"/>
                </a:solidFill>
                <a:latin typeface=".VnTime" pitchFamily="34" charset="0"/>
              </a:rPr>
              <a:t> ?</a:t>
            </a:r>
          </a:p>
        </p:txBody>
      </p:sp>
      <p:sp>
        <p:nvSpPr>
          <p:cNvPr id="209976" name="AutoShape 56">
            <a:hlinkClick r:id="rId2" action="ppaction://hlinksldjump"/>
          </p:cNvPr>
          <p:cNvSpPr>
            <a:spLocks noChangeArrowheads="1"/>
          </p:cNvSpPr>
          <p:nvPr/>
        </p:nvSpPr>
        <p:spPr bwMode="auto">
          <a:xfrm>
            <a:off x="8534400" y="6400800"/>
            <a:ext cx="457200" cy="381000"/>
          </a:xfrm>
          <a:prstGeom prst="star5">
            <a:avLst/>
          </a:prstGeom>
          <a:solidFill>
            <a:srgbClr val="FF9900"/>
          </a:solidFill>
          <a:ln w="9525">
            <a:solidFill>
              <a:schemeClr val="tx1"/>
            </a:solid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9972"/>
                                        </p:tgtEl>
                                        <p:attrNameLst>
                                          <p:attrName>style.visibility</p:attrName>
                                        </p:attrNameLst>
                                      </p:cBhvr>
                                      <p:to>
                                        <p:strVal val="visible"/>
                                      </p:to>
                                    </p:set>
                                    <p:animEffect transition="in" filter="dissolve">
                                      <p:cBhvr>
                                        <p:cTn id="7" dur="500"/>
                                        <p:tgtEl>
                                          <p:spTgt spid="20997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09973"/>
                                        </p:tgtEl>
                                        <p:attrNameLst>
                                          <p:attrName>style.visibility</p:attrName>
                                        </p:attrNameLst>
                                      </p:cBhvr>
                                      <p:to>
                                        <p:strVal val="visible"/>
                                      </p:to>
                                    </p:set>
                                    <p:animEffect transition="in" filter="strips(downLeft)">
                                      <p:cBhvr>
                                        <p:cTn id="12" dur="500"/>
                                        <p:tgtEl>
                                          <p:spTgt spid="209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72" grpId="0"/>
      <p:bldP spid="2099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Line 6"/>
          <p:cNvSpPr>
            <a:spLocks noChangeShapeType="1"/>
          </p:cNvSpPr>
          <p:nvPr/>
        </p:nvSpPr>
        <p:spPr bwMode="auto">
          <a:xfrm flipV="1">
            <a:off x="3048000" y="3810000"/>
            <a:ext cx="4800600" cy="0"/>
          </a:xfrm>
          <a:prstGeom prst="line">
            <a:avLst/>
          </a:prstGeom>
          <a:noFill/>
          <a:ln w="38100">
            <a:solidFill>
              <a:schemeClr val="tx1"/>
            </a:solidFill>
            <a:round/>
            <a:headEnd/>
            <a:tailEnd/>
          </a:ln>
        </p:spPr>
        <p:txBody>
          <a:bodyPr/>
          <a:lstStyle/>
          <a:p>
            <a:endParaRPr lang="en-US"/>
          </a:p>
        </p:txBody>
      </p:sp>
      <p:sp>
        <p:nvSpPr>
          <p:cNvPr id="14349" name="Text Box 7"/>
          <p:cNvSpPr txBox="1">
            <a:spLocks noChangeArrowheads="1"/>
          </p:cNvSpPr>
          <p:nvPr/>
        </p:nvSpPr>
        <p:spPr bwMode="auto">
          <a:xfrm>
            <a:off x="2530475" y="2595563"/>
            <a:ext cx="458788" cy="579437"/>
          </a:xfrm>
          <a:prstGeom prst="rect">
            <a:avLst/>
          </a:prstGeom>
          <a:noFill/>
          <a:ln w="9525">
            <a:noFill/>
            <a:miter lim="800000"/>
            <a:headEnd/>
            <a:tailEnd/>
          </a:ln>
        </p:spPr>
        <p:txBody>
          <a:bodyPr>
            <a:spAutoFit/>
          </a:bodyPr>
          <a:lstStyle/>
          <a:p>
            <a:pPr>
              <a:spcBef>
                <a:spcPct val="50000"/>
              </a:spcBef>
            </a:pPr>
            <a:endParaRPr lang="en-US" sz="3200">
              <a:solidFill>
                <a:schemeClr val="accent2"/>
              </a:solidFill>
            </a:endParaRPr>
          </a:p>
        </p:txBody>
      </p:sp>
      <p:sp>
        <p:nvSpPr>
          <p:cNvPr id="14350" name="Text Box 8"/>
          <p:cNvSpPr txBox="1">
            <a:spLocks noChangeArrowheads="1"/>
          </p:cNvSpPr>
          <p:nvPr/>
        </p:nvSpPr>
        <p:spPr bwMode="auto">
          <a:xfrm>
            <a:off x="6430963" y="-381000"/>
            <a:ext cx="757237" cy="579438"/>
          </a:xfrm>
          <a:prstGeom prst="rect">
            <a:avLst/>
          </a:prstGeom>
          <a:noFill/>
          <a:ln w="9525">
            <a:noFill/>
            <a:miter lim="800000"/>
            <a:headEnd/>
            <a:tailEnd/>
          </a:ln>
        </p:spPr>
        <p:txBody>
          <a:bodyPr>
            <a:spAutoFit/>
          </a:bodyPr>
          <a:lstStyle/>
          <a:p>
            <a:pPr>
              <a:spcBef>
                <a:spcPct val="50000"/>
              </a:spcBef>
            </a:pPr>
            <a:endParaRPr lang="en-US" sz="3200">
              <a:solidFill>
                <a:schemeClr val="accent2"/>
              </a:solidFill>
            </a:endParaRPr>
          </a:p>
        </p:txBody>
      </p:sp>
      <p:grpSp>
        <p:nvGrpSpPr>
          <p:cNvPr id="2" name="Group 10"/>
          <p:cNvGrpSpPr>
            <a:grpSpLocks/>
          </p:cNvGrpSpPr>
          <p:nvPr/>
        </p:nvGrpSpPr>
        <p:grpSpPr bwMode="auto">
          <a:xfrm>
            <a:off x="6858000" y="381000"/>
            <a:ext cx="1828800" cy="3505200"/>
            <a:chOff x="4904" y="768"/>
            <a:chExt cx="538" cy="1570"/>
          </a:xfrm>
        </p:grpSpPr>
        <p:sp>
          <p:nvSpPr>
            <p:cNvPr id="14384" name="Freeform 11"/>
            <p:cNvSpPr>
              <a:spLocks/>
            </p:cNvSpPr>
            <p:nvPr/>
          </p:nvSpPr>
          <p:spPr bwMode="auto">
            <a:xfrm>
              <a:off x="5064" y="945"/>
              <a:ext cx="187" cy="1393"/>
            </a:xfrm>
            <a:custGeom>
              <a:avLst/>
              <a:gdLst>
                <a:gd name="T0" fmla="*/ 0 w 1008"/>
                <a:gd name="T1" fmla="*/ 1 h 4848"/>
                <a:gd name="T2" fmla="*/ 0 w 1008"/>
                <a:gd name="T3" fmla="*/ 1 h 4848"/>
                <a:gd name="T4" fmla="*/ 0 w 1008"/>
                <a:gd name="T5" fmla="*/ 1 h 4848"/>
                <a:gd name="T6" fmla="*/ 0 w 1008"/>
                <a:gd name="T7" fmla="*/ 1 h 4848"/>
                <a:gd name="T8" fmla="*/ 0 w 1008"/>
                <a:gd name="T9" fmla="*/ 0 h 4848"/>
                <a:gd name="T10" fmla="*/ 0 w 1008"/>
                <a:gd name="T11" fmla="*/ 0 h 4848"/>
                <a:gd name="T12" fmla="*/ 0 w 1008"/>
                <a:gd name="T13" fmla="*/ 0 h 4848"/>
                <a:gd name="T14" fmla="*/ 0 w 1008"/>
                <a:gd name="T15" fmla="*/ 1 h 4848"/>
                <a:gd name="T16" fmla="*/ 0 w 1008"/>
                <a:gd name="T17" fmla="*/ 1 h 48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4848"/>
                <a:gd name="T29" fmla="*/ 1008 w 1008"/>
                <a:gd name="T30" fmla="*/ 4848 h 48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4848">
                  <a:moveTo>
                    <a:pt x="0" y="4680"/>
                  </a:moveTo>
                  <a:cubicBezTo>
                    <a:pt x="360" y="4704"/>
                    <a:pt x="720" y="4728"/>
                    <a:pt x="864" y="4680"/>
                  </a:cubicBezTo>
                  <a:cubicBezTo>
                    <a:pt x="1008" y="4632"/>
                    <a:pt x="888" y="4584"/>
                    <a:pt x="864" y="4392"/>
                  </a:cubicBezTo>
                  <a:cubicBezTo>
                    <a:pt x="840" y="4200"/>
                    <a:pt x="768" y="4176"/>
                    <a:pt x="720" y="3528"/>
                  </a:cubicBezTo>
                  <a:cubicBezTo>
                    <a:pt x="672" y="2880"/>
                    <a:pt x="648" y="1008"/>
                    <a:pt x="576" y="504"/>
                  </a:cubicBezTo>
                  <a:cubicBezTo>
                    <a:pt x="504" y="0"/>
                    <a:pt x="336" y="264"/>
                    <a:pt x="288" y="504"/>
                  </a:cubicBezTo>
                  <a:cubicBezTo>
                    <a:pt x="240" y="744"/>
                    <a:pt x="288" y="1296"/>
                    <a:pt x="288" y="1944"/>
                  </a:cubicBezTo>
                  <a:cubicBezTo>
                    <a:pt x="288" y="2592"/>
                    <a:pt x="312" y="3936"/>
                    <a:pt x="288" y="4392"/>
                  </a:cubicBezTo>
                  <a:cubicBezTo>
                    <a:pt x="264" y="4848"/>
                    <a:pt x="204" y="4764"/>
                    <a:pt x="144" y="4680"/>
                  </a:cubicBezTo>
                </a:path>
              </a:pathLst>
            </a:custGeom>
            <a:gradFill rotWithShape="1">
              <a:gsLst>
                <a:gs pos="0">
                  <a:srgbClr val="FFFFFF"/>
                </a:gs>
                <a:gs pos="50000">
                  <a:srgbClr val="993300"/>
                </a:gs>
                <a:gs pos="100000">
                  <a:srgbClr val="FFFFFF"/>
                </a:gs>
              </a:gsLst>
              <a:lin ang="18900000" scaled="1"/>
            </a:gradFill>
            <a:ln w="9525">
              <a:noFill/>
              <a:round/>
              <a:headEnd/>
              <a:tailEnd/>
            </a:ln>
          </p:spPr>
          <p:txBody>
            <a:bodyPr/>
            <a:lstStyle/>
            <a:p>
              <a:endParaRPr lang="en-US"/>
            </a:p>
          </p:txBody>
        </p:sp>
        <p:sp>
          <p:nvSpPr>
            <p:cNvPr id="14385" name="Freeform 12"/>
            <p:cNvSpPr>
              <a:spLocks/>
            </p:cNvSpPr>
            <p:nvPr/>
          </p:nvSpPr>
          <p:spPr bwMode="auto">
            <a:xfrm>
              <a:off x="4904" y="1010"/>
              <a:ext cx="280" cy="610"/>
            </a:xfrm>
            <a:custGeom>
              <a:avLst/>
              <a:gdLst>
                <a:gd name="T0" fmla="*/ 0 w 1512"/>
                <a:gd name="T1" fmla="*/ 0 h 2184"/>
                <a:gd name="T2" fmla="*/ 0 w 1512"/>
                <a:gd name="T3" fmla="*/ 0 h 2184"/>
                <a:gd name="T4" fmla="*/ 0 w 1512"/>
                <a:gd name="T5" fmla="*/ 0 h 2184"/>
                <a:gd name="T6" fmla="*/ 0 w 1512"/>
                <a:gd name="T7" fmla="*/ 0 h 2184"/>
                <a:gd name="T8" fmla="*/ 0 w 1512"/>
                <a:gd name="T9" fmla="*/ 0 h 2184"/>
                <a:gd name="T10" fmla="*/ 0 w 1512"/>
                <a:gd name="T11" fmla="*/ 0 h 2184"/>
                <a:gd name="T12" fmla="*/ 0 w 1512"/>
                <a:gd name="T13" fmla="*/ 0 h 2184"/>
                <a:gd name="T14" fmla="*/ 0 w 1512"/>
                <a:gd name="T15" fmla="*/ 0 h 2184"/>
                <a:gd name="T16" fmla="*/ 0 w 1512"/>
                <a:gd name="T17" fmla="*/ 0 h 2184"/>
                <a:gd name="T18" fmla="*/ 0 w 1512"/>
                <a:gd name="T19" fmla="*/ 0 h 2184"/>
                <a:gd name="T20" fmla="*/ 0 w 1512"/>
                <a:gd name="T21" fmla="*/ 0 h 2184"/>
                <a:gd name="T22" fmla="*/ 0 w 1512"/>
                <a:gd name="T23" fmla="*/ 0 h 2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2"/>
                <a:gd name="T37" fmla="*/ 0 h 2184"/>
                <a:gd name="T38" fmla="*/ 1512 w 1512"/>
                <a:gd name="T39" fmla="*/ 2184 h 21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2" h="2184">
                  <a:moveTo>
                    <a:pt x="480" y="192"/>
                  </a:moveTo>
                  <a:cubicBezTo>
                    <a:pt x="336" y="240"/>
                    <a:pt x="264" y="240"/>
                    <a:pt x="192" y="336"/>
                  </a:cubicBezTo>
                  <a:cubicBezTo>
                    <a:pt x="120" y="432"/>
                    <a:pt x="0" y="672"/>
                    <a:pt x="48" y="768"/>
                  </a:cubicBezTo>
                  <a:cubicBezTo>
                    <a:pt x="96" y="864"/>
                    <a:pt x="432" y="816"/>
                    <a:pt x="480" y="912"/>
                  </a:cubicBezTo>
                  <a:cubicBezTo>
                    <a:pt x="528" y="1008"/>
                    <a:pt x="288" y="1176"/>
                    <a:pt x="336" y="1344"/>
                  </a:cubicBezTo>
                  <a:cubicBezTo>
                    <a:pt x="384" y="1512"/>
                    <a:pt x="600" y="1800"/>
                    <a:pt x="768" y="1920"/>
                  </a:cubicBezTo>
                  <a:cubicBezTo>
                    <a:pt x="936" y="2040"/>
                    <a:pt x="1224" y="2184"/>
                    <a:pt x="1344" y="2064"/>
                  </a:cubicBezTo>
                  <a:cubicBezTo>
                    <a:pt x="1464" y="1944"/>
                    <a:pt x="1512" y="1368"/>
                    <a:pt x="1488" y="1200"/>
                  </a:cubicBezTo>
                  <a:cubicBezTo>
                    <a:pt x="1464" y="1032"/>
                    <a:pt x="1224" y="1176"/>
                    <a:pt x="1200" y="1056"/>
                  </a:cubicBezTo>
                  <a:cubicBezTo>
                    <a:pt x="1176" y="936"/>
                    <a:pt x="1368" y="648"/>
                    <a:pt x="1344" y="480"/>
                  </a:cubicBezTo>
                  <a:cubicBezTo>
                    <a:pt x="1320" y="312"/>
                    <a:pt x="1200" y="96"/>
                    <a:pt x="1056" y="48"/>
                  </a:cubicBezTo>
                  <a:cubicBezTo>
                    <a:pt x="912" y="0"/>
                    <a:pt x="624" y="144"/>
                    <a:pt x="480" y="192"/>
                  </a:cubicBezTo>
                  <a:close/>
                </a:path>
              </a:pathLst>
            </a:custGeom>
            <a:gradFill rotWithShape="1">
              <a:gsLst>
                <a:gs pos="0">
                  <a:srgbClr val="99CC00"/>
                </a:gs>
                <a:gs pos="100000">
                  <a:srgbClr val="008000"/>
                </a:gs>
              </a:gsLst>
              <a:path path="rect">
                <a:fillToRect l="50000" t="50000" r="50000" b="50000"/>
              </a:path>
            </a:gradFill>
            <a:ln w="9525">
              <a:noFill/>
              <a:round/>
              <a:headEnd/>
              <a:tailEnd/>
            </a:ln>
          </p:spPr>
          <p:txBody>
            <a:bodyPr/>
            <a:lstStyle/>
            <a:p>
              <a:endParaRPr lang="en-US"/>
            </a:p>
          </p:txBody>
        </p:sp>
        <p:sp>
          <p:nvSpPr>
            <p:cNvPr id="14386" name="Freeform 13"/>
            <p:cNvSpPr>
              <a:spLocks/>
            </p:cNvSpPr>
            <p:nvPr/>
          </p:nvSpPr>
          <p:spPr bwMode="auto">
            <a:xfrm rot="2766787">
              <a:off x="5029" y="1018"/>
              <a:ext cx="422" cy="405"/>
            </a:xfrm>
            <a:custGeom>
              <a:avLst/>
              <a:gdLst>
                <a:gd name="T0" fmla="*/ 0 w 1512"/>
                <a:gd name="T1" fmla="*/ 0 h 2184"/>
                <a:gd name="T2" fmla="*/ 0 w 1512"/>
                <a:gd name="T3" fmla="*/ 0 h 2184"/>
                <a:gd name="T4" fmla="*/ 0 w 1512"/>
                <a:gd name="T5" fmla="*/ 0 h 2184"/>
                <a:gd name="T6" fmla="*/ 0 w 1512"/>
                <a:gd name="T7" fmla="*/ 0 h 2184"/>
                <a:gd name="T8" fmla="*/ 0 w 1512"/>
                <a:gd name="T9" fmla="*/ 0 h 2184"/>
                <a:gd name="T10" fmla="*/ 0 w 1512"/>
                <a:gd name="T11" fmla="*/ 0 h 2184"/>
                <a:gd name="T12" fmla="*/ 0 w 1512"/>
                <a:gd name="T13" fmla="*/ 0 h 2184"/>
                <a:gd name="T14" fmla="*/ 0 w 1512"/>
                <a:gd name="T15" fmla="*/ 0 h 2184"/>
                <a:gd name="T16" fmla="*/ 0 w 1512"/>
                <a:gd name="T17" fmla="*/ 0 h 2184"/>
                <a:gd name="T18" fmla="*/ 0 w 1512"/>
                <a:gd name="T19" fmla="*/ 0 h 2184"/>
                <a:gd name="T20" fmla="*/ 0 w 1512"/>
                <a:gd name="T21" fmla="*/ 0 h 2184"/>
                <a:gd name="T22" fmla="*/ 0 w 1512"/>
                <a:gd name="T23" fmla="*/ 0 h 2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2"/>
                <a:gd name="T37" fmla="*/ 0 h 2184"/>
                <a:gd name="T38" fmla="*/ 1512 w 1512"/>
                <a:gd name="T39" fmla="*/ 2184 h 21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2" h="2184">
                  <a:moveTo>
                    <a:pt x="480" y="192"/>
                  </a:moveTo>
                  <a:cubicBezTo>
                    <a:pt x="336" y="240"/>
                    <a:pt x="264" y="240"/>
                    <a:pt x="192" y="336"/>
                  </a:cubicBezTo>
                  <a:cubicBezTo>
                    <a:pt x="120" y="432"/>
                    <a:pt x="0" y="672"/>
                    <a:pt x="48" y="768"/>
                  </a:cubicBezTo>
                  <a:cubicBezTo>
                    <a:pt x="96" y="864"/>
                    <a:pt x="432" y="816"/>
                    <a:pt x="480" y="912"/>
                  </a:cubicBezTo>
                  <a:cubicBezTo>
                    <a:pt x="528" y="1008"/>
                    <a:pt x="288" y="1176"/>
                    <a:pt x="336" y="1344"/>
                  </a:cubicBezTo>
                  <a:cubicBezTo>
                    <a:pt x="384" y="1512"/>
                    <a:pt x="600" y="1800"/>
                    <a:pt x="768" y="1920"/>
                  </a:cubicBezTo>
                  <a:cubicBezTo>
                    <a:pt x="936" y="2040"/>
                    <a:pt x="1224" y="2184"/>
                    <a:pt x="1344" y="2064"/>
                  </a:cubicBezTo>
                  <a:cubicBezTo>
                    <a:pt x="1464" y="1944"/>
                    <a:pt x="1512" y="1368"/>
                    <a:pt x="1488" y="1200"/>
                  </a:cubicBezTo>
                  <a:cubicBezTo>
                    <a:pt x="1464" y="1032"/>
                    <a:pt x="1224" y="1176"/>
                    <a:pt x="1200" y="1056"/>
                  </a:cubicBezTo>
                  <a:cubicBezTo>
                    <a:pt x="1176" y="936"/>
                    <a:pt x="1368" y="648"/>
                    <a:pt x="1344" y="480"/>
                  </a:cubicBezTo>
                  <a:cubicBezTo>
                    <a:pt x="1320" y="312"/>
                    <a:pt x="1200" y="96"/>
                    <a:pt x="1056" y="48"/>
                  </a:cubicBezTo>
                  <a:cubicBezTo>
                    <a:pt x="912" y="0"/>
                    <a:pt x="624" y="144"/>
                    <a:pt x="480" y="192"/>
                  </a:cubicBezTo>
                  <a:close/>
                </a:path>
              </a:pathLst>
            </a:custGeom>
            <a:gradFill rotWithShape="1">
              <a:gsLst>
                <a:gs pos="0">
                  <a:srgbClr val="99CC00"/>
                </a:gs>
                <a:gs pos="100000">
                  <a:srgbClr val="008000"/>
                </a:gs>
              </a:gsLst>
              <a:path path="rect">
                <a:fillToRect l="50000" t="50000" r="50000" b="50000"/>
              </a:path>
            </a:gradFill>
            <a:ln w="9525">
              <a:noFill/>
              <a:round/>
              <a:headEnd/>
              <a:tailEnd/>
            </a:ln>
          </p:spPr>
          <p:txBody>
            <a:bodyPr/>
            <a:lstStyle/>
            <a:p>
              <a:endParaRPr lang="en-US"/>
            </a:p>
          </p:txBody>
        </p:sp>
        <p:sp>
          <p:nvSpPr>
            <p:cNvPr id="14387" name="Freeform 14"/>
            <p:cNvSpPr>
              <a:spLocks/>
            </p:cNvSpPr>
            <p:nvPr/>
          </p:nvSpPr>
          <p:spPr bwMode="auto">
            <a:xfrm rot="7389603">
              <a:off x="4852" y="873"/>
              <a:ext cx="543" cy="334"/>
            </a:xfrm>
            <a:custGeom>
              <a:avLst/>
              <a:gdLst>
                <a:gd name="T0" fmla="*/ 0 w 1944"/>
                <a:gd name="T1" fmla="*/ 0 h 1800"/>
                <a:gd name="T2" fmla="*/ 0 w 1944"/>
                <a:gd name="T3" fmla="*/ 0 h 1800"/>
                <a:gd name="T4" fmla="*/ 0 w 1944"/>
                <a:gd name="T5" fmla="*/ 0 h 1800"/>
                <a:gd name="T6" fmla="*/ 0 w 1944"/>
                <a:gd name="T7" fmla="*/ 0 h 1800"/>
                <a:gd name="T8" fmla="*/ 0 w 1944"/>
                <a:gd name="T9" fmla="*/ 0 h 1800"/>
                <a:gd name="T10" fmla="*/ 0 w 1944"/>
                <a:gd name="T11" fmla="*/ 0 h 1800"/>
                <a:gd name="T12" fmla="*/ 0 w 1944"/>
                <a:gd name="T13" fmla="*/ 0 h 1800"/>
                <a:gd name="T14" fmla="*/ 0 w 1944"/>
                <a:gd name="T15" fmla="*/ 0 h 1800"/>
                <a:gd name="T16" fmla="*/ 0 w 1944"/>
                <a:gd name="T17" fmla="*/ 0 h 1800"/>
                <a:gd name="T18" fmla="*/ 0 w 1944"/>
                <a:gd name="T19" fmla="*/ 0 h 1800"/>
                <a:gd name="T20" fmla="*/ 0 w 1944"/>
                <a:gd name="T21" fmla="*/ 0 h 1800"/>
                <a:gd name="T22" fmla="*/ 0 w 1944"/>
                <a:gd name="T23" fmla="*/ 0 h 1800"/>
                <a:gd name="T24" fmla="*/ 0 w 1944"/>
                <a:gd name="T25" fmla="*/ 0 h 1800"/>
                <a:gd name="T26" fmla="*/ 0 w 1944"/>
                <a:gd name="T27" fmla="*/ 0 h 18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4"/>
                <a:gd name="T43" fmla="*/ 0 h 1800"/>
                <a:gd name="T44" fmla="*/ 1944 w 1944"/>
                <a:gd name="T45" fmla="*/ 1800 h 18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4" h="1800">
                  <a:moveTo>
                    <a:pt x="600" y="480"/>
                  </a:moveTo>
                  <a:cubicBezTo>
                    <a:pt x="528" y="504"/>
                    <a:pt x="264" y="408"/>
                    <a:pt x="168" y="480"/>
                  </a:cubicBezTo>
                  <a:cubicBezTo>
                    <a:pt x="72" y="552"/>
                    <a:pt x="0" y="768"/>
                    <a:pt x="24" y="912"/>
                  </a:cubicBezTo>
                  <a:cubicBezTo>
                    <a:pt x="48" y="1056"/>
                    <a:pt x="120" y="1200"/>
                    <a:pt x="312" y="1344"/>
                  </a:cubicBezTo>
                  <a:cubicBezTo>
                    <a:pt x="504" y="1488"/>
                    <a:pt x="936" y="1800"/>
                    <a:pt x="1176" y="1776"/>
                  </a:cubicBezTo>
                  <a:cubicBezTo>
                    <a:pt x="1416" y="1752"/>
                    <a:pt x="1632" y="1392"/>
                    <a:pt x="1752" y="1200"/>
                  </a:cubicBezTo>
                  <a:cubicBezTo>
                    <a:pt x="1872" y="1008"/>
                    <a:pt x="1944" y="696"/>
                    <a:pt x="1896" y="624"/>
                  </a:cubicBezTo>
                  <a:cubicBezTo>
                    <a:pt x="1848" y="552"/>
                    <a:pt x="1584" y="816"/>
                    <a:pt x="1464" y="768"/>
                  </a:cubicBezTo>
                  <a:cubicBezTo>
                    <a:pt x="1344" y="720"/>
                    <a:pt x="1272" y="456"/>
                    <a:pt x="1176" y="336"/>
                  </a:cubicBezTo>
                  <a:cubicBezTo>
                    <a:pt x="1080" y="216"/>
                    <a:pt x="960" y="96"/>
                    <a:pt x="888" y="48"/>
                  </a:cubicBezTo>
                  <a:cubicBezTo>
                    <a:pt x="816" y="0"/>
                    <a:pt x="792" y="24"/>
                    <a:pt x="744" y="48"/>
                  </a:cubicBezTo>
                  <a:cubicBezTo>
                    <a:pt x="696" y="72"/>
                    <a:pt x="624" y="144"/>
                    <a:pt x="600" y="192"/>
                  </a:cubicBezTo>
                  <a:cubicBezTo>
                    <a:pt x="576" y="240"/>
                    <a:pt x="600" y="288"/>
                    <a:pt x="600" y="336"/>
                  </a:cubicBezTo>
                  <a:cubicBezTo>
                    <a:pt x="600" y="384"/>
                    <a:pt x="672" y="456"/>
                    <a:pt x="600" y="480"/>
                  </a:cubicBezTo>
                  <a:close/>
                </a:path>
              </a:pathLst>
            </a:custGeom>
            <a:gradFill rotWithShape="1">
              <a:gsLst>
                <a:gs pos="0">
                  <a:srgbClr val="008000"/>
                </a:gs>
                <a:gs pos="50000">
                  <a:srgbClr val="99CC00"/>
                </a:gs>
                <a:gs pos="100000">
                  <a:srgbClr val="008000"/>
                </a:gs>
              </a:gsLst>
              <a:lin ang="5400000" scaled="1"/>
            </a:gradFill>
            <a:ln w="9525">
              <a:noFill/>
              <a:round/>
              <a:headEnd/>
              <a:tailEnd/>
            </a:ln>
          </p:spPr>
          <p:txBody>
            <a:bodyPr/>
            <a:lstStyle/>
            <a:p>
              <a:endParaRPr lang="en-US"/>
            </a:p>
          </p:txBody>
        </p:sp>
        <p:sp>
          <p:nvSpPr>
            <p:cNvPr id="14388" name="Freeform 15"/>
            <p:cNvSpPr>
              <a:spLocks/>
            </p:cNvSpPr>
            <p:nvPr/>
          </p:nvSpPr>
          <p:spPr bwMode="auto">
            <a:xfrm rot="4387408">
              <a:off x="5041" y="1204"/>
              <a:ext cx="362" cy="320"/>
            </a:xfrm>
            <a:custGeom>
              <a:avLst/>
              <a:gdLst>
                <a:gd name="T0" fmla="*/ 0 w 1512"/>
                <a:gd name="T1" fmla="*/ 0 h 2184"/>
                <a:gd name="T2" fmla="*/ 0 w 1512"/>
                <a:gd name="T3" fmla="*/ 0 h 2184"/>
                <a:gd name="T4" fmla="*/ 0 w 1512"/>
                <a:gd name="T5" fmla="*/ 0 h 2184"/>
                <a:gd name="T6" fmla="*/ 0 w 1512"/>
                <a:gd name="T7" fmla="*/ 0 h 2184"/>
                <a:gd name="T8" fmla="*/ 0 w 1512"/>
                <a:gd name="T9" fmla="*/ 0 h 2184"/>
                <a:gd name="T10" fmla="*/ 0 w 1512"/>
                <a:gd name="T11" fmla="*/ 0 h 2184"/>
                <a:gd name="T12" fmla="*/ 0 w 1512"/>
                <a:gd name="T13" fmla="*/ 0 h 2184"/>
                <a:gd name="T14" fmla="*/ 0 w 1512"/>
                <a:gd name="T15" fmla="*/ 0 h 2184"/>
                <a:gd name="T16" fmla="*/ 0 w 1512"/>
                <a:gd name="T17" fmla="*/ 0 h 2184"/>
                <a:gd name="T18" fmla="*/ 0 w 1512"/>
                <a:gd name="T19" fmla="*/ 0 h 2184"/>
                <a:gd name="T20" fmla="*/ 0 w 1512"/>
                <a:gd name="T21" fmla="*/ 0 h 2184"/>
                <a:gd name="T22" fmla="*/ 0 w 1512"/>
                <a:gd name="T23" fmla="*/ 0 h 2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2"/>
                <a:gd name="T37" fmla="*/ 0 h 2184"/>
                <a:gd name="T38" fmla="*/ 1512 w 1512"/>
                <a:gd name="T39" fmla="*/ 2184 h 21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2" h="2184">
                  <a:moveTo>
                    <a:pt x="480" y="192"/>
                  </a:moveTo>
                  <a:cubicBezTo>
                    <a:pt x="336" y="240"/>
                    <a:pt x="264" y="240"/>
                    <a:pt x="192" y="336"/>
                  </a:cubicBezTo>
                  <a:cubicBezTo>
                    <a:pt x="120" y="432"/>
                    <a:pt x="0" y="672"/>
                    <a:pt x="48" y="768"/>
                  </a:cubicBezTo>
                  <a:cubicBezTo>
                    <a:pt x="96" y="864"/>
                    <a:pt x="432" y="816"/>
                    <a:pt x="480" y="912"/>
                  </a:cubicBezTo>
                  <a:cubicBezTo>
                    <a:pt x="528" y="1008"/>
                    <a:pt x="288" y="1176"/>
                    <a:pt x="336" y="1344"/>
                  </a:cubicBezTo>
                  <a:cubicBezTo>
                    <a:pt x="384" y="1512"/>
                    <a:pt x="600" y="1800"/>
                    <a:pt x="768" y="1920"/>
                  </a:cubicBezTo>
                  <a:cubicBezTo>
                    <a:pt x="936" y="2040"/>
                    <a:pt x="1224" y="2184"/>
                    <a:pt x="1344" y="2064"/>
                  </a:cubicBezTo>
                  <a:cubicBezTo>
                    <a:pt x="1464" y="1944"/>
                    <a:pt x="1512" y="1368"/>
                    <a:pt x="1488" y="1200"/>
                  </a:cubicBezTo>
                  <a:cubicBezTo>
                    <a:pt x="1464" y="1032"/>
                    <a:pt x="1224" y="1176"/>
                    <a:pt x="1200" y="1056"/>
                  </a:cubicBezTo>
                  <a:cubicBezTo>
                    <a:pt x="1176" y="936"/>
                    <a:pt x="1368" y="648"/>
                    <a:pt x="1344" y="480"/>
                  </a:cubicBezTo>
                  <a:cubicBezTo>
                    <a:pt x="1320" y="312"/>
                    <a:pt x="1200" y="96"/>
                    <a:pt x="1056" y="48"/>
                  </a:cubicBezTo>
                  <a:cubicBezTo>
                    <a:pt x="912" y="0"/>
                    <a:pt x="624" y="144"/>
                    <a:pt x="480" y="192"/>
                  </a:cubicBezTo>
                  <a:close/>
                </a:path>
              </a:pathLst>
            </a:custGeom>
            <a:gradFill rotWithShape="1">
              <a:gsLst>
                <a:gs pos="0">
                  <a:srgbClr val="99CC00"/>
                </a:gs>
                <a:gs pos="100000">
                  <a:srgbClr val="008000"/>
                </a:gs>
              </a:gsLst>
              <a:path path="rect">
                <a:fillToRect l="50000" t="50000" r="50000" b="50000"/>
              </a:path>
            </a:gradFill>
            <a:ln w="9525">
              <a:noFill/>
              <a:round/>
              <a:headEnd/>
              <a:tailEnd/>
            </a:ln>
          </p:spPr>
          <p:txBody>
            <a:bodyPr/>
            <a:lstStyle/>
            <a:p>
              <a:endParaRPr lang="en-US"/>
            </a:p>
          </p:txBody>
        </p:sp>
      </p:grpSp>
      <p:sp>
        <p:nvSpPr>
          <p:cNvPr id="14352" name="Line 16"/>
          <p:cNvSpPr>
            <a:spLocks noChangeShapeType="1"/>
          </p:cNvSpPr>
          <p:nvPr/>
        </p:nvSpPr>
        <p:spPr bwMode="auto">
          <a:xfrm flipV="1">
            <a:off x="3048000" y="457200"/>
            <a:ext cx="4648200" cy="3352800"/>
          </a:xfrm>
          <a:prstGeom prst="line">
            <a:avLst/>
          </a:prstGeom>
          <a:noFill/>
          <a:ln w="38100">
            <a:solidFill>
              <a:srgbClr val="FF9900"/>
            </a:solidFill>
            <a:prstDash val="dash"/>
            <a:round/>
            <a:headEnd/>
            <a:tailEnd/>
          </a:ln>
        </p:spPr>
        <p:txBody>
          <a:bodyPr/>
          <a:lstStyle/>
          <a:p>
            <a:endParaRPr lang="en-US"/>
          </a:p>
        </p:txBody>
      </p:sp>
      <p:sp>
        <p:nvSpPr>
          <p:cNvPr id="14353" name="Line 60"/>
          <p:cNvSpPr>
            <a:spLocks noChangeShapeType="1"/>
          </p:cNvSpPr>
          <p:nvPr/>
        </p:nvSpPr>
        <p:spPr bwMode="auto">
          <a:xfrm>
            <a:off x="7696200" y="457200"/>
            <a:ext cx="76200" cy="3352800"/>
          </a:xfrm>
          <a:prstGeom prst="line">
            <a:avLst/>
          </a:prstGeom>
          <a:noFill/>
          <a:ln w="38100">
            <a:solidFill>
              <a:srgbClr val="FF3300"/>
            </a:solidFill>
            <a:round/>
            <a:headEnd/>
            <a:tailEnd/>
          </a:ln>
        </p:spPr>
        <p:txBody>
          <a:bodyPr/>
          <a:lstStyle/>
          <a:p>
            <a:endParaRPr lang="en-US"/>
          </a:p>
        </p:txBody>
      </p:sp>
      <p:sp>
        <p:nvSpPr>
          <p:cNvPr id="14354" name="Line 61"/>
          <p:cNvSpPr>
            <a:spLocks noChangeShapeType="1"/>
          </p:cNvSpPr>
          <p:nvPr/>
        </p:nvSpPr>
        <p:spPr bwMode="auto">
          <a:xfrm flipH="1">
            <a:off x="4495800" y="2743200"/>
            <a:ext cx="0" cy="1066800"/>
          </a:xfrm>
          <a:prstGeom prst="line">
            <a:avLst/>
          </a:prstGeom>
          <a:noFill/>
          <a:ln w="57150">
            <a:solidFill>
              <a:schemeClr val="tx1"/>
            </a:solidFill>
            <a:round/>
            <a:headEnd/>
            <a:tailEnd/>
          </a:ln>
        </p:spPr>
        <p:txBody>
          <a:bodyPr/>
          <a:lstStyle/>
          <a:p>
            <a:endParaRPr lang="en-US"/>
          </a:p>
        </p:txBody>
      </p:sp>
      <p:sp>
        <p:nvSpPr>
          <p:cNvPr id="14355" name="Text Box 63"/>
          <p:cNvSpPr txBox="1">
            <a:spLocks noChangeArrowheads="1"/>
          </p:cNvSpPr>
          <p:nvPr/>
        </p:nvSpPr>
        <p:spPr bwMode="auto">
          <a:xfrm>
            <a:off x="3581400" y="5257800"/>
            <a:ext cx="1143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4356" name="Text Box 65"/>
          <p:cNvSpPr txBox="1">
            <a:spLocks noChangeArrowheads="1"/>
          </p:cNvSpPr>
          <p:nvPr/>
        </p:nvSpPr>
        <p:spPr bwMode="auto">
          <a:xfrm>
            <a:off x="2819400" y="3810000"/>
            <a:ext cx="914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a:t>
            </a:r>
          </a:p>
        </p:txBody>
      </p:sp>
      <p:sp>
        <p:nvSpPr>
          <p:cNvPr id="14357" name="Text Box 67"/>
          <p:cNvSpPr txBox="1">
            <a:spLocks noChangeArrowheads="1"/>
          </p:cNvSpPr>
          <p:nvPr/>
        </p:nvSpPr>
        <p:spPr bwMode="auto">
          <a:xfrm>
            <a:off x="4191000" y="2362200"/>
            <a:ext cx="914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a:t>
            </a:r>
          </a:p>
        </p:txBody>
      </p:sp>
      <p:sp>
        <p:nvSpPr>
          <p:cNvPr id="14358" name="Text Box 68"/>
          <p:cNvSpPr txBox="1">
            <a:spLocks noChangeArrowheads="1"/>
          </p:cNvSpPr>
          <p:nvPr/>
        </p:nvSpPr>
        <p:spPr bwMode="auto">
          <a:xfrm>
            <a:off x="4267200" y="3810000"/>
            <a:ext cx="914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A</a:t>
            </a:r>
          </a:p>
        </p:txBody>
      </p:sp>
      <p:sp>
        <p:nvSpPr>
          <p:cNvPr id="14359" name="Text Box 70"/>
          <p:cNvSpPr txBox="1">
            <a:spLocks noChangeArrowheads="1"/>
          </p:cNvSpPr>
          <p:nvPr/>
        </p:nvSpPr>
        <p:spPr bwMode="auto">
          <a:xfrm>
            <a:off x="1546225" y="5173663"/>
            <a:ext cx="184150" cy="244475"/>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14338" name="Object 2"/>
          <p:cNvGraphicFramePr>
            <a:graphicFrameLocks noGrp="1" noChangeAspect="1"/>
          </p:cNvGraphicFramePr>
          <p:nvPr>
            <p:ph sz="quarter" idx="1"/>
          </p:nvPr>
        </p:nvGraphicFramePr>
        <p:xfrm>
          <a:off x="7620000" y="3810000"/>
          <a:ext cx="438150" cy="438150"/>
        </p:xfrm>
        <a:graphic>
          <a:graphicData uri="http://schemas.openxmlformats.org/presentationml/2006/ole">
            <mc:AlternateContent xmlns:mc="http://schemas.openxmlformats.org/markup-compatibility/2006">
              <mc:Choice xmlns:v="urn:schemas-microsoft-com:vml" Requires="v">
                <p:oleObj spid="_x0000_s14498" name="Equation" r:id="rId3" imgW="190417" imgH="190417" progId="Equation.3">
                  <p:embed/>
                </p:oleObj>
              </mc:Choice>
              <mc:Fallback>
                <p:oleObj name="Equation" r:id="rId3" imgW="190417" imgH="190417" progId="Equation.3">
                  <p:embed/>
                  <p:pic>
                    <p:nvPicPr>
                      <p:cNvPr id="0" name="Picture 15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810000"/>
                        <a:ext cx="4381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3"/>
          <p:cNvGraphicFramePr>
            <a:graphicFrameLocks noGrp="1" noChangeAspect="1"/>
          </p:cNvGraphicFramePr>
          <p:nvPr>
            <p:ph sz="quarter" idx="2"/>
          </p:nvPr>
        </p:nvGraphicFramePr>
        <p:xfrm>
          <a:off x="7519988" y="76200"/>
          <a:ext cx="404812" cy="431800"/>
        </p:xfrm>
        <a:graphic>
          <a:graphicData uri="http://schemas.openxmlformats.org/presentationml/2006/ole">
            <mc:AlternateContent xmlns:mc="http://schemas.openxmlformats.org/markup-compatibility/2006">
              <mc:Choice xmlns:v="urn:schemas-microsoft-com:vml" Requires="v">
                <p:oleObj spid="_x0000_s14499" name="Equation" r:id="rId5" imgW="190417" imgH="203112" progId="Equation.3">
                  <p:embed/>
                </p:oleObj>
              </mc:Choice>
              <mc:Fallback>
                <p:oleObj name="Equation" r:id="rId5" imgW="190417" imgH="203112" progId="Equation.3">
                  <p:embed/>
                  <p:pic>
                    <p:nvPicPr>
                      <p:cNvPr id="0" name="Picture 15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9988" y="76200"/>
                        <a:ext cx="4048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4"/>
          <p:cNvGraphicFramePr>
            <a:graphicFrameLocks noGrp="1" noChangeAspect="1"/>
          </p:cNvGraphicFramePr>
          <p:nvPr>
            <p:ph sz="quarter" idx="3"/>
          </p:nvPr>
        </p:nvGraphicFramePr>
        <p:xfrm>
          <a:off x="296863" y="838200"/>
          <a:ext cx="1819275" cy="574675"/>
        </p:xfrm>
        <a:graphic>
          <a:graphicData uri="http://schemas.openxmlformats.org/presentationml/2006/ole">
            <mc:AlternateContent xmlns:mc="http://schemas.openxmlformats.org/markup-compatibility/2006">
              <mc:Choice xmlns:v="urn:schemas-microsoft-com:vml" Requires="v">
                <p:oleObj spid="_x0000_s14500" name="Equation" r:id="rId7" imgW="16527240" imgH="5202000" progId="Equation.3">
                  <p:embed/>
                </p:oleObj>
              </mc:Choice>
              <mc:Fallback>
                <p:oleObj name="Equation" r:id="rId7" imgW="16527240" imgH="5202000" progId="Equation.3">
                  <p:embed/>
                  <p:pic>
                    <p:nvPicPr>
                      <p:cNvPr id="0" name="Picture 15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63" y="838200"/>
                        <a:ext cx="1819275"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0" name="Text Box 73"/>
          <p:cNvSpPr txBox="1">
            <a:spLocks noChangeArrowheads="1"/>
          </p:cNvSpPr>
          <p:nvPr/>
        </p:nvSpPr>
        <p:spPr bwMode="auto">
          <a:xfrm>
            <a:off x="1584325" y="2955925"/>
            <a:ext cx="184150" cy="244475"/>
          </a:xfrm>
          <a:prstGeom prst="rect">
            <a:avLst/>
          </a:prstGeom>
          <a:noFill/>
          <a:ln w="9525">
            <a:noFill/>
            <a:miter lim="800000"/>
            <a:headEnd/>
            <a:tailEnd/>
          </a:ln>
        </p:spPr>
        <p:txBody>
          <a:bodyPr wrap="none">
            <a:spAutoFit/>
          </a:bodyPr>
          <a:lstStyle/>
          <a:p>
            <a:endParaRPr lang="en-US"/>
          </a:p>
        </p:txBody>
      </p:sp>
      <p:sp>
        <p:nvSpPr>
          <p:cNvPr id="14361" name="Text Box 77"/>
          <p:cNvSpPr txBox="1">
            <a:spLocks noChangeArrowheads="1"/>
          </p:cNvSpPr>
          <p:nvPr/>
        </p:nvSpPr>
        <p:spPr bwMode="auto">
          <a:xfrm>
            <a:off x="2895600" y="5486400"/>
            <a:ext cx="184150" cy="457200"/>
          </a:xfrm>
          <a:prstGeom prst="rect">
            <a:avLst/>
          </a:prstGeom>
          <a:noFill/>
          <a:ln w="9525">
            <a:noFill/>
            <a:miter lim="800000"/>
            <a:headEnd/>
            <a:tailEnd/>
          </a:ln>
        </p:spPr>
        <p:txBody>
          <a:bodyPr wrap="none">
            <a:spAutoFit/>
          </a:bodyPr>
          <a:lstStyle/>
          <a:p>
            <a:endParaRPr lang="en-US" sz="2400"/>
          </a:p>
        </p:txBody>
      </p:sp>
      <p:sp>
        <p:nvSpPr>
          <p:cNvPr id="14362" name="Text Box 78"/>
          <p:cNvSpPr txBox="1">
            <a:spLocks noChangeArrowheads="1"/>
          </p:cNvSpPr>
          <p:nvPr/>
        </p:nvSpPr>
        <p:spPr bwMode="auto">
          <a:xfrm>
            <a:off x="4495800" y="3048000"/>
            <a:ext cx="1295400" cy="4572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1,5 m</a:t>
            </a:r>
          </a:p>
        </p:txBody>
      </p:sp>
      <p:sp>
        <p:nvSpPr>
          <p:cNvPr id="14363" name="Text Box 79"/>
          <p:cNvSpPr txBox="1">
            <a:spLocks noChangeArrowheads="1"/>
          </p:cNvSpPr>
          <p:nvPr/>
        </p:nvSpPr>
        <p:spPr bwMode="auto">
          <a:xfrm>
            <a:off x="3200400" y="3733800"/>
            <a:ext cx="1616075" cy="457200"/>
          </a:xfrm>
          <a:prstGeom prst="rect">
            <a:avLst/>
          </a:prstGeom>
          <a:noFill/>
          <a:ln w="9525">
            <a:noFill/>
            <a:miter lim="800000"/>
            <a:headEnd/>
            <a:tailEnd/>
          </a:ln>
        </p:spPr>
        <p:txBody>
          <a:bodyPr>
            <a:spAutoFit/>
          </a:bodyPr>
          <a:lstStyle/>
          <a:p>
            <a:r>
              <a:rPr lang="en-US" sz="2400" dirty="0" smtClean="0">
                <a:latin typeface="Times New Roman" pitchFamily="18" charset="0"/>
                <a:cs typeface="Times New Roman" pitchFamily="18" charset="0"/>
              </a:rPr>
              <a:t>1,2 </a:t>
            </a:r>
            <a:r>
              <a:rPr lang="en-US" sz="2400" dirty="0">
                <a:latin typeface="Times New Roman" pitchFamily="18" charset="0"/>
                <a:cs typeface="Times New Roman" pitchFamily="18" charset="0"/>
              </a:rPr>
              <a:t>m</a:t>
            </a:r>
          </a:p>
        </p:txBody>
      </p:sp>
      <p:sp>
        <p:nvSpPr>
          <p:cNvPr id="14364" name="Arc 80"/>
          <p:cNvSpPr>
            <a:spLocks/>
          </p:cNvSpPr>
          <p:nvPr/>
        </p:nvSpPr>
        <p:spPr bwMode="auto">
          <a:xfrm rot="10211630">
            <a:off x="3124200" y="2971800"/>
            <a:ext cx="4591050" cy="1752600"/>
          </a:xfrm>
          <a:custGeom>
            <a:avLst/>
            <a:gdLst>
              <a:gd name="T0" fmla="*/ 0 w 35533"/>
              <a:gd name="T1" fmla="*/ 2147483647 h 21600"/>
              <a:gd name="T2" fmla="*/ 2147483647 w 35533"/>
              <a:gd name="T3" fmla="*/ 2147483647 h 21600"/>
              <a:gd name="T4" fmla="*/ 2147483647 w 35533"/>
              <a:gd name="T5" fmla="*/ 2147483647 h 21600"/>
              <a:gd name="T6" fmla="*/ 0 60000 65536"/>
              <a:gd name="T7" fmla="*/ 0 60000 65536"/>
              <a:gd name="T8" fmla="*/ 0 60000 65536"/>
              <a:gd name="T9" fmla="*/ 0 w 35533"/>
              <a:gd name="T10" fmla="*/ 0 h 21600"/>
              <a:gd name="T11" fmla="*/ 35533 w 35533"/>
              <a:gd name="T12" fmla="*/ 21600 h 21600"/>
            </a:gdLst>
            <a:ahLst/>
            <a:cxnLst>
              <a:cxn ang="T6">
                <a:pos x="T0" y="T1"/>
              </a:cxn>
              <a:cxn ang="T7">
                <a:pos x="T2" y="T3"/>
              </a:cxn>
              <a:cxn ang="T8">
                <a:pos x="T4" y="T5"/>
              </a:cxn>
            </a:cxnLst>
            <a:rect l="T9" t="T10" r="T11" b="T12"/>
            <a:pathLst>
              <a:path w="35533" h="21600" fill="none" extrusionOk="0">
                <a:moveTo>
                  <a:pt x="-1" y="5829"/>
                </a:moveTo>
                <a:cubicBezTo>
                  <a:pt x="4001" y="2084"/>
                  <a:pt x="9278" y="-1"/>
                  <a:pt x="14760" y="0"/>
                </a:cubicBezTo>
                <a:cubicBezTo>
                  <a:pt x="24409" y="0"/>
                  <a:pt x="32888" y="6400"/>
                  <a:pt x="35532" y="15680"/>
                </a:cubicBezTo>
              </a:path>
              <a:path w="35533" h="21600" stroke="0" extrusionOk="0">
                <a:moveTo>
                  <a:pt x="-1" y="5829"/>
                </a:moveTo>
                <a:cubicBezTo>
                  <a:pt x="4001" y="2084"/>
                  <a:pt x="9278" y="-1"/>
                  <a:pt x="14760" y="0"/>
                </a:cubicBezTo>
                <a:cubicBezTo>
                  <a:pt x="24409" y="0"/>
                  <a:pt x="32888" y="6400"/>
                  <a:pt x="35532" y="15680"/>
                </a:cubicBezTo>
                <a:lnTo>
                  <a:pt x="14760" y="21600"/>
                </a:lnTo>
                <a:close/>
              </a:path>
            </a:pathLst>
          </a:custGeom>
          <a:noFill/>
          <a:ln w="38100">
            <a:solidFill>
              <a:srgbClr val="FF3300"/>
            </a:solidFill>
            <a:prstDash val="dashDot"/>
            <a:round/>
            <a:headEnd/>
            <a:tailEnd/>
          </a:ln>
        </p:spPr>
        <p:txBody>
          <a:bodyPr wrap="none" anchor="ctr"/>
          <a:lstStyle/>
          <a:p>
            <a:endParaRPr lang="en-US"/>
          </a:p>
        </p:txBody>
      </p:sp>
      <p:sp>
        <p:nvSpPr>
          <p:cNvPr id="14365" name="Text Box 81"/>
          <p:cNvSpPr txBox="1">
            <a:spLocks noChangeArrowheads="1"/>
          </p:cNvSpPr>
          <p:nvPr/>
        </p:nvSpPr>
        <p:spPr bwMode="auto">
          <a:xfrm>
            <a:off x="4937125" y="4191000"/>
            <a:ext cx="1006475" cy="457200"/>
          </a:xfrm>
          <a:prstGeom prst="rect">
            <a:avLst/>
          </a:prstGeom>
          <a:noFill/>
          <a:ln w="9525">
            <a:noFill/>
            <a:miter lim="800000"/>
            <a:headEnd/>
            <a:tailEnd/>
          </a:ln>
        </p:spPr>
        <p:txBody>
          <a:bodyPr>
            <a:spAutoFit/>
          </a:bodyPr>
          <a:lstStyle/>
          <a:p>
            <a:r>
              <a:rPr lang="en-US" sz="2400" dirty="0" smtClean="0">
                <a:latin typeface="Times New Roman" pitchFamily="18" charset="0"/>
                <a:cs typeface="Times New Roman" pitchFamily="18" charset="0"/>
              </a:rPr>
              <a:t>4,8 </a:t>
            </a:r>
            <a:r>
              <a:rPr lang="en-US" sz="2400" dirty="0">
                <a:latin typeface="Times New Roman" pitchFamily="18" charset="0"/>
                <a:cs typeface="Times New Roman" pitchFamily="18" charset="0"/>
              </a:rPr>
              <a:t>m</a:t>
            </a:r>
          </a:p>
        </p:txBody>
      </p:sp>
      <p:sp>
        <p:nvSpPr>
          <p:cNvPr id="14366" name="Text Box 82"/>
          <p:cNvSpPr txBox="1">
            <a:spLocks noChangeArrowheads="1"/>
          </p:cNvSpPr>
          <p:nvPr/>
        </p:nvSpPr>
        <p:spPr bwMode="auto">
          <a:xfrm>
            <a:off x="304800" y="304800"/>
            <a:ext cx="70866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4/Cho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AC = 1,5 m; AB = </a:t>
            </a:r>
            <a:r>
              <a:rPr lang="en-US" sz="2400" dirty="0" smtClean="0">
                <a:latin typeface="Times New Roman" pitchFamily="18" charset="0"/>
                <a:cs typeface="Times New Roman" pitchFamily="18" charset="0"/>
              </a:rPr>
              <a:t>1,2m </a:t>
            </a:r>
            <a:endParaRPr lang="en-US" sz="2400" dirty="0">
              <a:latin typeface="Times New Roman" pitchFamily="18" charset="0"/>
              <a:cs typeface="Times New Roman" pitchFamily="18" charset="0"/>
            </a:endParaRPr>
          </a:p>
        </p:txBody>
      </p:sp>
      <p:sp>
        <p:nvSpPr>
          <p:cNvPr id="14367" name="Text Box 83"/>
          <p:cNvSpPr txBox="1">
            <a:spLocks noChangeArrowheads="1"/>
          </p:cNvSpPr>
          <p:nvPr/>
        </p:nvSpPr>
        <p:spPr bwMode="auto">
          <a:xfrm>
            <a:off x="1508125" y="3641725"/>
            <a:ext cx="184150" cy="244475"/>
          </a:xfrm>
          <a:prstGeom prst="rect">
            <a:avLst/>
          </a:prstGeom>
          <a:noFill/>
          <a:ln w="9525">
            <a:noFill/>
            <a:miter lim="800000"/>
            <a:headEnd/>
            <a:tailEnd/>
          </a:ln>
        </p:spPr>
        <p:txBody>
          <a:bodyPr wrap="none">
            <a:spAutoFit/>
          </a:bodyPr>
          <a:lstStyle/>
          <a:p>
            <a:endParaRPr lang="en-US"/>
          </a:p>
        </p:txBody>
      </p:sp>
      <p:sp>
        <p:nvSpPr>
          <p:cNvPr id="14368" name="Text Box 87"/>
          <p:cNvSpPr txBox="1">
            <a:spLocks noChangeArrowheads="1"/>
          </p:cNvSpPr>
          <p:nvPr/>
        </p:nvSpPr>
        <p:spPr bwMode="auto">
          <a:xfrm>
            <a:off x="2057400" y="914400"/>
            <a:ext cx="34290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thẳng</a:t>
            </a:r>
            <a:endParaRPr lang="en-US" sz="2400" dirty="0">
              <a:latin typeface="Times New Roman" pitchFamily="18" charset="0"/>
              <a:cs typeface="Times New Roman" pitchFamily="18" charset="0"/>
            </a:endParaRPr>
          </a:p>
        </p:txBody>
      </p:sp>
      <p:sp>
        <p:nvSpPr>
          <p:cNvPr id="14369" name="Text Box 88"/>
          <p:cNvSpPr txBox="1">
            <a:spLocks noChangeArrowheads="1"/>
          </p:cNvSpPr>
          <p:nvPr/>
        </p:nvSpPr>
        <p:spPr bwMode="auto">
          <a:xfrm>
            <a:off x="1355725" y="4860925"/>
            <a:ext cx="184150" cy="244475"/>
          </a:xfrm>
          <a:prstGeom prst="rect">
            <a:avLst/>
          </a:prstGeom>
          <a:noFill/>
          <a:ln w="9525">
            <a:noFill/>
            <a:miter lim="800000"/>
            <a:headEnd/>
            <a:tailEnd/>
          </a:ln>
        </p:spPr>
        <p:txBody>
          <a:bodyPr wrap="none">
            <a:spAutoFit/>
          </a:bodyPr>
          <a:lstStyle/>
          <a:p>
            <a:endParaRPr lang="en-US"/>
          </a:p>
        </p:txBody>
      </p:sp>
      <p:graphicFrame>
        <p:nvGraphicFramePr>
          <p:cNvPr id="14341" name="Object 5"/>
          <p:cNvGraphicFramePr>
            <a:graphicFrameLocks noGrp="1" noChangeAspect="1"/>
          </p:cNvGraphicFramePr>
          <p:nvPr>
            <p:ph sz="quarter" idx="4"/>
          </p:nvPr>
        </p:nvGraphicFramePr>
        <p:xfrm>
          <a:off x="5181600" y="954088"/>
          <a:ext cx="685800" cy="377825"/>
        </p:xfrm>
        <a:graphic>
          <a:graphicData uri="http://schemas.openxmlformats.org/presentationml/2006/ole">
            <mc:AlternateContent xmlns:mc="http://schemas.openxmlformats.org/markup-compatibility/2006">
              <mc:Choice xmlns:v="urn:schemas-microsoft-com:vml" Requires="v">
                <p:oleObj spid="_x0000_s14501" name="Equation" r:id="rId9" imgW="8404200" imgH="4623120" progId="Equation.3">
                  <p:embed/>
                </p:oleObj>
              </mc:Choice>
              <mc:Fallback>
                <p:oleObj name="Equation" r:id="rId9" imgW="8404200" imgH="4623120" progId="Equation.3">
                  <p:embed/>
                  <p:pic>
                    <p:nvPicPr>
                      <p:cNvPr id="0" name="Picture 155"/>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954088"/>
                        <a:ext cx="685800" cy="3778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8575">
                            <a:solidFill>
                              <a:srgbClr val="FF9900"/>
                            </a:solidFill>
                            <a:miter lim="800000"/>
                            <a:headEnd/>
                            <a:tailEnd/>
                          </a14:hiddenLine>
                        </a:ext>
                      </a:extLst>
                    </p:spPr>
                  </p:pic>
                </p:oleObj>
              </mc:Fallback>
            </mc:AlternateContent>
          </a:graphicData>
        </a:graphic>
      </p:graphicFrame>
      <p:graphicFrame>
        <p:nvGraphicFramePr>
          <p:cNvPr id="14342" name="Object 6"/>
          <p:cNvGraphicFramePr>
            <a:graphicFrameLocks noChangeAspect="1"/>
          </p:cNvGraphicFramePr>
          <p:nvPr/>
        </p:nvGraphicFramePr>
        <p:xfrm>
          <a:off x="1300163" y="2046288"/>
          <a:ext cx="1590675" cy="436562"/>
        </p:xfrm>
        <a:graphic>
          <a:graphicData uri="http://schemas.openxmlformats.org/presentationml/2006/ole">
            <mc:AlternateContent xmlns:mc="http://schemas.openxmlformats.org/markup-compatibility/2006">
              <mc:Choice xmlns:v="urn:schemas-microsoft-com:vml" Requires="v">
                <p:oleObj spid="_x0000_s14502" name="Equation" r:id="rId11" imgW="14786280" imgH="4043880" progId="Equation.3">
                  <p:embed/>
                </p:oleObj>
              </mc:Choice>
              <mc:Fallback>
                <p:oleObj name="Equation" r:id="rId11" imgW="14786280" imgH="4043880" progId="Equation.3">
                  <p:embed/>
                  <p:pic>
                    <p:nvPicPr>
                      <p:cNvPr id="0" name="Picture 15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163" y="2046288"/>
                        <a:ext cx="1590675"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3" name="Object 7"/>
          <p:cNvGraphicFramePr>
            <a:graphicFrameLocks noChangeAspect="1"/>
          </p:cNvGraphicFramePr>
          <p:nvPr/>
        </p:nvGraphicFramePr>
        <p:xfrm>
          <a:off x="1084263" y="2622550"/>
          <a:ext cx="1870075" cy="498475"/>
        </p:xfrm>
        <a:graphic>
          <a:graphicData uri="http://schemas.openxmlformats.org/presentationml/2006/ole">
            <mc:AlternateContent xmlns:mc="http://schemas.openxmlformats.org/markup-compatibility/2006">
              <mc:Choice xmlns:v="urn:schemas-microsoft-com:vml" Requires="v">
                <p:oleObj spid="_x0000_s14503" name="Equation" r:id="rId13" imgW="17397360" imgH="4623120" progId="Equation.3">
                  <p:embed/>
                </p:oleObj>
              </mc:Choice>
              <mc:Fallback>
                <p:oleObj name="Equation" r:id="rId13" imgW="17397360" imgH="4623120" progId="Equation.3">
                  <p:embed/>
                  <p:pic>
                    <p:nvPicPr>
                      <p:cNvPr id="0" name="Picture 1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4263" y="2622550"/>
                        <a:ext cx="18700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4" name="Object 8"/>
          <p:cNvGraphicFramePr>
            <a:graphicFrameLocks noChangeAspect="1"/>
          </p:cNvGraphicFramePr>
          <p:nvPr/>
        </p:nvGraphicFramePr>
        <p:xfrm>
          <a:off x="1006475" y="3308350"/>
          <a:ext cx="2025650" cy="498475"/>
        </p:xfrm>
        <a:graphic>
          <a:graphicData uri="http://schemas.openxmlformats.org/presentationml/2006/ole">
            <mc:AlternateContent xmlns:mc="http://schemas.openxmlformats.org/markup-compatibility/2006">
              <mc:Choice xmlns:v="urn:schemas-microsoft-com:vml" Requires="v">
                <p:oleObj spid="_x0000_s14504" name="Equation" r:id="rId15" imgW="18847800" imgH="4623120" progId="Equation.3">
                  <p:embed/>
                </p:oleObj>
              </mc:Choice>
              <mc:Fallback>
                <p:oleObj name="Equation" r:id="rId15" imgW="18847800" imgH="4623120" progId="Equation.3">
                  <p:embed/>
                  <p:pic>
                    <p:nvPicPr>
                      <p:cNvPr id="0" name="Picture 15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6475" y="3308350"/>
                        <a:ext cx="202565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0" name="Text Box 95"/>
          <p:cNvSpPr txBox="1">
            <a:spLocks noChangeArrowheads="1"/>
          </p:cNvSpPr>
          <p:nvPr/>
        </p:nvSpPr>
        <p:spPr bwMode="auto">
          <a:xfrm>
            <a:off x="593725" y="1981200"/>
            <a:ext cx="701675" cy="51911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A/</a:t>
            </a:r>
          </a:p>
        </p:txBody>
      </p:sp>
      <p:sp>
        <p:nvSpPr>
          <p:cNvPr id="14371" name="Text Box 96"/>
          <p:cNvSpPr txBox="1">
            <a:spLocks noChangeArrowheads="1"/>
          </p:cNvSpPr>
          <p:nvPr/>
        </p:nvSpPr>
        <p:spPr bwMode="auto">
          <a:xfrm>
            <a:off x="517525" y="2590800"/>
            <a:ext cx="701675" cy="51911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B/</a:t>
            </a:r>
          </a:p>
        </p:txBody>
      </p:sp>
      <p:sp>
        <p:nvSpPr>
          <p:cNvPr id="14372" name="Text Box 97"/>
          <p:cNvSpPr txBox="1">
            <a:spLocks noChangeArrowheads="1"/>
          </p:cNvSpPr>
          <p:nvPr/>
        </p:nvSpPr>
        <p:spPr bwMode="auto">
          <a:xfrm>
            <a:off x="517525" y="3276600"/>
            <a:ext cx="701675" cy="51911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C/</a:t>
            </a:r>
          </a:p>
        </p:txBody>
      </p:sp>
      <p:sp>
        <p:nvSpPr>
          <p:cNvPr id="216162" name="Oval 98"/>
          <p:cNvSpPr>
            <a:spLocks noChangeArrowheads="1"/>
          </p:cNvSpPr>
          <p:nvPr/>
        </p:nvSpPr>
        <p:spPr bwMode="auto">
          <a:xfrm>
            <a:off x="457200" y="1981200"/>
            <a:ext cx="685800" cy="609600"/>
          </a:xfrm>
          <a:prstGeom prst="ellipse">
            <a:avLst/>
          </a:prstGeom>
          <a:noFill/>
          <a:ln w="57150">
            <a:solidFill>
              <a:srgbClr val="FF3300"/>
            </a:solidFill>
            <a:round/>
            <a:headEnd/>
            <a:tailEnd/>
          </a:ln>
        </p:spPr>
        <p:txBody>
          <a:bodyPr wrap="none" anchor="ctr"/>
          <a:lstStyle/>
          <a:p>
            <a:endParaRPr lang="en-US"/>
          </a:p>
        </p:txBody>
      </p:sp>
      <p:sp>
        <p:nvSpPr>
          <p:cNvPr id="14374" name="Rectangle 99"/>
          <p:cNvSpPr>
            <a:spLocks noChangeArrowheads="1"/>
          </p:cNvSpPr>
          <p:nvPr/>
        </p:nvSpPr>
        <p:spPr bwMode="auto">
          <a:xfrm>
            <a:off x="7543800" y="3505200"/>
            <a:ext cx="228600" cy="304800"/>
          </a:xfrm>
          <a:prstGeom prst="rect">
            <a:avLst/>
          </a:prstGeom>
          <a:noFill/>
          <a:ln w="38100">
            <a:solidFill>
              <a:srgbClr val="FF9900"/>
            </a:solidFill>
            <a:miter lim="800000"/>
            <a:headEnd/>
            <a:tailEnd/>
          </a:ln>
        </p:spPr>
        <p:txBody>
          <a:bodyPr wrap="none" anchor="ctr"/>
          <a:lstStyle/>
          <a:p>
            <a:endParaRPr lang="en-US"/>
          </a:p>
        </p:txBody>
      </p:sp>
      <p:sp>
        <p:nvSpPr>
          <p:cNvPr id="14375" name="Rectangle 101"/>
          <p:cNvSpPr>
            <a:spLocks noChangeArrowheads="1"/>
          </p:cNvSpPr>
          <p:nvPr/>
        </p:nvSpPr>
        <p:spPr bwMode="auto">
          <a:xfrm>
            <a:off x="4495800" y="3505200"/>
            <a:ext cx="228600" cy="304800"/>
          </a:xfrm>
          <a:prstGeom prst="rect">
            <a:avLst/>
          </a:prstGeom>
          <a:noFill/>
          <a:ln w="38100">
            <a:solidFill>
              <a:srgbClr val="FF9900"/>
            </a:solidFill>
            <a:miter lim="800000"/>
            <a:headEnd/>
            <a:tailEnd/>
          </a:ln>
        </p:spPr>
        <p:txBody>
          <a:bodyPr wrap="none" anchor="ctr"/>
          <a:lstStyle/>
          <a:p>
            <a:endParaRPr lang="en-US"/>
          </a:p>
        </p:txBody>
      </p:sp>
      <p:sp>
        <p:nvSpPr>
          <p:cNvPr id="216166" name="AutoShape 102">
            <a:hlinkClick r:id="rId17" action="ppaction://hlinksldjump"/>
          </p:cNvPr>
          <p:cNvSpPr>
            <a:spLocks noChangeArrowheads="1"/>
          </p:cNvSpPr>
          <p:nvPr/>
        </p:nvSpPr>
        <p:spPr bwMode="auto">
          <a:xfrm>
            <a:off x="8534400" y="6248400"/>
            <a:ext cx="457200" cy="381000"/>
          </a:xfrm>
          <a:prstGeom prst="star5">
            <a:avLst/>
          </a:prstGeom>
          <a:solidFill>
            <a:srgbClr val="FF9900"/>
          </a:solidFill>
          <a:ln w="9525">
            <a:solidFill>
              <a:schemeClr val="tx1"/>
            </a:solidFill>
            <a:miter lim="800000"/>
            <a:headEnd/>
            <a:tailEnd/>
          </a:ln>
          <a:effectLst/>
        </p:spPr>
        <p:txBody>
          <a:bodyPr wrap="none" anchor="ctr"/>
          <a:lstStyle/>
          <a:p>
            <a:pPr>
              <a:defRPr/>
            </a:pPr>
            <a:endParaRPr lang="en-US"/>
          </a:p>
        </p:txBody>
      </p:sp>
      <p:sp>
        <p:nvSpPr>
          <p:cNvPr id="216168" name="Text Box 104"/>
          <p:cNvSpPr txBox="1">
            <a:spLocks noChangeArrowheads="1"/>
          </p:cNvSpPr>
          <p:nvPr/>
        </p:nvSpPr>
        <p:spPr bwMode="auto">
          <a:xfrm>
            <a:off x="228600" y="4876800"/>
            <a:ext cx="6324600" cy="461963"/>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Ta có : AC // A’C’ ( cùng vuông góc với A’B )</a:t>
            </a:r>
          </a:p>
        </p:txBody>
      </p:sp>
      <p:sp>
        <p:nvSpPr>
          <p:cNvPr id="216169" name="Rectangle 105"/>
          <p:cNvSpPr>
            <a:spLocks noChangeArrowheads="1"/>
          </p:cNvSpPr>
          <p:nvPr/>
        </p:nvSpPr>
        <p:spPr bwMode="auto">
          <a:xfrm>
            <a:off x="228600" y="5318125"/>
            <a:ext cx="4343400"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Theo hệ quả của định lý Ta-lét :</a:t>
            </a:r>
          </a:p>
        </p:txBody>
      </p:sp>
      <p:sp>
        <p:nvSpPr>
          <p:cNvPr id="14379" name="Text Box 106"/>
          <p:cNvSpPr txBox="1">
            <a:spLocks noChangeArrowheads="1"/>
          </p:cNvSpPr>
          <p:nvPr/>
        </p:nvSpPr>
        <p:spPr bwMode="auto">
          <a:xfrm>
            <a:off x="5546725" y="5622925"/>
            <a:ext cx="184150" cy="244475"/>
          </a:xfrm>
          <a:prstGeom prst="rect">
            <a:avLst/>
          </a:prstGeom>
          <a:noFill/>
          <a:ln w="9525">
            <a:noFill/>
            <a:miter lim="800000"/>
            <a:headEnd/>
            <a:tailEnd/>
          </a:ln>
        </p:spPr>
        <p:txBody>
          <a:bodyPr wrap="none">
            <a:spAutoFit/>
          </a:bodyPr>
          <a:lstStyle/>
          <a:p>
            <a:endParaRPr lang="en-US"/>
          </a:p>
        </p:txBody>
      </p:sp>
      <p:graphicFrame>
        <p:nvGraphicFramePr>
          <p:cNvPr id="216171" name="Object 9"/>
          <p:cNvGraphicFramePr>
            <a:graphicFrameLocks noChangeAspect="1"/>
          </p:cNvGraphicFramePr>
          <p:nvPr/>
        </p:nvGraphicFramePr>
        <p:xfrm>
          <a:off x="4597400" y="5257800"/>
          <a:ext cx="1193800" cy="638175"/>
        </p:xfrm>
        <a:graphic>
          <a:graphicData uri="http://schemas.openxmlformats.org/presentationml/2006/ole">
            <mc:AlternateContent xmlns:mc="http://schemas.openxmlformats.org/markup-compatibility/2006">
              <mc:Choice xmlns:v="urn:schemas-microsoft-com:vml" Requires="v">
                <p:oleObj spid="_x0000_s14505" name="Equation" r:id="rId18" imgW="16817040" imgH="8965440" progId="Equation.3">
                  <p:embed/>
                </p:oleObj>
              </mc:Choice>
              <mc:Fallback>
                <p:oleObj name="Equation" r:id="rId18" imgW="16817040" imgH="8965440" progId="Equation.3">
                  <p:embed/>
                  <p:pic>
                    <p:nvPicPr>
                      <p:cNvPr id="0" name="Picture 15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97400" y="5257800"/>
                        <a:ext cx="119380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72" name="Text Box 108"/>
          <p:cNvSpPr txBox="1">
            <a:spLocks noChangeArrowheads="1"/>
          </p:cNvSpPr>
          <p:nvPr/>
        </p:nvSpPr>
        <p:spPr bwMode="auto">
          <a:xfrm>
            <a:off x="5867400" y="5334000"/>
            <a:ext cx="533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ahoma" pitchFamily="34" charset="0"/>
                <a:sym typeface="Symbol" pitchFamily="18" charset="2"/>
              </a:rPr>
              <a:t></a:t>
            </a:r>
          </a:p>
        </p:txBody>
      </p:sp>
      <p:sp>
        <p:nvSpPr>
          <p:cNvPr id="14381" name="Text Box 109"/>
          <p:cNvSpPr txBox="1">
            <a:spLocks noChangeArrowheads="1"/>
          </p:cNvSpPr>
          <p:nvPr/>
        </p:nvSpPr>
        <p:spPr bwMode="auto">
          <a:xfrm>
            <a:off x="7223125" y="5318125"/>
            <a:ext cx="184150" cy="244475"/>
          </a:xfrm>
          <a:prstGeom prst="rect">
            <a:avLst/>
          </a:prstGeom>
          <a:noFill/>
          <a:ln w="9525">
            <a:noFill/>
            <a:miter lim="800000"/>
            <a:headEnd/>
            <a:tailEnd/>
          </a:ln>
        </p:spPr>
        <p:txBody>
          <a:bodyPr wrap="none">
            <a:spAutoFit/>
          </a:bodyPr>
          <a:lstStyle/>
          <a:p>
            <a:endParaRPr lang="en-US"/>
          </a:p>
        </p:txBody>
      </p:sp>
      <p:graphicFrame>
        <p:nvGraphicFramePr>
          <p:cNvPr id="216174" name="Object 10"/>
          <p:cNvGraphicFramePr>
            <a:graphicFrameLocks noChangeAspect="1"/>
          </p:cNvGraphicFramePr>
          <p:nvPr/>
        </p:nvGraphicFramePr>
        <p:xfrm>
          <a:off x="6451600" y="5181600"/>
          <a:ext cx="1422400" cy="838200"/>
        </p:xfrm>
        <a:graphic>
          <a:graphicData uri="http://schemas.openxmlformats.org/presentationml/2006/ole">
            <mc:AlternateContent xmlns:mc="http://schemas.openxmlformats.org/markup-compatibility/2006">
              <mc:Choice xmlns:v="urn:schemas-microsoft-com:vml" Requires="v">
                <p:oleObj spid="_x0000_s14506" name="Equation" r:id="rId20" imgW="16237080" imgH="9544320" progId="Equation.3">
                  <p:embed/>
                </p:oleObj>
              </mc:Choice>
              <mc:Fallback>
                <p:oleObj name="Equation" r:id="rId20" imgW="16237080" imgH="9544320" progId="Equation.3">
                  <p:embed/>
                  <p:pic>
                    <p:nvPicPr>
                      <p:cNvPr id="0" name="Picture 16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51600" y="5181600"/>
                        <a:ext cx="1422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75" name="Text Box 111"/>
          <p:cNvSpPr txBox="1">
            <a:spLocks noChangeArrowheads="1"/>
          </p:cNvSpPr>
          <p:nvPr/>
        </p:nvSpPr>
        <p:spPr bwMode="auto">
          <a:xfrm>
            <a:off x="5410200" y="6019800"/>
            <a:ext cx="533400" cy="457200"/>
          </a:xfrm>
          <a:prstGeom prst="rect">
            <a:avLst/>
          </a:prstGeom>
          <a:noFill/>
          <a:ln w="9525">
            <a:noFill/>
            <a:miter lim="800000"/>
            <a:headEnd/>
            <a:tailEnd/>
          </a:ln>
        </p:spPr>
        <p:txBody>
          <a:bodyPr>
            <a:spAutoFit/>
          </a:bodyPr>
          <a:lstStyle/>
          <a:p>
            <a:pPr eaLnBrk="0" hangingPunct="0">
              <a:spcBef>
                <a:spcPct val="50000"/>
              </a:spcBef>
            </a:pPr>
            <a:r>
              <a:rPr lang="en-US" sz="2400">
                <a:solidFill>
                  <a:srgbClr val="FF0000"/>
                </a:solidFill>
                <a:latin typeface="Tahoma" pitchFamily="34" charset="0"/>
                <a:sym typeface="Symbol" pitchFamily="18" charset="2"/>
              </a:rPr>
              <a:t></a:t>
            </a:r>
          </a:p>
        </p:txBody>
      </p:sp>
      <p:sp>
        <p:nvSpPr>
          <p:cNvPr id="14383" name="Text Box 112"/>
          <p:cNvSpPr txBox="1">
            <a:spLocks noChangeArrowheads="1"/>
          </p:cNvSpPr>
          <p:nvPr/>
        </p:nvSpPr>
        <p:spPr bwMode="auto">
          <a:xfrm>
            <a:off x="1965325" y="6080125"/>
            <a:ext cx="184150" cy="244475"/>
          </a:xfrm>
          <a:prstGeom prst="rect">
            <a:avLst/>
          </a:prstGeom>
          <a:noFill/>
          <a:ln w="9525">
            <a:noFill/>
            <a:miter lim="800000"/>
            <a:headEnd/>
            <a:tailEnd/>
          </a:ln>
        </p:spPr>
        <p:txBody>
          <a:bodyPr wrap="none">
            <a:spAutoFit/>
          </a:bodyPr>
          <a:lstStyle/>
          <a:p>
            <a:endParaRPr lang="en-US"/>
          </a:p>
        </p:txBody>
      </p:sp>
      <p:graphicFrame>
        <p:nvGraphicFramePr>
          <p:cNvPr id="216177" name="Object 11"/>
          <p:cNvGraphicFramePr>
            <a:graphicFrameLocks noChangeAspect="1"/>
          </p:cNvGraphicFramePr>
          <p:nvPr/>
        </p:nvGraphicFramePr>
        <p:xfrm>
          <a:off x="6021388" y="6000750"/>
          <a:ext cx="2047875" cy="704850"/>
        </p:xfrm>
        <a:graphic>
          <a:graphicData uri="http://schemas.openxmlformats.org/presentationml/2006/ole">
            <mc:AlternateContent xmlns:mc="http://schemas.openxmlformats.org/markup-compatibility/2006">
              <mc:Choice xmlns:v="urn:schemas-microsoft-com:vml" Requires="v">
                <p:oleObj spid="_x0000_s14507" name="Equation" r:id="rId22" imgW="27841320" imgH="9544320" progId="Equation.3">
                  <p:embed/>
                </p:oleObj>
              </mc:Choice>
              <mc:Fallback>
                <p:oleObj name="Equation" r:id="rId22" imgW="27841320" imgH="9544320" progId="Equation.3">
                  <p:embed/>
                  <p:pic>
                    <p:nvPicPr>
                      <p:cNvPr id="0" name="Picture 16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21388" y="6000750"/>
                        <a:ext cx="20478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6168"/>
                                        </p:tgtEl>
                                        <p:attrNameLst>
                                          <p:attrName>style.visibility</p:attrName>
                                        </p:attrNameLst>
                                      </p:cBhvr>
                                      <p:to>
                                        <p:strVal val="visible"/>
                                      </p:to>
                                    </p:set>
                                    <p:animEffect transition="in" filter="diamond(in)">
                                      <p:cBhvr>
                                        <p:cTn id="7" dur="2000"/>
                                        <p:tgtEl>
                                          <p:spTgt spid="21616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6169"/>
                                        </p:tgtEl>
                                        <p:attrNameLst>
                                          <p:attrName>style.visibility</p:attrName>
                                        </p:attrNameLst>
                                      </p:cBhvr>
                                      <p:to>
                                        <p:strVal val="visible"/>
                                      </p:to>
                                    </p:set>
                                    <p:animEffect transition="in" filter="diamond(in)">
                                      <p:cBhvr>
                                        <p:cTn id="12" dur="2000"/>
                                        <p:tgtEl>
                                          <p:spTgt spid="216169"/>
                                        </p:tgtEl>
                                      </p:cBhvr>
                                    </p:animEffect>
                                  </p:childTnLst>
                                </p:cTn>
                              </p:par>
                              <p:par>
                                <p:cTn id="13" presetID="8" presetClass="entr" presetSubtype="16" fill="hold" nodeType="withEffect">
                                  <p:stCondLst>
                                    <p:cond delay="0"/>
                                  </p:stCondLst>
                                  <p:childTnLst>
                                    <p:set>
                                      <p:cBhvr>
                                        <p:cTn id="14" dur="1" fill="hold">
                                          <p:stCondLst>
                                            <p:cond delay="0"/>
                                          </p:stCondLst>
                                        </p:cTn>
                                        <p:tgtEl>
                                          <p:spTgt spid="216171"/>
                                        </p:tgtEl>
                                        <p:attrNameLst>
                                          <p:attrName>style.visibility</p:attrName>
                                        </p:attrNameLst>
                                      </p:cBhvr>
                                      <p:to>
                                        <p:strVal val="visible"/>
                                      </p:to>
                                    </p:set>
                                    <p:animEffect transition="in" filter="diamond(in)">
                                      <p:cBhvr>
                                        <p:cTn id="15" dur="2000"/>
                                        <p:tgtEl>
                                          <p:spTgt spid="2161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16172"/>
                                        </p:tgtEl>
                                        <p:attrNameLst>
                                          <p:attrName>style.visibility</p:attrName>
                                        </p:attrNameLst>
                                      </p:cBhvr>
                                      <p:to>
                                        <p:strVal val="visible"/>
                                      </p:to>
                                    </p:set>
                                    <p:animEffect transition="in" filter="diamond(in)">
                                      <p:cBhvr>
                                        <p:cTn id="20" dur="2000"/>
                                        <p:tgtEl>
                                          <p:spTgt spid="216172"/>
                                        </p:tgtEl>
                                      </p:cBhvr>
                                    </p:animEffect>
                                  </p:childTnLst>
                                </p:cTn>
                              </p:par>
                              <p:par>
                                <p:cTn id="21" presetID="8" presetClass="entr" presetSubtype="16" fill="hold" nodeType="withEffect">
                                  <p:stCondLst>
                                    <p:cond delay="0"/>
                                  </p:stCondLst>
                                  <p:childTnLst>
                                    <p:set>
                                      <p:cBhvr>
                                        <p:cTn id="22" dur="1" fill="hold">
                                          <p:stCondLst>
                                            <p:cond delay="0"/>
                                          </p:stCondLst>
                                        </p:cTn>
                                        <p:tgtEl>
                                          <p:spTgt spid="216174"/>
                                        </p:tgtEl>
                                        <p:attrNameLst>
                                          <p:attrName>style.visibility</p:attrName>
                                        </p:attrNameLst>
                                      </p:cBhvr>
                                      <p:to>
                                        <p:strVal val="visible"/>
                                      </p:to>
                                    </p:set>
                                    <p:animEffect transition="in" filter="diamond(in)">
                                      <p:cBhvr>
                                        <p:cTn id="23" dur="2000"/>
                                        <p:tgtEl>
                                          <p:spTgt spid="21617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16175"/>
                                        </p:tgtEl>
                                        <p:attrNameLst>
                                          <p:attrName>style.visibility</p:attrName>
                                        </p:attrNameLst>
                                      </p:cBhvr>
                                      <p:to>
                                        <p:strVal val="visible"/>
                                      </p:to>
                                    </p:set>
                                    <p:animEffect transition="in" filter="diamond(in)">
                                      <p:cBhvr>
                                        <p:cTn id="28" dur="2000"/>
                                        <p:tgtEl>
                                          <p:spTgt spid="216175"/>
                                        </p:tgtEl>
                                      </p:cBhvr>
                                    </p:animEffect>
                                  </p:childTnLst>
                                </p:cTn>
                              </p:par>
                              <p:par>
                                <p:cTn id="29" presetID="8" presetClass="entr" presetSubtype="16" fill="hold" nodeType="withEffect">
                                  <p:stCondLst>
                                    <p:cond delay="0"/>
                                  </p:stCondLst>
                                  <p:childTnLst>
                                    <p:set>
                                      <p:cBhvr>
                                        <p:cTn id="30" dur="1" fill="hold">
                                          <p:stCondLst>
                                            <p:cond delay="0"/>
                                          </p:stCondLst>
                                        </p:cTn>
                                        <p:tgtEl>
                                          <p:spTgt spid="216177"/>
                                        </p:tgtEl>
                                        <p:attrNameLst>
                                          <p:attrName>style.visibility</p:attrName>
                                        </p:attrNameLst>
                                      </p:cBhvr>
                                      <p:to>
                                        <p:strVal val="visible"/>
                                      </p:to>
                                    </p:set>
                                    <p:animEffect transition="in" filter="diamond(in)">
                                      <p:cBhvr>
                                        <p:cTn id="31" dur="2000"/>
                                        <p:tgtEl>
                                          <p:spTgt spid="21617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6162"/>
                                        </p:tgtEl>
                                        <p:attrNameLst>
                                          <p:attrName>style.visibility</p:attrName>
                                        </p:attrNameLst>
                                      </p:cBhvr>
                                      <p:to>
                                        <p:strVal val="visible"/>
                                      </p:to>
                                    </p:set>
                                    <p:anim calcmode="lin" valueType="num">
                                      <p:cBhvr additive="base">
                                        <p:cTn id="36" dur="500" fill="hold"/>
                                        <p:tgtEl>
                                          <p:spTgt spid="216162"/>
                                        </p:tgtEl>
                                        <p:attrNameLst>
                                          <p:attrName>ppt_x</p:attrName>
                                        </p:attrNameLst>
                                      </p:cBhvr>
                                      <p:tavLst>
                                        <p:tav tm="0">
                                          <p:val>
                                            <p:strVal val="#ppt_x"/>
                                          </p:val>
                                        </p:tav>
                                        <p:tav tm="100000">
                                          <p:val>
                                            <p:strVal val="#ppt_x"/>
                                          </p:val>
                                        </p:tav>
                                      </p:tavLst>
                                    </p:anim>
                                    <p:anim calcmode="lin" valueType="num">
                                      <p:cBhvr additive="base">
                                        <p:cTn id="37" dur="500" fill="hold"/>
                                        <p:tgtEl>
                                          <p:spTgt spid="216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62" grpId="0" animBg="1"/>
      <p:bldP spid="216168" grpId="0"/>
      <p:bldP spid="216169" grpId="0"/>
      <p:bldP spid="216172" grpId="0"/>
      <p:bldP spid="2161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2">
            <a:hlinkClick r:id="rId3" action="ppaction://hlinksldjump"/>
          </p:cNvPr>
          <p:cNvSpPr>
            <a:spLocks noChangeArrowheads="1"/>
          </p:cNvSpPr>
          <p:nvPr/>
        </p:nvSpPr>
        <p:spPr bwMode="auto">
          <a:xfrm>
            <a:off x="8686800" y="6477000"/>
            <a:ext cx="457200" cy="381000"/>
          </a:xfrm>
          <a:prstGeom prst="star5">
            <a:avLst/>
          </a:prstGeom>
          <a:solidFill>
            <a:srgbClr val="FF9900"/>
          </a:solidFill>
          <a:ln w="9525">
            <a:solidFill>
              <a:schemeClr val="tx1"/>
            </a:solidFill>
            <a:miter lim="800000"/>
            <a:headEnd/>
            <a:tailEnd/>
          </a:ln>
          <a:effectLst/>
        </p:spPr>
        <p:txBody>
          <a:bodyPr wrap="none" anchor="ctr"/>
          <a:lstStyle/>
          <a:p>
            <a:pPr>
              <a:defRPr/>
            </a:pPr>
            <a:endParaRPr lang="en-US"/>
          </a:p>
        </p:txBody>
      </p:sp>
      <p:sp>
        <p:nvSpPr>
          <p:cNvPr id="15365" name="Rectangle 8"/>
          <p:cNvSpPr>
            <a:spLocks noChangeArrowheads="1"/>
          </p:cNvSpPr>
          <p:nvPr/>
        </p:nvSpPr>
        <p:spPr bwMode="auto">
          <a:xfrm>
            <a:off x="228600" y="152400"/>
            <a:ext cx="8763000" cy="2308225"/>
          </a:xfrm>
          <a:prstGeom prst="rect">
            <a:avLst/>
          </a:prstGeom>
          <a:noFill/>
          <a:ln w="9525">
            <a:noFill/>
            <a:miter lim="800000"/>
            <a:headEnd/>
            <a:tailEnd/>
          </a:ln>
        </p:spPr>
        <p:txBody>
          <a:bodyPr>
            <a:spAutoFit/>
          </a:bodyPr>
          <a:lstStyle/>
          <a:p>
            <a:pPr algn="just"/>
            <a:r>
              <a:rPr lang="en-US" sz="2400">
                <a:solidFill>
                  <a:srgbClr val="0000FF"/>
                </a:solidFill>
                <a:latin typeface="Times New Roman" pitchFamily="18" charset="0"/>
                <a:cs typeface="Times New Roman" pitchFamily="18" charset="0"/>
              </a:rPr>
              <a:t>Trong  cuốn “Cửu chương thuật toán” (Cuốn sách nổi tiếng của Trung Quốc xuất hiện vào thế kỉ I) có bài toán như sau: Một tam giác vuông có các cạnh góc vuông bằng 5 bộ và 12 bộ ( 1 bộ = 1,6m). Hình vuông ADEF nội tiếp tam giác vuông đó (như hình vẽ). Sử dụng hệ quả định lý Ta – lét, hãy tính độ dài x cạnh hình vuông?</a:t>
            </a:r>
          </a:p>
        </p:txBody>
      </p:sp>
      <p:sp>
        <p:nvSpPr>
          <p:cNvPr id="12" name="TextBox 11"/>
          <p:cNvSpPr txBox="1">
            <a:spLocks noChangeArrowheads="1"/>
          </p:cNvSpPr>
          <p:nvPr/>
        </p:nvSpPr>
        <p:spPr bwMode="auto">
          <a:xfrm>
            <a:off x="152400" y="2514600"/>
            <a:ext cx="3124200" cy="369888"/>
          </a:xfrm>
          <a:prstGeom prst="rect">
            <a:avLst/>
          </a:prstGeom>
          <a:noFill/>
          <a:ln w="9525">
            <a:noFill/>
            <a:miter lim="800000"/>
            <a:headEnd/>
            <a:tailEnd/>
          </a:ln>
        </p:spPr>
        <p:txBody>
          <a:bodyPr>
            <a:spAutoFit/>
          </a:bodyPr>
          <a:lstStyle/>
          <a:p>
            <a:r>
              <a:rPr lang="en-US"/>
              <a:t>∆ABC  có FE // AC(</a:t>
            </a:r>
            <a:r>
              <a:rPr lang="en-US">
                <a:sym typeface="Symbol" pitchFamily="18" charset="2"/>
              </a:rPr>
              <a:t>AB)</a:t>
            </a:r>
            <a:r>
              <a:rPr lang="en-US"/>
              <a:t> </a:t>
            </a:r>
            <a:r>
              <a:rPr lang="en-US">
                <a:sym typeface="Symbol" pitchFamily="18" charset="2"/>
              </a:rPr>
              <a:t></a:t>
            </a:r>
            <a:endParaRPr lang="en-US"/>
          </a:p>
        </p:txBody>
      </p:sp>
      <p:pic>
        <p:nvPicPr>
          <p:cNvPr id="15367" name="Picture 10"/>
          <p:cNvPicPr>
            <a:picLocks noChangeAspect="1" noChangeArrowheads="1"/>
          </p:cNvPicPr>
          <p:nvPr/>
        </p:nvPicPr>
        <p:blipFill>
          <a:blip r:embed="rId4"/>
          <a:srcRect/>
          <a:stretch>
            <a:fillRect/>
          </a:stretch>
        </p:blipFill>
        <p:spPr bwMode="auto">
          <a:xfrm>
            <a:off x="6477000" y="2133600"/>
            <a:ext cx="2066925" cy="3286125"/>
          </a:xfrm>
          <a:prstGeom prst="rect">
            <a:avLst/>
          </a:prstGeom>
          <a:noFill/>
          <a:ln w="9525">
            <a:noFill/>
            <a:miter lim="800000"/>
            <a:headEnd/>
            <a:tailEnd/>
          </a:ln>
        </p:spPr>
      </p:pic>
      <p:graphicFrame>
        <p:nvGraphicFramePr>
          <p:cNvPr id="15" name="Object 11"/>
          <p:cNvGraphicFramePr>
            <a:graphicFrameLocks noChangeAspect="1"/>
          </p:cNvGraphicFramePr>
          <p:nvPr/>
        </p:nvGraphicFramePr>
        <p:xfrm>
          <a:off x="3124200" y="2438400"/>
          <a:ext cx="838200" cy="490538"/>
        </p:xfrm>
        <a:graphic>
          <a:graphicData uri="http://schemas.openxmlformats.org/presentationml/2006/ole">
            <mc:AlternateContent xmlns:mc="http://schemas.openxmlformats.org/markup-compatibility/2006">
              <mc:Choice xmlns:v="urn:schemas-microsoft-com:vml" Requires="v">
                <p:oleObj spid="_x0000_s15392" name="Equation" r:id="rId5" imgW="672808" imgH="393529" progId="Equation.3">
                  <p:embed/>
                </p:oleObj>
              </mc:Choice>
              <mc:Fallback>
                <p:oleObj name="Equation" r:id="rId5" imgW="672808" imgH="393529" progId="Equation.3">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438400"/>
                        <a:ext cx="8382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a:spLocks noChangeArrowheads="1"/>
          </p:cNvSpPr>
          <p:nvPr/>
        </p:nvSpPr>
        <p:spPr bwMode="auto">
          <a:xfrm>
            <a:off x="3886200" y="2514600"/>
            <a:ext cx="2438400" cy="369888"/>
          </a:xfrm>
          <a:prstGeom prst="rect">
            <a:avLst/>
          </a:prstGeom>
          <a:noFill/>
          <a:ln w="9525">
            <a:noFill/>
            <a:miter lim="800000"/>
            <a:headEnd/>
            <a:tailEnd/>
          </a:ln>
        </p:spPr>
        <p:txBody>
          <a:bodyPr>
            <a:spAutoFit/>
          </a:bodyPr>
          <a:lstStyle/>
          <a:p>
            <a:r>
              <a:rPr lang="en-US"/>
              <a:t>(Hệ quả đ/l Ta – lét)</a:t>
            </a:r>
          </a:p>
        </p:txBody>
      </p:sp>
      <p:sp>
        <p:nvSpPr>
          <p:cNvPr id="17" name="TextBox 16"/>
          <p:cNvSpPr txBox="1">
            <a:spLocks noChangeArrowheads="1"/>
          </p:cNvSpPr>
          <p:nvPr/>
        </p:nvSpPr>
        <p:spPr bwMode="auto">
          <a:xfrm>
            <a:off x="762000" y="3124200"/>
            <a:ext cx="2133600" cy="369888"/>
          </a:xfrm>
          <a:prstGeom prst="rect">
            <a:avLst/>
          </a:prstGeom>
          <a:noFill/>
          <a:ln w="9525">
            <a:noFill/>
            <a:miter lim="800000"/>
            <a:headEnd/>
            <a:tailEnd/>
          </a:ln>
        </p:spPr>
        <p:txBody>
          <a:bodyPr>
            <a:spAutoFit/>
          </a:bodyPr>
          <a:lstStyle/>
          <a:p>
            <a:r>
              <a:rPr lang="en-US"/>
              <a:t>hay</a:t>
            </a:r>
          </a:p>
        </p:txBody>
      </p:sp>
      <p:graphicFrame>
        <p:nvGraphicFramePr>
          <p:cNvPr id="18" name="Object 12"/>
          <p:cNvGraphicFramePr>
            <a:graphicFrameLocks noChangeAspect="1"/>
          </p:cNvGraphicFramePr>
          <p:nvPr/>
        </p:nvGraphicFramePr>
        <p:xfrm>
          <a:off x="1447800" y="3124200"/>
          <a:ext cx="1789113" cy="533400"/>
        </p:xfrm>
        <a:graphic>
          <a:graphicData uri="http://schemas.openxmlformats.org/presentationml/2006/ole">
            <mc:AlternateContent xmlns:mc="http://schemas.openxmlformats.org/markup-compatibility/2006">
              <mc:Choice xmlns:v="urn:schemas-microsoft-com:vml" Requires="v">
                <p:oleObj spid="_x0000_s15393" name="Equation" r:id="rId7" imgW="1320227" imgH="393529" progId="Equation.3">
                  <p:embed/>
                </p:oleObj>
              </mc:Choice>
              <mc:Fallback>
                <p:oleObj name="Equation" r:id="rId7" imgW="1320227" imgH="393529" progId="Equation.3">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124200"/>
                        <a:ext cx="1789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a:spLocks noChangeArrowheads="1"/>
          </p:cNvSpPr>
          <p:nvPr/>
        </p:nvSpPr>
        <p:spPr bwMode="auto">
          <a:xfrm>
            <a:off x="3276600" y="3200400"/>
            <a:ext cx="1219200" cy="369888"/>
          </a:xfrm>
          <a:prstGeom prst="rect">
            <a:avLst/>
          </a:prstGeom>
          <a:noFill/>
          <a:ln w="9525">
            <a:noFill/>
            <a:miter lim="800000"/>
            <a:headEnd/>
            <a:tailEnd/>
          </a:ln>
        </p:spPr>
        <p:txBody>
          <a:bodyPr>
            <a:spAutoFit/>
          </a:bodyPr>
          <a:lstStyle/>
          <a:p>
            <a:r>
              <a:rPr lang="en-US">
                <a:sym typeface="Symbol" pitchFamily="18" charset="2"/>
              </a:rPr>
              <a:t> 3,5 bộ</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057400" y="3733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E</a:t>
            </a:r>
          </a:p>
        </p:txBody>
      </p:sp>
      <p:sp>
        <p:nvSpPr>
          <p:cNvPr id="9" name="Rounded Rectangle 8"/>
          <p:cNvSpPr/>
          <p:nvPr/>
        </p:nvSpPr>
        <p:spPr bwMode="auto">
          <a:xfrm>
            <a:off x="2971800" y="3733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T</a:t>
            </a:r>
          </a:p>
        </p:txBody>
      </p:sp>
      <p:sp>
        <p:nvSpPr>
          <p:cNvPr id="10" name="Rounded Rectangle 9"/>
          <p:cNvSpPr/>
          <p:nvPr/>
        </p:nvSpPr>
        <p:spPr bwMode="auto">
          <a:xfrm>
            <a:off x="3886200" y="3733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A</a:t>
            </a:r>
          </a:p>
        </p:txBody>
      </p:sp>
      <p:sp>
        <p:nvSpPr>
          <p:cNvPr id="11" name="Rounded Rectangle 10"/>
          <p:cNvSpPr/>
          <p:nvPr/>
        </p:nvSpPr>
        <p:spPr bwMode="auto">
          <a:xfrm>
            <a:off x="4800600" y="3733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L</a:t>
            </a:r>
          </a:p>
        </p:txBody>
      </p:sp>
      <p:sp>
        <p:nvSpPr>
          <p:cNvPr id="12" name="Rounded Rectangle 11"/>
          <p:cNvSpPr/>
          <p:nvPr/>
        </p:nvSpPr>
        <p:spPr bwMode="auto">
          <a:xfrm>
            <a:off x="5715000" y="3733800"/>
            <a:ext cx="914400" cy="6858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r>
              <a:rPr lang="en-US" dirty="0">
                <a:solidFill>
                  <a:schemeClr val="tx1"/>
                </a:solidFill>
              </a:rPr>
              <a:t>    T</a:t>
            </a:r>
          </a:p>
        </p:txBody>
      </p:sp>
      <p:sp>
        <p:nvSpPr>
          <p:cNvPr id="44049" name="TextBox 12"/>
          <p:cNvSpPr txBox="1">
            <a:spLocks noChangeArrowheads="1"/>
          </p:cNvSpPr>
          <p:nvPr/>
        </p:nvSpPr>
        <p:spPr bwMode="auto">
          <a:xfrm>
            <a:off x="2133600" y="1066800"/>
            <a:ext cx="4724400" cy="369888"/>
          </a:xfrm>
          <a:prstGeom prst="rect">
            <a:avLst/>
          </a:prstGeom>
          <a:noFill/>
          <a:ln w="9525">
            <a:noFill/>
            <a:miter lim="800000"/>
            <a:headEnd/>
            <a:tailEnd/>
          </a:ln>
        </p:spPr>
        <p:txBody>
          <a:bodyPr>
            <a:spAutoFit/>
          </a:bodyPr>
          <a:lstStyle/>
          <a:p>
            <a:r>
              <a:rPr lang="en-US"/>
              <a:t>ĐÁP 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677 0.07593 C -0.05469 0.07778 -0.10243 0.07987 -0.11927 0.07037 C -0.13611 0.06088 -0.11181 0.02963 -0.10816 0.01852 C -0.10451 0.00741 -0.09983 0.00857 -0.09705 0.00371 " pathEditMode="relative" rAng="0" ptsTypes="aaaA">
                                      <p:cBhvr>
                                        <p:cTn id="6" dur="2000" fill="hold"/>
                                        <p:tgtEl>
                                          <p:spTgt spid="9"/>
                                        </p:tgtEl>
                                        <p:attrNameLst>
                                          <p:attrName>ppt_x</p:attrName>
                                          <p:attrName>ppt_y</p:attrName>
                                        </p:attrNameLst>
                                      </p:cBhvr>
                                      <p:rCtr x="-65" y="-34"/>
                                    </p:animMotion>
                                  </p:childTnLst>
                                </p:cTn>
                              </p:par>
                              <p:par>
                                <p:cTn id="7" presetID="35" presetClass="path" presetSubtype="0" accel="50000" decel="50000" fill="hold" nodeType="withEffect">
                                  <p:stCondLst>
                                    <p:cond delay="0"/>
                                  </p:stCondLst>
                                  <p:childTnLst>
                                    <p:animMotion origin="layout" path="M 0 -4.44444E-6 L -0.1 -4.44444E-6 " pathEditMode="relative" rAng="0" ptsTypes="AA">
                                      <p:cBhvr>
                                        <p:cTn id="8" dur="2000" fill="hold"/>
                                        <p:tgtEl>
                                          <p:spTgt spid="10"/>
                                        </p:tgtEl>
                                        <p:attrNameLst>
                                          <p:attrName>ppt_x</p:attrName>
                                          <p:attrName>ppt_y</p:attrName>
                                        </p:attrNameLst>
                                      </p:cBhvr>
                                      <p:rCtr x="-50" y="0"/>
                                    </p:animMotion>
                                  </p:childTnLst>
                                </p:cTn>
                              </p:par>
                              <p:par>
                                <p:cTn id="9" presetID="35" presetClass="path" presetSubtype="0" accel="50000" decel="50000" fill="hold" nodeType="withEffect">
                                  <p:stCondLst>
                                    <p:cond delay="0"/>
                                  </p:stCondLst>
                                  <p:childTnLst>
                                    <p:animMotion origin="layout" path="M -0.00833 -4.44444E-6 L -0.1 -4.44444E-6 " pathEditMode="relative" rAng="0" ptsTypes="AA">
                                      <p:cBhvr>
                                        <p:cTn id="10" dur="2000" fill="hold"/>
                                        <p:tgtEl>
                                          <p:spTgt spid="11"/>
                                        </p:tgtEl>
                                        <p:attrNameLst>
                                          <p:attrName>ppt_x</p:attrName>
                                          <p:attrName>ppt_y</p:attrName>
                                        </p:attrNameLst>
                                      </p:cBhvr>
                                      <p:rCtr x="-46" y="0"/>
                                    </p:animMotion>
                                  </p:childTnLst>
                                </p:cTn>
                              </p:par>
                              <p:par>
                                <p:cTn id="11" presetID="37" presetClass="path" presetSubtype="0" accel="50000" decel="50000" fill="hold" nodeType="withEffect">
                                  <p:stCondLst>
                                    <p:cond delay="0"/>
                                  </p:stCondLst>
                                  <p:childTnLst>
                                    <p:animMotion origin="layout" path="M -1.38889E-6 1.11022E-16 L 0.08125 0.01181 C 0.09861 0.01435 0.12431 0.01644 0.1507 0.01644 C 0.18143 0.01644 0.20573 0.01435 0.22292 0.01181 L 0.30538 1.11022E-16 " pathEditMode="relative" rAng="0" ptsTypes="FffFF">
                                      <p:cBhvr>
                                        <p:cTn id="12" dur="2000" fill="hold"/>
                                        <p:tgtEl>
                                          <p:spTgt spid="8"/>
                                        </p:tgtEl>
                                        <p:attrNameLst>
                                          <p:attrName>ppt_x</p:attrName>
                                          <p:attrName>ppt_y</p:attrName>
                                        </p:attrNameLst>
                                      </p:cBhvr>
                                      <p:rCtr x="153" y="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icture1"/>
          <p:cNvPicPr>
            <a:picLocks noChangeAspect="1" noChangeArrowheads="1"/>
          </p:cNvPicPr>
          <p:nvPr/>
        </p:nvPicPr>
        <p:blipFill>
          <a:blip r:embed="rId2"/>
          <a:srcRect/>
          <a:stretch>
            <a:fillRect/>
          </a:stretch>
        </p:blipFill>
        <p:spPr bwMode="auto">
          <a:xfrm>
            <a:off x="4981575" y="0"/>
            <a:ext cx="4162425" cy="3124200"/>
          </a:xfrm>
          <a:prstGeom prst="rect">
            <a:avLst/>
          </a:prstGeom>
          <a:noFill/>
          <a:ln w="9525">
            <a:noFill/>
            <a:miter lim="800000"/>
            <a:headEnd/>
            <a:tailEnd/>
          </a:ln>
        </p:spPr>
      </p:pic>
      <p:sp>
        <p:nvSpPr>
          <p:cNvPr id="45059" name="Rectangle 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45060"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45061" name="WordArt 5" descr="White marble"/>
          <p:cNvSpPr>
            <a:spLocks noChangeArrowheads="1" noChangeShapeType="1" noTextEdit="1"/>
          </p:cNvSpPr>
          <p:nvPr/>
        </p:nvSpPr>
        <p:spPr bwMode="auto">
          <a:xfrm>
            <a:off x="5715000" y="2743200"/>
            <a:ext cx="838200" cy="3143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kern="10">
                <a:ln w="9525">
                  <a:round/>
                  <a:headEnd/>
                  <a:tailEnd/>
                </a:ln>
                <a:blipFill dpi="0" rotWithShape="0">
                  <a:blip r:embed="rId3"/>
                  <a:srcRect/>
                  <a:tile tx="0" ty="0" sx="100000" sy="100000" flip="none" algn="tl"/>
                </a:blipFill>
                <a:latin typeface="Arial Black"/>
              </a:rPr>
              <a:t>Thales</a:t>
            </a:r>
          </a:p>
        </p:txBody>
      </p:sp>
      <p:sp>
        <p:nvSpPr>
          <p:cNvPr id="45062" name="Text Box 6"/>
          <p:cNvSpPr txBox="1">
            <a:spLocks noChangeArrowheads="1"/>
          </p:cNvSpPr>
          <p:nvPr/>
        </p:nvSpPr>
        <p:spPr bwMode="auto">
          <a:xfrm>
            <a:off x="6629400" y="2752725"/>
            <a:ext cx="19050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663300"/>
                </a:solidFill>
                <a:latin typeface="Garamond" pitchFamily="18" charset="0"/>
              </a:rPr>
              <a:t>( 624-547:TCN)</a:t>
            </a:r>
          </a:p>
        </p:txBody>
      </p:sp>
      <p:sp>
        <p:nvSpPr>
          <p:cNvPr id="45063" name="WordArt 7"/>
          <p:cNvSpPr>
            <a:spLocks noChangeArrowheads="1" noChangeShapeType="1" noTextEdit="1"/>
          </p:cNvSpPr>
          <p:nvPr/>
        </p:nvSpPr>
        <p:spPr bwMode="auto">
          <a:xfrm>
            <a:off x="228600" y="533400"/>
            <a:ext cx="4114800" cy="1447800"/>
          </a:xfrm>
          <a:prstGeom prst="rect">
            <a:avLst/>
          </a:prstGeom>
        </p:spPr>
        <p:txBody>
          <a:bodyPr wrap="none" fromWordArt="1">
            <a:prstTxWarp prst="textCurveUp">
              <a:avLst>
                <a:gd name="adj" fmla="val 40356"/>
              </a:avLst>
            </a:prstTxWarp>
          </a:bodyPr>
          <a:lstStyle/>
          <a:p>
            <a:pPr algn="ctr"/>
            <a:r>
              <a:rPr lang="pt-BR" sz="3200" i="1" kern="10">
                <a:ln w="12700">
                  <a:solidFill>
                    <a:srgbClr val="800000"/>
                  </a:solidFill>
                  <a:round/>
                  <a:headEnd/>
                  <a:tailEnd/>
                </a:ln>
                <a:solidFill>
                  <a:srgbClr val="FF6600"/>
                </a:solidFill>
                <a:effectLst>
                  <a:outerShdw dist="45791" dir="2021404" algn="ctr" rotWithShape="0">
                    <a:srgbClr val="808080">
                      <a:alpha val="79999"/>
                    </a:srgbClr>
                  </a:outerShdw>
                </a:effectLst>
                <a:latin typeface="Arial"/>
                <a:cs typeface="Arial"/>
              </a:rPr>
              <a:t>Có thể em chưa biết ?</a:t>
            </a:r>
            <a:endParaRPr lang="en-US" sz="3200" i="1" kern="10">
              <a:ln w="12700">
                <a:solidFill>
                  <a:srgbClr val="800000"/>
                </a:solidFill>
                <a:round/>
                <a:headEnd/>
                <a:tailEnd/>
              </a:ln>
              <a:solidFill>
                <a:srgbClr val="FF6600"/>
              </a:solidFill>
              <a:effectLst>
                <a:outerShdw dist="45791" dir="2021404" algn="ctr" rotWithShape="0">
                  <a:srgbClr val="808080">
                    <a:alpha val="79999"/>
                  </a:srgbClr>
                </a:outerShdw>
              </a:effectLst>
              <a:latin typeface="Arial"/>
              <a:cs typeface="Arial"/>
            </a:endParaRPr>
          </a:p>
        </p:txBody>
      </p:sp>
      <p:sp>
        <p:nvSpPr>
          <p:cNvPr id="45064" name="Rectangle 8"/>
          <p:cNvSpPr>
            <a:spLocks noChangeArrowheads="1"/>
          </p:cNvSpPr>
          <p:nvPr/>
        </p:nvSpPr>
        <p:spPr bwMode="auto">
          <a:xfrm>
            <a:off x="0" y="3379788"/>
            <a:ext cx="8991600" cy="3478212"/>
          </a:xfrm>
          <a:prstGeom prst="rect">
            <a:avLst/>
          </a:prstGeom>
          <a:noFill/>
          <a:ln w="9525">
            <a:noFill/>
            <a:miter lim="800000"/>
            <a:headEnd/>
            <a:tailEnd/>
          </a:ln>
        </p:spPr>
        <p:txBody>
          <a:bodyPr>
            <a:spAutoFit/>
          </a:bodyPr>
          <a:lstStyle/>
          <a:p>
            <a:pPr algn="just" eaLnBrk="0" hangingPunct="0"/>
            <a:r>
              <a:rPr lang="en-US" sz="2000" b="0">
                <a:solidFill>
                  <a:srgbClr val="0000FF"/>
                </a:solidFill>
                <a:latin typeface="Times New Roman" pitchFamily="18" charset="0"/>
                <a:cs typeface="Times New Roman" pitchFamily="18" charset="0"/>
              </a:rPr>
              <a:t>Ta- lét là người đứng đầu trong 7 nhà hiền triết của Hy lạp</a:t>
            </a:r>
            <a:r>
              <a:rPr lang="en-US" sz="2000" b="0">
                <a:solidFill>
                  <a:srgbClr val="0000FF"/>
                </a:solidFill>
                <a:latin typeface=".VnTime" pitchFamily="34" charset="0"/>
                <a:cs typeface="Times New Roman" pitchFamily="18" charset="0"/>
              </a:rPr>
              <a:t>. </a:t>
            </a:r>
            <a:r>
              <a:rPr lang="en-US" sz="2000" b="0">
                <a:solidFill>
                  <a:srgbClr val="0000FF"/>
                </a:solidFill>
                <a:latin typeface="Times New Roman" pitchFamily="18" charset="0"/>
                <a:cs typeface="Times New Roman" pitchFamily="18" charset="0"/>
              </a:rPr>
              <a:t>Ông sống ở thành phố Milet khoảng thời gian 625- 547 trước công nguyên. Tuy thời trẻ làm nghề buôn bán nhưng ông lại có những công trình vĩ đại về toán học, thiên văn học, triết học, chính trị học, khoa học tự nhiên. Vì thế ông được xem như là nhà toán học đầu tiên của nhân loại. Ông là người đã chứng minh được sự tạo thành các đoạn thẳng tỉ lệ (định lý  Ta – lét) và các định lý: hai góc đối đỉnh, định lý tam giác cân. Ta – lét  đo được chiều cao của Kim tự tháp, tính được khoảng cách từ con tàu đến bến cảng….Ta – lét là người đầu tiên trong lịch sử đoán đúng được các ngày nhật thực, nguyệt thực. </a:t>
            </a:r>
          </a:p>
          <a:p>
            <a:pPr algn="just" eaLnBrk="0" hangingPunct="0"/>
            <a:r>
              <a:rPr lang="en-US" sz="2000" b="0">
                <a:solidFill>
                  <a:srgbClr val="0000FF"/>
                </a:solidFill>
                <a:latin typeface="Times New Roman" pitchFamily="18" charset="0"/>
                <a:cs typeface="Times New Roman" pitchFamily="18" charset="0"/>
              </a:rPr>
              <a:t>Khi Ta – lét qua đời, trên nấm mộ của ông có khắc dòng chữ:</a:t>
            </a:r>
            <a:r>
              <a:rPr lang="en-US" b="0">
                <a:solidFill>
                  <a:srgbClr val="0000FF"/>
                </a:solidFill>
                <a:latin typeface="Times New Roman" pitchFamily="18" charset="0"/>
                <a:cs typeface="Times New Roman" pitchFamily="18" charset="0"/>
              </a:rPr>
              <a:t> “</a:t>
            </a:r>
            <a:r>
              <a:rPr lang="en-US" sz="2000" b="0" i="1">
                <a:solidFill>
                  <a:srgbClr val="FF0000"/>
                </a:solidFill>
                <a:latin typeface="Times New Roman" pitchFamily="18" charset="0"/>
                <a:cs typeface="Times New Roman" pitchFamily="18" charset="0"/>
              </a:rPr>
              <a:t>Nấm mồ này nhỏ bé làm sao! Nhưng vinh quang của con người này, ông vua của các nhà thiên văn mới vĩ đại làm sao!</a:t>
            </a:r>
            <a:r>
              <a:rPr lang="en-US" b="0">
                <a:solidFill>
                  <a:srgbClr val="0000FF"/>
                </a:solidFill>
                <a:latin typeface="Times New Roman" pitchFamily="18" charset="0"/>
                <a:cs typeface="Times New Roman" pitchFamily="18" charset="0"/>
              </a:rPr>
              <a:t>”</a:t>
            </a:r>
            <a:r>
              <a:rPr lang="en-US" sz="2000" b="0">
                <a:solidFill>
                  <a:srgbClr val="0000FF"/>
                </a:solidFill>
                <a:latin typeface=".VnTime" pitchFamily="34" charset="0"/>
              </a:rPr>
              <a:t>  </a:t>
            </a:r>
          </a:p>
        </p:txBody>
      </p:sp>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0" name="Text Box 320"/>
          <p:cNvSpPr txBox="1">
            <a:spLocks noChangeArrowheads="1"/>
          </p:cNvSpPr>
          <p:nvPr/>
        </p:nvSpPr>
        <p:spPr bwMode="auto">
          <a:xfrm>
            <a:off x="4648200" y="3505200"/>
            <a:ext cx="4267200" cy="427038"/>
          </a:xfrm>
          <a:prstGeom prst="rect">
            <a:avLst/>
          </a:prstGeom>
          <a:noFill/>
          <a:ln w="9525">
            <a:noFill/>
            <a:miter lim="800000"/>
            <a:headEnd/>
            <a:tailEnd/>
          </a:ln>
        </p:spPr>
        <p:txBody>
          <a:bodyPr>
            <a:spAutoFit/>
          </a:bodyPr>
          <a:lstStyle/>
          <a:p>
            <a:pPr>
              <a:spcBef>
                <a:spcPct val="50000"/>
              </a:spcBef>
            </a:pPr>
            <a:r>
              <a:rPr lang="en-US" sz="2200" b="0">
                <a:solidFill>
                  <a:srgbClr val="0000FF"/>
                </a:solidFill>
              </a:rPr>
              <a:t> </a:t>
            </a:r>
            <a:r>
              <a:rPr lang="en-US" sz="2000" b="0">
                <a:solidFill>
                  <a:srgbClr val="0000FF"/>
                </a:solidFill>
              </a:rPr>
              <a:t>Xét     ABC có :</a:t>
            </a:r>
            <a:r>
              <a:rPr lang="en-US" sz="2200" b="0">
                <a:solidFill>
                  <a:srgbClr val="0000FF"/>
                </a:solidFill>
                <a:latin typeface="Times New Roman" pitchFamily="18" charset="0"/>
              </a:rPr>
              <a:t> </a:t>
            </a:r>
            <a:r>
              <a:rPr lang="en-US" sz="2200" b="0">
                <a:solidFill>
                  <a:srgbClr val="0000FF"/>
                </a:solidFill>
              </a:rPr>
              <a:t>B’C” // BC (gt)</a:t>
            </a:r>
          </a:p>
        </p:txBody>
      </p:sp>
      <p:sp>
        <p:nvSpPr>
          <p:cNvPr id="10442" name="Line 202"/>
          <p:cNvSpPr>
            <a:spLocks noChangeShapeType="1"/>
          </p:cNvSpPr>
          <p:nvPr/>
        </p:nvSpPr>
        <p:spPr bwMode="auto">
          <a:xfrm>
            <a:off x="3403600" y="1006475"/>
            <a:ext cx="1123950" cy="0"/>
          </a:xfrm>
          <a:prstGeom prst="line">
            <a:avLst/>
          </a:prstGeom>
          <a:noFill/>
          <a:ln w="25400">
            <a:solidFill>
              <a:srgbClr val="FF3300"/>
            </a:solidFill>
            <a:round/>
            <a:headEnd/>
            <a:tailEnd/>
          </a:ln>
        </p:spPr>
        <p:txBody>
          <a:bodyPr/>
          <a:lstStyle/>
          <a:p>
            <a:endParaRPr lang="en-US"/>
          </a:p>
        </p:txBody>
      </p:sp>
      <p:sp>
        <p:nvSpPr>
          <p:cNvPr id="2053" name="Text Box 30"/>
          <p:cNvSpPr txBox="1">
            <a:spLocks noChangeArrowheads="1"/>
          </p:cNvSpPr>
          <p:nvPr/>
        </p:nvSpPr>
        <p:spPr bwMode="auto">
          <a:xfrm>
            <a:off x="304800" y="166688"/>
            <a:ext cx="2057400" cy="400050"/>
          </a:xfrm>
          <a:prstGeom prst="rect">
            <a:avLst/>
          </a:prstGeom>
          <a:noFill/>
          <a:ln w="9525">
            <a:noFill/>
            <a:miter lim="800000"/>
            <a:headEnd/>
            <a:tailEnd/>
          </a:ln>
        </p:spPr>
        <p:txBody>
          <a:bodyPr>
            <a:spAutoFit/>
          </a:bodyPr>
          <a:lstStyle/>
          <a:p>
            <a:pPr eaLnBrk="0" hangingPunct="0">
              <a:spcBef>
                <a:spcPct val="50000"/>
              </a:spcBef>
            </a:pPr>
            <a:r>
              <a:rPr lang="en-US" sz="2000" u="sng">
                <a:solidFill>
                  <a:srgbClr val="FF0000"/>
                </a:solidFill>
              </a:rPr>
              <a:t>?1. </a:t>
            </a:r>
            <a:r>
              <a:rPr lang="en-US" sz="2000">
                <a:solidFill>
                  <a:srgbClr val="FF0000"/>
                </a:solidFill>
              </a:rPr>
              <a:t> Bài toán</a:t>
            </a:r>
            <a:r>
              <a:rPr lang="en-US" sz="2000" u="sng">
                <a:solidFill>
                  <a:srgbClr val="FF0000"/>
                </a:solidFill>
              </a:rPr>
              <a:t> </a:t>
            </a:r>
          </a:p>
        </p:txBody>
      </p:sp>
      <p:sp>
        <p:nvSpPr>
          <p:cNvPr id="10310" name="Text Box 70"/>
          <p:cNvSpPr txBox="1">
            <a:spLocks noChangeArrowheads="1"/>
          </p:cNvSpPr>
          <p:nvPr/>
        </p:nvSpPr>
        <p:spPr bwMode="auto">
          <a:xfrm>
            <a:off x="1828800" y="3657600"/>
            <a:ext cx="609600" cy="396875"/>
          </a:xfrm>
          <a:prstGeom prst="rect">
            <a:avLst/>
          </a:prstGeom>
          <a:noFill/>
          <a:ln w="9525">
            <a:noFill/>
            <a:miter lim="800000"/>
            <a:headEnd/>
            <a:tailEnd/>
          </a:ln>
        </p:spPr>
        <p:txBody>
          <a:bodyPr>
            <a:spAutoFit/>
          </a:bodyPr>
          <a:lstStyle/>
          <a:p>
            <a:pPr>
              <a:spcBef>
                <a:spcPct val="50000"/>
              </a:spcBef>
            </a:pPr>
            <a:r>
              <a:rPr lang="en-US" sz="2000" b="0">
                <a:solidFill>
                  <a:srgbClr val="0000FF"/>
                </a:solidFill>
              </a:rPr>
              <a:t>(gt)</a:t>
            </a:r>
          </a:p>
        </p:txBody>
      </p:sp>
      <p:sp>
        <p:nvSpPr>
          <p:cNvPr id="10404" name="Rectangle 164"/>
          <p:cNvSpPr>
            <a:spLocks noChangeArrowheads="1"/>
          </p:cNvSpPr>
          <p:nvPr/>
        </p:nvSpPr>
        <p:spPr bwMode="auto">
          <a:xfrm>
            <a:off x="-7477" y="5715000"/>
            <a:ext cx="8991600" cy="1219200"/>
          </a:xfrm>
          <a:prstGeom prst="rect">
            <a:avLst/>
          </a:prstGeom>
          <a:solidFill>
            <a:srgbClr val="FF99FF"/>
          </a:solidFill>
          <a:ln w="9525">
            <a:solidFill>
              <a:srgbClr val="FF0000"/>
            </a:solidFill>
            <a:miter lim="800000"/>
            <a:headEnd/>
            <a:tailEnd/>
          </a:ln>
        </p:spPr>
        <p:txBody>
          <a:bodyPr wrap="none" anchor="ctr"/>
          <a:lstStyle/>
          <a:p>
            <a:r>
              <a:rPr lang="en-US" sz="2400" dirty="0" err="1">
                <a:latin typeface=".VnTime" pitchFamily="34" charset="0"/>
              </a:rPr>
              <a:t>NÕu</a:t>
            </a:r>
            <a:r>
              <a:rPr lang="en-US" sz="2400" dirty="0">
                <a:latin typeface=".VnTime" pitchFamily="34" charset="0"/>
              </a:rPr>
              <a:t> </a:t>
            </a:r>
            <a:r>
              <a:rPr lang="en-US" sz="2400" dirty="0" err="1">
                <a:latin typeface=".VnTime" pitchFamily="34" charset="0"/>
              </a:rPr>
              <a:t>mét</a:t>
            </a:r>
            <a:r>
              <a:rPr lang="en-US" sz="2400" dirty="0">
                <a:latin typeface=".VnTime" pitchFamily="34" charset="0"/>
              </a:rPr>
              <a:t> </a:t>
            </a:r>
            <a:r>
              <a:rPr lang="en-US" sz="2400" dirty="0" err="1" smtClean="0">
                <a:latin typeface="Times New Roman" pitchFamily="18" charset="0"/>
                <a:cs typeface="Times New Roman" pitchFamily="18" charset="0"/>
              </a:rPr>
              <a:t>đư­</a:t>
            </a:r>
            <a:r>
              <a:rPr lang="en-US" sz="2400" dirty="0" err="1" smtClean="0">
                <a:latin typeface=".VnTime" pitchFamily="34" charset="0"/>
              </a:rPr>
              <a:t>êng</a:t>
            </a:r>
            <a:r>
              <a:rPr lang="en-US" sz="2400" dirty="0" smtClean="0">
                <a:latin typeface=".VnTime" pitchFamily="34" charset="0"/>
              </a:rPr>
              <a:t> </a:t>
            </a:r>
            <a:r>
              <a:rPr lang="en-US" sz="2400" dirty="0">
                <a:latin typeface=".VnTime" pitchFamily="34" charset="0"/>
              </a:rPr>
              <a:t>th¼ng c¾t </a:t>
            </a:r>
            <a:r>
              <a:rPr lang="en-US" sz="2400" dirty="0" err="1">
                <a:latin typeface=".VnTime" pitchFamily="34" charset="0"/>
              </a:rPr>
              <a:t>hai</a:t>
            </a:r>
            <a:r>
              <a:rPr lang="en-US" sz="2400" dirty="0">
                <a:latin typeface=".VnTime" pitchFamily="34" charset="0"/>
              </a:rPr>
              <a:t> c¹nh </a:t>
            </a:r>
            <a:r>
              <a:rPr lang="en-US" sz="2400" dirty="0" err="1">
                <a:latin typeface=".VnTime" pitchFamily="34" charset="0"/>
              </a:rPr>
              <a:t>cña</a:t>
            </a:r>
            <a:r>
              <a:rPr lang="en-US" sz="2400" dirty="0">
                <a:latin typeface=".VnTime" pitchFamily="34" charset="0"/>
              </a:rPr>
              <a:t> </a:t>
            </a:r>
            <a:r>
              <a:rPr lang="en-US" sz="2400" dirty="0" err="1">
                <a:latin typeface=".VnTime" pitchFamily="34" charset="0"/>
              </a:rPr>
              <a:t>mét</a:t>
            </a:r>
            <a:r>
              <a:rPr lang="en-US" sz="2400" dirty="0">
                <a:latin typeface=".VnTime" pitchFamily="34" charset="0"/>
              </a:rPr>
              <a:t> tam </a:t>
            </a:r>
            <a:r>
              <a:rPr lang="en-US" sz="2400" dirty="0" err="1">
                <a:latin typeface=".VnTime" pitchFamily="34" charset="0"/>
              </a:rPr>
              <a:t>gi¸c</a:t>
            </a:r>
            <a:r>
              <a:rPr lang="en-US" sz="2400" dirty="0">
                <a:latin typeface=".VnTime" pitchFamily="34" charset="0"/>
              </a:rPr>
              <a:t> vµ ®</a:t>
            </a:r>
            <a:r>
              <a:rPr lang="en-US" sz="2400" dirty="0" err="1">
                <a:latin typeface=".VnTime" pitchFamily="34" charset="0"/>
              </a:rPr>
              <a:t>Þnh</a:t>
            </a:r>
            <a:r>
              <a:rPr lang="en-US" sz="2400" dirty="0">
                <a:latin typeface=".VnTime" pitchFamily="34" charset="0"/>
              </a:rPr>
              <a:t> </a:t>
            </a:r>
            <a:r>
              <a:rPr lang="en-US" sz="2400" dirty="0" err="1">
                <a:latin typeface=".VnTime" pitchFamily="34" charset="0"/>
              </a:rPr>
              <a:t>ra</a:t>
            </a:r>
            <a:r>
              <a:rPr lang="en-US" sz="2400" dirty="0">
                <a:latin typeface=".VnTime" pitchFamily="34" charset="0"/>
              </a:rPr>
              <a:t> </a:t>
            </a:r>
            <a:r>
              <a:rPr lang="en-US" sz="2400" dirty="0" err="1">
                <a:latin typeface=".VnTime" pitchFamily="34" charset="0"/>
              </a:rPr>
              <a:t>trªn</a:t>
            </a:r>
            <a:endParaRPr lang="en-US" sz="2400" dirty="0">
              <a:latin typeface=".VnTime" pitchFamily="34" charset="0"/>
            </a:endParaRPr>
          </a:p>
          <a:p>
            <a:r>
              <a:rPr lang="en-US" sz="2400" dirty="0" err="1">
                <a:latin typeface=".VnTime" pitchFamily="34" charset="0"/>
              </a:rPr>
              <a:t>hai</a:t>
            </a:r>
            <a:r>
              <a:rPr lang="en-US" sz="2400" dirty="0">
                <a:latin typeface=".VnTime" pitchFamily="34" charset="0"/>
              </a:rPr>
              <a:t> c¹nh </a:t>
            </a:r>
            <a:r>
              <a:rPr lang="en-US" sz="2400" dirty="0" err="1">
                <a:latin typeface=".VnTime" pitchFamily="34" charset="0"/>
              </a:rPr>
              <a:t>nµy</a:t>
            </a:r>
            <a:r>
              <a:rPr lang="en-US" sz="2400" dirty="0">
                <a:latin typeface=".VnTime" pitchFamily="34" charset="0"/>
              </a:rPr>
              <a:t> </a:t>
            </a:r>
            <a:r>
              <a:rPr lang="en-US" sz="2400" dirty="0" err="1">
                <a:latin typeface=".VnTime" pitchFamily="34" charset="0"/>
              </a:rPr>
              <a:t>nh÷ng</a:t>
            </a:r>
            <a:r>
              <a:rPr lang="en-US" sz="2400" dirty="0">
                <a:latin typeface=".VnTime" pitchFamily="34" charset="0"/>
              </a:rPr>
              <a:t> ®o¹n th¼ng </a:t>
            </a:r>
            <a:r>
              <a:rPr lang="en-US" sz="2400" dirty="0" err="1" smtClean="0">
                <a:latin typeface=".VnTime" pitchFamily="34" charset="0"/>
              </a:rPr>
              <a:t>t</a:t>
            </a:r>
            <a:r>
              <a:rPr lang="en-US" sz="2400" dirty="0" err="1" smtClean="0">
                <a:latin typeface="Times New Roman" pitchFamily="18" charset="0"/>
                <a:cs typeface="Times New Roman" pitchFamily="18" charset="0"/>
              </a:rPr>
              <a:t>­ươ</a:t>
            </a:r>
            <a:r>
              <a:rPr lang="en-US" sz="2400" dirty="0" err="1" smtClean="0">
                <a:latin typeface=".VnTime" pitchFamily="34" charset="0"/>
              </a:rPr>
              <a:t>ng</a:t>
            </a:r>
            <a:r>
              <a:rPr lang="en-US" sz="2400" dirty="0" smtClean="0">
                <a:latin typeface=".VnTime" pitchFamily="34" charset="0"/>
              </a:rPr>
              <a:t> </a:t>
            </a:r>
            <a:r>
              <a:rPr lang="en-US" sz="2400" dirty="0" err="1">
                <a:latin typeface=".VnTime" pitchFamily="34" charset="0"/>
              </a:rPr>
              <a:t>øng</a:t>
            </a:r>
            <a:r>
              <a:rPr lang="en-US" sz="2400" dirty="0">
                <a:latin typeface=".VnTime" pitchFamily="34" charset="0"/>
              </a:rPr>
              <a:t> </a:t>
            </a:r>
            <a:r>
              <a:rPr lang="en-US" sz="2400" dirty="0" err="1">
                <a:latin typeface=".VnTime" pitchFamily="34" charset="0"/>
              </a:rPr>
              <a:t>tØ</a:t>
            </a:r>
            <a:r>
              <a:rPr lang="en-US" sz="2400" dirty="0">
                <a:latin typeface=".VnTime" pitchFamily="34" charset="0"/>
              </a:rPr>
              <a:t> </a:t>
            </a:r>
            <a:r>
              <a:rPr lang="en-US" sz="2400" dirty="0" err="1">
                <a:latin typeface=".VnTime" pitchFamily="34" charset="0"/>
              </a:rPr>
              <a:t>lÖ</a:t>
            </a:r>
            <a:r>
              <a:rPr lang="en-US" sz="2400" dirty="0">
                <a:latin typeface=".VnTime" pitchFamily="34" charset="0"/>
              </a:rPr>
              <a:t> </a:t>
            </a:r>
            <a:r>
              <a:rPr lang="en-US" sz="2400" dirty="0" err="1">
                <a:latin typeface=".VnTime" pitchFamily="34" charset="0"/>
              </a:rPr>
              <a:t>th</a:t>
            </a:r>
            <a:r>
              <a:rPr lang="en-US" sz="2400" dirty="0">
                <a:latin typeface=".VnTime" pitchFamily="34" charset="0"/>
              </a:rPr>
              <a:t>× </a:t>
            </a:r>
            <a:r>
              <a:rPr lang="en-US" sz="2400" dirty="0" err="1" smtClean="0">
                <a:latin typeface="Times New Roman" pitchFamily="18" charset="0"/>
                <a:cs typeface="Times New Roman" pitchFamily="18" charset="0"/>
              </a:rPr>
              <a:t>đư­</a:t>
            </a:r>
            <a:r>
              <a:rPr lang="en-US" sz="2400" dirty="0" err="1" smtClean="0">
                <a:latin typeface=".VnTime" pitchFamily="34" charset="0"/>
              </a:rPr>
              <a:t>êng</a:t>
            </a:r>
            <a:r>
              <a:rPr lang="en-US" sz="2400" dirty="0" smtClean="0">
                <a:latin typeface=".VnTime" pitchFamily="34" charset="0"/>
              </a:rPr>
              <a:t> </a:t>
            </a:r>
            <a:r>
              <a:rPr lang="en-US" sz="2400" dirty="0">
                <a:latin typeface=".VnTime" pitchFamily="34" charset="0"/>
              </a:rPr>
              <a:t>th¼ng ®ã</a:t>
            </a:r>
          </a:p>
          <a:p>
            <a:r>
              <a:rPr lang="en-US" sz="2400" dirty="0">
                <a:latin typeface=".VnTime" pitchFamily="34" charset="0"/>
              </a:rPr>
              <a:t>song </a:t>
            </a:r>
            <a:r>
              <a:rPr lang="en-US" sz="2400" dirty="0" err="1">
                <a:latin typeface=".VnTime" pitchFamily="34" charset="0"/>
              </a:rPr>
              <a:t>song</a:t>
            </a:r>
            <a:r>
              <a:rPr lang="en-US" sz="2400" dirty="0">
                <a:latin typeface=".VnTime" pitchFamily="34" charset="0"/>
              </a:rPr>
              <a:t> </a:t>
            </a:r>
            <a:r>
              <a:rPr lang="en-US" sz="2400" dirty="0" err="1">
                <a:latin typeface=".VnTime" pitchFamily="34" charset="0"/>
              </a:rPr>
              <a:t>víi</a:t>
            </a:r>
            <a:r>
              <a:rPr lang="en-US" sz="2400" dirty="0">
                <a:latin typeface=".VnTime" pitchFamily="34" charset="0"/>
              </a:rPr>
              <a:t> c¹nh </a:t>
            </a:r>
            <a:r>
              <a:rPr lang="en-US" sz="2400" dirty="0" err="1">
                <a:latin typeface=".VnTime" pitchFamily="34" charset="0"/>
              </a:rPr>
              <a:t>cßn</a:t>
            </a:r>
            <a:r>
              <a:rPr lang="en-US" sz="2400" dirty="0">
                <a:latin typeface=".VnTime" pitchFamily="34" charset="0"/>
              </a:rPr>
              <a:t> l¹i </a:t>
            </a:r>
            <a:r>
              <a:rPr lang="en-US" sz="2400" dirty="0" err="1">
                <a:latin typeface=".VnTime" pitchFamily="34" charset="0"/>
              </a:rPr>
              <a:t>cña</a:t>
            </a:r>
            <a:r>
              <a:rPr lang="en-US" sz="2400" dirty="0">
                <a:latin typeface=".VnTime" pitchFamily="34" charset="0"/>
              </a:rPr>
              <a:t> tam </a:t>
            </a:r>
            <a:r>
              <a:rPr lang="en-US" sz="2400" dirty="0" err="1">
                <a:latin typeface=".VnTime" pitchFamily="34" charset="0"/>
              </a:rPr>
              <a:t>gi¸c</a:t>
            </a:r>
            <a:r>
              <a:rPr lang="en-US" sz="2400" dirty="0">
                <a:latin typeface=".VnTime" pitchFamily="34" charset="0"/>
              </a:rPr>
              <a:t>.</a:t>
            </a:r>
          </a:p>
        </p:txBody>
      </p:sp>
      <p:sp>
        <p:nvSpPr>
          <p:cNvPr id="10279" name="Text Box 39"/>
          <p:cNvSpPr txBox="1">
            <a:spLocks noChangeArrowheads="1"/>
          </p:cNvSpPr>
          <p:nvPr/>
        </p:nvSpPr>
        <p:spPr bwMode="auto">
          <a:xfrm>
            <a:off x="4495800" y="2743200"/>
            <a:ext cx="4648200" cy="427038"/>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Times New Roman" pitchFamily="18" charset="0"/>
              </a:rPr>
              <a:t>b)  Vẽ tia B’a // BC, cắt AC tại C”.</a:t>
            </a:r>
          </a:p>
        </p:txBody>
      </p:sp>
      <p:sp>
        <p:nvSpPr>
          <p:cNvPr id="10275" name="Rectangle 35"/>
          <p:cNvSpPr>
            <a:spLocks noChangeArrowheads="1"/>
          </p:cNvSpPr>
          <p:nvPr/>
        </p:nvSpPr>
        <p:spPr bwMode="auto">
          <a:xfrm>
            <a:off x="0" y="2755900"/>
            <a:ext cx="2133600" cy="427038"/>
          </a:xfrm>
          <a:prstGeom prst="rect">
            <a:avLst/>
          </a:prstGeom>
          <a:noFill/>
          <a:ln w="9525">
            <a:noFill/>
            <a:miter lim="800000"/>
            <a:headEnd/>
            <a:tailEnd/>
          </a:ln>
        </p:spPr>
        <p:txBody>
          <a:bodyPr>
            <a:spAutoFit/>
          </a:bodyPr>
          <a:lstStyle/>
          <a:p>
            <a:pPr eaLnBrk="0" hangingPunct="0"/>
            <a:r>
              <a:rPr lang="en-US" sz="2200">
                <a:solidFill>
                  <a:srgbClr val="0000FF"/>
                </a:solidFill>
                <a:latin typeface="Times New Roman" pitchFamily="18" charset="0"/>
              </a:rPr>
              <a:t>a) So sánh tỉ số</a:t>
            </a:r>
          </a:p>
        </p:txBody>
      </p:sp>
      <p:sp>
        <p:nvSpPr>
          <p:cNvPr id="10385" name="Text Box 145"/>
          <p:cNvSpPr txBox="1">
            <a:spLocks noChangeArrowheads="1"/>
          </p:cNvSpPr>
          <p:nvPr/>
        </p:nvSpPr>
        <p:spPr bwMode="auto">
          <a:xfrm>
            <a:off x="2514600" y="2752725"/>
            <a:ext cx="463550" cy="427038"/>
          </a:xfrm>
          <a:prstGeom prst="rect">
            <a:avLst/>
          </a:prstGeom>
          <a:noFill/>
          <a:ln w="9525">
            <a:noFill/>
            <a:miter lim="800000"/>
            <a:headEnd/>
            <a:tailEnd/>
          </a:ln>
        </p:spPr>
        <p:txBody>
          <a:bodyPr wrap="none">
            <a:spAutoFit/>
          </a:bodyPr>
          <a:lstStyle/>
          <a:p>
            <a:pPr eaLnBrk="0" hangingPunct="0"/>
            <a:r>
              <a:rPr lang="en-US" sz="2200">
                <a:solidFill>
                  <a:srgbClr val="0000FF"/>
                </a:solidFill>
                <a:latin typeface="Times New Roman" pitchFamily="18" charset="0"/>
              </a:rPr>
              <a:t>và</a:t>
            </a:r>
          </a:p>
        </p:txBody>
      </p:sp>
      <p:sp>
        <p:nvSpPr>
          <p:cNvPr id="10386" name="Text Box 146"/>
          <p:cNvSpPr txBox="1">
            <a:spLocks noChangeArrowheads="1"/>
          </p:cNvSpPr>
          <p:nvPr/>
        </p:nvSpPr>
        <p:spPr bwMode="auto">
          <a:xfrm>
            <a:off x="3581400" y="2730500"/>
            <a:ext cx="336550" cy="457200"/>
          </a:xfrm>
          <a:prstGeom prst="rect">
            <a:avLst/>
          </a:prstGeom>
          <a:noFill/>
          <a:ln w="9525">
            <a:noFill/>
            <a:miter lim="800000"/>
            <a:headEnd/>
            <a:tailEnd/>
          </a:ln>
        </p:spPr>
        <p:txBody>
          <a:bodyPr wrap="none">
            <a:spAutoFit/>
          </a:bodyPr>
          <a:lstStyle/>
          <a:p>
            <a:pPr eaLnBrk="0" hangingPunct="0"/>
            <a:r>
              <a:rPr lang="en-US" sz="2400">
                <a:solidFill>
                  <a:srgbClr val="0000FF"/>
                </a:solidFill>
                <a:latin typeface="Times New Roman" pitchFamily="18" charset="0"/>
              </a:rPr>
              <a:t>?</a:t>
            </a:r>
          </a:p>
        </p:txBody>
      </p:sp>
      <p:sp>
        <p:nvSpPr>
          <p:cNvPr id="10324" name="AutoShape 84"/>
          <p:cNvSpPr>
            <a:spLocks/>
          </p:cNvSpPr>
          <p:nvPr/>
        </p:nvSpPr>
        <p:spPr bwMode="auto">
          <a:xfrm>
            <a:off x="2311400" y="3568700"/>
            <a:ext cx="76200" cy="1295400"/>
          </a:xfrm>
          <a:prstGeom prst="rightBrace">
            <a:avLst>
              <a:gd name="adj1" fmla="val 141667"/>
              <a:gd name="adj2" fmla="val 50000"/>
            </a:avLst>
          </a:prstGeom>
          <a:noFill/>
          <a:ln w="9525">
            <a:solidFill>
              <a:srgbClr val="0000FF"/>
            </a:solidFill>
            <a:round/>
            <a:headEnd/>
            <a:tailEnd/>
          </a:ln>
        </p:spPr>
        <p:txBody>
          <a:bodyPr wrap="none" anchor="ctr"/>
          <a:lstStyle/>
          <a:p>
            <a:endParaRPr lang="en-US"/>
          </a:p>
        </p:txBody>
      </p:sp>
      <p:sp>
        <p:nvSpPr>
          <p:cNvPr id="10325" name="Text Box 85"/>
          <p:cNvSpPr txBox="1">
            <a:spLocks noChangeArrowheads="1"/>
          </p:cNvSpPr>
          <p:nvPr/>
        </p:nvSpPr>
        <p:spPr bwMode="auto">
          <a:xfrm>
            <a:off x="2387600" y="4025900"/>
            <a:ext cx="533400" cy="366713"/>
          </a:xfrm>
          <a:prstGeom prst="rect">
            <a:avLst/>
          </a:prstGeom>
          <a:noFill/>
          <a:ln w="9525">
            <a:noFill/>
            <a:miter lim="800000"/>
            <a:headEnd/>
            <a:tailEnd/>
          </a:ln>
        </p:spPr>
        <p:txBody>
          <a:bodyPr>
            <a:spAutoFit/>
          </a:bodyPr>
          <a:lstStyle/>
          <a:p>
            <a:pPr>
              <a:spcBef>
                <a:spcPct val="50000"/>
              </a:spcBef>
            </a:pPr>
            <a:r>
              <a:rPr lang="en-US" b="0">
                <a:solidFill>
                  <a:srgbClr val="0000FF"/>
                </a:solidFill>
                <a:latin typeface=".VnTime" pitchFamily="34" charset="0"/>
              </a:rPr>
              <a:t>=&gt;</a:t>
            </a:r>
          </a:p>
        </p:txBody>
      </p:sp>
      <p:sp>
        <p:nvSpPr>
          <p:cNvPr id="10282" name="Line 42"/>
          <p:cNvSpPr>
            <a:spLocks noChangeShapeType="1"/>
          </p:cNvSpPr>
          <p:nvPr/>
        </p:nvSpPr>
        <p:spPr bwMode="auto">
          <a:xfrm flipV="1">
            <a:off x="2336800" y="304800"/>
            <a:ext cx="1066800" cy="1752600"/>
          </a:xfrm>
          <a:prstGeom prst="line">
            <a:avLst/>
          </a:prstGeom>
          <a:noFill/>
          <a:ln w="9525">
            <a:solidFill>
              <a:srgbClr val="0000FF"/>
            </a:solidFill>
            <a:round/>
            <a:headEnd type="arrow" w="med" len="med"/>
            <a:tailEnd type="arrow" w="med" len="med"/>
          </a:ln>
        </p:spPr>
        <p:txBody>
          <a:bodyPr/>
          <a:lstStyle/>
          <a:p>
            <a:endParaRPr lang="en-US"/>
          </a:p>
        </p:txBody>
      </p:sp>
      <p:sp>
        <p:nvSpPr>
          <p:cNvPr id="10284" name="Text Box 44"/>
          <p:cNvSpPr txBox="1">
            <a:spLocks noChangeArrowheads="1"/>
          </p:cNvSpPr>
          <p:nvPr/>
        </p:nvSpPr>
        <p:spPr bwMode="auto">
          <a:xfrm rot="-3542174">
            <a:off x="2354263" y="790575"/>
            <a:ext cx="9144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latin typeface="Garamond" pitchFamily="18" charset="0"/>
              </a:rPr>
              <a:t>6</a:t>
            </a:r>
            <a:r>
              <a:rPr lang="en-US" b="0">
                <a:solidFill>
                  <a:srgbClr val="0000FF"/>
                </a:solidFill>
                <a:latin typeface="Garamond" pitchFamily="18" charset="0"/>
              </a:rPr>
              <a:t> cm</a:t>
            </a:r>
          </a:p>
        </p:txBody>
      </p:sp>
      <p:sp>
        <p:nvSpPr>
          <p:cNvPr id="10285" name="Line 45"/>
          <p:cNvSpPr>
            <a:spLocks noChangeShapeType="1"/>
          </p:cNvSpPr>
          <p:nvPr/>
        </p:nvSpPr>
        <p:spPr bwMode="auto">
          <a:xfrm>
            <a:off x="3937000" y="180975"/>
            <a:ext cx="2590800" cy="1752600"/>
          </a:xfrm>
          <a:prstGeom prst="line">
            <a:avLst/>
          </a:prstGeom>
          <a:noFill/>
          <a:ln w="9525">
            <a:solidFill>
              <a:srgbClr val="0000FF"/>
            </a:solidFill>
            <a:round/>
            <a:headEnd type="arrow" w="med" len="med"/>
            <a:tailEnd type="arrow" w="med" len="med"/>
          </a:ln>
        </p:spPr>
        <p:txBody>
          <a:bodyPr/>
          <a:lstStyle/>
          <a:p>
            <a:endParaRPr lang="en-US"/>
          </a:p>
        </p:txBody>
      </p:sp>
      <p:sp>
        <p:nvSpPr>
          <p:cNvPr id="10286" name="Text Box 46"/>
          <p:cNvSpPr txBox="1">
            <a:spLocks noChangeArrowheads="1"/>
          </p:cNvSpPr>
          <p:nvPr/>
        </p:nvSpPr>
        <p:spPr bwMode="auto">
          <a:xfrm rot="1912826">
            <a:off x="5013325" y="871538"/>
            <a:ext cx="9144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latin typeface="Garamond" pitchFamily="18" charset="0"/>
              </a:rPr>
              <a:t>9</a:t>
            </a:r>
            <a:r>
              <a:rPr lang="en-US" b="0">
                <a:solidFill>
                  <a:srgbClr val="0000FF"/>
                </a:solidFill>
                <a:latin typeface="Garamond" pitchFamily="18" charset="0"/>
              </a:rPr>
              <a:t> cm</a:t>
            </a:r>
          </a:p>
        </p:txBody>
      </p:sp>
      <p:sp>
        <p:nvSpPr>
          <p:cNvPr id="10289" name="Text Box 49"/>
          <p:cNvSpPr txBox="1">
            <a:spLocks noChangeArrowheads="1"/>
          </p:cNvSpPr>
          <p:nvPr/>
        </p:nvSpPr>
        <p:spPr bwMode="auto">
          <a:xfrm rot="-3607866">
            <a:off x="3086100" y="288925"/>
            <a:ext cx="914400"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FF"/>
                </a:solidFill>
                <a:latin typeface="Garamond" pitchFamily="18" charset="0"/>
              </a:rPr>
              <a:t>2</a:t>
            </a:r>
            <a:r>
              <a:rPr lang="en-US" sz="1600" b="0">
                <a:solidFill>
                  <a:srgbClr val="0000FF"/>
                </a:solidFill>
                <a:latin typeface="Garamond" pitchFamily="18" charset="0"/>
              </a:rPr>
              <a:t>cm</a:t>
            </a:r>
          </a:p>
        </p:txBody>
      </p:sp>
      <p:sp>
        <p:nvSpPr>
          <p:cNvPr id="10288" name="Text Box 48"/>
          <p:cNvSpPr txBox="1">
            <a:spLocks noChangeArrowheads="1"/>
          </p:cNvSpPr>
          <p:nvPr/>
        </p:nvSpPr>
        <p:spPr bwMode="auto">
          <a:xfrm>
            <a:off x="4594225" y="828675"/>
            <a:ext cx="533400" cy="396875"/>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r>
              <a:rPr lang="en-US" sz="2000" b="0">
                <a:solidFill>
                  <a:srgbClr val="0000FF"/>
                </a:solidFill>
                <a:latin typeface=".VnTime" pitchFamily="34" charset="0"/>
              </a:rPr>
              <a:t>’</a:t>
            </a:r>
          </a:p>
        </p:txBody>
      </p:sp>
      <p:sp>
        <p:nvSpPr>
          <p:cNvPr id="10294" name="Text Box 54"/>
          <p:cNvSpPr txBox="1">
            <a:spLocks noChangeArrowheads="1"/>
          </p:cNvSpPr>
          <p:nvPr/>
        </p:nvSpPr>
        <p:spPr bwMode="auto">
          <a:xfrm rot="2051096">
            <a:off x="3886200" y="501650"/>
            <a:ext cx="914400" cy="336550"/>
          </a:xfrm>
          <a:prstGeom prst="rect">
            <a:avLst/>
          </a:prstGeom>
          <a:noFill/>
          <a:ln w="9525">
            <a:noFill/>
            <a:miter lim="800000"/>
            <a:headEnd/>
            <a:tailEnd/>
          </a:ln>
        </p:spPr>
        <p:txBody>
          <a:bodyPr>
            <a:spAutoFit/>
          </a:bodyPr>
          <a:lstStyle/>
          <a:p>
            <a:pPr eaLnBrk="0" hangingPunct="0">
              <a:spcBef>
                <a:spcPct val="50000"/>
              </a:spcBef>
            </a:pPr>
            <a:r>
              <a:rPr lang="en-US" sz="1600">
                <a:solidFill>
                  <a:srgbClr val="0000FF"/>
                </a:solidFill>
                <a:latin typeface="Garamond" pitchFamily="18" charset="0"/>
              </a:rPr>
              <a:t>3</a:t>
            </a:r>
            <a:r>
              <a:rPr lang="en-US" sz="1600" b="0">
                <a:solidFill>
                  <a:srgbClr val="0000FF"/>
                </a:solidFill>
                <a:latin typeface="Garamond" pitchFamily="18" charset="0"/>
              </a:rPr>
              <a:t>cm</a:t>
            </a:r>
          </a:p>
        </p:txBody>
      </p:sp>
      <p:sp>
        <p:nvSpPr>
          <p:cNvPr id="10339" name="Text Box 99"/>
          <p:cNvSpPr txBox="1">
            <a:spLocks noChangeArrowheads="1"/>
          </p:cNvSpPr>
          <p:nvPr/>
        </p:nvSpPr>
        <p:spPr bwMode="auto">
          <a:xfrm>
            <a:off x="2994025" y="838200"/>
            <a:ext cx="533400" cy="396875"/>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r>
              <a:rPr lang="en-US" sz="2000" b="0">
                <a:solidFill>
                  <a:srgbClr val="0000FF"/>
                </a:solidFill>
                <a:latin typeface=".VnTime" pitchFamily="34" charset="0"/>
              </a:rPr>
              <a:t>’</a:t>
            </a:r>
          </a:p>
        </p:txBody>
      </p:sp>
      <p:grpSp>
        <p:nvGrpSpPr>
          <p:cNvPr id="2" name="Group 170"/>
          <p:cNvGrpSpPr>
            <a:grpSpLocks/>
          </p:cNvGrpSpPr>
          <p:nvPr/>
        </p:nvGrpSpPr>
        <p:grpSpPr bwMode="auto">
          <a:xfrm>
            <a:off x="2400300" y="76200"/>
            <a:ext cx="4229100" cy="2546350"/>
            <a:chOff x="3160" y="230"/>
            <a:chExt cx="2664" cy="1604"/>
          </a:xfrm>
        </p:grpSpPr>
        <p:sp>
          <p:nvSpPr>
            <p:cNvPr id="2159" name="Line 14"/>
            <p:cNvSpPr>
              <a:spLocks noChangeShapeType="1"/>
            </p:cNvSpPr>
            <p:nvPr/>
          </p:nvSpPr>
          <p:spPr bwMode="auto">
            <a:xfrm>
              <a:off x="3334" y="1584"/>
              <a:ext cx="2300" cy="0"/>
            </a:xfrm>
            <a:prstGeom prst="line">
              <a:avLst/>
            </a:prstGeom>
            <a:noFill/>
            <a:ln w="28575">
              <a:solidFill>
                <a:srgbClr val="0000FF"/>
              </a:solidFill>
              <a:round/>
              <a:headEnd/>
              <a:tailEnd/>
            </a:ln>
          </p:spPr>
          <p:txBody>
            <a:bodyPr/>
            <a:lstStyle/>
            <a:p>
              <a:endParaRPr lang="en-US"/>
            </a:p>
          </p:txBody>
        </p:sp>
        <p:sp>
          <p:nvSpPr>
            <p:cNvPr id="2160" name="Line 15"/>
            <p:cNvSpPr>
              <a:spLocks noChangeShapeType="1"/>
            </p:cNvSpPr>
            <p:nvPr/>
          </p:nvSpPr>
          <p:spPr bwMode="auto">
            <a:xfrm flipV="1">
              <a:off x="3342" y="470"/>
              <a:ext cx="672" cy="1104"/>
            </a:xfrm>
            <a:prstGeom prst="line">
              <a:avLst/>
            </a:prstGeom>
            <a:noFill/>
            <a:ln w="28575">
              <a:solidFill>
                <a:srgbClr val="0000FF"/>
              </a:solidFill>
              <a:round/>
              <a:headEnd/>
              <a:tailEnd/>
            </a:ln>
          </p:spPr>
          <p:txBody>
            <a:bodyPr/>
            <a:lstStyle/>
            <a:p>
              <a:endParaRPr lang="en-US"/>
            </a:p>
          </p:txBody>
        </p:sp>
        <p:sp>
          <p:nvSpPr>
            <p:cNvPr id="2161" name="Line 16"/>
            <p:cNvSpPr>
              <a:spLocks noChangeShapeType="1"/>
            </p:cNvSpPr>
            <p:nvPr/>
          </p:nvSpPr>
          <p:spPr bwMode="auto">
            <a:xfrm>
              <a:off x="4002" y="480"/>
              <a:ext cx="1632" cy="1104"/>
            </a:xfrm>
            <a:prstGeom prst="line">
              <a:avLst/>
            </a:prstGeom>
            <a:noFill/>
            <a:ln w="28575">
              <a:solidFill>
                <a:srgbClr val="0000FF"/>
              </a:solidFill>
              <a:round/>
              <a:headEnd/>
              <a:tailEnd/>
            </a:ln>
          </p:spPr>
          <p:txBody>
            <a:bodyPr/>
            <a:lstStyle/>
            <a:p>
              <a:endParaRPr lang="en-US"/>
            </a:p>
          </p:txBody>
        </p:sp>
        <p:sp>
          <p:nvSpPr>
            <p:cNvPr id="2162" name="Text Box 18"/>
            <p:cNvSpPr txBox="1">
              <a:spLocks noChangeArrowheads="1"/>
            </p:cNvSpPr>
            <p:nvPr/>
          </p:nvSpPr>
          <p:spPr bwMode="auto">
            <a:xfrm>
              <a:off x="3160" y="1548"/>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2163" name="Text Box 19"/>
            <p:cNvSpPr txBox="1">
              <a:spLocks noChangeArrowheads="1"/>
            </p:cNvSpPr>
            <p:nvPr/>
          </p:nvSpPr>
          <p:spPr bwMode="auto">
            <a:xfrm>
              <a:off x="3900" y="230"/>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2164" name="Text Box 157"/>
            <p:cNvSpPr txBox="1">
              <a:spLocks noChangeArrowheads="1"/>
            </p:cNvSpPr>
            <p:nvPr/>
          </p:nvSpPr>
          <p:spPr bwMode="auto">
            <a:xfrm>
              <a:off x="5488" y="1584"/>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grpSp>
      <p:sp>
        <p:nvSpPr>
          <p:cNvPr id="10340" name="Line 100"/>
          <p:cNvSpPr>
            <a:spLocks noChangeShapeType="1"/>
          </p:cNvSpPr>
          <p:nvPr/>
        </p:nvSpPr>
        <p:spPr bwMode="auto">
          <a:xfrm rot="21359871" flipV="1">
            <a:off x="3413125" y="849313"/>
            <a:ext cx="2686050" cy="61912"/>
          </a:xfrm>
          <a:prstGeom prst="line">
            <a:avLst/>
          </a:prstGeom>
          <a:noFill/>
          <a:ln w="25400">
            <a:solidFill>
              <a:srgbClr val="FF0000"/>
            </a:solidFill>
            <a:prstDash val="dash"/>
            <a:round/>
            <a:headEnd/>
            <a:tailEnd/>
          </a:ln>
        </p:spPr>
        <p:txBody>
          <a:bodyPr/>
          <a:lstStyle/>
          <a:p>
            <a:endParaRPr lang="en-US"/>
          </a:p>
        </p:txBody>
      </p:sp>
      <p:sp>
        <p:nvSpPr>
          <p:cNvPr id="10341" name="Text Box 101"/>
          <p:cNvSpPr txBox="1">
            <a:spLocks noChangeArrowheads="1"/>
          </p:cNvSpPr>
          <p:nvPr/>
        </p:nvSpPr>
        <p:spPr bwMode="auto">
          <a:xfrm>
            <a:off x="4252913" y="546100"/>
            <a:ext cx="547687" cy="396875"/>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r>
              <a:rPr lang="en-US" sz="2000" b="0">
                <a:solidFill>
                  <a:srgbClr val="0000FF"/>
                </a:solidFill>
                <a:latin typeface=".VnTime" pitchFamily="34" charset="0"/>
              </a:rPr>
              <a:t>”</a:t>
            </a:r>
          </a:p>
        </p:txBody>
      </p:sp>
      <p:sp>
        <p:nvSpPr>
          <p:cNvPr id="10342" name="Text Box 102"/>
          <p:cNvSpPr txBox="1">
            <a:spLocks noChangeArrowheads="1"/>
          </p:cNvSpPr>
          <p:nvPr/>
        </p:nvSpPr>
        <p:spPr bwMode="auto">
          <a:xfrm rot="-321349">
            <a:off x="5624513" y="300038"/>
            <a:ext cx="549275" cy="457200"/>
          </a:xfrm>
          <a:prstGeom prst="rect">
            <a:avLst/>
          </a:prstGeom>
          <a:noFill/>
          <a:ln w="9525">
            <a:noFill/>
            <a:miter lim="800000"/>
            <a:headEnd/>
            <a:tailEnd/>
          </a:ln>
        </p:spPr>
        <p:txBody>
          <a:bodyPr>
            <a:spAutoFit/>
          </a:bodyPr>
          <a:lstStyle/>
          <a:p>
            <a:pPr>
              <a:spcBef>
                <a:spcPct val="50000"/>
              </a:spcBef>
            </a:pPr>
            <a:r>
              <a:rPr lang="en-US" sz="2400" b="0">
                <a:solidFill>
                  <a:srgbClr val="FF0000"/>
                </a:solidFill>
                <a:latin typeface=".VnTime" pitchFamily="34" charset="0"/>
              </a:rPr>
              <a:t>a</a:t>
            </a:r>
          </a:p>
        </p:txBody>
      </p:sp>
      <p:sp>
        <p:nvSpPr>
          <p:cNvPr id="10408" name="Oval 168"/>
          <p:cNvSpPr>
            <a:spLocks noChangeArrowheads="1"/>
          </p:cNvSpPr>
          <p:nvPr/>
        </p:nvSpPr>
        <p:spPr bwMode="auto">
          <a:xfrm rot="21278651" flipH="1">
            <a:off x="4491038" y="973138"/>
            <a:ext cx="46037" cy="60325"/>
          </a:xfrm>
          <a:prstGeom prst="ellipse">
            <a:avLst/>
          </a:prstGeom>
          <a:solidFill>
            <a:srgbClr val="0000FF"/>
          </a:solidFill>
          <a:ln w="9525">
            <a:solidFill>
              <a:srgbClr val="0000FF"/>
            </a:solidFill>
            <a:round/>
            <a:headEnd/>
            <a:tailEnd/>
          </a:ln>
        </p:spPr>
        <p:txBody>
          <a:bodyPr wrap="none" anchor="ctr"/>
          <a:lstStyle/>
          <a:p>
            <a:endParaRPr lang="en-US"/>
          </a:p>
        </p:txBody>
      </p:sp>
      <p:sp>
        <p:nvSpPr>
          <p:cNvPr id="10409" name="Oval 169"/>
          <p:cNvSpPr>
            <a:spLocks noChangeArrowheads="1"/>
          </p:cNvSpPr>
          <p:nvPr/>
        </p:nvSpPr>
        <p:spPr bwMode="auto">
          <a:xfrm flipH="1">
            <a:off x="3416300" y="968375"/>
            <a:ext cx="46038" cy="46038"/>
          </a:xfrm>
          <a:prstGeom prst="ellipse">
            <a:avLst/>
          </a:prstGeom>
          <a:solidFill>
            <a:srgbClr val="0000FF"/>
          </a:solidFill>
          <a:ln w="9525">
            <a:solidFill>
              <a:srgbClr val="0000FF"/>
            </a:solidFill>
            <a:round/>
            <a:headEnd/>
            <a:tailEnd/>
          </a:ln>
        </p:spPr>
        <p:txBody>
          <a:bodyPr wrap="none" anchor="ctr"/>
          <a:lstStyle/>
          <a:p>
            <a:endParaRPr lang="en-US"/>
          </a:p>
        </p:txBody>
      </p:sp>
      <p:grpSp>
        <p:nvGrpSpPr>
          <p:cNvPr id="3" name="Group 256"/>
          <p:cNvGrpSpPr>
            <a:grpSpLocks/>
          </p:cNvGrpSpPr>
          <p:nvPr/>
        </p:nvGrpSpPr>
        <p:grpSpPr bwMode="auto">
          <a:xfrm>
            <a:off x="7727950" y="5097463"/>
            <a:ext cx="688717825" cy="2147483647"/>
            <a:chOff x="-428462" y="-6136286"/>
            <a:chExt cx="433838" cy="6139622"/>
          </a:xfrm>
        </p:grpSpPr>
        <p:sp>
          <p:nvSpPr>
            <p:cNvPr id="2139" name="Text Box 160"/>
            <p:cNvSpPr txBox="1">
              <a:spLocks noChangeArrowheads="1"/>
            </p:cNvSpPr>
            <p:nvPr/>
          </p:nvSpPr>
          <p:spPr bwMode="auto">
            <a:xfrm>
              <a:off x="-428404" y="-6078384"/>
              <a:ext cx="251074" cy="231"/>
            </a:xfrm>
            <a:prstGeom prst="rect">
              <a:avLst/>
            </a:prstGeom>
            <a:noFill/>
            <a:ln w="9525">
              <a:noFill/>
              <a:miter lim="800000"/>
              <a:headEnd/>
              <a:tailEnd/>
            </a:ln>
          </p:spPr>
          <p:txBody>
            <a:bodyPr>
              <a:spAutoFit/>
            </a:bodyPr>
            <a:lstStyle/>
            <a:p>
              <a:pPr>
                <a:spcBef>
                  <a:spcPct val="50000"/>
                </a:spcBef>
              </a:pPr>
              <a:r>
                <a:rPr lang="en-US" b="0">
                  <a:solidFill>
                    <a:srgbClr val="0000FF"/>
                  </a:solidFill>
                  <a:latin typeface="Times New Roman" pitchFamily="18" charset="0"/>
                </a:rPr>
                <a:t>  Có   B’C</a:t>
              </a:r>
              <a:r>
                <a:rPr lang="en-US" b="0">
                  <a:solidFill>
                    <a:srgbClr val="0000FF"/>
                  </a:solidFill>
                </a:rPr>
                <a:t>”</a:t>
              </a:r>
              <a:r>
                <a:rPr lang="en-US" b="0">
                  <a:solidFill>
                    <a:srgbClr val="0000FF"/>
                  </a:solidFill>
                  <a:latin typeface="Times New Roman" pitchFamily="18" charset="0"/>
                </a:rPr>
                <a:t>// BC   (Theo cách vẽ)</a:t>
              </a:r>
            </a:p>
          </p:txBody>
        </p:sp>
        <p:sp>
          <p:nvSpPr>
            <p:cNvPr id="2140" name="Text Box 182"/>
            <p:cNvSpPr txBox="1">
              <a:spLocks noChangeArrowheads="1"/>
            </p:cNvSpPr>
            <p:nvPr/>
          </p:nvSpPr>
          <p:spPr bwMode="auto">
            <a:xfrm>
              <a:off x="-428404" y="-6078384"/>
              <a:ext cx="251074"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latin typeface="Times New Roman" pitchFamily="18" charset="0"/>
                </a:rPr>
                <a:t>(Định lí Ta –lét)</a:t>
              </a:r>
            </a:p>
          </p:txBody>
        </p:sp>
        <p:graphicFrame>
          <p:nvGraphicFramePr>
            <p:cNvPr id="2050" name="Object 192"/>
            <p:cNvGraphicFramePr>
              <a:graphicFrameLocks noChangeAspect="1"/>
            </p:cNvGraphicFramePr>
            <p:nvPr/>
          </p:nvGraphicFramePr>
          <p:xfrm>
            <a:off x="5280" y="3264"/>
            <a:ext cx="80" cy="72"/>
          </p:xfrm>
          <a:graphic>
            <a:graphicData uri="http://schemas.openxmlformats.org/presentationml/2006/ole">
              <mc:AlternateContent xmlns:mc="http://schemas.openxmlformats.org/markup-compatibility/2006">
                <mc:Choice xmlns:v="urn:schemas-microsoft-com:vml" Requires="v">
                  <p:oleObj spid="_x0000_s2065" name="Equation" r:id="rId3" imgW="126780" imgH="114102" progId="">
                    <p:embed/>
                  </p:oleObj>
                </mc:Choice>
                <mc:Fallback>
                  <p:oleObj name="Equation" r:id="rId3" imgW="126780" imgH="114102"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 y="3264"/>
                          <a:ext cx="80" cy="72"/>
                        </a:xfrm>
                        <a:prstGeom prst="rect">
                          <a:avLst/>
                        </a:prstGeom>
                        <a:solidFill>
                          <a:schemeClr val="bg1"/>
                        </a:solidFill>
                      </p:spPr>
                    </p:pic>
                  </p:oleObj>
                </mc:Fallback>
              </mc:AlternateContent>
            </a:graphicData>
          </a:graphic>
        </p:graphicFrame>
        <p:sp>
          <p:nvSpPr>
            <p:cNvPr id="2141" name="Line 230"/>
            <p:cNvSpPr>
              <a:spLocks noChangeShapeType="1"/>
            </p:cNvSpPr>
            <p:nvPr/>
          </p:nvSpPr>
          <p:spPr bwMode="auto">
            <a:xfrm flipH="1">
              <a:off x="3648" y="2256"/>
              <a:ext cx="189" cy="1"/>
            </a:xfrm>
            <a:prstGeom prst="line">
              <a:avLst/>
            </a:prstGeom>
            <a:noFill/>
            <a:ln w="12700">
              <a:solidFill>
                <a:srgbClr val="FFFFFF"/>
              </a:solidFill>
              <a:round/>
              <a:headEnd/>
              <a:tailEnd/>
            </a:ln>
          </p:spPr>
          <p:txBody>
            <a:bodyPr/>
            <a:lstStyle/>
            <a:p>
              <a:endParaRPr lang="en-US"/>
            </a:p>
          </p:txBody>
        </p:sp>
        <p:sp>
          <p:nvSpPr>
            <p:cNvPr id="2142" name="Line 231"/>
            <p:cNvSpPr>
              <a:spLocks noChangeShapeType="1"/>
            </p:cNvSpPr>
            <p:nvPr/>
          </p:nvSpPr>
          <p:spPr bwMode="auto">
            <a:xfrm flipH="1">
              <a:off x="4057" y="2256"/>
              <a:ext cx="215" cy="1"/>
            </a:xfrm>
            <a:prstGeom prst="line">
              <a:avLst/>
            </a:prstGeom>
            <a:noFill/>
            <a:ln w="12700">
              <a:solidFill>
                <a:srgbClr val="FFFFFF"/>
              </a:solidFill>
              <a:round/>
              <a:headEnd/>
              <a:tailEnd/>
            </a:ln>
          </p:spPr>
          <p:txBody>
            <a:bodyPr/>
            <a:lstStyle/>
            <a:p>
              <a:endParaRPr lang="en-US"/>
            </a:p>
          </p:txBody>
        </p:sp>
        <p:sp>
          <p:nvSpPr>
            <p:cNvPr id="2143" name="Line 233"/>
            <p:cNvSpPr>
              <a:spLocks noChangeShapeType="1"/>
            </p:cNvSpPr>
            <p:nvPr/>
          </p:nvSpPr>
          <p:spPr bwMode="auto">
            <a:xfrm flipH="1">
              <a:off x="4057" y="2784"/>
              <a:ext cx="215" cy="1"/>
            </a:xfrm>
            <a:prstGeom prst="line">
              <a:avLst/>
            </a:prstGeom>
            <a:noFill/>
            <a:ln w="12700">
              <a:solidFill>
                <a:srgbClr val="FFFFFF"/>
              </a:solidFill>
              <a:round/>
              <a:headEnd/>
              <a:tailEnd/>
            </a:ln>
          </p:spPr>
          <p:txBody>
            <a:bodyPr/>
            <a:lstStyle/>
            <a:p>
              <a:endParaRPr lang="en-US"/>
            </a:p>
          </p:txBody>
        </p:sp>
        <p:sp>
          <p:nvSpPr>
            <p:cNvPr id="2144" name="Rectangle 235"/>
            <p:cNvSpPr>
              <a:spLocks noChangeArrowheads="1"/>
            </p:cNvSpPr>
            <p:nvPr/>
          </p:nvSpPr>
          <p:spPr bwMode="auto">
            <a:xfrm flipH="1">
              <a:off x="-302866" y="-5883665"/>
              <a:ext cx="1" cy="1414"/>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Times New Roman" pitchFamily="18" charset="0"/>
                </a:rPr>
                <a:t>AB’   AC</a:t>
              </a:r>
              <a:r>
                <a:rPr lang="en-US" sz="2100" b="0">
                  <a:solidFill>
                    <a:srgbClr val="0000FF"/>
                  </a:solidFill>
                </a:rPr>
                <a:t>”</a:t>
              </a:r>
              <a:endParaRPr lang="en-US" b="0">
                <a:solidFill>
                  <a:srgbClr val="0000FF"/>
                </a:solidFill>
                <a:latin typeface="Garamond" pitchFamily="18" charset="0"/>
              </a:endParaRPr>
            </a:p>
          </p:txBody>
        </p:sp>
        <p:sp>
          <p:nvSpPr>
            <p:cNvPr id="2145" name="Rectangle 236"/>
            <p:cNvSpPr>
              <a:spLocks noChangeArrowheads="1"/>
            </p:cNvSpPr>
            <p:nvPr/>
          </p:nvSpPr>
          <p:spPr bwMode="auto">
            <a:xfrm flipH="1">
              <a:off x="-300703" y="-5883665"/>
              <a:ext cx="95"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t>
              </a:r>
              <a:endParaRPr lang="en-US" b="0">
                <a:solidFill>
                  <a:srgbClr val="0000FF"/>
                </a:solidFill>
                <a:latin typeface="Garamond" pitchFamily="18" charset="0"/>
              </a:endParaRPr>
            </a:p>
          </p:txBody>
        </p:sp>
        <p:sp>
          <p:nvSpPr>
            <p:cNvPr id="2146" name="Rectangle 237"/>
            <p:cNvSpPr>
              <a:spLocks noChangeArrowheads="1"/>
            </p:cNvSpPr>
            <p:nvPr/>
          </p:nvSpPr>
          <p:spPr bwMode="auto">
            <a:xfrm flipH="1">
              <a:off x="-302866" y="-5883665"/>
              <a:ext cx="1" cy="1212"/>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Times New Roman" pitchFamily="18" charset="0"/>
                </a:rPr>
                <a:t>AB    AC </a:t>
              </a:r>
              <a:endParaRPr lang="en-US" b="0">
                <a:solidFill>
                  <a:srgbClr val="0000FF"/>
                </a:solidFill>
                <a:latin typeface="Garamond" pitchFamily="18" charset="0"/>
              </a:endParaRPr>
            </a:p>
          </p:txBody>
        </p:sp>
        <p:sp>
          <p:nvSpPr>
            <p:cNvPr id="2147" name="Rectangle 238"/>
            <p:cNvSpPr>
              <a:spLocks noChangeArrowheads="1"/>
            </p:cNvSpPr>
            <p:nvPr/>
          </p:nvSpPr>
          <p:spPr bwMode="auto">
            <a:xfrm flipH="1">
              <a:off x="-300702" y="-5883665"/>
              <a:ext cx="709"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2        AC</a:t>
              </a:r>
              <a:r>
                <a:rPr lang="en-US" sz="2100" b="0">
                  <a:solidFill>
                    <a:srgbClr val="0000FF"/>
                  </a:solidFill>
                </a:rPr>
                <a:t>”</a:t>
              </a:r>
              <a:endParaRPr lang="en-US" b="0">
                <a:solidFill>
                  <a:srgbClr val="0000FF"/>
                </a:solidFill>
                <a:latin typeface="Garamond" pitchFamily="18" charset="0"/>
              </a:endParaRPr>
            </a:p>
          </p:txBody>
        </p:sp>
        <p:sp>
          <p:nvSpPr>
            <p:cNvPr id="2148" name="Rectangle 239"/>
            <p:cNvSpPr>
              <a:spLocks noChangeArrowheads="1"/>
            </p:cNvSpPr>
            <p:nvPr/>
          </p:nvSpPr>
          <p:spPr bwMode="auto">
            <a:xfrm flipH="1">
              <a:off x="-302866" y="-5883665"/>
              <a:ext cx="1" cy="404"/>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latin typeface="Garamond" pitchFamily="18" charset="0"/>
              </a:endParaRPr>
            </a:p>
          </p:txBody>
        </p:sp>
        <p:sp>
          <p:nvSpPr>
            <p:cNvPr id="2149" name="Rectangle 240"/>
            <p:cNvSpPr>
              <a:spLocks noChangeArrowheads="1"/>
            </p:cNvSpPr>
            <p:nvPr/>
          </p:nvSpPr>
          <p:spPr bwMode="auto">
            <a:xfrm flipH="1">
              <a:off x="-300701" y="-5883665"/>
              <a:ext cx="588"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6          9</a:t>
              </a:r>
              <a:endParaRPr lang="en-US" b="0">
                <a:solidFill>
                  <a:srgbClr val="0000FF"/>
                </a:solidFill>
                <a:latin typeface="Garamond" pitchFamily="18" charset="0"/>
              </a:endParaRPr>
            </a:p>
          </p:txBody>
        </p:sp>
        <p:sp>
          <p:nvSpPr>
            <p:cNvPr id="2150" name="Rectangle 241"/>
            <p:cNvSpPr>
              <a:spLocks noChangeArrowheads="1"/>
            </p:cNvSpPr>
            <p:nvPr/>
          </p:nvSpPr>
          <p:spPr bwMode="auto">
            <a:xfrm flipH="1">
              <a:off x="-300701" y="-5883665"/>
              <a:ext cx="252"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2.9</a:t>
              </a:r>
              <a:endParaRPr lang="en-US" b="0">
                <a:solidFill>
                  <a:srgbClr val="0000FF"/>
                </a:solidFill>
                <a:latin typeface="Garamond" pitchFamily="18" charset="0"/>
              </a:endParaRPr>
            </a:p>
          </p:txBody>
        </p:sp>
        <p:sp>
          <p:nvSpPr>
            <p:cNvPr id="2151" name="Rectangle 242"/>
            <p:cNvSpPr>
              <a:spLocks noChangeArrowheads="1"/>
            </p:cNvSpPr>
            <p:nvPr/>
          </p:nvSpPr>
          <p:spPr bwMode="auto">
            <a:xfrm flipH="1">
              <a:off x="-302867" y="-5883665"/>
              <a:ext cx="38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a:t>
              </a:r>
              <a:r>
                <a:rPr lang="en-US" sz="2100" b="0">
                  <a:solidFill>
                    <a:srgbClr val="0000FF"/>
                  </a:solidFill>
                </a:rPr>
                <a:t>”</a:t>
              </a:r>
              <a:r>
                <a:rPr lang="en-US" sz="2100" b="0">
                  <a:solidFill>
                    <a:srgbClr val="0000FF"/>
                  </a:solidFill>
                  <a:latin typeface="Times New Roman" pitchFamily="18" charset="0"/>
                </a:rPr>
                <a:t>=</a:t>
              </a:r>
              <a:endParaRPr lang="en-US" b="0">
                <a:solidFill>
                  <a:srgbClr val="0000FF"/>
                </a:solidFill>
                <a:latin typeface="Times New Roman" pitchFamily="18" charset="0"/>
              </a:endParaRPr>
            </a:p>
          </p:txBody>
        </p:sp>
        <p:sp>
          <p:nvSpPr>
            <p:cNvPr id="2152" name="Rectangle 243"/>
            <p:cNvSpPr>
              <a:spLocks noChangeArrowheads="1"/>
            </p:cNvSpPr>
            <p:nvPr/>
          </p:nvSpPr>
          <p:spPr bwMode="auto">
            <a:xfrm flipH="1">
              <a:off x="-300702" y="-5883665"/>
              <a:ext cx="8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a:t>
              </a:r>
              <a:endParaRPr lang="en-US" b="0">
                <a:solidFill>
                  <a:srgbClr val="0000FF"/>
                </a:solidFill>
                <a:latin typeface="Garamond" pitchFamily="18" charset="0"/>
              </a:endParaRPr>
            </a:p>
          </p:txBody>
        </p:sp>
        <p:sp>
          <p:nvSpPr>
            <p:cNvPr id="2153" name="Rectangle 244"/>
            <p:cNvSpPr>
              <a:spLocks noChangeArrowheads="1"/>
            </p:cNvSpPr>
            <p:nvPr/>
          </p:nvSpPr>
          <p:spPr bwMode="auto">
            <a:xfrm flipH="1">
              <a:off x="-302866" y="-5883665"/>
              <a:ext cx="1" cy="202"/>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Symbol" pitchFamily="18" charset="2"/>
                </a:rPr>
                <a:t>Þ</a:t>
              </a:r>
              <a:endParaRPr lang="en-US" b="0">
                <a:solidFill>
                  <a:srgbClr val="0000FF"/>
                </a:solidFill>
                <a:latin typeface="Garamond" pitchFamily="18" charset="0"/>
              </a:endParaRPr>
            </a:p>
          </p:txBody>
        </p:sp>
        <p:sp>
          <p:nvSpPr>
            <p:cNvPr id="2154" name="Rectangle 245"/>
            <p:cNvSpPr>
              <a:spLocks noChangeArrowheads="1"/>
            </p:cNvSpPr>
            <p:nvPr/>
          </p:nvSpPr>
          <p:spPr bwMode="auto">
            <a:xfrm flipH="1">
              <a:off x="-300702" y="-5883665"/>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latin typeface="Garamond" pitchFamily="18" charset="0"/>
              </a:endParaRPr>
            </a:p>
          </p:txBody>
        </p:sp>
        <p:sp>
          <p:nvSpPr>
            <p:cNvPr id="2155" name="Rectangle 246"/>
            <p:cNvSpPr>
              <a:spLocks noChangeArrowheads="1"/>
            </p:cNvSpPr>
            <p:nvPr/>
          </p:nvSpPr>
          <p:spPr bwMode="auto">
            <a:xfrm flipH="1">
              <a:off x="-302866" y="-5883665"/>
              <a:ext cx="1" cy="202"/>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Symbol" pitchFamily="18" charset="2"/>
                </a:rPr>
                <a:t>Þ</a:t>
              </a:r>
              <a:endParaRPr lang="en-US" b="0">
                <a:solidFill>
                  <a:srgbClr val="0000FF"/>
                </a:solidFill>
                <a:latin typeface="Garamond" pitchFamily="18" charset="0"/>
              </a:endParaRPr>
            </a:p>
          </p:txBody>
        </p:sp>
        <p:sp>
          <p:nvSpPr>
            <p:cNvPr id="2156" name="Line 247"/>
            <p:cNvSpPr>
              <a:spLocks noChangeShapeType="1"/>
            </p:cNvSpPr>
            <p:nvPr/>
          </p:nvSpPr>
          <p:spPr bwMode="auto">
            <a:xfrm flipH="1">
              <a:off x="3600" y="2783"/>
              <a:ext cx="215" cy="1"/>
            </a:xfrm>
            <a:prstGeom prst="line">
              <a:avLst/>
            </a:prstGeom>
            <a:noFill/>
            <a:ln w="12700">
              <a:solidFill>
                <a:srgbClr val="FFFFFF"/>
              </a:solidFill>
              <a:round/>
              <a:headEnd/>
              <a:tailEnd/>
            </a:ln>
          </p:spPr>
          <p:txBody>
            <a:bodyPr/>
            <a:lstStyle/>
            <a:p>
              <a:endParaRPr lang="en-US"/>
            </a:p>
          </p:txBody>
        </p:sp>
        <p:sp>
          <p:nvSpPr>
            <p:cNvPr id="2157" name="Line 249"/>
            <p:cNvSpPr>
              <a:spLocks noChangeShapeType="1"/>
            </p:cNvSpPr>
            <p:nvPr/>
          </p:nvSpPr>
          <p:spPr bwMode="auto">
            <a:xfrm>
              <a:off x="5136" y="2784"/>
              <a:ext cx="240" cy="0"/>
            </a:xfrm>
            <a:prstGeom prst="line">
              <a:avLst/>
            </a:prstGeom>
            <a:noFill/>
            <a:ln w="9525">
              <a:solidFill>
                <a:schemeClr val="tx1"/>
              </a:solidFill>
              <a:round/>
              <a:headEnd/>
              <a:tailEnd/>
            </a:ln>
          </p:spPr>
          <p:txBody>
            <a:bodyPr/>
            <a:lstStyle/>
            <a:p>
              <a:endParaRPr lang="en-US"/>
            </a:p>
          </p:txBody>
        </p:sp>
        <p:sp>
          <p:nvSpPr>
            <p:cNvPr id="2158" name="Text Box 250"/>
            <p:cNvSpPr txBox="1">
              <a:spLocks noChangeArrowheads="1"/>
            </p:cNvSpPr>
            <p:nvPr/>
          </p:nvSpPr>
          <p:spPr bwMode="auto">
            <a:xfrm>
              <a:off x="-428462" y="-6136286"/>
              <a:ext cx="116" cy="231"/>
            </a:xfrm>
            <a:prstGeom prst="rect">
              <a:avLst/>
            </a:prstGeom>
            <a:noFill/>
            <a:ln w="9525">
              <a:noFill/>
              <a:miter lim="800000"/>
              <a:headEnd/>
              <a:tailEnd/>
            </a:ln>
          </p:spPr>
          <p:txBody>
            <a:bodyPr wrap="none">
              <a:spAutoFit/>
            </a:bodyPr>
            <a:lstStyle/>
            <a:p>
              <a:pPr eaLnBrk="0" hangingPunct="0"/>
              <a:endParaRPr lang="en-US" b="0">
                <a:solidFill>
                  <a:srgbClr val="0000FF"/>
                </a:solidFill>
                <a:latin typeface="Garamond" pitchFamily="18" charset="0"/>
              </a:endParaRPr>
            </a:p>
          </p:txBody>
        </p:sp>
      </p:grpSp>
      <p:sp>
        <p:nvSpPr>
          <p:cNvPr id="2077" name="AutoShape 321"/>
          <p:cNvSpPr>
            <a:spLocks noChangeAspect="1" noChangeArrowheads="1" noTextEdit="1"/>
          </p:cNvSpPr>
          <p:nvPr/>
        </p:nvSpPr>
        <p:spPr bwMode="auto">
          <a:xfrm>
            <a:off x="4572000" y="4419600"/>
            <a:ext cx="2266950" cy="2514600"/>
          </a:xfrm>
          <a:prstGeom prst="rect">
            <a:avLst/>
          </a:prstGeom>
          <a:noFill/>
          <a:ln w="9525">
            <a:noFill/>
            <a:miter lim="800000"/>
            <a:headEnd/>
            <a:tailEnd/>
          </a:ln>
        </p:spPr>
        <p:txBody>
          <a:bodyPr/>
          <a:lstStyle/>
          <a:p>
            <a:endParaRPr lang="en-US"/>
          </a:p>
        </p:txBody>
      </p:sp>
      <p:sp>
        <p:nvSpPr>
          <p:cNvPr id="10583" name="Line 343"/>
          <p:cNvSpPr>
            <a:spLocks noChangeShapeType="1"/>
          </p:cNvSpPr>
          <p:nvPr/>
        </p:nvSpPr>
        <p:spPr bwMode="auto">
          <a:xfrm>
            <a:off x="3048000" y="3000375"/>
            <a:ext cx="446088" cy="1588"/>
          </a:xfrm>
          <a:prstGeom prst="line">
            <a:avLst/>
          </a:prstGeom>
          <a:noFill/>
          <a:ln w="12700">
            <a:solidFill>
              <a:srgbClr val="0000FF"/>
            </a:solidFill>
            <a:round/>
            <a:headEnd/>
            <a:tailEnd/>
          </a:ln>
        </p:spPr>
        <p:txBody>
          <a:bodyPr/>
          <a:lstStyle/>
          <a:p>
            <a:endParaRPr lang="en-US"/>
          </a:p>
        </p:txBody>
      </p:sp>
      <p:sp>
        <p:nvSpPr>
          <p:cNvPr id="10584" name="Rectangle 344"/>
          <p:cNvSpPr>
            <a:spLocks noChangeArrowheads="1"/>
          </p:cNvSpPr>
          <p:nvPr/>
        </p:nvSpPr>
        <p:spPr bwMode="auto">
          <a:xfrm>
            <a:off x="3048000" y="2667000"/>
            <a:ext cx="458788" cy="320675"/>
          </a:xfrm>
          <a:prstGeom prst="rect">
            <a:avLst/>
          </a:prstGeom>
          <a:noFill/>
          <a:ln w="9525">
            <a:noFill/>
            <a:miter lim="800000"/>
            <a:headEnd/>
            <a:tailEnd/>
          </a:ln>
        </p:spPr>
        <p:txBody>
          <a:bodyPr wrap="none" lIns="0" tIns="0" rIns="0" bIns="0">
            <a:spAutoFit/>
          </a:bodyPr>
          <a:lstStyle/>
          <a:p>
            <a:pPr eaLnBrk="0" hangingPunct="0"/>
            <a:r>
              <a:rPr lang="en-US" sz="2100">
                <a:solidFill>
                  <a:srgbClr val="0000FF"/>
                </a:solidFill>
                <a:latin typeface="Times New Roman" pitchFamily="18" charset="0"/>
              </a:rPr>
              <a:t>AC'</a:t>
            </a:r>
          </a:p>
        </p:txBody>
      </p:sp>
      <p:sp>
        <p:nvSpPr>
          <p:cNvPr id="10585" name="Rectangle 345"/>
          <p:cNvSpPr>
            <a:spLocks noChangeArrowheads="1"/>
          </p:cNvSpPr>
          <p:nvPr/>
        </p:nvSpPr>
        <p:spPr bwMode="auto">
          <a:xfrm>
            <a:off x="3048000" y="3000375"/>
            <a:ext cx="404813" cy="322263"/>
          </a:xfrm>
          <a:prstGeom prst="rect">
            <a:avLst/>
          </a:prstGeom>
          <a:noFill/>
          <a:ln w="9525">
            <a:noFill/>
            <a:miter lim="800000"/>
            <a:headEnd/>
            <a:tailEnd/>
          </a:ln>
        </p:spPr>
        <p:txBody>
          <a:bodyPr lIns="0" tIns="0" rIns="0" bIns="0">
            <a:spAutoFit/>
          </a:bodyPr>
          <a:lstStyle/>
          <a:p>
            <a:pPr eaLnBrk="0" hangingPunct="0"/>
            <a:r>
              <a:rPr lang="en-US" sz="2100">
                <a:solidFill>
                  <a:srgbClr val="0000FF"/>
                </a:solidFill>
                <a:latin typeface="Times New Roman" pitchFamily="18" charset="0"/>
              </a:rPr>
              <a:t>AC</a:t>
            </a:r>
          </a:p>
        </p:txBody>
      </p:sp>
      <p:sp>
        <p:nvSpPr>
          <p:cNvPr id="10588" name="Line 348"/>
          <p:cNvSpPr>
            <a:spLocks noChangeShapeType="1"/>
          </p:cNvSpPr>
          <p:nvPr/>
        </p:nvSpPr>
        <p:spPr bwMode="auto">
          <a:xfrm>
            <a:off x="2057400" y="2987675"/>
            <a:ext cx="427038" cy="1588"/>
          </a:xfrm>
          <a:prstGeom prst="line">
            <a:avLst/>
          </a:prstGeom>
          <a:noFill/>
          <a:ln w="12700">
            <a:solidFill>
              <a:srgbClr val="0000FF"/>
            </a:solidFill>
            <a:round/>
            <a:headEnd/>
            <a:tailEnd/>
          </a:ln>
        </p:spPr>
        <p:txBody>
          <a:bodyPr/>
          <a:lstStyle/>
          <a:p>
            <a:endParaRPr lang="en-US"/>
          </a:p>
        </p:txBody>
      </p:sp>
      <p:sp>
        <p:nvSpPr>
          <p:cNvPr id="10589" name="Rectangle 349"/>
          <p:cNvSpPr>
            <a:spLocks noChangeArrowheads="1"/>
          </p:cNvSpPr>
          <p:nvPr/>
        </p:nvSpPr>
        <p:spPr bwMode="auto">
          <a:xfrm>
            <a:off x="2057400" y="2667000"/>
            <a:ext cx="444500" cy="320675"/>
          </a:xfrm>
          <a:prstGeom prst="rect">
            <a:avLst/>
          </a:prstGeom>
          <a:noFill/>
          <a:ln w="9525">
            <a:noFill/>
            <a:miter lim="800000"/>
            <a:headEnd/>
            <a:tailEnd/>
          </a:ln>
        </p:spPr>
        <p:txBody>
          <a:bodyPr wrap="none" lIns="0" tIns="0" rIns="0" bIns="0">
            <a:spAutoFit/>
          </a:bodyPr>
          <a:lstStyle/>
          <a:p>
            <a:pPr eaLnBrk="0" hangingPunct="0"/>
            <a:r>
              <a:rPr lang="en-US" sz="2100">
                <a:solidFill>
                  <a:srgbClr val="0000FF"/>
                </a:solidFill>
                <a:latin typeface="Times New Roman" pitchFamily="18" charset="0"/>
              </a:rPr>
              <a:t>AB'</a:t>
            </a:r>
            <a:endParaRPr lang="en-US">
              <a:solidFill>
                <a:srgbClr val="0000FF"/>
              </a:solidFill>
            </a:endParaRPr>
          </a:p>
        </p:txBody>
      </p:sp>
      <p:sp>
        <p:nvSpPr>
          <p:cNvPr id="10590" name="Rectangle 350"/>
          <p:cNvSpPr>
            <a:spLocks noChangeArrowheads="1"/>
          </p:cNvSpPr>
          <p:nvPr/>
        </p:nvSpPr>
        <p:spPr bwMode="auto">
          <a:xfrm>
            <a:off x="2057400" y="2987675"/>
            <a:ext cx="369888" cy="320675"/>
          </a:xfrm>
          <a:prstGeom prst="rect">
            <a:avLst/>
          </a:prstGeom>
          <a:noFill/>
          <a:ln w="9525">
            <a:noFill/>
            <a:miter lim="800000"/>
            <a:headEnd/>
            <a:tailEnd/>
          </a:ln>
        </p:spPr>
        <p:txBody>
          <a:bodyPr wrap="none" lIns="0" tIns="0" rIns="0" bIns="0">
            <a:spAutoFit/>
          </a:bodyPr>
          <a:lstStyle/>
          <a:p>
            <a:pPr eaLnBrk="0" hangingPunct="0"/>
            <a:r>
              <a:rPr lang="en-US" sz="2100">
                <a:solidFill>
                  <a:srgbClr val="0000FF"/>
                </a:solidFill>
                <a:latin typeface="Times New Roman" pitchFamily="18" charset="0"/>
              </a:rPr>
              <a:t>AB</a:t>
            </a:r>
            <a:endParaRPr lang="en-US">
              <a:solidFill>
                <a:srgbClr val="0000FF"/>
              </a:solidFill>
            </a:endParaRPr>
          </a:p>
        </p:txBody>
      </p:sp>
      <p:sp>
        <p:nvSpPr>
          <p:cNvPr id="10596" name="Line 356"/>
          <p:cNvSpPr>
            <a:spLocks noChangeShapeType="1"/>
          </p:cNvSpPr>
          <p:nvPr/>
        </p:nvSpPr>
        <p:spPr bwMode="auto">
          <a:xfrm>
            <a:off x="304800" y="3868738"/>
            <a:ext cx="457200" cy="1587"/>
          </a:xfrm>
          <a:prstGeom prst="line">
            <a:avLst/>
          </a:prstGeom>
          <a:noFill/>
          <a:ln w="17526">
            <a:solidFill>
              <a:srgbClr val="0000FF"/>
            </a:solidFill>
            <a:round/>
            <a:headEnd/>
            <a:tailEnd/>
          </a:ln>
        </p:spPr>
        <p:txBody>
          <a:bodyPr/>
          <a:lstStyle/>
          <a:p>
            <a:endParaRPr lang="en-US"/>
          </a:p>
        </p:txBody>
      </p:sp>
      <p:sp>
        <p:nvSpPr>
          <p:cNvPr id="10597" name="Line 357"/>
          <p:cNvSpPr>
            <a:spLocks noChangeShapeType="1"/>
          </p:cNvSpPr>
          <p:nvPr/>
        </p:nvSpPr>
        <p:spPr bwMode="auto">
          <a:xfrm>
            <a:off x="1150938" y="3868738"/>
            <a:ext cx="212725" cy="1587"/>
          </a:xfrm>
          <a:prstGeom prst="line">
            <a:avLst/>
          </a:prstGeom>
          <a:noFill/>
          <a:ln w="17463">
            <a:solidFill>
              <a:srgbClr val="0000FF"/>
            </a:solidFill>
            <a:round/>
            <a:headEnd/>
            <a:tailEnd/>
          </a:ln>
        </p:spPr>
        <p:txBody>
          <a:bodyPr/>
          <a:lstStyle/>
          <a:p>
            <a:endParaRPr lang="en-US"/>
          </a:p>
        </p:txBody>
      </p:sp>
      <p:sp>
        <p:nvSpPr>
          <p:cNvPr id="10598" name="Line 358"/>
          <p:cNvSpPr>
            <a:spLocks noChangeShapeType="1"/>
          </p:cNvSpPr>
          <p:nvPr/>
        </p:nvSpPr>
        <p:spPr bwMode="auto">
          <a:xfrm>
            <a:off x="1704975" y="3875088"/>
            <a:ext cx="188913" cy="1587"/>
          </a:xfrm>
          <a:prstGeom prst="line">
            <a:avLst/>
          </a:prstGeom>
          <a:noFill/>
          <a:ln w="17463">
            <a:solidFill>
              <a:srgbClr val="0000FF"/>
            </a:solidFill>
            <a:round/>
            <a:headEnd/>
            <a:tailEnd/>
          </a:ln>
        </p:spPr>
        <p:txBody>
          <a:bodyPr/>
          <a:lstStyle/>
          <a:p>
            <a:endParaRPr lang="en-US"/>
          </a:p>
        </p:txBody>
      </p:sp>
      <p:sp>
        <p:nvSpPr>
          <p:cNvPr id="10599" name="Line 359"/>
          <p:cNvSpPr>
            <a:spLocks noChangeShapeType="1"/>
          </p:cNvSpPr>
          <p:nvPr/>
        </p:nvSpPr>
        <p:spPr bwMode="auto">
          <a:xfrm>
            <a:off x="304800" y="4583113"/>
            <a:ext cx="457200" cy="1587"/>
          </a:xfrm>
          <a:prstGeom prst="line">
            <a:avLst/>
          </a:prstGeom>
          <a:noFill/>
          <a:ln w="17526">
            <a:solidFill>
              <a:srgbClr val="0000FF"/>
            </a:solidFill>
            <a:round/>
            <a:headEnd/>
            <a:tailEnd/>
          </a:ln>
        </p:spPr>
        <p:txBody>
          <a:bodyPr/>
          <a:lstStyle/>
          <a:p>
            <a:endParaRPr lang="en-US"/>
          </a:p>
        </p:txBody>
      </p:sp>
      <p:sp>
        <p:nvSpPr>
          <p:cNvPr id="10600" name="Line 360"/>
          <p:cNvSpPr>
            <a:spLocks noChangeShapeType="1"/>
          </p:cNvSpPr>
          <p:nvPr/>
        </p:nvSpPr>
        <p:spPr bwMode="auto">
          <a:xfrm>
            <a:off x="1157288" y="4583113"/>
            <a:ext cx="200025" cy="1587"/>
          </a:xfrm>
          <a:prstGeom prst="line">
            <a:avLst/>
          </a:prstGeom>
          <a:noFill/>
          <a:ln w="17463">
            <a:solidFill>
              <a:srgbClr val="0000FF"/>
            </a:solidFill>
            <a:round/>
            <a:headEnd/>
            <a:tailEnd/>
          </a:ln>
        </p:spPr>
        <p:txBody>
          <a:bodyPr/>
          <a:lstStyle/>
          <a:p>
            <a:endParaRPr lang="en-US"/>
          </a:p>
        </p:txBody>
      </p:sp>
      <p:sp>
        <p:nvSpPr>
          <p:cNvPr id="10601" name="Line 361"/>
          <p:cNvSpPr>
            <a:spLocks noChangeShapeType="1"/>
          </p:cNvSpPr>
          <p:nvPr/>
        </p:nvSpPr>
        <p:spPr bwMode="auto">
          <a:xfrm>
            <a:off x="1693863" y="4576763"/>
            <a:ext cx="188912" cy="1587"/>
          </a:xfrm>
          <a:prstGeom prst="line">
            <a:avLst/>
          </a:prstGeom>
          <a:noFill/>
          <a:ln w="17463">
            <a:solidFill>
              <a:srgbClr val="0000FF"/>
            </a:solidFill>
            <a:round/>
            <a:headEnd/>
            <a:tailEnd/>
          </a:ln>
        </p:spPr>
        <p:txBody>
          <a:bodyPr/>
          <a:lstStyle/>
          <a:p>
            <a:endParaRPr lang="en-US"/>
          </a:p>
        </p:txBody>
      </p:sp>
      <p:sp>
        <p:nvSpPr>
          <p:cNvPr id="10602" name="Rectangle 362"/>
          <p:cNvSpPr>
            <a:spLocks noChangeArrowheads="1"/>
          </p:cNvSpPr>
          <p:nvPr/>
        </p:nvSpPr>
        <p:spPr bwMode="auto">
          <a:xfrm>
            <a:off x="322263" y="3565525"/>
            <a:ext cx="1525587" cy="320675"/>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AB’      2      1</a:t>
            </a:r>
            <a:endParaRPr lang="en-US" b="0">
              <a:solidFill>
                <a:srgbClr val="0000FF"/>
              </a:solidFill>
            </a:endParaRPr>
          </a:p>
        </p:txBody>
      </p:sp>
      <p:sp>
        <p:nvSpPr>
          <p:cNvPr id="10603" name="Rectangle 363"/>
          <p:cNvSpPr>
            <a:spLocks noChangeArrowheads="1"/>
          </p:cNvSpPr>
          <p:nvPr/>
        </p:nvSpPr>
        <p:spPr bwMode="auto">
          <a:xfrm>
            <a:off x="939800" y="3698875"/>
            <a:ext cx="701675" cy="320675"/>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endParaRPr>
          </a:p>
        </p:txBody>
      </p:sp>
      <p:sp>
        <p:nvSpPr>
          <p:cNvPr id="10604" name="Rectangle 364"/>
          <p:cNvSpPr>
            <a:spLocks noChangeArrowheads="1"/>
          </p:cNvSpPr>
          <p:nvPr/>
        </p:nvSpPr>
        <p:spPr bwMode="auto">
          <a:xfrm>
            <a:off x="330200" y="3905250"/>
            <a:ext cx="1503363" cy="320675"/>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AB       6      3</a:t>
            </a:r>
            <a:endParaRPr lang="en-US" b="0">
              <a:solidFill>
                <a:srgbClr val="0000FF"/>
              </a:solidFill>
            </a:endParaRPr>
          </a:p>
        </p:txBody>
      </p:sp>
      <p:sp>
        <p:nvSpPr>
          <p:cNvPr id="10605" name="Rectangle 365"/>
          <p:cNvSpPr>
            <a:spLocks noChangeArrowheads="1"/>
          </p:cNvSpPr>
          <p:nvPr/>
        </p:nvSpPr>
        <p:spPr bwMode="auto">
          <a:xfrm>
            <a:off x="314325" y="4244975"/>
            <a:ext cx="1525588" cy="320675"/>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      3      1</a:t>
            </a:r>
            <a:endParaRPr lang="en-US" b="0">
              <a:solidFill>
                <a:srgbClr val="0000FF"/>
              </a:solidFill>
            </a:endParaRPr>
          </a:p>
        </p:txBody>
      </p:sp>
      <p:sp>
        <p:nvSpPr>
          <p:cNvPr id="10606" name="Rectangle 366"/>
          <p:cNvSpPr>
            <a:spLocks noChangeArrowheads="1"/>
          </p:cNvSpPr>
          <p:nvPr/>
        </p:nvSpPr>
        <p:spPr bwMode="auto">
          <a:xfrm>
            <a:off x="946150" y="4411663"/>
            <a:ext cx="701675" cy="320675"/>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endParaRPr>
          </a:p>
        </p:txBody>
      </p:sp>
      <p:sp>
        <p:nvSpPr>
          <p:cNvPr id="10607" name="Rectangle 367"/>
          <p:cNvSpPr>
            <a:spLocks noChangeArrowheads="1"/>
          </p:cNvSpPr>
          <p:nvPr/>
        </p:nvSpPr>
        <p:spPr bwMode="auto">
          <a:xfrm>
            <a:off x="342900" y="4572000"/>
            <a:ext cx="1503363" cy="320675"/>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       9      3</a:t>
            </a:r>
            <a:endParaRPr lang="en-US" b="0">
              <a:solidFill>
                <a:srgbClr val="0000FF"/>
              </a:solidFill>
            </a:endParaRPr>
          </a:p>
        </p:txBody>
      </p:sp>
      <p:grpSp>
        <p:nvGrpSpPr>
          <p:cNvPr id="4" name="Group 378"/>
          <p:cNvGrpSpPr>
            <a:grpSpLocks/>
          </p:cNvGrpSpPr>
          <p:nvPr/>
        </p:nvGrpSpPr>
        <p:grpSpPr bwMode="auto">
          <a:xfrm>
            <a:off x="2806700" y="3859213"/>
            <a:ext cx="1143000" cy="679450"/>
            <a:chOff x="1768" y="2431"/>
            <a:chExt cx="720" cy="428"/>
          </a:xfrm>
        </p:grpSpPr>
        <p:sp>
          <p:nvSpPr>
            <p:cNvPr id="2133" name="AutoShape 368"/>
            <p:cNvSpPr>
              <a:spLocks noChangeAspect="1" noChangeArrowheads="1" noTextEdit="1"/>
            </p:cNvSpPr>
            <p:nvPr/>
          </p:nvSpPr>
          <p:spPr bwMode="auto">
            <a:xfrm>
              <a:off x="1768" y="2431"/>
              <a:ext cx="720" cy="414"/>
            </a:xfrm>
            <a:prstGeom prst="rect">
              <a:avLst/>
            </a:prstGeom>
            <a:noFill/>
            <a:ln w="9525">
              <a:noFill/>
              <a:miter lim="800000"/>
              <a:headEnd/>
              <a:tailEnd/>
            </a:ln>
          </p:spPr>
          <p:txBody>
            <a:bodyPr/>
            <a:lstStyle/>
            <a:p>
              <a:endParaRPr lang="en-US"/>
            </a:p>
          </p:txBody>
        </p:sp>
        <p:sp>
          <p:nvSpPr>
            <p:cNvPr id="2134" name="Line 370"/>
            <p:cNvSpPr>
              <a:spLocks noChangeShapeType="1"/>
            </p:cNvSpPr>
            <p:nvPr/>
          </p:nvSpPr>
          <p:spPr bwMode="auto">
            <a:xfrm>
              <a:off x="1795" y="2645"/>
              <a:ext cx="257" cy="1"/>
            </a:xfrm>
            <a:prstGeom prst="line">
              <a:avLst/>
            </a:prstGeom>
            <a:noFill/>
            <a:ln w="12700">
              <a:solidFill>
                <a:srgbClr val="0000FF"/>
              </a:solidFill>
              <a:round/>
              <a:headEnd/>
              <a:tailEnd/>
            </a:ln>
          </p:spPr>
          <p:txBody>
            <a:bodyPr/>
            <a:lstStyle/>
            <a:p>
              <a:endParaRPr lang="en-US"/>
            </a:p>
          </p:txBody>
        </p:sp>
        <p:sp>
          <p:nvSpPr>
            <p:cNvPr id="2135" name="Line 371"/>
            <p:cNvSpPr>
              <a:spLocks noChangeShapeType="1"/>
            </p:cNvSpPr>
            <p:nvPr/>
          </p:nvSpPr>
          <p:spPr bwMode="auto">
            <a:xfrm>
              <a:off x="2197" y="2645"/>
              <a:ext cx="260" cy="1"/>
            </a:xfrm>
            <a:prstGeom prst="line">
              <a:avLst/>
            </a:prstGeom>
            <a:noFill/>
            <a:ln w="12700">
              <a:solidFill>
                <a:srgbClr val="0000FF"/>
              </a:solidFill>
              <a:round/>
              <a:headEnd/>
              <a:tailEnd/>
            </a:ln>
          </p:spPr>
          <p:txBody>
            <a:bodyPr/>
            <a:lstStyle/>
            <a:p>
              <a:endParaRPr lang="en-US"/>
            </a:p>
          </p:txBody>
        </p:sp>
        <p:sp>
          <p:nvSpPr>
            <p:cNvPr id="2136" name="Rectangle 372"/>
            <p:cNvSpPr>
              <a:spLocks noChangeArrowheads="1"/>
            </p:cNvSpPr>
            <p:nvPr/>
          </p:nvSpPr>
          <p:spPr bwMode="auto">
            <a:xfrm>
              <a:off x="1805" y="2441"/>
              <a:ext cx="681"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FF"/>
                  </a:solidFill>
                  <a:latin typeface="Times New Roman" pitchFamily="18" charset="0"/>
                </a:rPr>
                <a:t>AB’   AC’</a:t>
              </a:r>
              <a:endParaRPr lang="en-US">
                <a:solidFill>
                  <a:srgbClr val="0000FF"/>
                </a:solidFill>
              </a:endParaRPr>
            </a:p>
          </p:txBody>
        </p:sp>
        <p:sp>
          <p:nvSpPr>
            <p:cNvPr id="2137" name="Rectangle 373"/>
            <p:cNvSpPr>
              <a:spLocks noChangeArrowheads="1"/>
            </p:cNvSpPr>
            <p:nvPr/>
          </p:nvSpPr>
          <p:spPr bwMode="auto">
            <a:xfrm>
              <a:off x="2080" y="2542"/>
              <a:ext cx="90" cy="192"/>
            </a:xfrm>
            <a:prstGeom prst="rect">
              <a:avLst/>
            </a:prstGeom>
            <a:noFill/>
            <a:ln w="9525">
              <a:noFill/>
              <a:miter lim="800000"/>
              <a:headEnd/>
              <a:tailEnd/>
            </a:ln>
          </p:spPr>
          <p:txBody>
            <a:bodyPr wrap="none" lIns="0" tIns="0" rIns="0" bIns="0">
              <a:spAutoFit/>
            </a:bodyPr>
            <a:lstStyle/>
            <a:p>
              <a:pPr eaLnBrk="0" hangingPunct="0"/>
              <a:r>
                <a:rPr lang="en-US" sz="2000" b="0">
                  <a:solidFill>
                    <a:srgbClr val="0000FF"/>
                  </a:solidFill>
                  <a:latin typeface="Times New Roman" pitchFamily="18" charset="0"/>
                </a:rPr>
                <a:t>=</a:t>
              </a:r>
              <a:endParaRPr lang="en-US" b="0">
                <a:solidFill>
                  <a:srgbClr val="0000FF"/>
                </a:solidFill>
              </a:endParaRPr>
            </a:p>
          </p:txBody>
        </p:sp>
        <p:sp>
          <p:nvSpPr>
            <p:cNvPr id="2138" name="Rectangle 374"/>
            <p:cNvSpPr>
              <a:spLocks noChangeArrowheads="1"/>
            </p:cNvSpPr>
            <p:nvPr/>
          </p:nvSpPr>
          <p:spPr bwMode="auto">
            <a:xfrm>
              <a:off x="1817" y="2667"/>
              <a:ext cx="615" cy="192"/>
            </a:xfrm>
            <a:prstGeom prst="rect">
              <a:avLst/>
            </a:prstGeom>
            <a:noFill/>
            <a:ln w="9525">
              <a:noFill/>
              <a:miter lim="800000"/>
              <a:headEnd/>
              <a:tailEnd/>
            </a:ln>
          </p:spPr>
          <p:txBody>
            <a:bodyPr wrap="none" lIns="0" tIns="0" rIns="0" bIns="0">
              <a:spAutoFit/>
            </a:bodyPr>
            <a:lstStyle/>
            <a:p>
              <a:pPr eaLnBrk="0" hangingPunct="0"/>
              <a:r>
                <a:rPr lang="en-US" sz="2000">
                  <a:solidFill>
                    <a:srgbClr val="0000FF"/>
                  </a:solidFill>
                  <a:latin typeface="Times New Roman" pitchFamily="18" charset="0"/>
                </a:rPr>
                <a:t>AB    AC</a:t>
              </a:r>
              <a:endParaRPr lang="en-US">
                <a:solidFill>
                  <a:srgbClr val="0000FF"/>
                </a:solidFill>
              </a:endParaRPr>
            </a:p>
          </p:txBody>
        </p:sp>
      </p:grpSp>
      <p:sp>
        <p:nvSpPr>
          <p:cNvPr id="10616" name="Text Box 376"/>
          <p:cNvSpPr txBox="1">
            <a:spLocks noChangeArrowheads="1"/>
          </p:cNvSpPr>
          <p:nvPr/>
        </p:nvSpPr>
        <p:spPr bwMode="auto">
          <a:xfrm>
            <a:off x="4724400" y="3108325"/>
            <a:ext cx="2819400" cy="930275"/>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Times New Roman" pitchFamily="18" charset="0"/>
              </a:rPr>
              <a:t>Tính độ dài AC”?</a:t>
            </a:r>
          </a:p>
          <a:p>
            <a:pPr eaLnBrk="0" hangingPunct="0">
              <a:spcBef>
                <a:spcPct val="50000"/>
              </a:spcBef>
            </a:pPr>
            <a:endParaRPr lang="en-US" sz="2200">
              <a:solidFill>
                <a:srgbClr val="0000FF"/>
              </a:solidFill>
              <a:latin typeface="Times New Roman" pitchFamily="18" charset="0"/>
            </a:endParaRPr>
          </a:p>
        </p:txBody>
      </p:sp>
      <p:sp>
        <p:nvSpPr>
          <p:cNvPr id="2098" name="Text Box 379"/>
          <p:cNvSpPr txBox="1">
            <a:spLocks noChangeArrowheads="1"/>
          </p:cNvSpPr>
          <p:nvPr/>
        </p:nvSpPr>
        <p:spPr bwMode="auto">
          <a:xfrm>
            <a:off x="3794125" y="4684713"/>
            <a:ext cx="184150" cy="366712"/>
          </a:xfrm>
          <a:prstGeom prst="rect">
            <a:avLst/>
          </a:prstGeom>
          <a:noFill/>
          <a:ln w="9525">
            <a:noFill/>
            <a:miter lim="800000"/>
            <a:headEnd/>
            <a:tailEnd/>
          </a:ln>
        </p:spPr>
        <p:txBody>
          <a:bodyPr wrap="none">
            <a:spAutoFit/>
          </a:bodyPr>
          <a:lstStyle/>
          <a:p>
            <a:pPr eaLnBrk="0" hangingPunct="0"/>
            <a:endParaRPr lang="en-US" b="0"/>
          </a:p>
        </p:txBody>
      </p:sp>
      <p:sp>
        <p:nvSpPr>
          <p:cNvPr id="10622" name="Line 382"/>
          <p:cNvSpPr>
            <a:spLocks noChangeShapeType="1"/>
          </p:cNvSpPr>
          <p:nvPr/>
        </p:nvSpPr>
        <p:spPr bwMode="auto">
          <a:xfrm>
            <a:off x="3962400" y="3733800"/>
            <a:ext cx="0" cy="914400"/>
          </a:xfrm>
          <a:prstGeom prst="line">
            <a:avLst/>
          </a:prstGeom>
          <a:noFill/>
          <a:ln w="9525">
            <a:solidFill>
              <a:srgbClr val="FF0000"/>
            </a:solidFill>
            <a:round/>
            <a:headEnd/>
            <a:tailEnd/>
          </a:ln>
        </p:spPr>
        <p:txBody>
          <a:bodyPr/>
          <a:lstStyle/>
          <a:p>
            <a:endParaRPr lang="en-US"/>
          </a:p>
        </p:txBody>
      </p:sp>
      <p:sp>
        <p:nvSpPr>
          <p:cNvPr id="10623" name="Line 383"/>
          <p:cNvSpPr>
            <a:spLocks noChangeShapeType="1"/>
          </p:cNvSpPr>
          <p:nvPr/>
        </p:nvSpPr>
        <p:spPr bwMode="auto">
          <a:xfrm>
            <a:off x="2819400" y="3733800"/>
            <a:ext cx="1143000" cy="0"/>
          </a:xfrm>
          <a:prstGeom prst="line">
            <a:avLst/>
          </a:prstGeom>
          <a:noFill/>
          <a:ln w="9525">
            <a:solidFill>
              <a:srgbClr val="FF0000"/>
            </a:solidFill>
            <a:round/>
            <a:headEnd/>
            <a:tailEnd/>
          </a:ln>
        </p:spPr>
        <p:txBody>
          <a:bodyPr/>
          <a:lstStyle/>
          <a:p>
            <a:endParaRPr lang="en-US"/>
          </a:p>
        </p:txBody>
      </p:sp>
      <p:grpSp>
        <p:nvGrpSpPr>
          <p:cNvPr id="5" name="Group 385"/>
          <p:cNvGrpSpPr>
            <a:grpSpLocks/>
          </p:cNvGrpSpPr>
          <p:nvPr/>
        </p:nvGrpSpPr>
        <p:grpSpPr bwMode="auto">
          <a:xfrm>
            <a:off x="2819400" y="3733800"/>
            <a:ext cx="1143000" cy="914400"/>
            <a:chOff x="1776" y="2352"/>
            <a:chExt cx="720" cy="576"/>
          </a:xfrm>
        </p:grpSpPr>
        <p:sp>
          <p:nvSpPr>
            <p:cNvPr id="2131" name="Line 381"/>
            <p:cNvSpPr>
              <a:spLocks noChangeShapeType="1"/>
            </p:cNvSpPr>
            <p:nvPr/>
          </p:nvSpPr>
          <p:spPr bwMode="auto">
            <a:xfrm>
              <a:off x="1776" y="2352"/>
              <a:ext cx="0" cy="576"/>
            </a:xfrm>
            <a:prstGeom prst="line">
              <a:avLst/>
            </a:prstGeom>
            <a:noFill/>
            <a:ln w="9525">
              <a:solidFill>
                <a:srgbClr val="FF0000"/>
              </a:solidFill>
              <a:round/>
              <a:headEnd/>
              <a:tailEnd/>
            </a:ln>
          </p:spPr>
          <p:txBody>
            <a:bodyPr/>
            <a:lstStyle/>
            <a:p>
              <a:endParaRPr lang="en-US"/>
            </a:p>
          </p:txBody>
        </p:sp>
        <p:sp>
          <p:nvSpPr>
            <p:cNvPr id="2132" name="Line 384"/>
            <p:cNvSpPr>
              <a:spLocks noChangeShapeType="1"/>
            </p:cNvSpPr>
            <p:nvPr/>
          </p:nvSpPr>
          <p:spPr bwMode="auto">
            <a:xfrm>
              <a:off x="1776" y="2928"/>
              <a:ext cx="720" cy="0"/>
            </a:xfrm>
            <a:prstGeom prst="line">
              <a:avLst/>
            </a:prstGeom>
            <a:noFill/>
            <a:ln w="9525">
              <a:solidFill>
                <a:srgbClr val="FF0000"/>
              </a:solidFill>
              <a:round/>
              <a:headEnd/>
              <a:tailEnd/>
            </a:ln>
          </p:spPr>
          <p:txBody>
            <a:bodyPr/>
            <a:lstStyle/>
            <a:p>
              <a:endParaRPr lang="en-US"/>
            </a:p>
          </p:txBody>
        </p:sp>
      </p:grpSp>
      <p:grpSp>
        <p:nvGrpSpPr>
          <p:cNvPr id="6" name="Group 394"/>
          <p:cNvGrpSpPr>
            <a:grpSpLocks/>
          </p:cNvGrpSpPr>
          <p:nvPr/>
        </p:nvGrpSpPr>
        <p:grpSpPr bwMode="auto">
          <a:xfrm>
            <a:off x="4724400" y="3886200"/>
            <a:ext cx="3263900" cy="701675"/>
            <a:chOff x="2976" y="2294"/>
            <a:chExt cx="2056" cy="442"/>
          </a:xfrm>
        </p:grpSpPr>
        <p:sp>
          <p:nvSpPr>
            <p:cNvPr id="2124" name="Line 323"/>
            <p:cNvSpPr>
              <a:spLocks noChangeShapeType="1"/>
            </p:cNvSpPr>
            <p:nvPr/>
          </p:nvSpPr>
          <p:spPr bwMode="auto">
            <a:xfrm>
              <a:off x="3168" y="2517"/>
              <a:ext cx="340" cy="1"/>
            </a:xfrm>
            <a:prstGeom prst="line">
              <a:avLst/>
            </a:prstGeom>
            <a:noFill/>
            <a:ln w="12700">
              <a:solidFill>
                <a:srgbClr val="0000FF"/>
              </a:solidFill>
              <a:round/>
              <a:headEnd/>
              <a:tailEnd/>
            </a:ln>
          </p:spPr>
          <p:txBody>
            <a:bodyPr/>
            <a:lstStyle/>
            <a:p>
              <a:endParaRPr lang="en-US"/>
            </a:p>
          </p:txBody>
        </p:sp>
        <p:sp>
          <p:nvSpPr>
            <p:cNvPr id="2125" name="Line 324"/>
            <p:cNvSpPr>
              <a:spLocks noChangeShapeType="1"/>
            </p:cNvSpPr>
            <p:nvPr/>
          </p:nvSpPr>
          <p:spPr bwMode="auto">
            <a:xfrm>
              <a:off x="3661" y="2517"/>
              <a:ext cx="386" cy="1"/>
            </a:xfrm>
            <a:prstGeom prst="line">
              <a:avLst/>
            </a:prstGeom>
            <a:noFill/>
            <a:ln w="12700">
              <a:solidFill>
                <a:srgbClr val="0000FF"/>
              </a:solidFill>
              <a:round/>
              <a:headEnd/>
              <a:tailEnd/>
            </a:ln>
          </p:spPr>
          <p:txBody>
            <a:bodyPr/>
            <a:lstStyle/>
            <a:p>
              <a:endParaRPr lang="en-US"/>
            </a:p>
          </p:txBody>
        </p:sp>
        <p:sp>
          <p:nvSpPr>
            <p:cNvPr id="2126" name="Rectangle 328"/>
            <p:cNvSpPr>
              <a:spLocks noChangeArrowheads="1"/>
            </p:cNvSpPr>
            <p:nvPr/>
          </p:nvSpPr>
          <p:spPr bwMode="auto">
            <a:xfrm>
              <a:off x="3216" y="2294"/>
              <a:ext cx="759"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AB’    AC"</a:t>
              </a:r>
              <a:endParaRPr lang="en-US" b="0">
                <a:solidFill>
                  <a:srgbClr val="0000FF"/>
                </a:solidFill>
              </a:endParaRPr>
            </a:p>
          </p:txBody>
        </p:sp>
        <p:sp>
          <p:nvSpPr>
            <p:cNvPr id="2127" name="Rectangle 329"/>
            <p:cNvSpPr>
              <a:spLocks noChangeArrowheads="1"/>
            </p:cNvSpPr>
            <p:nvPr/>
          </p:nvSpPr>
          <p:spPr bwMode="auto">
            <a:xfrm>
              <a:off x="3536" y="2408"/>
              <a:ext cx="95"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t>
              </a:r>
              <a:endParaRPr lang="en-US" b="0">
                <a:solidFill>
                  <a:srgbClr val="0000FF"/>
                </a:solidFill>
              </a:endParaRPr>
            </a:p>
          </p:txBody>
        </p:sp>
        <p:sp>
          <p:nvSpPr>
            <p:cNvPr id="2128" name="Rectangle 330"/>
            <p:cNvSpPr>
              <a:spLocks noChangeArrowheads="1"/>
            </p:cNvSpPr>
            <p:nvPr/>
          </p:nvSpPr>
          <p:spPr bwMode="auto">
            <a:xfrm>
              <a:off x="3168" y="2534"/>
              <a:ext cx="864" cy="202"/>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Times New Roman" pitchFamily="18" charset="0"/>
                </a:rPr>
                <a:t> AB      AC </a:t>
              </a:r>
              <a:endParaRPr lang="en-US" b="0">
                <a:solidFill>
                  <a:srgbClr val="0000FF"/>
                </a:solidFill>
              </a:endParaRPr>
            </a:p>
          </p:txBody>
        </p:sp>
        <p:sp>
          <p:nvSpPr>
            <p:cNvPr id="2129" name="Rectangle 337"/>
            <p:cNvSpPr>
              <a:spLocks noChangeArrowheads="1"/>
            </p:cNvSpPr>
            <p:nvPr/>
          </p:nvSpPr>
          <p:spPr bwMode="auto">
            <a:xfrm>
              <a:off x="2976" y="2388"/>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endParaRPr>
            </a:p>
          </p:txBody>
        </p:sp>
        <p:sp>
          <p:nvSpPr>
            <p:cNvPr id="2130" name="Text Box 340"/>
            <p:cNvSpPr txBox="1">
              <a:spLocks noChangeArrowheads="1"/>
            </p:cNvSpPr>
            <p:nvPr/>
          </p:nvSpPr>
          <p:spPr bwMode="auto">
            <a:xfrm>
              <a:off x="4098" y="2329"/>
              <a:ext cx="934" cy="269"/>
            </a:xfrm>
            <a:prstGeom prst="rect">
              <a:avLst/>
            </a:prstGeom>
            <a:noFill/>
            <a:ln w="9525">
              <a:noFill/>
              <a:miter lim="800000"/>
              <a:headEnd/>
              <a:tailEnd/>
            </a:ln>
          </p:spPr>
          <p:txBody>
            <a:bodyPr wrap="none">
              <a:spAutoFit/>
            </a:bodyPr>
            <a:lstStyle/>
            <a:p>
              <a:pPr eaLnBrk="0" hangingPunct="0"/>
              <a:r>
                <a:rPr lang="en-US" sz="2200" b="0">
                  <a:solidFill>
                    <a:srgbClr val="0000FF"/>
                  </a:solidFill>
                  <a:latin typeface="Times New Roman" pitchFamily="18" charset="0"/>
                </a:rPr>
                <a:t>(ĐL Ta-lét)</a:t>
              </a:r>
            </a:p>
          </p:txBody>
        </p:sp>
      </p:grpSp>
      <p:grpSp>
        <p:nvGrpSpPr>
          <p:cNvPr id="7" name="Group 393"/>
          <p:cNvGrpSpPr>
            <a:grpSpLocks/>
          </p:cNvGrpSpPr>
          <p:nvPr/>
        </p:nvGrpSpPr>
        <p:grpSpPr bwMode="auto">
          <a:xfrm>
            <a:off x="4800600" y="4495800"/>
            <a:ext cx="4343400" cy="762000"/>
            <a:chOff x="3024" y="2713"/>
            <a:chExt cx="2736" cy="480"/>
          </a:xfrm>
        </p:grpSpPr>
        <p:sp>
          <p:nvSpPr>
            <p:cNvPr id="2108" name="Text Box 252"/>
            <p:cNvSpPr txBox="1">
              <a:spLocks noChangeArrowheads="1"/>
            </p:cNvSpPr>
            <p:nvPr/>
          </p:nvSpPr>
          <p:spPr bwMode="auto">
            <a:xfrm>
              <a:off x="4924" y="2841"/>
              <a:ext cx="836" cy="250"/>
            </a:xfrm>
            <a:prstGeom prst="rect">
              <a:avLst/>
            </a:prstGeom>
            <a:noFill/>
            <a:ln w="9525">
              <a:noFill/>
              <a:miter lim="800000"/>
              <a:headEnd/>
              <a:tailEnd/>
            </a:ln>
          </p:spPr>
          <p:txBody>
            <a:bodyPr>
              <a:spAutoFit/>
            </a:bodyPr>
            <a:lstStyle/>
            <a:p>
              <a:pPr eaLnBrk="0" hangingPunct="0">
                <a:spcBef>
                  <a:spcPct val="50000"/>
                </a:spcBef>
              </a:pPr>
              <a:r>
                <a:rPr lang="en-US" sz="2000" b="0">
                  <a:solidFill>
                    <a:srgbClr val="0000FF"/>
                  </a:solidFill>
                  <a:latin typeface="Garamond" pitchFamily="18" charset="0"/>
                </a:rPr>
                <a:t>=</a:t>
              </a:r>
              <a:r>
                <a:rPr lang="en-US" sz="2000">
                  <a:solidFill>
                    <a:srgbClr val="0000FF"/>
                  </a:solidFill>
                  <a:latin typeface="Garamond" pitchFamily="18" charset="0"/>
                </a:rPr>
                <a:t>  3</a:t>
              </a:r>
              <a:r>
                <a:rPr lang="en-US" b="0">
                  <a:solidFill>
                    <a:srgbClr val="0000FF"/>
                  </a:solidFill>
                  <a:latin typeface="Garamond" pitchFamily="18" charset="0"/>
                </a:rPr>
                <a:t> </a:t>
              </a:r>
              <a:r>
                <a:rPr lang="en-US" b="0">
                  <a:solidFill>
                    <a:srgbClr val="0000FF"/>
                  </a:solidFill>
                  <a:latin typeface="Times New Roman" pitchFamily="18" charset="0"/>
                </a:rPr>
                <a:t>(</a:t>
              </a:r>
              <a:r>
                <a:rPr lang="en-US" sz="2000" b="0">
                  <a:solidFill>
                    <a:srgbClr val="0000FF"/>
                  </a:solidFill>
                  <a:latin typeface="Times New Roman" pitchFamily="18" charset="0"/>
                </a:rPr>
                <a:t>cm</a:t>
              </a:r>
              <a:r>
                <a:rPr lang="en-US" b="0">
                  <a:solidFill>
                    <a:srgbClr val="0000FF"/>
                  </a:solidFill>
                  <a:latin typeface="Times New Roman" pitchFamily="18" charset="0"/>
                </a:rPr>
                <a:t>)</a:t>
              </a:r>
            </a:p>
          </p:txBody>
        </p:sp>
        <p:sp>
          <p:nvSpPr>
            <p:cNvPr id="2109" name="Line 325"/>
            <p:cNvSpPr>
              <a:spLocks noChangeShapeType="1"/>
            </p:cNvSpPr>
            <p:nvPr/>
          </p:nvSpPr>
          <p:spPr bwMode="auto">
            <a:xfrm>
              <a:off x="3234" y="2974"/>
              <a:ext cx="124" cy="1"/>
            </a:xfrm>
            <a:prstGeom prst="line">
              <a:avLst/>
            </a:prstGeom>
            <a:noFill/>
            <a:ln w="12700">
              <a:solidFill>
                <a:srgbClr val="0000FF"/>
              </a:solidFill>
              <a:round/>
              <a:headEnd/>
              <a:tailEnd/>
            </a:ln>
          </p:spPr>
          <p:txBody>
            <a:bodyPr/>
            <a:lstStyle/>
            <a:p>
              <a:endParaRPr lang="en-US"/>
            </a:p>
          </p:txBody>
        </p:sp>
        <p:sp>
          <p:nvSpPr>
            <p:cNvPr id="2110" name="Line 326"/>
            <p:cNvSpPr>
              <a:spLocks noChangeShapeType="1"/>
            </p:cNvSpPr>
            <p:nvPr/>
          </p:nvSpPr>
          <p:spPr bwMode="auto">
            <a:xfrm>
              <a:off x="3661" y="2974"/>
              <a:ext cx="386" cy="1"/>
            </a:xfrm>
            <a:prstGeom prst="line">
              <a:avLst/>
            </a:prstGeom>
            <a:noFill/>
            <a:ln w="12700">
              <a:solidFill>
                <a:srgbClr val="0000FF"/>
              </a:solidFill>
              <a:round/>
              <a:headEnd/>
              <a:tailEnd/>
            </a:ln>
          </p:spPr>
          <p:txBody>
            <a:bodyPr/>
            <a:lstStyle/>
            <a:p>
              <a:endParaRPr lang="en-US"/>
            </a:p>
          </p:txBody>
        </p:sp>
        <p:sp>
          <p:nvSpPr>
            <p:cNvPr id="2111" name="Line 327"/>
            <p:cNvSpPr>
              <a:spLocks noChangeShapeType="1"/>
            </p:cNvSpPr>
            <p:nvPr/>
          </p:nvSpPr>
          <p:spPr bwMode="auto">
            <a:xfrm>
              <a:off x="4691" y="2967"/>
              <a:ext cx="284" cy="1"/>
            </a:xfrm>
            <a:prstGeom prst="line">
              <a:avLst/>
            </a:prstGeom>
            <a:noFill/>
            <a:ln w="12700">
              <a:solidFill>
                <a:srgbClr val="0000FF"/>
              </a:solidFill>
              <a:round/>
              <a:headEnd/>
              <a:tailEnd/>
            </a:ln>
          </p:spPr>
          <p:txBody>
            <a:bodyPr/>
            <a:lstStyle/>
            <a:p>
              <a:endParaRPr lang="en-US"/>
            </a:p>
          </p:txBody>
        </p:sp>
        <p:sp>
          <p:nvSpPr>
            <p:cNvPr id="2112" name="Rectangle 331"/>
            <p:cNvSpPr>
              <a:spLocks noChangeArrowheads="1"/>
            </p:cNvSpPr>
            <p:nvPr/>
          </p:nvSpPr>
          <p:spPr bwMode="auto">
            <a:xfrm>
              <a:off x="3244" y="2966"/>
              <a:ext cx="630"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6           9</a:t>
              </a:r>
              <a:endParaRPr lang="en-US" b="0">
                <a:solidFill>
                  <a:srgbClr val="0000FF"/>
                </a:solidFill>
              </a:endParaRPr>
            </a:p>
          </p:txBody>
        </p:sp>
        <p:sp>
          <p:nvSpPr>
            <p:cNvPr id="2113" name="Rectangle 332"/>
            <p:cNvSpPr>
              <a:spLocks noChangeArrowheads="1"/>
            </p:cNvSpPr>
            <p:nvPr/>
          </p:nvSpPr>
          <p:spPr bwMode="auto">
            <a:xfrm>
              <a:off x="3366" y="2865"/>
              <a:ext cx="263"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endParaRPr>
            </a:p>
          </p:txBody>
        </p:sp>
        <p:sp>
          <p:nvSpPr>
            <p:cNvPr id="2114" name="Rectangle 333"/>
            <p:cNvSpPr>
              <a:spLocks noChangeArrowheads="1"/>
            </p:cNvSpPr>
            <p:nvPr/>
          </p:nvSpPr>
          <p:spPr bwMode="auto">
            <a:xfrm>
              <a:off x="3243" y="2736"/>
              <a:ext cx="76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2         AC"</a:t>
              </a:r>
            </a:p>
          </p:txBody>
        </p:sp>
        <p:sp>
          <p:nvSpPr>
            <p:cNvPr id="2115" name="Rectangle 334"/>
            <p:cNvSpPr>
              <a:spLocks noChangeArrowheads="1"/>
            </p:cNvSpPr>
            <p:nvPr/>
          </p:nvSpPr>
          <p:spPr bwMode="auto">
            <a:xfrm>
              <a:off x="4684" y="2713"/>
              <a:ext cx="210"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2.9</a:t>
              </a:r>
              <a:endParaRPr lang="en-US" b="0">
                <a:solidFill>
                  <a:srgbClr val="0000FF"/>
                </a:solidFill>
              </a:endParaRPr>
            </a:p>
          </p:txBody>
        </p:sp>
        <p:sp>
          <p:nvSpPr>
            <p:cNvPr id="2116" name="Rectangle 335"/>
            <p:cNvSpPr>
              <a:spLocks noChangeArrowheads="1"/>
            </p:cNvSpPr>
            <p:nvPr/>
          </p:nvSpPr>
          <p:spPr bwMode="auto">
            <a:xfrm>
              <a:off x="4267" y="2858"/>
              <a:ext cx="397"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a:t>
              </a:r>
              <a:endParaRPr lang="en-US" b="0">
                <a:solidFill>
                  <a:srgbClr val="0000FF"/>
                </a:solidFill>
              </a:endParaRPr>
            </a:p>
          </p:txBody>
        </p:sp>
        <p:sp>
          <p:nvSpPr>
            <p:cNvPr id="2117" name="Rectangle 336"/>
            <p:cNvSpPr>
              <a:spLocks noChangeArrowheads="1"/>
            </p:cNvSpPr>
            <p:nvPr/>
          </p:nvSpPr>
          <p:spPr bwMode="auto">
            <a:xfrm>
              <a:off x="4764" y="2991"/>
              <a:ext cx="8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a:t>
              </a:r>
              <a:endParaRPr lang="en-US" b="0">
                <a:solidFill>
                  <a:srgbClr val="0000FF"/>
                </a:solidFill>
              </a:endParaRPr>
            </a:p>
          </p:txBody>
        </p:sp>
        <p:sp>
          <p:nvSpPr>
            <p:cNvPr id="2118" name="Rectangle 338"/>
            <p:cNvSpPr>
              <a:spLocks noChangeArrowheads="1"/>
            </p:cNvSpPr>
            <p:nvPr/>
          </p:nvSpPr>
          <p:spPr bwMode="auto">
            <a:xfrm>
              <a:off x="3024" y="2845"/>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endParaRPr>
            </a:p>
          </p:txBody>
        </p:sp>
        <p:sp>
          <p:nvSpPr>
            <p:cNvPr id="2119" name="Rectangle 339"/>
            <p:cNvSpPr>
              <a:spLocks noChangeArrowheads="1"/>
            </p:cNvSpPr>
            <p:nvPr/>
          </p:nvSpPr>
          <p:spPr bwMode="auto">
            <a:xfrm>
              <a:off x="4060" y="2838"/>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endParaRPr>
            </a:p>
          </p:txBody>
        </p:sp>
        <p:sp>
          <p:nvSpPr>
            <p:cNvPr id="2120" name="Line 386"/>
            <p:cNvSpPr>
              <a:spLocks noChangeShapeType="1"/>
            </p:cNvSpPr>
            <p:nvPr/>
          </p:nvSpPr>
          <p:spPr bwMode="auto">
            <a:xfrm>
              <a:off x="5088" y="2832"/>
              <a:ext cx="0" cy="288"/>
            </a:xfrm>
            <a:prstGeom prst="line">
              <a:avLst/>
            </a:prstGeom>
            <a:noFill/>
            <a:ln w="9525">
              <a:solidFill>
                <a:srgbClr val="FF0000"/>
              </a:solidFill>
              <a:round/>
              <a:headEnd/>
              <a:tailEnd/>
            </a:ln>
          </p:spPr>
          <p:txBody>
            <a:bodyPr/>
            <a:lstStyle/>
            <a:p>
              <a:endParaRPr lang="en-US"/>
            </a:p>
          </p:txBody>
        </p:sp>
        <p:sp>
          <p:nvSpPr>
            <p:cNvPr id="2121" name="Line 387"/>
            <p:cNvSpPr>
              <a:spLocks noChangeShapeType="1"/>
            </p:cNvSpPr>
            <p:nvPr/>
          </p:nvSpPr>
          <p:spPr bwMode="auto">
            <a:xfrm>
              <a:off x="5568" y="2832"/>
              <a:ext cx="0" cy="288"/>
            </a:xfrm>
            <a:prstGeom prst="line">
              <a:avLst/>
            </a:prstGeom>
            <a:noFill/>
            <a:ln w="9525">
              <a:solidFill>
                <a:srgbClr val="FF0000"/>
              </a:solidFill>
              <a:round/>
              <a:headEnd/>
              <a:tailEnd/>
            </a:ln>
          </p:spPr>
          <p:txBody>
            <a:bodyPr/>
            <a:lstStyle/>
            <a:p>
              <a:endParaRPr lang="en-US"/>
            </a:p>
          </p:txBody>
        </p:sp>
        <p:sp>
          <p:nvSpPr>
            <p:cNvPr id="2122" name="Line 388"/>
            <p:cNvSpPr>
              <a:spLocks noChangeShapeType="1"/>
            </p:cNvSpPr>
            <p:nvPr/>
          </p:nvSpPr>
          <p:spPr bwMode="auto">
            <a:xfrm>
              <a:off x="5088" y="2832"/>
              <a:ext cx="480" cy="0"/>
            </a:xfrm>
            <a:prstGeom prst="line">
              <a:avLst/>
            </a:prstGeom>
            <a:noFill/>
            <a:ln w="9525">
              <a:solidFill>
                <a:srgbClr val="FF0000"/>
              </a:solidFill>
              <a:round/>
              <a:headEnd/>
              <a:tailEnd/>
            </a:ln>
          </p:spPr>
          <p:txBody>
            <a:bodyPr/>
            <a:lstStyle/>
            <a:p>
              <a:endParaRPr lang="en-US"/>
            </a:p>
          </p:txBody>
        </p:sp>
        <p:sp>
          <p:nvSpPr>
            <p:cNvPr id="2123" name="Line 389"/>
            <p:cNvSpPr>
              <a:spLocks noChangeShapeType="1"/>
            </p:cNvSpPr>
            <p:nvPr/>
          </p:nvSpPr>
          <p:spPr bwMode="auto">
            <a:xfrm>
              <a:off x="5088" y="3120"/>
              <a:ext cx="480" cy="0"/>
            </a:xfrm>
            <a:prstGeom prst="line">
              <a:avLst/>
            </a:prstGeom>
            <a:noFill/>
            <a:ln w="9525">
              <a:solidFill>
                <a:srgbClr val="FF0000"/>
              </a:solidFill>
              <a:round/>
              <a:headEnd/>
              <a:tailEnd/>
            </a:ln>
          </p:spPr>
          <p:txBody>
            <a:bodyPr/>
            <a:lstStyle/>
            <a:p>
              <a:endParaRPr lang="en-US"/>
            </a:p>
          </p:txBody>
        </p:sp>
      </p:grpSp>
      <p:sp>
        <p:nvSpPr>
          <p:cNvPr id="10632" name="Oval 392"/>
          <p:cNvSpPr>
            <a:spLocks noChangeArrowheads="1"/>
          </p:cNvSpPr>
          <p:nvPr/>
        </p:nvSpPr>
        <p:spPr bwMode="auto">
          <a:xfrm rot="21278651" flipH="1">
            <a:off x="4360863" y="879475"/>
            <a:ext cx="46037" cy="60325"/>
          </a:xfrm>
          <a:prstGeom prst="ellipse">
            <a:avLst/>
          </a:prstGeom>
          <a:solidFill>
            <a:srgbClr val="0000FF"/>
          </a:solidFill>
          <a:ln w="9525">
            <a:solidFill>
              <a:srgbClr val="0000FF"/>
            </a:solidFill>
            <a:round/>
            <a:headEnd/>
            <a:tailEnd/>
          </a:ln>
        </p:spPr>
        <p:txBody>
          <a:bodyPr wrap="none" anchor="ctr"/>
          <a:lstStyle/>
          <a:p>
            <a:endParaRPr lang="en-US"/>
          </a:p>
        </p:txBody>
      </p:sp>
      <p:sp>
        <p:nvSpPr>
          <p:cNvPr id="10638" name="AutoShape 398"/>
          <p:cNvSpPr>
            <a:spLocks noChangeArrowheads="1"/>
          </p:cNvSpPr>
          <p:nvPr/>
        </p:nvSpPr>
        <p:spPr bwMode="auto">
          <a:xfrm>
            <a:off x="5257800" y="3581400"/>
            <a:ext cx="228600" cy="228600"/>
          </a:xfrm>
          <a:prstGeom prst="triangle">
            <a:avLst>
              <a:gd name="adj" fmla="val 50000"/>
            </a:avLst>
          </a:prstGeom>
          <a:noFill/>
          <a:ln w="19050">
            <a:solidFill>
              <a:srgbClr val="0000FF"/>
            </a:solidFill>
            <a:miter lim="800000"/>
            <a:headEnd/>
            <a:tailEnd/>
          </a:ln>
        </p:spPr>
        <p:txBody>
          <a:bodyPr wrap="none" anchor="ctr"/>
          <a:lstStyle/>
          <a:p>
            <a:endParaRPr lang="en-US"/>
          </a:p>
        </p:txBody>
      </p:sp>
      <p:sp>
        <p:nvSpPr>
          <p:cNvPr id="10641" name="Text Box 401"/>
          <p:cNvSpPr txBox="1">
            <a:spLocks noChangeArrowheads="1"/>
          </p:cNvSpPr>
          <p:nvPr/>
        </p:nvSpPr>
        <p:spPr bwMode="auto">
          <a:xfrm>
            <a:off x="304800" y="715963"/>
            <a:ext cx="1828800" cy="427037"/>
          </a:xfrm>
          <a:prstGeom prst="rect">
            <a:avLst/>
          </a:prstGeom>
          <a:noFill/>
          <a:ln w="9525">
            <a:noFill/>
            <a:miter lim="800000"/>
            <a:headEnd/>
            <a:tailEnd/>
          </a:ln>
        </p:spPr>
        <p:txBody>
          <a:bodyPr>
            <a:spAutoFit/>
          </a:bodyPr>
          <a:lstStyle/>
          <a:p>
            <a:pPr eaLnBrk="0" hangingPunct="0">
              <a:spcBef>
                <a:spcPct val="50000"/>
              </a:spcBef>
            </a:pPr>
            <a:r>
              <a:rPr lang="en-US" sz="2200" b="0">
                <a:solidFill>
                  <a:srgbClr val="0000FF"/>
                </a:solidFill>
                <a:latin typeface="Times New Roman" pitchFamily="18" charset="0"/>
              </a:rPr>
              <a:t>Cho hình vẽ:</a:t>
            </a:r>
          </a:p>
        </p:txBody>
      </p:sp>
      <p:sp>
        <p:nvSpPr>
          <p:cNvPr id="10642" name="Text Box 402"/>
          <p:cNvSpPr txBox="1">
            <a:spLocks noChangeArrowheads="1"/>
          </p:cNvSpPr>
          <p:nvPr/>
        </p:nvSpPr>
        <p:spPr bwMode="auto">
          <a:xfrm>
            <a:off x="1828800" y="4343400"/>
            <a:ext cx="609600" cy="396875"/>
          </a:xfrm>
          <a:prstGeom prst="rect">
            <a:avLst/>
          </a:prstGeom>
          <a:noFill/>
          <a:ln w="9525">
            <a:noFill/>
            <a:miter lim="800000"/>
            <a:headEnd/>
            <a:tailEnd/>
          </a:ln>
        </p:spPr>
        <p:txBody>
          <a:bodyPr>
            <a:spAutoFit/>
          </a:bodyPr>
          <a:lstStyle/>
          <a:p>
            <a:pPr>
              <a:spcBef>
                <a:spcPct val="50000"/>
              </a:spcBef>
            </a:pPr>
            <a:r>
              <a:rPr lang="en-US" sz="2000" b="0">
                <a:solidFill>
                  <a:srgbClr val="0000FF"/>
                </a:solidFill>
              </a:rPr>
              <a:t>(gt)</a:t>
            </a:r>
          </a:p>
        </p:txBody>
      </p:sp>
      <p:sp>
        <p:nvSpPr>
          <p:cNvPr id="8" name="TextBox 7"/>
          <p:cNvSpPr txBox="1"/>
          <p:nvPr/>
        </p:nvSpPr>
        <p:spPr>
          <a:xfrm>
            <a:off x="183023" y="5257800"/>
            <a:ext cx="86106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xét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thẳng</a:t>
            </a:r>
            <a:r>
              <a:rPr lang="en-US" sz="2400" dirty="0" smtClean="0">
                <a:latin typeface="Times New Roman" pitchFamily="18" charset="0"/>
                <a:cs typeface="Times New Roman" pitchFamily="18" charset="0"/>
              </a:rPr>
              <a:t> BC’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BC’’?</a:t>
            </a:r>
            <a:endParaRPr lang="en-US" sz="24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1"/>
                                        </p:tgtEl>
                                        <p:attrNameLst>
                                          <p:attrName>style.visibility</p:attrName>
                                        </p:attrNameLst>
                                      </p:cBhvr>
                                      <p:to>
                                        <p:strVal val="visible"/>
                                      </p:to>
                                    </p:set>
                                    <p:animEffect transition="in" filter="fade">
                                      <p:cBhvr>
                                        <p:cTn id="7" dur="1000"/>
                                        <p:tgtEl>
                                          <p:spTgt spid="1064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282"/>
                                        </p:tgtEl>
                                        <p:attrNameLst>
                                          <p:attrName>style.visibility</p:attrName>
                                        </p:attrNameLst>
                                      </p:cBhvr>
                                      <p:to>
                                        <p:strVal val="visible"/>
                                      </p:to>
                                    </p:set>
                                    <p:animEffect transition="in" filter="fade">
                                      <p:cBhvr>
                                        <p:cTn id="15" dur="1000"/>
                                        <p:tgtEl>
                                          <p:spTgt spid="1028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284"/>
                                        </p:tgtEl>
                                        <p:attrNameLst>
                                          <p:attrName>style.visibility</p:attrName>
                                        </p:attrNameLst>
                                      </p:cBhvr>
                                      <p:to>
                                        <p:strVal val="visible"/>
                                      </p:to>
                                    </p:set>
                                    <p:animEffect transition="in" filter="fade">
                                      <p:cBhvr>
                                        <p:cTn id="19" dur="1000"/>
                                        <p:tgtEl>
                                          <p:spTgt spid="1028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85"/>
                                        </p:tgtEl>
                                        <p:attrNameLst>
                                          <p:attrName>style.visibility</p:attrName>
                                        </p:attrNameLst>
                                      </p:cBhvr>
                                      <p:to>
                                        <p:strVal val="visible"/>
                                      </p:to>
                                    </p:set>
                                    <p:animEffect transition="in" filter="fade">
                                      <p:cBhvr>
                                        <p:cTn id="23" dur="1000"/>
                                        <p:tgtEl>
                                          <p:spTgt spid="10285"/>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286"/>
                                        </p:tgtEl>
                                        <p:attrNameLst>
                                          <p:attrName>style.visibility</p:attrName>
                                        </p:attrNameLst>
                                      </p:cBhvr>
                                      <p:to>
                                        <p:strVal val="visible"/>
                                      </p:to>
                                    </p:set>
                                    <p:animEffect transition="in" filter="fade">
                                      <p:cBhvr>
                                        <p:cTn id="27" dur="1000"/>
                                        <p:tgtEl>
                                          <p:spTgt spid="1028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0409"/>
                                        </p:tgtEl>
                                        <p:attrNameLst>
                                          <p:attrName>style.visibility</p:attrName>
                                        </p:attrNameLst>
                                      </p:cBhvr>
                                      <p:to>
                                        <p:strVal val="visible"/>
                                      </p:to>
                                    </p:set>
                                    <p:animEffect transition="in" filter="fade">
                                      <p:cBhvr>
                                        <p:cTn id="31" dur="2000"/>
                                        <p:tgtEl>
                                          <p:spTgt spid="1040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39"/>
                                        </p:tgtEl>
                                        <p:attrNameLst>
                                          <p:attrName>style.visibility</p:attrName>
                                        </p:attrNameLst>
                                      </p:cBhvr>
                                      <p:to>
                                        <p:strVal val="visible"/>
                                      </p:to>
                                    </p:set>
                                    <p:animEffect transition="in" filter="fade">
                                      <p:cBhvr>
                                        <p:cTn id="34" dur="2000"/>
                                        <p:tgtEl>
                                          <p:spTgt spid="10339"/>
                                        </p:tgtEl>
                                      </p:cBhvr>
                                    </p:animEffect>
                                  </p:childTnLst>
                                </p:cTn>
                              </p:par>
                            </p:childTnLst>
                          </p:cTn>
                        </p:par>
                        <p:par>
                          <p:cTn id="35" fill="hold">
                            <p:stCondLst>
                              <p:cond delay="8000"/>
                            </p:stCondLst>
                            <p:childTnLst>
                              <p:par>
                                <p:cTn id="36" presetID="10" presetClass="entr" presetSubtype="0" fill="hold" grpId="0" nodeType="afterEffect">
                                  <p:stCondLst>
                                    <p:cond delay="0"/>
                                  </p:stCondLst>
                                  <p:childTnLst>
                                    <p:set>
                                      <p:cBhvr>
                                        <p:cTn id="37" dur="1" fill="hold">
                                          <p:stCondLst>
                                            <p:cond delay="0"/>
                                          </p:stCondLst>
                                        </p:cTn>
                                        <p:tgtEl>
                                          <p:spTgt spid="10289"/>
                                        </p:tgtEl>
                                        <p:attrNameLst>
                                          <p:attrName>style.visibility</p:attrName>
                                        </p:attrNameLst>
                                      </p:cBhvr>
                                      <p:to>
                                        <p:strVal val="visible"/>
                                      </p:to>
                                    </p:set>
                                    <p:animEffect transition="in" filter="fade">
                                      <p:cBhvr>
                                        <p:cTn id="38" dur="1000"/>
                                        <p:tgtEl>
                                          <p:spTgt spid="10289"/>
                                        </p:tgtEl>
                                      </p:cBhvr>
                                    </p:animEffect>
                                  </p:childTnLst>
                                </p:cTn>
                              </p:par>
                              <p:par>
                                <p:cTn id="39" presetID="10" presetClass="entr" presetSubtype="0" fill="hold" grpId="0" nodeType="withEffect">
                                  <p:stCondLst>
                                    <p:cond delay="1600"/>
                                  </p:stCondLst>
                                  <p:childTnLst>
                                    <p:set>
                                      <p:cBhvr>
                                        <p:cTn id="40" dur="1" fill="hold">
                                          <p:stCondLst>
                                            <p:cond delay="0"/>
                                          </p:stCondLst>
                                        </p:cTn>
                                        <p:tgtEl>
                                          <p:spTgt spid="10408"/>
                                        </p:tgtEl>
                                        <p:attrNameLst>
                                          <p:attrName>style.visibility</p:attrName>
                                        </p:attrNameLst>
                                      </p:cBhvr>
                                      <p:to>
                                        <p:strVal val="visible"/>
                                      </p:to>
                                    </p:set>
                                    <p:animEffect transition="in" filter="fade">
                                      <p:cBhvr>
                                        <p:cTn id="41" dur="2000"/>
                                        <p:tgtEl>
                                          <p:spTgt spid="10408"/>
                                        </p:tgtEl>
                                      </p:cBhvr>
                                    </p:animEffect>
                                  </p:childTnLst>
                                </p:cTn>
                              </p:par>
                              <p:par>
                                <p:cTn id="42" presetID="10" presetClass="entr" presetSubtype="0" fill="hold" grpId="0" nodeType="withEffect">
                                  <p:stCondLst>
                                    <p:cond delay="1600"/>
                                  </p:stCondLst>
                                  <p:childTnLst>
                                    <p:set>
                                      <p:cBhvr>
                                        <p:cTn id="43" dur="1" fill="hold">
                                          <p:stCondLst>
                                            <p:cond delay="0"/>
                                          </p:stCondLst>
                                        </p:cTn>
                                        <p:tgtEl>
                                          <p:spTgt spid="10288"/>
                                        </p:tgtEl>
                                        <p:attrNameLst>
                                          <p:attrName>style.visibility</p:attrName>
                                        </p:attrNameLst>
                                      </p:cBhvr>
                                      <p:to>
                                        <p:strVal val="visible"/>
                                      </p:to>
                                    </p:set>
                                    <p:animEffect transition="in" filter="fade">
                                      <p:cBhvr>
                                        <p:cTn id="44" dur="2000"/>
                                        <p:tgtEl>
                                          <p:spTgt spid="10288"/>
                                        </p:tgtEl>
                                      </p:cBhvr>
                                    </p:animEffect>
                                  </p:childTnLst>
                                </p:cTn>
                              </p:par>
                            </p:childTnLst>
                          </p:cTn>
                        </p:par>
                        <p:par>
                          <p:cTn id="45" fill="hold">
                            <p:stCondLst>
                              <p:cond delay="11600"/>
                            </p:stCondLst>
                            <p:childTnLst>
                              <p:par>
                                <p:cTn id="46" presetID="10" presetClass="entr" presetSubtype="0" fill="hold" nodeType="afterEffect">
                                  <p:stCondLst>
                                    <p:cond delay="0"/>
                                  </p:stCondLst>
                                  <p:childTnLst>
                                    <p:set>
                                      <p:cBhvr>
                                        <p:cTn id="47" dur="1" fill="hold">
                                          <p:stCondLst>
                                            <p:cond delay="0"/>
                                          </p:stCondLst>
                                        </p:cTn>
                                        <p:tgtEl>
                                          <p:spTgt spid="10294">
                                            <p:txEl>
                                              <p:pRg st="0" end="0"/>
                                            </p:txEl>
                                          </p:spTgt>
                                        </p:tgtEl>
                                        <p:attrNameLst>
                                          <p:attrName>style.visibility</p:attrName>
                                        </p:attrNameLst>
                                      </p:cBhvr>
                                      <p:to>
                                        <p:strVal val="visible"/>
                                      </p:to>
                                    </p:set>
                                    <p:animEffect transition="in" filter="fade">
                                      <p:cBhvr>
                                        <p:cTn id="48" dur="1000"/>
                                        <p:tgtEl>
                                          <p:spTgt spid="1029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50000"/>
                                  </p:iterate>
                                  <p:childTnLst>
                                    <p:set>
                                      <p:cBhvr>
                                        <p:cTn id="52" dur="1" fill="hold">
                                          <p:stCondLst>
                                            <p:cond delay="0"/>
                                          </p:stCondLst>
                                        </p:cTn>
                                        <p:tgtEl>
                                          <p:spTgt spid="10275"/>
                                        </p:tgtEl>
                                        <p:attrNameLst>
                                          <p:attrName>style.visibility</p:attrName>
                                        </p:attrNameLst>
                                      </p:cBhvr>
                                      <p:to>
                                        <p:strVal val="visible"/>
                                      </p:to>
                                    </p:set>
                                    <p:animEffect transition="in" filter="wipe(left)">
                                      <p:cBhvr>
                                        <p:cTn id="53" dur="300"/>
                                        <p:tgtEl>
                                          <p:spTgt spid="10275"/>
                                        </p:tgtEl>
                                      </p:cBhvr>
                                    </p:animEffect>
                                  </p:childTnLst>
                                </p:cTn>
                              </p:par>
                            </p:childTnLst>
                          </p:cTn>
                        </p:par>
                        <p:par>
                          <p:cTn id="54" fill="hold">
                            <p:stCondLst>
                              <p:cond delay="1050"/>
                            </p:stCondLst>
                            <p:childTnLst>
                              <p:par>
                                <p:cTn id="55" presetID="10" presetClass="entr" presetSubtype="0" fill="hold" grpId="0" nodeType="afterEffect">
                                  <p:stCondLst>
                                    <p:cond delay="0"/>
                                  </p:stCondLst>
                                  <p:childTnLst>
                                    <p:set>
                                      <p:cBhvr>
                                        <p:cTn id="56" dur="1" fill="hold">
                                          <p:stCondLst>
                                            <p:cond delay="0"/>
                                          </p:stCondLst>
                                        </p:cTn>
                                        <p:tgtEl>
                                          <p:spTgt spid="10385"/>
                                        </p:tgtEl>
                                        <p:attrNameLst>
                                          <p:attrName>style.visibility</p:attrName>
                                        </p:attrNameLst>
                                      </p:cBhvr>
                                      <p:to>
                                        <p:strVal val="visible"/>
                                      </p:to>
                                    </p:set>
                                    <p:animEffect transition="in" filter="fade">
                                      <p:cBhvr>
                                        <p:cTn id="57" dur="1000"/>
                                        <p:tgtEl>
                                          <p:spTgt spid="1038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386"/>
                                        </p:tgtEl>
                                        <p:attrNameLst>
                                          <p:attrName>style.visibility</p:attrName>
                                        </p:attrNameLst>
                                      </p:cBhvr>
                                      <p:to>
                                        <p:strVal val="visible"/>
                                      </p:to>
                                    </p:set>
                                    <p:animEffect transition="in" filter="fade">
                                      <p:cBhvr>
                                        <p:cTn id="60" dur="1000"/>
                                        <p:tgtEl>
                                          <p:spTgt spid="1038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583"/>
                                        </p:tgtEl>
                                        <p:attrNameLst>
                                          <p:attrName>style.visibility</p:attrName>
                                        </p:attrNameLst>
                                      </p:cBhvr>
                                      <p:to>
                                        <p:strVal val="visible"/>
                                      </p:to>
                                    </p:set>
                                    <p:animEffect transition="in" filter="fade">
                                      <p:cBhvr>
                                        <p:cTn id="63" dur="1000"/>
                                        <p:tgtEl>
                                          <p:spTgt spid="105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584"/>
                                        </p:tgtEl>
                                        <p:attrNameLst>
                                          <p:attrName>style.visibility</p:attrName>
                                        </p:attrNameLst>
                                      </p:cBhvr>
                                      <p:to>
                                        <p:strVal val="visible"/>
                                      </p:to>
                                    </p:set>
                                    <p:animEffect transition="in" filter="fade">
                                      <p:cBhvr>
                                        <p:cTn id="66" dur="1000"/>
                                        <p:tgtEl>
                                          <p:spTgt spid="1058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585"/>
                                        </p:tgtEl>
                                        <p:attrNameLst>
                                          <p:attrName>style.visibility</p:attrName>
                                        </p:attrNameLst>
                                      </p:cBhvr>
                                      <p:to>
                                        <p:strVal val="visible"/>
                                      </p:to>
                                    </p:set>
                                    <p:animEffect transition="in" filter="fade">
                                      <p:cBhvr>
                                        <p:cTn id="69" dur="1000"/>
                                        <p:tgtEl>
                                          <p:spTgt spid="1058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588"/>
                                        </p:tgtEl>
                                        <p:attrNameLst>
                                          <p:attrName>style.visibility</p:attrName>
                                        </p:attrNameLst>
                                      </p:cBhvr>
                                      <p:to>
                                        <p:strVal val="visible"/>
                                      </p:to>
                                    </p:set>
                                    <p:animEffect transition="in" filter="fade">
                                      <p:cBhvr>
                                        <p:cTn id="72" dur="1000"/>
                                        <p:tgtEl>
                                          <p:spTgt spid="1058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589"/>
                                        </p:tgtEl>
                                        <p:attrNameLst>
                                          <p:attrName>style.visibility</p:attrName>
                                        </p:attrNameLst>
                                      </p:cBhvr>
                                      <p:to>
                                        <p:strVal val="visible"/>
                                      </p:to>
                                    </p:set>
                                    <p:animEffect transition="in" filter="fade">
                                      <p:cBhvr>
                                        <p:cTn id="75" dur="1000"/>
                                        <p:tgtEl>
                                          <p:spTgt spid="1058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590"/>
                                        </p:tgtEl>
                                        <p:attrNameLst>
                                          <p:attrName>style.visibility</p:attrName>
                                        </p:attrNameLst>
                                      </p:cBhvr>
                                      <p:to>
                                        <p:strVal val="visible"/>
                                      </p:to>
                                    </p:set>
                                    <p:animEffect transition="in" filter="fade">
                                      <p:cBhvr>
                                        <p:cTn id="78" dur="1000"/>
                                        <p:tgtEl>
                                          <p:spTgt spid="1059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602"/>
                                        </p:tgtEl>
                                        <p:attrNameLst>
                                          <p:attrName>style.visibility</p:attrName>
                                        </p:attrNameLst>
                                      </p:cBhvr>
                                      <p:to>
                                        <p:strVal val="visible"/>
                                      </p:to>
                                    </p:set>
                                    <p:animEffect transition="in" filter="fade">
                                      <p:cBhvr>
                                        <p:cTn id="83" dur="1000"/>
                                        <p:tgtEl>
                                          <p:spTgt spid="1060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603"/>
                                        </p:tgtEl>
                                        <p:attrNameLst>
                                          <p:attrName>style.visibility</p:attrName>
                                        </p:attrNameLst>
                                      </p:cBhvr>
                                      <p:to>
                                        <p:strVal val="visible"/>
                                      </p:to>
                                    </p:set>
                                    <p:animEffect transition="in" filter="fade">
                                      <p:cBhvr>
                                        <p:cTn id="86" dur="1000"/>
                                        <p:tgtEl>
                                          <p:spTgt spid="1060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596"/>
                                        </p:tgtEl>
                                        <p:attrNameLst>
                                          <p:attrName>style.visibility</p:attrName>
                                        </p:attrNameLst>
                                      </p:cBhvr>
                                      <p:to>
                                        <p:strVal val="visible"/>
                                      </p:to>
                                    </p:set>
                                    <p:animEffect transition="in" filter="fade">
                                      <p:cBhvr>
                                        <p:cTn id="89" dur="1000"/>
                                        <p:tgtEl>
                                          <p:spTgt spid="105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597"/>
                                        </p:tgtEl>
                                        <p:attrNameLst>
                                          <p:attrName>style.visibility</p:attrName>
                                        </p:attrNameLst>
                                      </p:cBhvr>
                                      <p:to>
                                        <p:strVal val="visible"/>
                                      </p:to>
                                    </p:set>
                                    <p:animEffect transition="in" filter="fade">
                                      <p:cBhvr>
                                        <p:cTn id="92" dur="1000"/>
                                        <p:tgtEl>
                                          <p:spTgt spid="105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598"/>
                                        </p:tgtEl>
                                        <p:attrNameLst>
                                          <p:attrName>style.visibility</p:attrName>
                                        </p:attrNameLst>
                                      </p:cBhvr>
                                      <p:to>
                                        <p:strVal val="visible"/>
                                      </p:to>
                                    </p:set>
                                    <p:animEffect transition="in" filter="fade">
                                      <p:cBhvr>
                                        <p:cTn id="95" dur="1000"/>
                                        <p:tgtEl>
                                          <p:spTgt spid="105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604"/>
                                        </p:tgtEl>
                                        <p:attrNameLst>
                                          <p:attrName>style.visibility</p:attrName>
                                        </p:attrNameLst>
                                      </p:cBhvr>
                                      <p:to>
                                        <p:strVal val="visible"/>
                                      </p:to>
                                    </p:set>
                                    <p:animEffect transition="in" filter="fade">
                                      <p:cBhvr>
                                        <p:cTn id="98" dur="1000"/>
                                        <p:tgtEl>
                                          <p:spTgt spid="1060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310"/>
                                        </p:tgtEl>
                                        <p:attrNameLst>
                                          <p:attrName>style.visibility</p:attrName>
                                        </p:attrNameLst>
                                      </p:cBhvr>
                                      <p:to>
                                        <p:strVal val="visible"/>
                                      </p:to>
                                    </p:set>
                                    <p:animEffect transition="in" filter="fade">
                                      <p:cBhvr>
                                        <p:cTn id="101" dur="1000"/>
                                        <p:tgtEl>
                                          <p:spTgt spid="103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599"/>
                                        </p:tgtEl>
                                        <p:attrNameLst>
                                          <p:attrName>style.visibility</p:attrName>
                                        </p:attrNameLst>
                                      </p:cBhvr>
                                      <p:to>
                                        <p:strVal val="visible"/>
                                      </p:to>
                                    </p:set>
                                    <p:animEffect transition="in" filter="fade">
                                      <p:cBhvr>
                                        <p:cTn id="104" dur="1000"/>
                                        <p:tgtEl>
                                          <p:spTgt spid="1059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600"/>
                                        </p:tgtEl>
                                        <p:attrNameLst>
                                          <p:attrName>style.visibility</p:attrName>
                                        </p:attrNameLst>
                                      </p:cBhvr>
                                      <p:to>
                                        <p:strVal val="visible"/>
                                      </p:to>
                                    </p:set>
                                    <p:animEffect transition="in" filter="fade">
                                      <p:cBhvr>
                                        <p:cTn id="107" dur="1000"/>
                                        <p:tgtEl>
                                          <p:spTgt spid="1060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642"/>
                                        </p:tgtEl>
                                        <p:attrNameLst>
                                          <p:attrName>style.visibility</p:attrName>
                                        </p:attrNameLst>
                                      </p:cBhvr>
                                      <p:to>
                                        <p:strVal val="visible"/>
                                      </p:to>
                                    </p:set>
                                    <p:animEffect transition="in" filter="fade">
                                      <p:cBhvr>
                                        <p:cTn id="110" dur="1000"/>
                                        <p:tgtEl>
                                          <p:spTgt spid="106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601"/>
                                        </p:tgtEl>
                                        <p:attrNameLst>
                                          <p:attrName>style.visibility</p:attrName>
                                        </p:attrNameLst>
                                      </p:cBhvr>
                                      <p:to>
                                        <p:strVal val="visible"/>
                                      </p:to>
                                    </p:set>
                                    <p:animEffect transition="in" filter="fade">
                                      <p:cBhvr>
                                        <p:cTn id="113" dur="1000"/>
                                        <p:tgtEl>
                                          <p:spTgt spid="1060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605"/>
                                        </p:tgtEl>
                                        <p:attrNameLst>
                                          <p:attrName>style.visibility</p:attrName>
                                        </p:attrNameLst>
                                      </p:cBhvr>
                                      <p:to>
                                        <p:strVal val="visible"/>
                                      </p:to>
                                    </p:set>
                                    <p:animEffect transition="in" filter="fade">
                                      <p:cBhvr>
                                        <p:cTn id="116" dur="1000"/>
                                        <p:tgtEl>
                                          <p:spTgt spid="1060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606"/>
                                        </p:tgtEl>
                                        <p:attrNameLst>
                                          <p:attrName>style.visibility</p:attrName>
                                        </p:attrNameLst>
                                      </p:cBhvr>
                                      <p:to>
                                        <p:strVal val="visible"/>
                                      </p:to>
                                    </p:set>
                                    <p:animEffect transition="in" filter="fade">
                                      <p:cBhvr>
                                        <p:cTn id="119" dur="1000"/>
                                        <p:tgtEl>
                                          <p:spTgt spid="1060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607"/>
                                        </p:tgtEl>
                                        <p:attrNameLst>
                                          <p:attrName>style.visibility</p:attrName>
                                        </p:attrNameLst>
                                      </p:cBhvr>
                                      <p:to>
                                        <p:strVal val="visible"/>
                                      </p:to>
                                    </p:set>
                                    <p:animEffect transition="in" filter="fade">
                                      <p:cBhvr>
                                        <p:cTn id="122" dur="1000"/>
                                        <p:tgtEl>
                                          <p:spTgt spid="1060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0325"/>
                                        </p:tgtEl>
                                        <p:attrNameLst>
                                          <p:attrName>style.visibility</p:attrName>
                                        </p:attrNameLst>
                                      </p:cBhvr>
                                      <p:to>
                                        <p:strVal val="visible"/>
                                      </p:to>
                                    </p:set>
                                    <p:animEffect transition="in" filter="fade">
                                      <p:cBhvr>
                                        <p:cTn id="125" dur="1000"/>
                                        <p:tgtEl>
                                          <p:spTgt spid="103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324"/>
                                        </p:tgtEl>
                                        <p:attrNameLst>
                                          <p:attrName>style.visibility</p:attrName>
                                        </p:attrNameLst>
                                      </p:cBhvr>
                                      <p:to>
                                        <p:strVal val="visible"/>
                                      </p:to>
                                    </p:set>
                                    <p:animEffect transition="in" filter="fade">
                                      <p:cBhvr>
                                        <p:cTn id="128" dur="1000"/>
                                        <p:tgtEl>
                                          <p:spTgt spid="10324"/>
                                        </p:tgtEl>
                                      </p:cBhvr>
                                    </p:animEffect>
                                  </p:childTnLst>
                                </p:cTn>
                              </p:par>
                              <p:par>
                                <p:cTn id="129" presetID="10" presetClass="entr" presetSubtype="0" fill="hold" nodeType="withEffect">
                                  <p:stCondLst>
                                    <p:cond delay="0"/>
                                  </p:stCondLst>
                                  <p:childTnLst>
                                    <p:set>
                                      <p:cBhvr>
                                        <p:cTn id="130" dur="1" fill="hold">
                                          <p:stCondLst>
                                            <p:cond delay="0"/>
                                          </p:stCondLst>
                                        </p:cTn>
                                        <p:tgtEl>
                                          <p:spTgt spid="4"/>
                                        </p:tgtEl>
                                        <p:attrNameLst>
                                          <p:attrName>style.visibility</p:attrName>
                                        </p:attrNameLst>
                                      </p:cBhvr>
                                      <p:to>
                                        <p:strVal val="visible"/>
                                      </p:to>
                                    </p:set>
                                    <p:animEffect transition="in" filter="fade">
                                      <p:cBhvr>
                                        <p:cTn id="131" dur="1000"/>
                                        <p:tgtEl>
                                          <p:spTgt spid="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623"/>
                                        </p:tgtEl>
                                        <p:attrNameLst>
                                          <p:attrName>style.visibility</p:attrName>
                                        </p:attrNameLst>
                                      </p:cBhvr>
                                      <p:to>
                                        <p:strVal val="visible"/>
                                      </p:to>
                                    </p:set>
                                    <p:animEffect transition="in" filter="fade">
                                      <p:cBhvr>
                                        <p:cTn id="134" dur="1000"/>
                                        <p:tgtEl>
                                          <p:spTgt spid="10623"/>
                                        </p:tgtEl>
                                      </p:cBhvr>
                                    </p:animEffect>
                                  </p:childTnLst>
                                </p:cTn>
                              </p:par>
                              <p:par>
                                <p:cTn id="135" presetID="10" presetClass="entr" presetSubtype="0" fill="hold" nodeType="with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1000"/>
                                        <p:tgtEl>
                                          <p:spTgt spid="5"/>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622"/>
                                        </p:tgtEl>
                                        <p:attrNameLst>
                                          <p:attrName>style.visibility</p:attrName>
                                        </p:attrNameLst>
                                      </p:cBhvr>
                                      <p:to>
                                        <p:strVal val="visible"/>
                                      </p:to>
                                    </p:set>
                                    <p:animEffect transition="in" filter="fade">
                                      <p:cBhvr>
                                        <p:cTn id="140" dur="1000"/>
                                        <p:tgtEl>
                                          <p:spTgt spid="10622"/>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50000"/>
                                  </p:iterate>
                                  <p:childTnLst>
                                    <p:set>
                                      <p:cBhvr>
                                        <p:cTn id="144" dur="1" fill="hold">
                                          <p:stCondLst>
                                            <p:cond delay="0"/>
                                          </p:stCondLst>
                                        </p:cTn>
                                        <p:tgtEl>
                                          <p:spTgt spid="10279"/>
                                        </p:tgtEl>
                                        <p:attrNameLst>
                                          <p:attrName>style.visibility</p:attrName>
                                        </p:attrNameLst>
                                      </p:cBhvr>
                                      <p:to>
                                        <p:strVal val="visible"/>
                                      </p:to>
                                    </p:set>
                                    <p:animEffect transition="in" filter="wipe(left)">
                                      <p:cBhvr>
                                        <p:cTn id="145" dur="500"/>
                                        <p:tgtEl>
                                          <p:spTgt spid="10279"/>
                                        </p:tgtEl>
                                      </p:cBhvr>
                                    </p:animEffect>
                                  </p:childTnLst>
                                </p:cTn>
                              </p:par>
                            </p:childTnLst>
                          </p:cTn>
                        </p:par>
                        <p:par>
                          <p:cTn id="146" fill="hold">
                            <p:stCondLst>
                              <p:cond delay="3500"/>
                            </p:stCondLst>
                            <p:childTnLst>
                              <p:par>
                                <p:cTn id="147" presetID="22" presetClass="entr" presetSubtype="8" fill="hold" grpId="0" nodeType="afterEffect">
                                  <p:stCondLst>
                                    <p:cond delay="0"/>
                                  </p:stCondLst>
                                  <p:iterate type="wd">
                                    <p:tmPct val="50000"/>
                                  </p:iterate>
                                  <p:childTnLst>
                                    <p:set>
                                      <p:cBhvr>
                                        <p:cTn id="148" dur="1" fill="hold">
                                          <p:stCondLst>
                                            <p:cond delay="0"/>
                                          </p:stCondLst>
                                        </p:cTn>
                                        <p:tgtEl>
                                          <p:spTgt spid="10616"/>
                                        </p:tgtEl>
                                        <p:attrNameLst>
                                          <p:attrName>style.visibility</p:attrName>
                                        </p:attrNameLst>
                                      </p:cBhvr>
                                      <p:to>
                                        <p:strVal val="visible"/>
                                      </p:to>
                                    </p:set>
                                    <p:animEffect transition="in" filter="wipe(left)">
                                      <p:cBhvr>
                                        <p:cTn id="149" dur="500"/>
                                        <p:tgtEl>
                                          <p:spTgt spid="10616"/>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10340"/>
                                        </p:tgtEl>
                                        <p:attrNameLst>
                                          <p:attrName>style.visibility</p:attrName>
                                        </p:attrNameLst>
                                      </p:cBhvr>
                                      <p:to>
                                        <p:strVal val="visible"/>
                                      </p:to>
                                    </p:set>
                                    <p:animEffect transition="in" filter="wipe(left)">
                                      <p:cBhvr>
                                        <p:cTn id="154" dur="1000"/>
                                        <p:tgtEl>
                                          <p:spTgt spid="1034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0632"/>
                                        </p:tgtEl>
                                        <p:attrNameLst>
                                          <p:attrName>style.visibility</p:attrName>
                                        </p:attrNameLst>
                                      </p:cBhvr>
                                      <p:to>
                                        <p:strVal val="visible"/>
                                      </p:to>
                                    </p:set>
                                    <p:animEffect transition="in" filter="fade">
                                      <p:cBhvr>
                                        <p:cTn id="157" dur="2000"/>
                                        <p:tgtEl>
                                          <p:spTgt spid="10632"/>
                                        </p:tgtEl>
                                      </p:cBhvr>
                                    </p:animEffect>
                                  </p:childTnLst>
                                </p:cTn>
                              </p:par>
                              <p:par>
                                <p:cTn id="158" presetID="10" presetClass="entr" presetSubtype="0" fill="hold" nodeType="withEffect">
                                  <p:stCondLst>
                                    <p:cond delay="0"/>
                                  </p:stCondLst>
                                  <p:childTnLst>
                                    <p:set>
                                      <p:cBhvr>
                                        <p:cTn id="159" dur="1" fill="hold">
                                          <p:stCondLst>
                                            <p:cond delay="0"/>
                                          </p:stCondLst>
                                        </p:cTn>
                                        <p:tgtEl>
                                          <p:spTgt spid="10342"/>
                                        </p:tgtEl>
                                        <p:attrNameLst>
                                          <p:attrName>style.visibility</p:attrName>
                                        </p:attrNameLst>
                                      </p:cBhvr>
                                      <p:to>
                                        <p:strVal val="visible"/>
                                      </p:to>
                                    </p:set>
                                    <p:animEffect transition="in" filter="fade">
                                      <p:cBhvr>
                                        <p:cTn id="160" dur="1000"/>
                                        <p:tgtEl>
                                          <p:spTgt spid="10342"/>
                                        </p:tgtEl>
                                      </p:cBhvr>
                                    </p:animEffect>
                                  </p:childTnLst>
                                </p:cTn>
                              </p:par>
                              <p:par>
                                <p:cTn id="161" presetID="10" presetClass="entr" presetSubtype="0" fill="hold" nodeType="withEffect">
                                  <p:stCondLst>
                                    <p:cond delay="0"/>
                                  </p:stCondLst>
                                  <p:childTnLst>
                                    <p:set>
                                      <p:cBhvr>
                                        <p:cTn id="162" dur="1" fill="hold">
                                          <p:stCondLst>
                                            <p:cond delay="0"/>
                                          </p:stCondLst>
                                        </p:cTn>
                                        <p:tgtEl>
                                          <p:spTgt spid="10341"/>
                                        </p:tgtEl>
                                        <p:attrNameLst>
                                          <p:attrName>style.visibility</p:attrName>
                                        </p:attrNameLst>
                                      </p:cBhvr>
                                      <p:to>
                                        <p:strVal val="visible"/>
                                      </p:to>
                                    </p:set>
                                    <p:animEffect transition="in" filter="fade">
                                      <p:cBhvr>
                                        <p:cTn id="163" dur="1000"/>
                                        <p:tgtEl>
                                          <p:spTgt spid="10341"/>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10560"/>
                                        </p:tgtEl>
                                        <p:attrNameLst>
                                          <p:attrName>style.visibility</p:attrName>
                                        </p:attrNameLst>
                                      </p:cBhvr>
                                      <p:to>
                                        <p:strVal val="visible"/>
                                      </p:to>
                                    </p:set>
                                    <p:animEffect transition="in" filter="wipe(left)">
                                      <p:cBhvr>
                                        <p:cTn id="168" dur="2000"/>
                                        <p:tgtEl>
                                          <p:spTgt spid="10560"/>
                                        </p:tgtEl>
                                      </p:cBhvr>
                                    </p:animEffect>
                                  </p:childTnLst>
                                </p:cTn>
                              </p:par>
                              <p:par>
                                <p:cTn id="169" presetID="10" presetClass="entr" presetSubtype="0" fill="hold" grpId="0" nodeType="withEffect">
                                  <p:stCondLst>
                                    <p:cond delay="300"/>
                                  </p:stCondLst>
                                  <p:childTnLst>
                                    <p:set>
                                      <p:cBhvr>
                                        <p:cTn id="170" dur="1" fill="hold">
                                          <p:stCondLst>
                                            <p:cond delay="0"/>
                                          </p:stCondLst>
                                        </p:cTn>
                                        <p:tgtEl>
                                          <p:spTgt spid="10638"/>
                                        </p:tgtEl>
                                        <p:attrNameLst>
                                          <p:attrName>style.visibility</p:attrName>
                                        </p:attrNameLst>
                                      </p:cBhvr>
                                      <p:to>
                                        <p:strVal val="visible"/>
                                      </p:to>
                                    </p:set>
                                    <p:animEffect transition="in" filter="fade">
                                      <p:cBhvr>
                                        <p:cTn id="171" dur="600"/>
                                        <p:tgtEl>
                                          <p:spTgt spid="10638"/>
                                        </p:tgtEl>
                                      </p:cBhvr>
                                    </p:animEffect>
                                  </p:childTnLst>
                                </p:cTn>
                              </p:par>
                            </p:childTnLst>
                          </p:cTn>
                        </p:par>
                        <p:par>
                          <p:cTn id="172" fill="hold">
                            <p:stCondLst>
                              <p:cond delay="2000"/>
                            </p:stCondLst>
                            <p:childTnLst>
                              <p:par>
                                <p:cTn id="173" presetID="10" presetClass="entr" presetSubtype="0" fill="hold" nodeType="afterEffect">
                                  <p:stCondLst>
                                    <p:cond delay="1000"/>
                                  </p:stCondLst>
                                  <p:childTnLst>
                                    <p:set>
                                      <p:cBhvr>
                                        <p:cTn id="174" dur="1" fill="hold">
                                          <p:stCondLst>
                                            <p:cond delay="0"/>
                                          </p:stCondLst>
                                        </p:cTn>
                                        <p:tgtEl>
                                          <p:spTgt spid="6"/>
                                        </p:tgtEl>
                                        <p:attrNameLst>
                                          <p:attrName>style.visibility</p:attrName>
                                        </p:attrNameLst>
                                      </p:cBhvr>
                                      <p:to>
                                        <p:strVal val="visible"/>
                                      </p:to>
                                    </p:set>
                                    <p:animEffect transition="in" filter="fade">
                                      <p:cBhvr>
                                        <p:cTn id="175" dur="1000"/>
                                        <p:tgtEl>
                                          <p:spTgt spid="6"/>
                                        </p:tgtEl>
                                      </p:cBhvr>
                                    </p:animEffect>
                                  </p:childTnLst>
                                </p:cTn>
                              </p:par>
                            </p:childTnLst>
                          </p:cTn>
                        </p:par>
                        <p:par>
                          <p:cTn id="176" fill="hold">
                            <p:stCondLst>
                              <p:cond delay="4000"/>
                            </p:stCondLst>
                            <p:childTnLst>
                              <p:par>
                                <p:cTn id="177" presetID="10" presetClass="entr" presetSubtype="0" fill="hold" nodeType="afterEffect">
                                  <p:stCondLst>
                                    <p:cond delay="0"/>
                                  </p:stCondLst>
                                  <p:childTnLst>
                                    <p:set>
                                      <p:cBhvr>
                                        <p:cTn id="178" dur="1" fill="hold">
                                          <p:stCondLst>
                                            <p:cond delay="0"/>
                                          </p:stCondLst>
                                        </p:cTn>
                                        <p:tgtEl>
                                          <p:spTgt spid="7"/>
                                        </p:tgtEl>
                                        <p:attrNameLst>
                                          <p:attrName>style.visibility</p:attrName>
                                        </p:attrNameLst>
                                      </p:cBhvr>
                                      <p:to>
                                        <p:strVal val="visible"/>
                                      </p:to>
                                    </p:set>
                                    <p:animEffect transition="in" filter="fade">
                                      <p:cBhvr>
                                        <p:cTn id="179" dur="2000"/>
                                        <p:tgtEl>
                                          <p:spTgt spid="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0442"/>
                                        </p:tgtEl>
                                        <p:attrNameLst>
                                          <p:attrName>style.visibility</p:attrName>
                                        </p:attrNameLst>
                                      </p:cBhvr>
                                      <p:to>
                                        <p:strVal val="visible"/>
                                      </p:to>
                                    </p:set>
                                    <p:animEffect transition="in" filter="fade">
                                      <p:cBhvr>
                                        <p:cTn id="184" dur="1000"/>
                                        <p:tgtEl>
                                          <p:spTgt spid="10442"/>
                                        </p:tgtEl>
                                      </p:cBhvr>
                                    </p:animEffec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8"/>
                                        </p:tgtEl>
                                        <p:attrNameLst>
                                          <p:attrName>style.visibility</p:attrName>
                                        </p:attrNameLst>
                                      </p:cBhvr>
                                      <p:to>
                                        <p:strVal val="visible"/>
                                      </p:to>
                                    </p:set>
                                    <p:anim calcmode="lin" valueType="num">
                                      <p:cBhvr additive="base">
                                        <p:cTn id="189" dur="500" fill="hold"/>
                                        <p:tgtEl>
                                          <p:spTgt spid="8"/>
                                        </p:tgtEl>
                                        <p:attrNameLst>
                                          <p:attrName>ppt_x</p:attrName>
                                        </p:attrNameLst>
                                      </p:cBhvr>
                                      <p:tavLst>
                                        <p:tav tm="0">
                                          <p:val>
                                            <p:strVal val="#ppt_x"/>
                                          </p:val>
                                        </p:tav>
                                        <p:tav tm="100000">
                                          <p:val>
                                            <p:strVal val="#ppt_x"/>
                                          </p:val>
                                        </p:tav>
                                      </p:tavLst>
                                    </p:anim>
                                    <p:anim calcmode="lin" valueType="num">
                                      <p:cBhvr additive="base">
                                        <p:cTn id="19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xit" presetSubtype="4" fill="hold" grpId="1" nodeType="clickEffect">
                                  <p:stCondLst>
                                    <p:cond delay="0"/>
                                  </p:stCondLst>
                                  <p:childTnLst>
                                    <p:anim calcmode="lin" valueType="num">
                                      <p:cBhvr additive="base">
                                        <p:cTn id="194" dur="500"/>
                                        <p:tgtEl>
                                          <p:spTgt spid="8"/>
                                        </p:tgtEl>
                                        <p:attrNameLst>
                                          <p:attrName>ppt_x</p:attrName>
                                        </p:attrNameLst>
                                      </p:cBhvr>
                                      <p:tavLst>
                                        <p:tav tm="0">
                                          <p:val>
                                            <p:strVal val="ppt_x"/>
                                          </p:val>
                                        </p:tav>
                                        <p:tav tm="100000">
                                          <p:val>
                                            <p:strVal val="ppt_x"/>
                                          </p:val>
                                        </p:tav>
                                      </p:tavLst>
                                    </p:anim>
                                    <p:anim calcmode="lin" valueType="num">
                                      <p:cBhvr additive="base">
                                        <p:cTn id="195" dur="500"/>
                                        <p:tgtEl>
                                          <p:spTgt spid="8"/>
                                        </p:tgtEl>
                                        <p:attrNameLst>
                                          <p:attrName>ppt_y</p:attrName>
                                        </p:attrNameLst>
                                      </p:cBhvr>
                                      <p:tavLst>
                                        <p:tav tm="0">
                                          <p:val>
                                            <p:strVal val="ppt_y"/>
                                          </p:val>
                                        </p:tav>
                                        <p:tav tm="100000">
                                          <p:val>
                                            <p:strVal val="1+ppt_h/2"/>
                                          </p:val>
                                        </p:tav>
                                      </p:tavLst>
                                    </p:anim>
                                    <p:set>
                                      <p:cBhvr>
                                        <p:cTn id="196" dur="1" fill="hold">
                                          <p:stCondLst>
                                            <p:cond delay="499"/>
                                          </p:stCondLst>
                                        </p:cTn>
                                        <p:tgtEl>
                                          <p:spTgt spid="8"/>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10404"/>
                                        </p:tgtEl>
                                        <p:attrNameLst>
                                          <p:attrName>style.visibility</p:attrName>
                                        </p:attrNameLst>
                                      </p:cBhvr>
                                      <p:to>
                                        <p:strVal val="visible"/>
                                      </p:to>
                                    </p:set>
                                    <p:anim calcmode="lin" valueType="num">
                                      <p:cBhvr additive="base">
                                        <p:cTn id="201" dur="500" fill="hold"/>
                                        <p:tgtEl>
                                          <p:spTgt spid="10404"/>
                                        </p:tgtEl>
                                        <p:attrNameLst>
                                          <p:attrName>ppt_x</p:attrName>
                                        </p:attrNameLst>
                                      </p:cBhvr>
                                      <p:tavLst>
                                        <p:tav tm="0">
                                          <p:val>
                                            <p:strVal val="#ppt_x"/>
                                          </p:val>
                                        </p:tav>
                                        <p:tav tm="100000">
                                          <p:val>
                                            <p:strVal val="#ppt_x"/>
                                          </p:val>
                                        </p:tav>
                                      </p:tavLst>
                                    </p:anim>
                                    <p:anim calcmode="lin" valueType="num">
                                      <p:cBhvr additive="base">
                                        <p:cTn id="202" dur="500" fill="hold"/>
                                        <p:tgtEl>
                                          <p:spTgt spid="10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0" grpId="0"/>
      <p:bldP spid="10442" grpId="0" animBg="1"/>
      <p:bldP spid="10310" grpId="0"/>
      <p:bldP spid="10404" grpId="0" animBg="1"/>
      <p:bldP spid="10279" grpId="0"/>
      <p:bldP spid="10275" grpId="0"/>
      <p:bldP spid="10385" grpId="0"/>
      <p:bldP spid="10386" grpId="0"/>
      <p:bldP spid="10324" grpId="0" animBg="1"/>
      <p:bldP spid="10325" grpId="0"/>
      <p:bldP spid="10282" grpId="0" animBg="1"/>
      <p:bldP spid="10284" grpId="0"/>
      <p:bldP spid="10285" grpId="0" animBg="1"/>
      <p:bldP spid="10286" grpId="0"/>
      <p:bldP spid="10289" grpId="0"/>
      <p:bldP spid="10288" grpId="0"/>
      <p:bldP spid="10339" grpId="0"/>
      <p:bldP spid="10340" grpId="0" animBg="1"/>
      <p:bldP spid="10408" grpId="0" animBg="1"/>
      <p:bldP spid="10409" grpId="0" animBg="1"/>
      <p:bldP spid="10583" grpId="0" animBg="1"/>
      <p:bldP spid="10584" grpId="0"/>
      <p:bldP spid="10585" grpId="0"/>
      <p:bldP spid="10588" grpId="0" animBg="1"/>
      <p:bldP spid="10589" grpId="0"/>
      <p:bldP spid="10590" grpId="0"/>
      <p:bldP spid="10596" grpId="0" animBg="1"/>
      <p:bldP spid="10597" grpId="0" animBg="1"/>
      <p:bldP spid="10598" grpId="0" animBg="1"/>
      <p:bldP spid="10599" grpId="0" animBg="1"/>
      <p:bldP spid="10600" grpId="0" animBg="1"/>
      <p:bldP spid="10601" grpId="0" animBg="1"/>
      <p:bldP spid="10602" grpId="0"/>
      <p:bldP spid="10603" grpId="0"/>
      <p:bldP spid="10604" grpId="0"/>
      <p:bldP spid="10605" grpId="0"/>
      <p:bldP spid="10606" grpId="0"/>
      <p:bldP spid="10607" grpId="0"/>
      <p:bldP spid="10616" grpId="0"/>
      <p:bldP spid="10622" grpId="0" animBg="1"/>
      <p:bldP spid="10623" grpId="0" animBg="1"/>
      <p:bldP spid="10632" grpId="0" animBg="1"/>
      <p:bldP spid="10638" grpId="0" animBg="1"/>
      <p:bldP spid="10641" grpId="0"/>
      <p:bldP spid="10642" grpId="0"/>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8"/>
          <p:cNvGrpSpPr>
            <a:grpSpLocks/>
          </p:cNvGrpSpPr>
          <p:nvPr/>
        </p:nvGrpSpPr>
        <p:grpSpPr bwMode="auto">
          <a:xfrm>
            <a:off x="152400" y="0"/>
            <a:ext cx="6477000" cy="2622550"/>
            <a:chOff x="96" y="0"/>
            <a:chExt cx="4080" cy="1652"/>
          </a:xfrm>
        </p:grpSpPr>
        <p:sp>
          <p:nvSpPr>
            <p:cNvPr id="3155" name="Line 13"/>
            <p:cNvSpPr>
              <a:spLocks noChangeShapeType="1"/>
            </p:cNvSpPr>
            <p:nvPr/>
          </p:nvSpPr>
          <p:spPr bwMode="auto">
            <a:xfrm>
              <a:off x="2480" y="114"/>
              <a:ext cx="1632" cy="1104"/>
            </a:xfrm>
            <a:prstGeom prst="line">
              <a:avLst/>
            </a:prstGeom>
            <a:noFill/>
            <a:ln w="9525">
              <a:solidFill>
                <a:srgbClr val="0000FF"/>
              </a:solidFill>
              <a:round/>
              <a:headEnd type="arrow" w="med" len="med"/>
              <a:tailEnd type="arrow" w="med" len="med"/>
            </a:ln>
          </p:spPr>
          <p:txBody>
            <a:bodyPr/>
            <a:lstStyle/>
            <a:p>
              <a:endParaRPr lang="en-US"/>
            </a:p>
          </p:txBody>
        </p:sp>
        <p:sp>
          <p:nvSpPr>
            <p:cNvPr id="3156" name="Text Box 15"/>
            <p:cNvSpPr txBox="1">
              <a:spLocks noChangeArrowheads="1"/>
            </p:cNvSpPr>
            <p:nvPr/>
          </p:nvSpPr>
          <p:spPr bwMode="auto">
            <a:xfrm rot="-3607866">
              <a:off x="1944" y="182"/>
              <a:ext cx="576" cy="212"/>
            </a:xfrm>
            <a:prstGeom prst="rect">
              <a:avLst/>
            </a:prstGeom>
            <a:noFill/>
            <a:ln w="9525">
              <a:noFill/>
              <a:miter lim="800000"/>
              <a:headEnd/>
              <a:tailEnd/>
            </a:ln>
          </p:spPr>
          <p:txBody>
            <a:bodyPr>
              <a:spAutoFit/>
            </a:bodyPr>
            <a:lstStyle/>
            <a:p>
              <a:pPr eaLnBrk="0" hangingPunct="0">
                <a:spcBef>
                  <a:spcPct val="50000"/>
                </a:spcBef>
              </a:pPr>
              <a:r>
                <a:rPr lang="en-US" sz="1600">
                  <a:solidFill>
                    <a:srgbClr val="0000FF"/>
                  </a:solidFill>
                  <a:latin typeface="Garamond" pitchFamily="18" charset="0"/>
                </a:rPr>
                <a:t>2</a:t>
              </a:r>
              <a:r>
                <a:rPr lang="en-US" sz="1600" b="0">
                  <a:solidFill>
                    <a:srgbClr val="0000FF"/>
                  </a:solidFill>
                  <a:latin typeface="Garamond" pitchFamily="18" charset="0"/>
                </a:rPr>
                <a:t>cm</a:t>
              </a:r>
            </a:p>
          </p:txBody>
        </p:sp>
        <p:grpSp>
          <p:nvGrpSpPr>
            <p:cNvPr id="3" name="Group 107"/>
            <p:cNvGrpSpPr>
              <a:grpSpLocks/>
            </p:cNvGrpSpPr>
            <p:nvPr/>
          </p:nvGrpSpPr>
          <p:grpSpPr bwMode="auto">
            <a:xfrm>
              <a:off x="96" y="48"/>
              <a:ext cx="4080" cy="1604"/>
              <a:chOff x="96" y="48"/>
              <a:chExt cx="4080" cy="1604"/>
            </a:xfrm>
          </p:grpSpPr>
          <p:sp>
            <p:nvSpPr>
              <p:cNvPr id="3158" name="Text Box 2"/>
              <p:cNvSpPr txBox="1">
                <a:spLocks noChangeArrowheads="1"/>
              </p:cNvSpPr>
              <p:nvPr/>
            </p:nvSpPr>
            <p:spPr bwMode="auto">
              <a:xfrm>
                <a:off x="96" y="105"/>
                <a:ext cx="864" cy="231"/>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Bài tập 1</a:t>
                </a:r>
              </a:p>
            </p:txBody>
          </p:sp>
          <p:sp>
            <p:nvSpPr>
              <p:cNvPr id="3159" name="Line 11"/>
              <p:cNvSpPr>
                <a:spLocks noChangeShapeType="1"/>
              </p:cNvSpPr>
              <p:nvPr/>
            </p:nvSpPr>
            <p:spPr bwMode="auto">
              <a:xfrm flipV="1">
                <a:off x="1472" y="192"/>
                <a:ext cx="672" cy="1104"/>
              </a:xfrm>
              <a:prstGeom prst="line">
                <a:avLst/>
              </a:prstGeom>
              <a:noFill/>
              <a:ln w="9525">
                <a:solidFill>
                  <a:srgbClr val="0000FF"/>
                </a:solidFill>
                <a:round/>
                <a:headEnd type="arrow" w="med" len="med"/>
                <a:tailEnd type="arrow" w="med" len="med"/>
              </a:ln>
            </p:spPr>
            <p:txBody>
              <a:bodyPr/>
              <a:lstStyle/>
              <a:p>
                <a:endParaRPr lang="en-US"/>
              </a:p>
            </p:txBody>
          </p:sp>
          <p:sp>
            <p:nvSpPr>
              <p:cNvPr id="3160" name="Text Box 12"/>
              <p:cNvSpPr txBox="1">
                <a:spLocks noChangeArrowheads="1"/>
              </p:cNvSpPr>
              <p:nvPr/>
            </p:nvSpPr>
            <p:spPr bwMode="auto">
              <a:xfrm rot="-3542174">
                <a:off x="1483" y="498"/>
                <a:ext cx="576" cy="250"/>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latin typeface="Garamond" pitchFamily="18" charset="0"/>
                  </a:rPr>
                  <a:t>6</a:t>
                </a:r>
                <a:r>
                  <a:rPr lang="en-US" b="0">
                    <a:solidFill>
                      <a:srgbClr val="0000FF"/>
                    </a:solidFill>
                    <a:latin typeface="Garamond" pitchFamily="18" charset="0"/>
                  </a:rPr>
                  <a:t> cm</a:t>
                </a:r>
              </a:p>
            </p:txBody>
          </p:sp>
          <p:sp>
            <p:nvSpPr>
              <p:cNvPr id="3161" name="Text Box 14"/>
              <p:cNvSpPr txBox="1">
                <a:spLocks noChangeArrowheads="1"/>
              </p:cNvSpPr>
              <p:nvPr/>
            </p:nvSpPr>
            <p:spPr bwMode="auto">
              <a:xfrm rot="1912826">
                <a:off x="3158" y="549"/>
                <a:ext cx="576" cy="250"/>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latin typeface="Garamond" pitchFamily="18" charset="0"/>
                  </a:rPr>
                  <a:t>9</a:t>
                </a:r>
                <a:r>
                  <a:rPr lang="en-US" b="0">
                    <a:solidFill>
                      <a:srgbClr val="0000FF"/>
                    </a:solidFill>
                    <a:latin typeface="Garamond" pitchFamily="18" charset="0"/>
                  </a:rPr>
                  <a:t> cm</a:t>
                </a:r>
              </a:p>
            </p:txBody>
          </p:sp>
          <p:grpSp>
            <p:nvGrpSpPr>
              <p:cNvPr id="4" name="Group 16"/>
              <p:cNvGrpSpPr>
                <a:grpSpLocks/>
              </p:cNvGrpSpPr>
              <p:nvPr/>
            </p:nvGrpSpPr>
            <p:grpSpPr bwMode="auto">
              <a:xfrm>
                <a:off x="2862" y="522"/>
                <a:ext cx="368" cy="250"/>
                <a:chOff x="4510" y="704"/>
                <a:chExt cx="368" cy="250"/>
              </a:xfrm>
            </p:grpSpPr>
            <p:sp>
              <p:nvSpPr>
                <p:cNvPr id="3178" name="Text Box 17"/>
                <p:cNvSpPr txBox="1">
                  <a:spLocks noChangeArrowheads="1"/>
                </p:cNvSpPr>
                <p:nvPr/>
              </p:nvSpPr>
              <p:spPr bwMode="auto">
                <a:xfrm>
                  <a:off x="4542" y="704"/>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r>
                    <a:rPr lang="en-US" sz="2000" b="0">
                      <a:solidFill>
                        <a:srgbClr val="0000FF"/>
                      </a:solidFill>
                      <a:latin typeface=".VnTime" pitchFamily="34" charset="0"/>
                    </a:rPr>
                    <a:t>’</a:t>
                  </a:r>
                </a:p>
              </p:txBody>
            </p:sp>
            <p:sp>
              <p:nvSpPr>
                <p:cNvPr id="3179" name="Oval 18"/>
                <p:cNvSpPr>
                  <a:spLocks noChangeArrowheads="1"/>
                </p:cNvSpPr>
                <p:nvPr/>
              </p:nvSpPr>
              <p:spPr bwMode="auto">
                <a:xfrm>
                  <a:off x="4510" y="818"/>
                  <a:ext cx="29" cy="29"/>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3163" name="Text Box 19"/>
              <p:cNvSpPr txBox="1">
                <a:spLocks noChangeArrowheads="1"/>
              </p:cNvSpPr>
              <p:nvPr/>
            </p:nvSpPr>
            <p:spPr bwMode="auto">
              <a:xfrm rot="2051096">
                <a:off x="2408" y="340"/>
                <a:ext cx="576" cy="212"/>
              </a:xfrm>
              <a:prstGeom prst="rect">
                <a:avLst/>
              </a:prstGeom>
              <a:noFill/>
              <a:ln w="9525">
                <a:noFill/>
                <a:miter lim="800000"/>
                <a:headEnd/>
                <a:tailEnd/>
              </a:ln>
            </p:spPr>
            <p:txBody>
              <a:bodyPr>
                <a:spAutoFit/>
              </a:bodyPr>
              <a:lstStyle/>
              <a:p>
                <a:pPr eaLnBrk="0" hangingPunct="0">
                  <a:spcBef>
                    <a:spcPct val="50000"/>
                  </a:spcBef>
                </a:pPr>
                <a:r>
                  <a:rPr lang="en-US" sz="1600">
                    <a:solidFill>
                      <a:srgbClr val="0000FF"/>
                    </a:solidFill>
                    <a:latin typeface="Garamond" pitchFamily="18" charset="0"/>
                  </a:rPr>
                  <a:t>3</a:t>
                </a:r>
                <a:r>
                  <a:rPr lang="en-US" sz="1600" b="0">
                    <a:solidFill>
                      <a:srgbClr val="0000FF"/>
                    </a:solidFill>
                    <a:latin typeface="Garamond" pitchFamily="18" charset="0"/>
                  </a:rPr>
                  <a:t>cm</a:t>
                </a:r>
              </a:p>
            </p:txBody>
          </p:sp>
          <p:sp>
            <p:nvSpPr>
              <p:cNvPr id="3164" name="Text Box 20"/>
              <p:cNvSpPr txBox="1">
                <a:spLocks noChangeArrowheads="1"/>
              </p:cNvSpPr>
              <p:nvPr/>
            </p:nvSpPr>
            <p:spPr bwMode="auto">
              <a:xfrm>
                <a:off x="1886" y="528"/>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r>
                  <a:rPr lang="en-US" sz="2000" b="0">
                    <a:solidFill>
                      <a:srgbClr val="0000FF"/>
                    </a:solidFill>
                    <a:latin typeface=".VnTime" pitchFamily="34" charset="0"/>
                  </a:rPr>
                  <a:t>’</a:t>
                </a:r>
              </a:p>
            </p:txBody>
          </p:sp>
          <p:grpSp>
            <p:nvGrpSpPr>
              <p:cNvPr id="5" name="Group 21"/>
              <p:cNvGrpSpPr>
                <a:grpSpLocks/>
              </p:cNvGrpSpPr>
              <p:nvPr/>
            </p:nvGrpSpPr>
            <p:grpSpPr bwMode="auto">
              <a:xfrm>
                <a:off x="1512" y="48"/>
                <a:ext cx="2664" cy="1604"/>
                <a:chOff x="3160" y="230"/>
                <a:chExt cx="2664" cy="1604"/>
              </a:xfrm>
            </p:grpSpPr>
            <p:sp>
              <p:nvSpPr>
                <p:cNvPr id="3172" name="Line 22"/>
                <p:cNvSpPr>
                  <a:spLocks noChangeShapeType="1"/>
                </p:cNvSpPr>
                <p:nvPr/>
              </p:nvSpPr>
              <p:spPr bwMode="auto">
                <a:xfrm>
                  <a:off x="3334" y="1584"/>
                  <a:ext cx="2300" cy="0"/>
                </a:xfrm>
                <a:prstGeom prst="line">
                  <a:avLst/>
                </a:prstGeom>
                <a:noFill/>
                <a:ln w="28575">
                  <a:solidFill>
                    <a:srgbClr val="0000FF"/>
                  </a:solidFill>
                  <a:round/>
                  <a:headEnd/>
                  <a:tailEnd/>
                </a:ln>
              </p:spPr>
              <p:txBody>
                <a:bodyPr/>
                <a:lstStyle/>
                <a:p>
                  <a:endParaRPr lang="en-US"/>
                </a:p>
              </p:txBody>
            </p:sp>
            <p:sp>
              <p:nvSpPr>
                <p:cNvPr id="3173" name="Line 23"/>
                <p:cNvSpPr>
                  <a:spLocks noChangeShapeType="1"/>
                </p:cNvSpPr>
                <p:nvPr/>
              </p:nvSpPr>
              <p:spPr bwMode="auto">
                <a:xfrm flipV="1">
                  <a:off x="3342" y="470"/>
                  <a:ext cx="672" cy="1104"/>
                </a:xfrm>
                <a:prstGeom prst="line">
                  <a:avLst/>
                </a:prstGeom>
                <a:noFill/>
                <a:ln w="28575">
                  <a:solidFill>
                    <a:srgbClr val="0000FF"/>
                  </a:solidFill>
                  <a:round/>
                  <a:headEnd/>
                  <a:tailEnd/>
                </a:ln>
              </p:spPr>
              <p:txBody>
                <a:bodyPr/>
                <a:lstStyle/>
                <a:p>
                  <a:endParaRPr lang="en-US"/>
                </a:p>
              </p:txBody>
            </p:sp>
            <p:sp>
              <p:nvSpPr>
                <p:cNvPr id="3174" name="Line 24"/>
                <p:cNvSpPr>
                  <a:spLocks noChangeShapeType="1"/>
                </p:cNvSpPr>
                <p:nvPr/>
              </p:nvSpPr>
              <p:spPr bwMode="auto">
                <a:xfrm>
                  <a:off x="4002" y="480"/>
                  <a:ext cx="1632" cy="1104"/>
                </a:xfrm>
                <a:prstGeom prst="line">
                  <a:avLst/>
                </a:prstGeom>
                <a:noFill/>
                <a:ln w="28575">
                  <a:solidFill>
                    <a:srgbClr val="0000FF"/>
                  </a:solidFill>
                  <a:round/>
                  <a:headEnd/>
                  <a:tailEnd/>
                </a:ln>
              </p:spPr>
              <p:txBody>
                <a:bodyPr/>
                <a:lstStyle/>
                <a:p>
                  <a:endParaRPr lang="en-US"/>
                </a:p>
              </p:txBody>
            </p:sp>
            <p:sp>
              <p:nvSpPr>
                <p:cNvPr id="3175" name="Text Box 25"/>
                <p:cNvSpPr txBox="1">
                  <a:spLocks noChangeArrowheads="1"/>
                </p:cNvSpPr>
                <p:nvPr/>
              </p:nvSpPr>
              <p:spPr bwMode="auto">
                <a:xfrm>
                  <a:off x="3160" y="1548"/>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3176" name="Text Box 26"/>
                <p:cNvSpPr txBox="1">
                  <a:spLocks noChangeArrowheads="1"/>
                </p:cNvSpPr>
                <p:nvPr/>
              </p:nvSpPr>
              <p:spPr bwMode="auto">
                <a:xfrm>
                  <a:off x="3900" y="230"/>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3177" name="Text Box 27"/>
                <p:cNvSpPr txBox="1">
                  <a:spLocks noChangeArrowheads="1"/>
                </p:cNvSpPr>
                <p:nvPr/>
              </p:nvSpPr>
              <p:spPr bwMode="auto">
                <a:xfrm>
                  <a:off x="5488" y="1584"/>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grpSp>
          <p:sp>
            <p:nvSpPr>
              <p:cNvPr id="3166" name="Line 28"/>
              <p:cNvSpPr>
                <a:spLocks noChangeShapeType="1"/>
              </p:cNvSpPr>
              <p:nvPr/>
            </p:nvSpPr>
            <p:spPr bwMode="auto">
              <a:xfrm rot="21359871" flipV="1">
                <a:off x="2139" y="454"/>
                <a:ext cx="1692" cy="104"/>
              </a:xfrm>
              <a:prstGeom prst="line">
                <a:avLst/>
              </a:prstGeom>
              <a:noFill/>
              <a:ln w="28575">
                <a:solidFill>
                  <a:srgbClr val="FF0000"/>
                </a:solidFill>
                <a:prstDash val="dash"/>
                <a:round/>
                <a:headEnd/>
                <a:tailEnd/>
              </a:ln>
            </p:spPr>
            <p:txBody>
              <a:bodyPr/>
              <a:lstStyle/>
              <a:p>
                <a:endParaRPr lang="en-US"/>
              </a:p>
            </p:txBody>
          </p:sp>
          <p:sp>
            <p:nvSpPr>
              <p:cNvPr id="3167" name="Text Box 29"/>
              <p:cNvSpPr txBox="1">
                <a:spLocks noChangeArrowheads="1"/>
              </p:cNvSpPr>
              <p:nvPr/>
            </p:nvSpPr>
            <p:spPr bwMode="auto">
              <a:xfrm>
                <a:off x="2646" y="327"/>
                <a:ext cx="345"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r>
                  <a:rPr lang="en-US" sz="2000" b="0">
                    <a:solidFill>
                      <a:srgbClr val="0000FF"/>
                    </a:solidFill>
                    <a:latin typeface=".VnTime" pitchFamily="34" charset="0"/>
                  </a:rPr>
                  <a:t>”</a:t>
                </a:r>
              </a:p>
            </p:txBody>
          </p:sp>
          <p:sp>
            <p:nvSpPr>
              <p:cNvPr id="3168" name="Text Box 30"/>
              <p:cNvSpPr txBox="1">
                <a:spLocks noChangeArrowheads="1"/>
              </p:cNvSpPr>
              <p:nvPr/>
            </p:nvSpPr>
            <p:spPr bwMode="auto">
              <a:xfrm rot="-321349">
                <a:off x="3543" y="189"/>
                <a:ext cx="346" cy="251"/>
              </a:xfrm>
              <a:prstGeom prst="rect">
                <a:avLst/>
              </a:prstGeom>
              <a:noFill/>
              <a:ln w="9525">
                <a:noFill/>
                <a:miter lim="800000"/>
                <a:headEnd/>
                <a:tailEnd/>
              </a:ln>
            </p:spPr>
            <p:txBody>
              <a:bodyPr>
                <a:spAutoFit/>
              </a:bodyPr>
              <a:lstStyle/>
              <a:p>
                <a:pPr>
                  <a:spcBef>
                    <a:spcPct val="50000"/>
                  </a:spcBef>
                </a:pPr>
                <a:r>
                  <a:rPr lang="en-US" sz="2000" b="0">
                    <a:solidFill>
                      <a:srgbClr val="0000FF"/>
                    </a:solidFill>
                    <a:latin typeface=".VnTime" pitchFamily="34" charset="0"/>
                  </a:rPr>
                  <a:t>a</a:t>
                </a:r>
              </a:p>
            </p:txBody>
          </p:sp>
          <p:sp>
            <p:nvSpPr>
              <p:cNvPr id="3169" name="Oval 31"/>
              <p:cNvSpPr>
                <a:spLocks noChangeArrowheads="1"/>
              </p:cNvSpPr>
              <p:nvPr/>
            </p:nvSpPr>
            <p:spPr bwMode="auto">
              <a:xfrm rot="21278651" flipH="1">
                <a:off x="2829" y="613"/>
                <a:ext cx="29" cy="38"/>
              </a:xfrm>
              <a:prstGeom prst="ellipse">
                <a:avLst/>
              </a:prstGeom>
              <a:solidFill>
                <a:srgbClr val="0000FF"/>
              </a:solidFill>
              <a:ln w="9525">
                <a:solidFill>
                  <a:srgbClr val="0000FF"/>
                </a:solidFill>
                <a:round/>
                <a:headEnd/>
                <a:tailEnd/>
              </a:ln>
            </p:spPr>
            <p:txBody>
              <a:bodyPr wrap="none" anchor="ctr"/>
              <a:lstStyle/>
              <a:p>
                <a:endParaRPr lang="en-US"/>
              </a:p>
            </p:txBody>
          </p:sp>
          <p:sp>
            <p:nvSpPr>
              <p:cNvPr id="3170" name="Oval 32"/>
              <p:cNvSpPr>
                <a:spLocks noChangeArrowheads="1"/>
              </p:cNvSpPr>
              <p:nvPr/>
            </p:nvSpPr>
            <p:spPr bwMode="auto">
              <a:xfrm flipH="1">
                <a:off x="2152" y="610"/>
                <a:ext cx="29" cy="29"/>
              </a:xfrm>
              <a:prstGeom prst="ellipse">
                <a:avLst/>
              </a:prstGeom>
              <a:solidFill>
                <a:srgbClr val="0000FF"/>
              </a:solidFill>
              <a:ln w="9525">
                <a:solidFill>
                  <a:srgbClr val="0000FF"/>
                </a:solidFill>
                <a:round/>
                <a:headEnd/>
                <a:tailEnd/>
              </a:ln>
            </p:spPr>
            <p:txBody>
              <a:bodyPr wrap="none" anchor="ctr"/>
              <a:lstStyle/>
              <a:p>
                <a:endParaRPr lang="en-US"/>
              </a:p>
            </p:txBody>
          </p:sp>
          <p:sp>
            <p:nvSpPr>
              <p:cNvPr id="3171" name="Line 33"/>
              <p:cNvSpPr>
                <a:spLocks noChangeShapeType="1"/>
              </p:cNvSpPr>
              <p:nvPr/>
            </p:nvSpPr>
            <p:spPr bwMode="auto">
              <a:xfrm>
                <a:off x="2144" y="634"/>
                <a:ext cx="708" cy="0"/>
              </a:xfrm>
              <a:prstGeom prst="line">
                <a:avLst/>
              </a:prstGeom>
              <a:noFill/>
              <a:ln w="25400">
                <a:solidFill>
                  <a:srgbClr val="FF3300"/>
                </a:solidFill>
                <a:round/>
                <a:headEnd/>
                <a:tailEnd/>
              </a:ln>
            </p:spPr>
            <p:txBody>
              <a:bodyPr/>
              <a:lstStyle/>
              <a:p>
                <a:endParaRPr lang="en-US"/>
              </a:p>
            </p:txBody>
          </p:sp>
        </p:grpSp>
      </p:grpSp>
      <p:sp>
        <p:nvSpPr>
          <p:cNvPr id="84996" name="Rectangle 4"/>
          <p:cNvSpPr>
            <a:spLocks noChangeArrowheads="1"/>
          </p:cNvSpPr>
          <p:nvPr/>
        </p:nvSpPr>
        <p:spPr bwMode="auto">
          <a:xfrm>
            <a:off x="152400" y="5334000"/>
            <a:ext cx="8991600" cy="1219200"/>
          </a:xfrm>
          <a:prstGeom prst="rect">
            <a:avLst/>
          </a:prstGeom>
          <a:solidFill>
            <a:srgbClr val="FF99FF"/>
          </a:solidFill>
          <a:ln w="9525">
            <a:solidFill>
              <a:srgbClr val="FF0000"/>
            </a:solidFill>
            <a:miter lim="800000"/>
            <a:headEnd/>
            <a:tailEnd/>
          </a:ln>
        </p:spPr>
        <p:txBody>
          <a:bodyPr wrap="none" anchor="ctr"/>
          <a:lstStyle/>
          <a:p>
            <a:r>
              <a:rPr lang="en-US" sz="2400" dirty="0" err="1">
                <a:latin typeface=".VnTime" pitchFamily="34" charset="0"/>
              </a:rPr>
              <a:t>NÕu</a:t>
            </a:r>
            <a:r>
              <a:rPr lang="en-US" sz="2400" dirty="0">
                <a:latin typeface=".VnTime" pitchFamily="34" charset="0"/>
              </a:rPr>
              <a:t> </a:t>
            </a:r>
            <a:r>
              <a:rPr lang="en-US" sz="2400" dirty="0" err="1">
                <a:latin typeface=".VnTime" pitchFamily="34" charset="0"/>
              </a:rPr>
              <a:t>mét</a:t>
            </a:r>
            <a:r>
              <a:rPr lang="en-US" sz="2400" dirty="0">
                <a:latin typeface=".VnTime" pitchFamily="34" charset="0"/>
              </a:rPr>
              <a:t> </a:t>
            </a:r>
            <a:r>
              <a:rPr lang="en-US" sz="2400" dirty="0" smtClean="0">
                <a:latin typeface=".VnTime" pitchFamily="34" charset="0"/>
              </a:rPr>
              <a:t>®­</a:t>
            </a:r>
            <a:r>
              <a:rPr lang="en-US" sz="2400" dirty="0" err="1" smtClean="0">
                <a:latin typeface="Times New Roman" pitchFamily="18" charset="0"/>
                <a:cs typeface="Times New Roman" pitchFamily="18" charset="0"/>
              </a:rPr>
              <a:t>ư</a:t>
            </a:r>
            <a:r>
              <a:rPr lang="en-US" sz="2400" dirty="0" err="1" smtClean="0">
                <a:latin typeface=".VnTime" pitchFamily="34" charset="0"/>
              </a:rPr>
              <a:t>êng</a:t>
            </a:r>
            <a:r>
              <a:rPr lang="en-US" sz="2400" dirty="0" smtClean="0">
                <a:latin typeface=".VnTime" pitchFamily="34" charset="0"/>
              </a:rPr>
              <a:t> </a:t>
            </a:r>
            <a:r>
              <a:rPr lang="en-US" sz="2400" dirty="0">
                <a:latin typeface=".VnTime" pitchFamily="34" charset="0"/>
              </a:rPr>
              <a:t>th¼ng c¾t </a:t>
            </a:r>
            <a:r>
              <a:rPr lang="en-US" sz="2400" dirty="0" err="1">
                <a:latin typeface=".VnTime" pitchFamily="34" charset="0"/>
              </a:rPr>
              <a:t>hai</a:t>
            </a:r>
            <a:r>
              <a:rPr lang="en-US" sz="2400" dirty="0">
                <a:latin typeface=".VnTime" pitchFamily="34" charset="0"/>
              </a:rPr>
              <a:t> c¹nh </a:t>
            </a:r>
            <a:r>
              <a:rPr lang="en-US" sz="2400" dirty="0" err="1">
                <a:latin typeface=".VnTime" pitchFamily="34" charset="0"/>
              </a:rPr>
              <a:t>cña</a:t>
            </a:r>
            <a:r>
              <a:rPr lang="en-US" sz="2400" dirty="0">
                <a:latin typeface=".VnTime" pitchFamily="34" charset="0"/>
              </a:rPr>
              <a:t> </a:t>
            </a:r>
            <a:r>
              <a:rPr lang="en-US" sz="2400" dirty="0" err="1">
                <a:latin typeface=".VnTime" pitchFamily="34" charset="0"/>
              </a:rPr>
              <a:t>mét</a:t>
            </a:r>
            <a:r>
              <a:rPr lang="en-US" sz="2400" dirty="0">
                <a:latin typeface=".VnTime" pitchFamily="34" charset="0"/>
              </a:rPr>
              <a:t> tam </a:t>
            </a:r>
            <a:r>
              <a:rPr lang="en-US" sz="2400" dirty="0" err="1">
                <a:latin typeface=".VnTime" pitchFamily="34" charset="0"/>
              </a:rPr>
              <a:t>gi¸c</a:t>
            </a:r>
            <a:r>
              <a:rPr lang="en-US" sz="2400" dirty="0">
                <a:latin typeface=".VnTime" pitchFamily="34" charset="0"/>
              </a:rPr>
              <a:t> vµ ®</a:t>
            </a:r>
            <a:r>
              <a:rPr lang="en-US" sz="2400" dirty="0" err="1">
                <a:latin typeface=".VnTime" pitchFamily="34" charset="0"/>
              </a:rPr>
              <a:t>Þnh</a:t>
            </a:r>
            <a:r>
              <a:rPr lang="en-US" sz="2400" dirty="0">
                <a:latin typeface=".VnTime" pitchFamily="34" charset="0"/>
              </a:rPr>
              <a:t> </a:t>
            </a:r>
            <a:r>
              <a:rPr lang="en-US" sz="2400" dirty="0" err="1">
                <a:latin typeface=".VnTime" pitchFamily="34" charset="0"/>
              </a:rPr>
              <a:t>ra</a:t>
            </a:r>
            <a:r>
              <a:rPr lang="en-US" sz="2400" dirty="0">
                <a:latin typeface=".VnTime" pitchFamily="34" charset="0"/>
              </a:rPr>
              <a:t> </a:t>
            </a:r>
            <a:r>
              <a:rPr lang="en-US" sz="2400" dirty="0" err="1">
                <a:latin typeface=".VnTime" pitchFamily="34" charset="0"/>
              </a:rPr>
              <a:t>trªn</a:t>
            </a:r>
            <a:r>
              <a:rPr lang="en-US" sz="2400" dirty="0">
                <a:latin typeface=".VnTime" pitchFamily="34" charset="0"/>
              </a:rPr>
              <a:t> </a:t>
            </a:r>
          </a:p>
          <a:p>
            <a:r>
              <a:rPr lang="en-US" sz="2400" dirty="0" err="1">
                <a:latin typeface=".VnTime" pitchFamily="34" charset="0"/>
              </a:rPr>
              <a:t>hai</a:t>
            </a:r>
            <a:r>
              <a:rPr lang="en-US" sz="2400" dirty="0">
                <a:latin typeface=".VnTime" pitchFamily="34" charset="0"/>
              </a:rPr>
              <a:t> c¹nh </a:t>
            </a:r>
            <a:r>
              <a:rPr lang="en-US" sz="2400" dirty="0" err="1">
                <a:latin typeface=".VnTime" pitchFamily="34" charset="0"/>
              </a:rPr>
              <a:t>nµy</a:t>
            </a:r>
            <a:r>
              <a:rPr lang="en-US" sz="2400" dirty="0">
                <a:latin typeface=".VnTime" pitchFamily="34" charset="0"/>
              </a:rPr>
              <a:t> </a:t>
            </a:r>
            <a:r>
              <a:rPr lang="en-US" sz="2400" dirty="0" err="1">
                <a:latin typeface=".VnTime" pitchFamily="34" charset="0"/>
              </a:rPr>
              <a:t>nh÷ng</a:t>
            </a:r>
            <a:r>
              <a:rPr lang="en-US" sz="2400" dirty="0">
                <a:latin typeface=".VnTime" pitchFamily="34" charset="0"/>
              </a:rPr>
              <a:t> ®o¹n th¼ng </a:t>
            </a:r>
            <a:r>
              <a:rPr lang="en-US" sz="2400" dirty="0" err="1" smtClean="0">
                <a:latin typeface=".VnTime" pitchFamily="34" charset="0"/>
              </a:rPr>
              <a:t>t</a:t>
            </a:r>
            <a:r>
              <a:rPr lang="en-US" sz="2400" dirty="0" err="1" smtClean="0">
                <a:latin typeface="Times New Roman" pitchFamily="18" charset="0"/>
                <a:cs typeface="Times New Roman" pitchFamily="18" charset="0"/>
              </a:rPr>
              <a:t>­ươ</a:t>
            </a:r>
            <a:r>
              <a:rPr lang="en-US" sz="2400" dirty="0" err="1" smtClean="0">
                <a:latin typeface=".VnTime" pitchFamily="34" charset="0"/>
              </a:rPr>
              <a:t>ng</a:t>
            </a:r>
            <a:r>
              <a:rPr lang="en-US" sz="2400" dirty="0" smtClean="0">
                <a:latin typeface=".VnTime" pitchFamily="34" charset="0"/>
              </a:rPr>
              <a:t> </a:t>
            </a:r>
            <a:r>
              <a:rPr lang="en-US" sz="2400" dirty="0" err="1">
                <a:latin typeface=".VnTime" pitchFamily="34" charset="0"/>
              </a:rPr>
              <a:t>øng</a:t>
            </a:r>
            <a:r>
              <a:rPr lang="en-US" sz="2400" dirty="0">
                <a:latin typeface=".VnTime" pitchFamily="34" charset="0"/>
              </a:rPr>
              <a:t> </a:t>
            </a:r>
            <a:r>
              <a:rPr lang="en-US" sz="2400" dirty="0" err="1">
                <a:latin typeface=".VnTime" pitchFamily="34" charset="0"/>
              </a:rPr>
              <a:t>tØ</a:t>
            </a:r>
            <a:r>
              <a:rPr lang="en-US" sz="2400" dirty="0">
                <a:latin typeface=".VnTime" pitchFamily="34" charset="0"/>
              </a:rPr>
              <a:t> </a:t>
            </a:r>
            <a:r>
              <a:rPr lang="en-US" sz="2400" dirty="0" err="1">
                <a:latin typeface=".VnTime" pitchFamily="34" charset="0"/>
              </a:rPr>
              <a:t>lÖ</a:t>
            </a:r>
            <a:r>
              <a:rPr lang="en-US" sz="2400" dirty="0">
                <a:latin typeface=".VnTime" pitchFamily="34" charset="0"/>
              </a:rPr>
              <a:t> </a:t>
            </a:r>
            <a:r>
              <a:rPr lang="en-US" sz="2400" dirty="0" err="1">
                <a:latin typeface=".VnTime" pitchFamily="34" charset="0"/>
              </a:rPr>
              <a:t>th</a:t>
            </a:r>
            <a:r>
              <a:rPr lang="en-US" sz="2400" dirty="0">
                <a:latin typeface=".VnTime" pitchFamily="34" charset="0"/>
              </a:rPr>
              <a:t>× </a:t>
            </a:r>
            <a:r>
              <a:rPr lang="en-US" sz="2400" dirty="0" smtClean="0">
                <a:latin typeface=".VnTime" pitchFamily="34" charset="0"/>
              </a:rPr>
              <a:t>®­</a:t>
            </a:r>
            <a:r>
              <a:rPr lang="en-US" sz="2400" dirty="0" err="1">
                <a:latin typeface="Times New Roman" pitchFamily="18" charset="0"/>
                <a:cs typeface="Times New Roman" pitchFamily="18" charset="0"/>
              </a:rPr>
              <a:t>ư</a:t>
            </a:r>
            <a:r>
              <a:rPr lang="en-US" sz="2400" dirty="0" err="1" smtClean="0">
                <a:latin typeface=".VnTime" pitchFamily="34" charset="0"/>
              </a:rPr>
              <a:t>êng</a:t>
            </a:r>
            <a:r>
              <a:rPr lang="en-US" sz="2400" dirty="0" smtClean="0">
                <a:latin typeface=".VnTime" pitchFamily="34" charset="0"/>
              </a:rPr>
              <a:t> </a:t>
            </a:r>
            <a:r>
              <a:rPr lang="en-US" sz="2400" dirty="0">
                <a:latin typeface=".VnTime" pitchFamily="34" charset="0"/>
              </a:rPr>
              <a:t>th¼ng ®ã </a:t>
            </a:r>
          </a:p>
          <a:p>
            <a:r>
              <a:rPr lang="en-US" sz="2400" dirty="0">
                <a:latin typeface=".VnTime" pitchFamily="34" charset="0"/>
              </a:rPr>
              <a:t>song </a:t>
            </a:r>
            <a:r>
              <a:rPr lang="en-US" sz="2400" dirty="0" err="1">
                <a:latin typeface=".VnTime" pitchFamily="34" charset="0"/>
              </a:rPr>
              <a:t>song</a:t>
            </a:r>
            <a:r>
              <a:rPr lang="en-US" sz="2400" dirty="0">
                <a:latin typeface=".VnTime" pitchFamily="34" charset="0"/>
              </a:rPr>
              <a:t> </a:t>
            </a:r>
            <a:r>
              <a:rPr lang="en-US" sz="2400" dirty="0" err="1">
                <a:latin typeface=".VnTime" pitchFamily="34" charset="0"/>
              </a:rPr>
              <a:t>víi</a:t>
            </a:r>
            <a:r>
              <a:rPr lang="en-US" sz="2400" dirty="0">
                <a:latin typeface=".VnTime" pitchFamily="34" charset="0"/>
              </a:rPr>
              <a:t> c¹nh </a:t>
            </a:r>
            <a:r>
              <a:rPr lang="en-US" sz="2400" dirty="0" err="1">
                <a:latin typeface=".VnTime" pitchFamily="34" charset="0"/>
              </a:rPr>
              <a:t>cßn</a:t>
            </a:r>
            <a:r>
              <a:rPr lang="en-US" sz="2400" dirty="0">
                <a:latin typeface=".VnTime" pitchFamily="34" charset="0"/>
              </a:rPr>
              <a:t> l¹i </a:t>
            </a:r>
            <a:r>
              <a:rPr lang="en-US" sz="2400" dirty="0" err="1">
                <a:latin typeface=".VnTime" pitchFamily="34" charset="0"/>
              </a:rPr>
              <a:t>cña</a:t>
            </a:r>
            <a:r>
              <a:rPr lang="en-US" sz="2400" dirty="0">
                <a:latin typeface=".VnTime" pitchFamily="34" charset="0"/>
              </a:rPr>
              <a:t> tam </a:t>
            </a:r>
            <a:r>
              <a:rPr lang="en-US" sz="2400" dirty="0" err="1">
                <a:latin typeface=".VnTime" pitchFamily="34" charset="0"/>
              </a:rPr>
              <a:t>gi¸c</a:t>
            </a:r>
            <a:r>
              <a:rPr lang="en-US" sz="2400" dirty="0">
                <a:latin typeface=".VnTime" pitchFamily="34" charset="0"/>
              </a:rPr>
              <a:t>.</a:t>
            </a:r>
          </a:p>
        </p:txBody>
      </p:sp>
      <p:grpSp>
        <p:nvGrpSpPr>
          <p:cNvPr id="6" name="Group 34"/>
          <p:cNvGrpSpPr>
            <a:grpSpLocks/>
          </p:cNvGrpSpPr>
          <p:nvPr/>
        </p:nvGrpSpPr>
        <p:grpSpPr bwMode="auto">
          <a:xfrm>
            <a:off x="7727950" y="5097463"/>
            <a:ext cx="688717825" cy="2147483647"/>
            <a:chOff x="-428462" y="-6136286"/>
            <a:chExt cx="433838" cy="6139622"/>
          </a:xfrm>
        </p:grpSpPr>
        <p:sp>
          <p:nvSpPr>
            <p:cNvPr id="3135" name="Text Box 35"/>
            <p:cNvSpPr txBox="1">
              <a:spLocks noChangeArrowheads="1"/>
            </p:cNvSpPr>
            <p:nvPr/>
          </p:nvSpPr>
          <p:spPr bwMode="auto">
            <a:xfrm>
              <a:off x="-428404" y="-6078384"/>
              <a:ext cx="251074" cy="231"/>
            </a:xfrm>
            <a:prstGeom prst="rect">
              <a:avLst/>
            </a:prstGeom>
            <a:noFill/>
            <a:ln w="9525">
              <a:noFill/>
              <a:miter lim="800000"/>
              <a:headEnd/>
              <a:tailEnd/>
            </a:ln>
          </p:spPr>
          <p:txBody>
            <a:bodyPr>
              <a:spAutoFit/>
            </a:bodyPr>
            <a:lstStyle/>
            <a:p>
              <a:pPr>
                <a:spcBef>
                  <a:spcPct val="50000"/>
                </a:spcBef>
              </a:pPr>
              <a:r>
                <a:rPr lang="en-US" b="0">
                  <a:solidFill>
                    <a:srgbClr val="0000FF"/>
                  </a:solidFill>
                  <a:latin typeface="Times New Roman" pitchFamily="18" charset="0"/>
                </a:rPr>
                <a:t>  Có   B’C</a:t>
              </a:r>
              <a:r>
                <a:rPr lang="en-US" b="0">
                  <a:solidFill>
                    <a:srgbClr val="0000FF"/>
                  </a:solidFill>
                </a:rPr>
                <a:t>”</a:t>
              </a:r>
              <a:r>
                <a:rPr lang="en-US" b="0">
                  <a:solidFill>
                    <a:srgbClr val="0000FF"/>
                  </a:solidFill>
                  <a:latin typeface="Times New Roman" pitchFamily="18" charset="0"/>
                </a:rPr>
                <a:t>// BC   (Theo cách vẽ)</a:t>
              </a:r>
            </a:p>
          </p:txBody>
        </p:sp>
        <p:sp>
          <p:nvSpPr>
            <p:cNvPr id="3136" name="Text Box 36"/>
            <p:cNvSpPr txBox="1">
              <a:spLocks noChangeArrowheads="1"/>
            </p:cNvSpPr>
            <p:nvPr/>
          </p:nvSpPr>
          <p:spPr bwMode="auto">
            <a:xfrm>
              <a:off x="-428404" y="-6078384"/>
              <a:ext cx="251074"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latin typeface="Times New Roman" pitchFamily="18" charset="0"/>
                </a:rPr>
                <a:t>(Định lí Ta –lét)</a:t>
              </a:r>
            </a:p>
          </p:txBody>
        </p:sp>
        <p:graphicFrame>
          <p:nvGraphicFramePr>
            <p:cNvPr id="3074" name="Object 37"/>
            <p:cNvGraphicFramePr>
              <a:graphicFrameLocks noChangeAspect="1"/>
            </p:cNvGraphicFramePr>
            <p:nvPr/>
          </p:nvGraphicFramePr>
          <p:xfrm>
            <a:off x="5280" y="3264"/>
            <a:ext cx="80" cy="72"/>
          </p:xfrm>
          <a:graphic>
            <a:graphicData uri="http://schemas.openxmlformats.org/presentationml/2006/ole">
              <mc:AlternateContent xmlns:mc="http://schemas.openxmlformats.org/markup-compatibility/2006">
                <mc:Choice xmlns:v="urn:schemas-microsoft-com:vml" Requires="v">
                  <p:oleObj spid="_x0000_s3088" name="Equation" r:id="rId3" imgW="126780" imgH="114102" progId="">
                    <p:embed/>
                  </p:oleObj>
                </mc:Choice>
                <mc:Fallback>
                  <p:oleObj name="Equation" r:id="rId3" imgW="126780" imgH="114102"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 y="3264"/>
                          <a:ext cx="80" cy="72"/>
                        </a:xfrm>
                        <a:prstGeom prst="rect">
                          <a:avLst/>
                        </a:prstGeom>
                        <a:solidFill>
                          <a:schemeClr val="bg1"/>
                        </a:solidFill>
                      </p:spPr>
                    </p:pic>
                  </p:oleObj>
                </mc:Fallback>
              </mc:AlternateContent>
            </a:graphicData>
          </a:graphic>
        </p:graphicFrame>
        <p:sp>
          <p:nvSpPr>
            <p:cNvPr id="3137" name="Line 38"/>
            <p:cNvSpPr>
              <a:spLocks noChangeShapeType="1"/>
            </p:cNvSpPr>
            <p:nvPr/>
          </p:nvSpPr>
          <p:spPr bwMode="auto">
            <a:xfrm flipH="1">
              <a:off x="3648" y="2256"/>
              <a:ext cx="189" cy="1"/>
            </a:xfrm>
            <a:prstGeom prst="line">
              <a:avLst/>
            </a:prstGeom>
            <a:noFill/>
            <a:ln w="12700">
              <a:solidFill>
                <a:srgbClr val="FFFFFF"/>
              </a:solidFill>
              <a:round/>
              <a:headEnd/>
              <a:tailEnd/>
            </a:ln>
          </p:spPr>
          <p:txBody>
            <a:bodyPr/>
            <a:lstStyle/>
            <a:p>
              <a:endParaRPr lang="en-US"/>
            </a:p>
          </p:txBody>
        </p:sp>
        <p:sp>
          <p:nvSpPr>
            <p:cNvPr id="3138" name="Line 39"/>
            <p:cNvSpPr>
              <a:spLocks noChangeShapeType="1"/>
            </p:cNvSpPr>
            <p:nvPr/>
          </p:nvSpPr>
          <p:spPr bwMode="auto">
            <a:xfrm flipH="1">
              <a:off x="4057" y="2256"/>
              <a:ext cx="215" cy="1"/>
            </a:xfrm>
            <a:prstGeom prst="line">
              <a:avLst/>
            </a:prstGeom>
            <a:noFill/>
            <a:ln w="12700">
              <a:solidFill>
                <a:srgbClr val="FFFFFF"/>
              </a:solidFill>
              <a:round/>
              <a:headEnd/>
              <a:tailEnd/>
            </a:ln>
          </p:spPr>
          <p:txBody>
            <a:bodyPr/>
            <a:lstStyle/>
            <a:p>
              <a:endParaRPr lang="en-US"/>
            </a:p>
          </p:txBody>
        </p:sp>
        <p:sp>
          <p:nvSpPr>
            <p:cNvPr id="3139" name="Line 40"/>
            <p:cNvSpPr>
              <a:spLocks noChangeShapeType="1"/>
            </p:cNvSpPr>
            <p:nvPr/>
          </p:nvSpPr>
          <p:spPr bwMode="auto">
            <a:xfrm flipH="1">
              <a:off x="4057" y="2784"/>
              <a:ext cx="215" cy="1"/>
            </a:xfrm>
            <a:prstGeom prst="line">
              <a:avLst/>
            </a:prstGeom>
            <a:noFill/>
            <a:ln w="12700">
              <a:solidFill>
                <a:srgbClr val="FFFFFF"/>
              </a:solidFill>
              <a:round/>
              <a:headEnd/>
              <a:tailEnd/>
            </a:ln>
          </p:spPr>
          <p:txBody>
            <a:bodyPr/>
            <a:lstStyle/>
            <a:p>
              <a:endParaRPr lang="en-US"/>
            </a:p>
          </p:txBody>
        </p:sp>
        <p:sp>
          <p:nvSpPr>
            <p:cNvPr id="3140" name="Rectangle 41"/>
            <p:cNvSpPr>
              <a:spLocks noChangeArrowheads="1"/>
            </p:cNvSpPr>
            <p:nvPr/>
          </p:nvSpPr>
          <p:spPr bwMode="auto">
            <a:xfrm flipH="1">
              <a:off x="-302866" y="-5883665"/>
              <a:ext cx="1" cy="1414"/>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Times New Roman" pitchFamily="18" charset="0"/>
                </a:rPr>
                <a:t>AB’   AC</a:t>
              </a:r>
              <a:r>
                <a:rPr lang="en-US" sz="2100" b="0">
                  <a:solidFill>
                    <a:srgbClr val="0000FF"/>
                  </a:solidFill>
                </a:rPr>
                <a:t>”</a:t>
              </a:r>
              <a:endParaRPr lang="en-US" b="0">
                <a:solidFill>
                  <a:srgbClr val="0000FF"/>
                </a:solidFill>
                <a:latin typeface="Garamond" pitchFamily="18" charset="0"/>
              </a:endParaRPr>
            </a:p>
          </p:txBody>
        </p:sp>
        <p:sp>
          <p:nvSpPr>
            <p:cNvPr id="3141" name="Rectangle 42"/>
            <p:cNvSpPr>
              <a:spLocks noChangeArrowheads="1"/>
            </p:cNvSpPr>
            <p:nvPr/>
          </p:nvSpPr>
          <p:spPr bwMode="auto">
            <a:xfrm flipH="1">
              <a:off x="-300703" y="-5883665"/>
              <a:ext cx="95"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t>
              </a:r>
              <a:endParaRPr lang="en-US" b="0">
                <a:solidFill>
                  <a:srgbClr val="0000FF"/>
                </a:solidFill>
                <a:latin typeface="Garamond" pitchFamily="18" charset="0"/>
              </a:endParaRPr>
            </a:p>
          </p:txBody>
        </p:sp>
        <p:sp>
          <p:nvSpPr>
            <p:cNvPr id="3142" name="Rectangle 43"/>
            <p:cNvSpPr>
              <a:spLocks noChangeArrowheads="1"/>
            </p:cNvSpPr>
            <p:nvPr/>
          </p:nvSpPr>
          <p:spPr bwMode="auto">
            <a:xfrm flipH="1">
              <a:off x="-302866" y="-5883665"/>
              <a:ext cx="1" cy="1212"/>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Times New Roman" pitchFamily="18" charset="0"/>
                </a:rPr>
                <a:t>AB    AC </a:t>
              </a:r>
              <a:endParaRPr lang="en-US" b="0">
                <a:solidFill>
                  <a:srgbClr val="0000FF"/>
                </a:solidFill>
                <a:latin typeface="Garamond" pitchFamily="18" charset="0"/>
              </a:endParaRPr>
            </a:p>
          </p:txBody>
        </p:sp>
        <p:sp>
          <p:nvSpPr>
            <p:cNvPr id="3143" name="Rectangle 44"/>
            <p:cNvSpPr>
              <a:spLocks noChangeArrowheads="1"/>
            </p:cNvSpPr>
            <p:nvPr/>
          </p:nvSpPr>
          <p:spPr bwMode="auto">
            <a:xfrm flipH="1">
              <a:off x="-300702" y="-5883665"/>
              <a:ext cx="709"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2        AC</a:t>
              </a:r>
              <a:r>
                <a:rPr lang="en-US" sz="2100" b="0">
                  <a:solidFill>
                    <a:srgbClr val="0000FF"/>
                  </a:solidFill>
                </a:rPr>
                <a:t>”</a:t>
              </a:r>
              <a:endParaRPr lang="en-US" b="0">
                <a:solidFill>
                  <a:srgbClr val="0000FF"/>
                </a:solidFill>
                <a:latin typeface="Garamond" pitchFamily="18" charset="0"/>
              </a:endParaRPr>
            </a:p>
          </p:txBody>
        </p:sp>
        <p:sp>
          <p:nvSpPr>
            <p:cNvPr id="3144" name="Rectangle 45"/>
            <p:cNvSpPr>
              <a:spLocks noChangeArrowheads="1"/>
            </p:cNvSpPr>
            <p:nvPr/>
          </p:nvSpPr>
          <p:spPr bwMode="auto">
            <a:xfrm flipH="1">
              <a:off x="-302866" y="-5883665"/>
              <a:ext cx="1" cy="404"/>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latin typeface="Garamond" pitchFamily="18" charset="0"/>
              </a:endParaRPr>
            </a:p>
          </p:txBody>
        </p:sp>
        <p:sp>
          <p:nvSpPr>
            <p:cNvPr id="3145" name="Rectangle 46"/>
            <p:cNvSpPr>
              <a:spLocks noChangeArrowheads="1"/>
            </p:cNvSpPr>
            <p:nvPr/>
          </p:nvSpPr>
          <p:spPr bwMode="auto">
            <a:xfrm flipH="1">
              <a:off x="-300701" y="-5883665"/>
              <a:ext cx="588"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6          9</a:t>
              </a:r>
              <a:endParaRPr lang="en-US" b="0">
                <a:solidFill>
                  <a:srgbClr val="0000FF"/>
                </a:solidFill>
                <a:latin typeface="Garamond" pitchFamily="18" charset="0"/>
              </a:endParaRPr>
            </a:p>
          </p:txBody>
        </p:sp>
        <p:sp>
          <p:nvSpPr>
            <p:cNvPr id="3146" name="Rectangle 47"/>
            <p:cNvSpPr>
              <a:spLocks noChangeArrowheads="1"/>
            </p:cNvSpPr>
            <p:nvPr/>
          </p:nvSpPr>
          <p:spPr bwMode="auto">
            <a:xfrm flipH="1">
              <a:off x="-300701" y="-5883665"/>
              <a:ext cx="252"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2.9</a:t>
              </a:r>
              <a:endParaRPr lang="en-US" b="0">
                <a:solidFill>
                  <a:srgbClr val="0000FF"/>
                </a:solidFill>
                <a:latin typeface="Garamond" pitchFamily="18" charset="0"/>
              </a:endParaRPr>
            </a:p>
          </p:txBody>
        </p:sp>
        <p:sp>
          <p:nvSpPr>
            <p:cNvPr id="3147" name="Rectangle 48"/>
            <p:cNvSpPr>
              <a:spLocks noChangeArrowheads="1"/>
            </p:cNvSpPr>
            <p:nvPr/>
          </p:nvSpPr>
          <p:spPr bwMode="auto">
            <a:xfrm flipH="1">
              <a:off x="-302867" y="-5883665"/>
              <a:ext cx="38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a:t>
              </a:r>
              <a:r>
                <a:rPr lang="en-US" sz="2100" b="0">
                  <a:solidFill>
                    <a:srgbClr val="0000FF"/>
                  </a:solidFill>
                </a:rPr>
                <a:t>”</a:t>
              </a:r>
              <a:r>
                <a:rPr lang="en-US" sz="2100" b="0">
                  <a:solidFill>
                    <a:srgbClr val="0000FF"/>
                  </a:solidFill>
                  <a:latin typeface="Times New Roman" pitchFamily="18" charset="0"/>
                </a:rPr>
                <a:t>=</a:t>
              </a:r>
              <a:endParaRPr lang="en-US" b="0">
                <a:solidFill>
                  <a:srgbClr val="0000FF"/>
                </a:solidFill>
                <a:latin typeface="Times New Roman" pitchFamily="18" charset="0"/>
              </a:endParaRPr>
            </a:p>
          </p:txBody>
        </p:sp>
        <p:sp>
          <p:nvSpPr>
            <p:cNvPr id="3148" name="Rectangle 49"/>
            <p:cNvSpPr>
              <a:spLocks noChangeArrowheads="1"/>
            </p:cNvSpPr>
            <p:nvPr/>
          </p:nvSpPr>
          <p:spPr bwMode="auto">
            <a:xfrm flipH="1">
              <a:off x="-300702" y="-5883665"/>
              <a:ext cx="8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a:t>
              </a:r>
              <a:endParaRPr lang="en-US" b="0">
                <a:solidFill>
                  <a:srgbClr val="0000FF"/>
                </a:solidFill>
                <a:latin typeface="Garamond" pitchFamily="18" charset="0"/>
              </a:endParaRPr>
            </a:p>
          </p:txBody>
        </p:sp>
        <p:sp>
          <p:nvSpPr>
            <p:cNvPr id="3149" name="Rectangle 50"/>
            <p:cNvSpPr>
              <a:spLocks noChangeArrowheads="1"/>
            </p:cNvSpPr>
            <p:nvPr/>
          </p:nvSpPr>
          <p:spPr bwMode="auto">
            <a:xfrm flipH="1">
              <a:off x="-302866" y="-5883665"/>
              <a:ext cx="1" cy="202"/>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Symbol" pitchFamily="18" charset="2"/>
                </a:rPr>
                <a:t>Þ</a:t>
              </a:r>
              <a:endParaRPr lang="en-US" b="0">
                <a:solidFill>
                  <a:srgbClr val="0000FF"/>
                </a:solidFill>
                <a:latin typeface="Garamond" pitchFamily="18" charset="0"/>
              </a:endParaRPr>
            </a:p>
          </p:txBody>
        </p:sp>
        <p:sp>
          <p:nvSpPr>
            <p:cNvPr id="3150" name="Rectangle 51"/>
            <p:cNvSpPr>
              <a:spLocks noChangeArrowheads="1"/>
            </p:cNvSpPr>
            <p:nvPr/>
          </p:nvSpPr>
          <p:spPr bwMode="auto">
            <a:xfrm flipH="1">
              <a:off x="-300702" y="-5883665"/>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latin typeface="Garamond" pitchFamily="18" charset="0"/>
              </a:endParaRPr>
            </a:p>
          </p:txBody>
        </p:sp>
        <p:sp>
          <p:nvSpPr>
            <p:cNvPr id="3151" name="Rectangle 52"/>
            <p:cNvSpPr>
              <a:spLocks noChangeArrowheads="1"/>
            </p:cNvSpPr>
            <p:nvPr/>
          </p:nvSpPr>
          <p:spPr bwMode="auto">
            <a:xfrm flipH="1">
              <a:off x="-302866" y="-5883665"/>
              <a:ext cx="1" cy="202"/>
            </a:xfrm>
            <a:prstGeom prst="rect">
              <a:avLst/>
            </a:prstGeom>
            <a:noFill/>
            <a:ln w="9525">
              <a:noFill/>
              <a:miter lim="800000"/>
              <a:headEnd/>
              <a:tailEnd/>
            </a:ln>
          </p:spPr>
          <p:txBody>
            <a:bodyPr lIns="0" tIns="0" rIns="0" bIns="0">
              <a:spAutoFit/>
            </a:bodyPr>
            <a:lstStyle/>
            <a:p>
              <a:pPr eaLnBrk="0" hangingPunct="0"/>
              <a:r>
                <a:rPr lang="en-US" sz="2100" b="0">
                  <a:solidFill>
                    <a:srgbClr val="0000FF"/>
                  </a:solidFill>
                  <a:latin typeface="Symbol" pitchFamily="18" charset="2"/>
                </a:rPr>
                <a:t>Þ</a:t>
              </a:r>
              <a:endParaRPr lang="en-US" b="0">
                <a:solidFill>
                  <a:srgbClr val="0000FF"/>
                </a:solidFill>
                <a:latin typeface="Garamond" pitchFamily="18" charset="0"/>
              </a:endParaRPr>
            </a:p>
          </p:txBody>
        </p:sp>
        <p:sp>
          <p:nvSpPr>
            <p:cNvPr id="3152" name="Line 53"/>
            <p:cNvSpPr>
              <a:spLocks noChangeShapeType="1"/>
            </p:cNvSpPr>
            <p:nvPr/>
          </p:nvSpPr>
          <p:spPr bwMode="auto">
            <a:xfrm flipH="1">
              <a:off x="3600" y="2783"/>
              <a:ext cx="215" cy="1"/>
            </a:xfrm>
            <a:prstGeom prst="line">
              <a:avLst/>
            </a:prstGeom>
            <a:noFill/>
            <a:ln w="12700">
              <a:solidFill>
                <a:srgbClr val="FFFFFF"/>
              </a:solidFill>
              <a:round/>
              <a:headEnd/>
              <a:tailEnd/>
            </a:ln>
          </p:spPr>
          <p:txBody>
            <a:bodyPr/>
            <a:lstStyle/>
            <a:p>
              <a:endParaRPr lang="en-US"/>
            </a:p>
          </p:txBody>
        </p:sp>
        <p:sp>
          <p:nvSpPr>
            <p:cNvPr id="3153" name="Line 54"/>
            <p:cNvSpPr>
              <a:spLocks noChangeShapeType="1"/>
            </p:cNvSpPr>
            <p:nvPr/>
          </p:nvSpPr>
          <p:spPr bwMode="auto">
            <a:xfrm>
              <a:off x="5136" y="2784"/>
              <a:ext cx="240" cy="0"/>
            </a:xfrm>
            <a:prstGeom prst="line">
              <a:avLst/>
            </a:prstGeom>
            <a:noFill/>
            <a:ln w="9525">
              <a:solidFill>
                <a:schemeClr val="tx1"/>
              </a:solidFill>
              <a:round/>
              <a:headEnd/>
              <a:tailEnd/>
            </a:ln>
          </p:spPr>
          <p:txBody>
            <a:bodyPr/>
            <a:lstStyle/>
            <a:p>
              <a:endParaRPr lang="en-US"/>
            </a:p>
          </p:txBody>
        </p:sp>
        <p:sp>
          <p:nvSpPr>
            <p:cNvPr id="3154" name="Text Box 55"/>
            <p:cNvSpPr txBox="1">
              <a:spLocks noChangeArrowheads="1"/>
            </p:cNvSpPr>
            <p:nvPr/>
          </p:nvSpPr>
          <p:spPr bwMode="auto">
            <a:xfrm>
              <a:off x="-428462" y="-6136286"/>
              <a:ext cx="116" cy="231"/>
            </a:xfrm>
            <a:prstGeom prst="rect">
              <a:avLst/>
            </a:prstGeom>
            <a:noFill/>
            <a:ln w="9525">
              <a:noFill/>
              <a:miter lim="800000"/>
              <a:headEnd/>
              <a:tailEnd/>
            </a:ln>
          </p:spPr>
          <p:txBody>
            <a:bodyPr wrap="none">
              <a:spAutoFit/>
            </a:bodyPr>
            <a:lstStyle/>
            <a:p>
              <a:pPr eaLnBrk="0" hangingPunct="0"/>
              <a:endParaRPr lang="en-US" b="0">
                <a:solidFill>
                  <a:srgbClr val="0000FF"/>
                </a:solidFill>
                <a:latin typeface="Garamond" pitchFamily="18" charset="0"/>
              </a:endParaRPr>
            </a:p>
          </p:txBody>
        </p:sp>
      </p:grpSp>
      <p:grpSp>
        <p:nvGrpSpPr>
          <p:cNvPr id="7" name="Group 106"/>
          <p:cNvGrpSpPr>
            <a:grpSpLocks/>
          </p:cNvGrpSpPr>
          <p:nvPr/>
        </p:nvGrpSpPr>
        <p:grpSpPr bwMode="auto">
          <a:xfrm>
            <a:off x="0" y="2667000"/>
            <a:ext cx="9728200" cy="3124200"/>
            <a:chOff x="0" y="1680"/>
            <a:chExt cx="6128" cy="1968"/>
          </a:xfrm>
        </p:grpSpPr>
        <p:sp>
          <p:nvSpPr>
            <p:cNvPr id="3082" name="Text Box 3"/>
            <p:cNvSpPr txBox="1">
              <a:spLocks noChangeArrowheads="1"/>
            </p:cNvSpPr>
            <p:nvPr/>
          </p:nvSpPr>
          <p:spPr bwMode="auto">
            <a:xfrm>
              <a:off x="0" y="2160"/>
              <a:ext cx="768" cy="250"/>
            </a:xfrm>
            <a:prstGeom prst="rect">
              <a:avLst/>
            </a:prstGeom>
            <a:noFill/>
            <a:ln w="9525">
              <a:noFill/>
              <a:miter lim="800000"/>
              <a:headEnd/>
              <a:tailEnd/>
            </a:ln>
          </p:spPr>
          <p:txBody>
            <a:bodyPr>
              <a:spAutoFit/>
            </a:bodyPr>
            <a:lstStyle/>
            <a:p>
              <a:pPr>
                <a:spcBef>
                  <a:spcPct val="50000"/>
                </a:spcBef>
              </a:pPr>
              <a:r>
                <a:rPr lang="en-US" sz="2000" b="0">
                  <a:solidFill>
                    <a:srgbClr val="0000FF"/>
                  </a:solidFill>
                </a:rPr>
                <a:t>Gt có</a:t>
              </a:r>
            </a:p>
          </p:txBody>
        </p:sp>
        <p:sp>
          <p:nvSpPr>
            <p:cNvPr id="3083" name="Text Box 5"/>
            <p:cNvSpPr txBox="1">
              <a:spLocks noChangeArrowheads="1"/>
            </p:cNvSpPr>
            <p:nvPr/>
          </p:nvSpPr>
          <p:spPr bwMode="auto">
            <a:xfrm>
              <a:off x="2832" y="1728"/>
              <a:ext cx="1680" cy="269"/>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Times New Roman" pitchFamily="18" charset="0"/>
                </a:rPr>
                <a:t>b)  Vẽ tia B’a // BC, </a:t>
              </a:r>
            </a:p>
          </p:txBody>
        </p:sp>
        <p:sp>
          <p:nvSpPr>
            <p:cNvPr id="3084" name="Rectangle 6"/>
            <p:cNvSpPr>
              <a:spLocks noChangeArrowheads="1"/>
            </p:cNvSpPr>
            <p:nvPr/>
          </p:nvSpPr>
          <p:spPr bwMode="auto">
            <a:xfrm>
              <a:off x="0" y="1736"/>
              <a:ext cx="1344" cy="269"/>
            </a:xfrm>
            <a:prstGeom prst="rect">
              <a:avLst/>
            </a:prstGeom>
            <a:noFill/>
            <a:ln w="9525">
              <a:noFill/>
              <a:miter lim="800000"/>
              <a:headEnd/>
              <a:tailEnd/>
            </a:ln>
          </p:spPr>
          <p:txBody>
            <a:bodyPr>
              <a:spAutoFit/>
            </a:bodyPr>
            <a:lstStyle/>
            <a:p>
              <a:pPr eaLnBrk="0" hangingPunct="0"/>
              <a:r>
                <a:rPr lang="en-US" sz="2200">
                  <a:solidFill>
                    <a:srgbClr val="0000FF"/>
                  </a:solidFill>
                  <a:latin typeface="Times New Roman" pitchFamily="18" charset="0"/>
                </a:rPr>
                <a:t>a, So sánh tỉ số</a:t>
              </a:r>
            </a:p>
          </p:txBody>
        </p:sp>
        <p:sp>
          <p:nvSpPr>
            <p:cNvPr id="3085" name="Text Box 7"/>
            <p:cNvSpPr txBox="1">
              <a:spLocks noChangeArrowheads="1"/>
            </p:cNvSpPr>
            <p:nvPr/>
          </p:nvSpPr>
          <p:spPr bwMode="auto">
            <a:xfrm>
              <a:off x="1584" y="1734"/>
              <a:ext cx="292" cy="269"/>
            </a:xfrm>
            <a:prstGeom prst="rect">
              <a:avLst/>
            </a:prstGeom>
            <a:noFill/>
            <a:ln w="9525">
              <a:noFill/>
              <a:miter lim="800000"/>
              <a:headEnd/>
              <a:tailEnd/>
            </a:ln>
          </p:spPr>
          <p:txBody>
            <a:bodyPr wrap="none">
              <a:spAutoFit/>
            </a:bodyPr>
            <a:lstStyle/>
            <a:p>
              <a:pPr eaLnBrk="0" hangingPunct="0"/>
              <a:r>
                <a:rPr lang="en-US" sz="2200">
                  <a:solidFill>
                    <a:srgbClr val="0000FF"/>
                  </a:solidFill>
                  <a:latin typeface="Times New Roman" pitchFamily="18" charset="0"/>
                </a:rPr>
                <a:t>và</a:t>
              </a:r>
            </a:p>
          </p:txBody>
        </p:sp>
        <p:sp>
          <p:nvSpPr>
            <p:cNvPr id="3086" name="Text Box 8"/>
            <p:cNvSpPr txBox="1">
              <a:spLocks noChangeArrowheads="1"/>
            </p:cNvSpPr>
            <p:nvPr/>
          </p:nvSpPr>
          <p:spPr bwMode="auto">
            <a:xfrm>
              <a:off x="2256" y="1720"/>
              <a:ext cx="212" cy="288"/>
            </a:xfrm>
            <a:prstGeom prst="rect">
              <a:avLst/>
            </a:prstGeom>
            <a:noFill/>
            <a:ln w="9525">
              <a:noFill/>
              <a:miter lim="800000"/>
              <a:headEnd/>
              <a:tailEnd/>
            </a:ln>
          </p:spPr>
          <p:txBody>
            <a:bodyPr wrap="none">
              <a:spAutoFit/>
            </a:bodyPr>
            <a:lstStyle/>
            <a:p>
              <a:pPr eaLnBrk="0" hangingPunct="0"/>
              <a:r>
                <a:rPr lang="en-US" sz="2400">
                  <a:solidFill>
                    <a:srgbClr val="0000FF"/>
                  </a:solidFill>
                  <a:latin typeface="Times New Roman" pitchFamily="18" charset="0"/>
                </a:rPr>
                <a:t>?</a:t>
              </a:r>
            </a:p>
          </p:txBody>
        </p:sp>
        <p:sp>
          <p:nvSpPr>
            <p:cNvPr id="3087" name="AutoShape 9"/>
            <p:cNvSpPr>
              <a:spLocks/>
            </p:cNvSpPr>
            <p:nvPr/>
          </p:nvSpPr>
          <p:spPr bwMode="auto">
            <a:xfrm>
              <a:off x="1440" y="2248"/>
              <a:ext cx="48" cy="816"/>
            </a:xfrm>
            <a:prstGeom prst="rightBrace">
              <a:avLst>
                <a:gd name="adj1" fmla="val 141667"/>
                <a:gd name="adj2" fmla="val 50000"/>
              </a:avLst>
            </a:prstGeom>
            <a:noFill/>
            <a:ln w="9525">
              <a:solidFill>
                <a:srgbClr val="0000FF"/>
              </a:solidFill>
              <a:round/>
              <a:headEnd/>
              <a:tailEnd/>
            </a:ln>
          </p:spPr>
          <p:txBody>
            <a:bodyPr wrap="none" anchor="ctr"/>
            <a:lstStyle/>
            <a:p>
              <a:endParaRPr lang="en-US"/>
            </a:p>
          </p:txBody>
        </p:sp>
        <p:sp>
          <p:nvSpPr>
            <p:cNvPr id="3088" name="Text Box 10"/>
            <p:cNvSpPr txBox="1">
              <a:spLocks noChangeArrowheads="1"/>
            </p:cNvSpPr>
            <p:nvPr/>
          </p:nvSpPr>
          <p:spPr bwMode="auto">
            <a:xfrm>
              <a:off x="1488" y="2536"/>
              <a:ext cx="336" cy="231"/>
            </a:xfrm>
            <a:prstGeom prst="rect">
              <a:avLst/>
            </a:prstGeom>
            <a:noFill/>
            <a:ln w="9525">
              <a:noFill/>
              <a:miter lim="800000"/>
              <a:headEnd/>
              <a:tailEnd/>
            </a:ln>
          </p:spPr>
          <p:txBody>
            <a:bodyPr>
              <a:spAutoFit/>
            </a:bodyPr>
            <a:lstStyle/>
            <a:p>
              <a:pPr>
                <a:spcBef>
                  <a:spcPct val="50000"/>
                </a:spcBef>
              </a:pPr>
              <a:r>
                <a:rPr lang="en-US" b="0">
                  <a:solidFill>
                    <a:srgbClr val="0000FF"/>
                  </a:solidFill>
                  <a:latin typeface=".VnTime" pitchFamily="34" charset="0"/>
                </a:rPr>
                <a:t>=&gt;</a:t>
              </a:r>
            </a:p>
          </p:txBody>
        </p:sp>
        <p:sp>
          <p:nvSpPr>
            <p:cNvPr id="3089" name="Text Box 56"/>
            <p:cNvSpPr txBox="1">
              <a:spLocks noChangeArrowheads="1"/>
            </p:cNvSpPr>
            <p:nvPr/>
          </p:nvSpPr>
          <p:spPr bwMode="auto">
            <a:xfrm>
              <a:off x="4896" y="2793"/>
              <a:ext cx="672" cy="250"/>
            </a:xfrm>
            <a:prstGeom prst="rect">
              <a:avLst/>
            </a:prstGeom>
            <a:noFill/>
            <a:ln w="9525">
              <a:noFill/>
              <a:miter lim="800000"/>
              <a:headEnd/>
              <a:tailEnd/>
            </a:ln>
          </p:spPr>
          <p:txBody>
            <a:bodyPr>
              <a:spAutoFit/>
            </a:bodyPr>
            <a:lstStyle/>
            <a:p>
              <a:pPr eaLnBrk="0" hangingPunct="0">
                <a:spcBef>
                  <a:spcPct val="50000"/>
                </a:spcBef>
              </a:pPr>
              <a:r>
                <a:rPr lang="en-US" sz="2000" b="0">
                  <a:solidFill>
                    <a:srgbClr val="0000FF"/>
                  </a:solidFill>
                  <a:latin typeface="Garamond" pitchFamily="18" charset="0"/>
                </a:rPr>
                <a:t>=</a:t>
              </a:r>
              <a:r>
                <a:rPr lang="en-US" sz="2000">
                  <a:solidFill>
                    <a:srgbClr val="0000FF"/>
                  </a:solidFill>
                  <a:latin typeface="Garamond" pitchFamily="18" charset="0"/>
                </a:rPr>
                <a:t> 3</a:t>
              </a:r>
              <a:r>
                <a:rPr lang="en-US" b="0">
                  <a:solidFill>
                    <a:srgbClr val="0000FF"/>
                  </a:solidFill>
                  <a:latin typeface="Garamond" pitchFamily="18" charset="0"/>
                </a:rPr>
                <a:t> </a:t>
              </a:r>
              <a:r>
                <a:rPr lang="en-US" b="0">
                  <a:solidFill>
                    <a:srgbClr val="0000FF"/>
                  </a:solidFill>
                  <a:latin typeface="Times New Roman" pitchFamily="18" charset="0"/>
                </a:rPr>
                <a:t>(</a:t>
              </a:r>
              <a:r>
                <a:rPr lang="en-US" sz="2000" b="0">
                  <a:solidFill>
                    <a:srgbClr val="0000FF"/>
                  </a:solidFill>
                  <a:latin typeface="Times New Roman" pitchFamily="18" charset="0"/>
                </a:rPr>
                <a:t>cm</a:t>
              </a:r>
              <a:r>
                <a:rPr lang="en-US" b="0">
                  <a:solidFill>
                    <a:srgbClr val="0000FF"/>
                  </a:solidFill>
                  <a:latin typeface="Times New Roman" pitchFamily="18" charset="0"/>
                </a:rPr>
                <a:t>)</a:t>
              </a:r>
            </a:p>
          </p:txBody>
        </p:sp>
        <p:sp>
          <p:nvSpPr>
            <p:cNvPr id="3090" name="Text Box 57"/>
            <p:cNvSpPr txBox="1">
              <a:spLocks noChangeArrowheads="1"/>
            </p:cNvSpPr>
            <p:nvPr/>
          </p:nvSpPr>
          <p:spPr bwMode="auto">
            <a:xfrm>
              <a:off x="2976" y="2019"/>
              <a:ext cx="2448" cy="269"/>
            </a:xfrm>
            <a:prstGeom prst="rect">
              <a:avLst/>
            </a:prstGeom>
            <a:noFill/>
            <a:ln w="9525">
              <a:noFill/>
              <a:miter lim="800000"/>
              <a:headEnd/>
              <a:tailEnd/>
            </a:ln>
          </p:spPr>
          <p:txBody>
            <a:bodyPr>
              <a:spAutoFit/>
            </a:bodyPr>
            <a:lstStyle/>
            <a:p>
              <a:pPr>
                <a:spcBef>
                  <a:spcPct val="50000"/>
                </a:spcBef>
              </a:pPr>
              <a:r>
                <a:rPr lang="en-US" sz="2200" b="0">
                  <a:solidFill>
                    <a:srgbClr val="0000FF"/>
                  </a:solidFill>
                  <a:latin typeface="Times New Roman" pitchFamily="18" charset="0"/>
                </a:rPr>
                <a:t>Có B’C’’// BC (Theo cách vẽ)</a:t>
              </a:r>
            </a:p>
          </p:txBody>
        </p:sp>
        <p:sp>
          <p:nvSpPr>
            <p:cNvPr id="3091" name="AutoShape 58"/>
            <p:cNvSpPr>
              <a:spLocks noChangeAspect="1" noChangeArrowheads="1" noTextEdit="1"/>
            </p:cNvSpPr>
            <p:nvPr/>
          </p:nvSpPr>
          <p:spPr bwMode="auto">
            <a:xfrm>
              <a:off x="2976" y="2064"/>
              <a:ext cx="1428" cy="1584"/>
            </a:xfrm>
            <a:prstGeom prst="rect">
              <a:avLst/>
            </a:prstGeom>
            <a:noFill/>
            <a:ln w="9525">
              <a:noFill/>
              <a:miter lim="800000"/>
              <a:headEnd/>
              <a:tailEnd/>
            </a:ln>
          </p:spPr>
          <p:txBody>
            <a:bodyPr/>
            <a:lstStyle/>
            <a:p>
              <a:endParaRPr lang="en-US"/>
            </a:p>
          </p:txBody>
        </p:sp>
        <p:sp>
          <p:nvSpPr>
            <p:cNvPr id="3092" name="Line 59"/>
            <p:cNvSpPr>
              <a:spLocks noChangeShapeType="1"/>
            </p:cNvSpPr>
            <p:nvPr/>
          </p:nvSpPr>
          <p:spPr bwMode="auto">
            <a:xfrm>
              <a:off x="3206" y="2469"/>
              <a:ext cx="273" cy="1"/>
            </a:xfrm>
            <a:prstGeom prst="line">
              <a:avLst/>
            </a:prstGeom>
            <a:noFill/>
            <a:ln w="12700">
              <a:solidFill>
                <a:srgbClr val="0000FF"/>
              </a:solidFill>
              <a:round/>
              <a:headEnd/>
              <a:tailEnd/>
            </a:ln>
          </p:spPr>
          <p:txBody>
            <a:bodyPr/>
            <a:lstStyle/>
            <a:p>
              <a:endParaRPr lang="en-US"/>
            </a:p>
          </p:txBody>
        </p:sp>
        <p:sp>
          <p:nvSpPr>
            <p:cNvPr id="3093" name="Line 60"/>
            <p:cNvSpPr>
              <a:spLocks noChangeShapeType="1"/>
            </p:cNvSpPr>
            <p:nvPr/>
          </p:nvSpPr>
          <p:spPr bwMode="auto">
            <a:xfrm>
              <a:off x="3633" y="2469"/>
              <a:ext cx="310" cy="1"/>
            </a:xfrm>
            <a:prstGeom prst="line">
              <a:avLst/>
            </a:prstGeom>
            <a:noFill/>
            <a:ln w="12700">
              <a:solidFill>
                <a:srgbClr val="0000FF"/>
              </a:solidFill>
              <a:round/>
              <a:headEnd/>
              <a:tailEnd/>
            </a:ln>
          </p:spPr>
          <p:txBody>
            <a:bodyPr/>
            <a:lstStyle/>
            <a:p>
              <a:endParaRPr lang="en-US"/>
            </a:p>
          </p:txBody>
        </p:sp>
        <p:sp>
          <p:nvSpPr>
            <p:cNvPr id="3094" name="Line 61"/>
            <p:cNvSpPr>
              <a:spLocks noChangeShapeType="1"/>
            </p:cNvSpPr>
            <p:nvPr/>
          </p:nvSpPr>
          <p:spPr bwMode="auto">
            <a:xfrm>
              <a:off x="3206" y="2926"/>
              <a:ext cx="100" cy="1"/>
            </a:xfrm>
            <a:prstGeom prst="line">
              <a:avLst/>
            </a:prstGeom>
            <a:noFill/>
            <a:ln w="12700">
              <a:solidFill>
                <a:srgbClr val="0000FF"/>
              </a:solidFill>
              <a:round/>
              <a:headEnd/>
              <a:tailEnd/>
            </a:ln>
          </p:spPr>
          <p:txBody>
            <a:bodyPr/>
            <a:lstStyle/>
            <a:p>
              <a:endParaRPr lang="en-US"/>
            </a:p>
          </p:txBody>
        </p:sp>
        <p:sp>
          <p:nvSpPr>
            <p:cNvPr id="3095" name="Line 62"/>
            <p:cNvSpPr>
              <a:spLocks noChangeShapeType="1"/>
            </p:cNvSpPr>
            <p:nvPr/>
          </p:nvSpPr>
          <p:spPr bwMode="auto">
            <a:xfrm>
              <a:off x="3633" y="2926"/>
              <a:ext cx="310" cy="1"/>
            </a:xfrm>
            <a:prstGeom prst="line">
              <a:avLst/>
            </a:prstGeom>
            <a:noFill/>
            <a:ln w="12700">
              <a:solidFill>
                <a:srgbClr val="0000FF"/>
              </a:solidFill>
              <a:round/>
              <a:headEnd/>
              <a:tailEnd/>
            </a:ln>
          </p:spPr>
          <p:txBody>
            <a:bodyPr/>
            <a:lstStyle/>
            <a:p>
              <a:endParaRPr lang="en-US"/>
            </a:p>
          </p:txBody>
        </p:sp>
        <p:sp>
          <p:nvSpPr>
            <p:cNvPr id="3096" name="Line 63"/>
            <p:cNvSpPr>
              <a:spLocks noChangeShapeType="1"/>
            </p:cNvSpPr>
            <p:nvPr/>
          </p:nvSpPr>
          <p:spPr bwMode="auto">
            <a:xfrm>
              <a:off x="4663" y="2919"/>
              <a:ext cx="228" cy="1"/>
            </a:xfrm>
            <a:prstGeom prst="line">
              <a:avLst/>
            </a:prstGeom>
            <a:noFill/>
            <a:ln w="12700">
              <a:solidFill>
                <a:srgbClr val="0000FF"/>
              </a:solidFill>
              <a:round/>
              <a:headEnd/>
              <a:tailEnd/>
            </a:ln>
          </p:spPr>
          <p:txBody>
            <a:bodyPr/>
            <a:lstStyle/>
            <a:p>
              <a:endParaRPr lang="en-US"/>
            </a:p>
          </p:txBody>
        </p:sp>
        <p:sp>
          <p:nvSpPr>
            <p:cNvPr id="3097" name="Rectangle 64"/>
            <p:cNvSpPr>
              <a:spLocks noChangeArrowheads="1"/>
            </p:cNvSpPr>
            <p:nvPr/>
          </p:nvSpPr>
          <p:spPr bwMode="auto">
            <a:xfrm>
              <a:off x="3216" y="2253"/>
              <a:ext cx="759"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AB’    AC"</a:t>
              </a:r>
              <a:endParaRPr lang="en-US" b="0">
                <a:solidFill>
                  <a:srgbClr val="0000FF"/>
                </a:solidFill>
              </a:endParaRPr>
            </a:p>
          </p:txBody>
        </p:sp>
        <p:sp>
          <p:nvSpPr>
            <p:cNvPr id="3098" name="Rectangle 65"/>
            <p:cNvSpPr>
              <a:spLocks noChangeArrowheads="1"/>
            </p:cNvSpPr>
            <p:nvPr/>
          </p:nvSpPr>
          <p:spPr bwMode="auto">
            <a:xfrm>
              <a:off x="3508" y="2360"/>
              <a:ext cx="95"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t>
              </a:r>
              <a:endParaRPr lang="en-US" b="0">
                <a:solidFill>
                  <a:srgbClr val="0000FF"/>
                </a:solidFill>
              </a:endParaRPr>
            </a:p>
          </p:txBody>
        </p:sp>
        <p:sp>
          <p:nvSpPr>
            <p:cNvPr id="3099" name="Rectangle 66"/>
            <p:cNvSpPr>
              <a:spLocks noChangeArrowheads="1"/>
            </p:cNvSpPr>
            <p:nvPr/>
          </p:nvSpPr>
          <p:spPr bwMode="auto">
            <a:xfrm>
              <a:off x="3230" y="2493"/>
              <a:ext cx="67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AB     AC</a:t>
              </a:r>
              <a:endParaRPr lang="en-US" b="0">
                <a:solidFill>
                  <a:srgbClr val="0000FF"/>
                </a:solidFill>
              </a:endParaRPr>
            </a:p>
          </p:txBody>
        </p:sp>
        <p:sp>
          <p:nvSpPr>
            <p:cNvPr id="3100" name="Rectangle 67"/>
            <p:cNvSpPr>
              <a:spLocks noChangeArrowheads="1"/>
            </p:cNvSpPr>
            <p:nvPr/>
          </p:nvSpPr>
          <p:spPr bwMode="auto">
            <a:xfrm>
              <a:off x="3216" y="2710"/>
              <a:ext cx="76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2         AC"</a:t>
              </a:r>
              <a:endParaRPr lang="en-US" b="0">
                <a:solidFill>
                  <a:srgbClr val="0000FF"/>
                </a:solidFill>
              </a:endParaRPr>
            </a:p>
          </p:txBody>
        </p:sp>
        <p:sp>
          <p:nvSpPr>
            <p:cNvPr id="3101" name="Rectangle 68"/>
            <p:cNvSpPr>
              <a:spLocks noChangeArrowheads="1"/>
            </p:cNvSpPr>
            <p:nvPr/>
          </p:nvSpPr>
          <p:spPr bwMode="auto">
            <a:xfrm>
              <a:off x="3338" y="2817"/>
              <a:ext cx="263"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endParaRPr>
            </a:p>
          </p:txBody>
        </p:sp>
        <p:sp>
          <p:nvSpPr>
            <p:cNvPr id="3102" name="Rectangle 69"/>
            <p:cNvSpPr>
              <a:spLocks noChangeArrowheads="1"/>
            </p:cNvSpPr>
            <p:nvPr/>
          </p:nvSpPr>
          <p:spPr bwMode="auto">
            <a:xfrm>
              <a:off x="3215" y="2950"/>
              <a:ext cx="630"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6           9</a:t>
              </a:r>
              <a:endParaRPr lang="en-US" b="0">
                <a:solidFill>
                  <a:srgbClr val="0000FF"/>
                </a:solidFill>
              </a:endParaRPr>
            </a:p>
          </p:txBody>
        </p:sp>
        <p:sp>
          <p:nvSpPr>
            <p:cNvPr id="3103" name="Rectangle 70"/>
            <p:cNvSpPr>
              <a:spLocks noChangeArrowheads="1"/>
            </p:cNvSpPr>
            <p:nvPr/>
          </p:nvSpPr>
          <p:spPr bwMode="auto">
            <a:xfrm>
              <a:off x="4656" y="2665"/>
              <a:ext cx="210"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2.9</a:t>
              </a:r>
              <a:endParaRPr lang="en-US" b="0">
                <a:solidFill>
                  <a:srgbClr val="0000FF"/>
                </a:solidFill>
              </a:endParaRPr>
            </a:p>
          </p:txBody>
        </p:sp>
        <p:sp>
          <p:nvSpPr>
            <p:cNvPr id="3104" name="Rectangle 71"/>
            <p:cNvSpPr>
              <a:spLocks noChangeArrowheads="1"/>
            </p:cNvSpPr>
            <p:nvPr/>
          </p:nvSpPr>
          <p:spPr bwMode="auto">
            <a:xfrm>
              <a:off x="4239" y="2810"/>
              <a:ext cx="397"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a:t>
              </a:r>
              <a:endParaRPr lang="en-US" b="0">
                <a:solidFill>
                  <a:srgbClr val="0000FF"/>
                </a:solidFill>
              </a:endParaRPr>
            </a:p>
          </p:txBody>
        </p:sp>
        <p:sp>
          <p:nvSpPr>
            <p:cNvPr id="3105" name="Rectangle 72"/>
            <p:cNvSpPr>
              <a:spLocks noChangeArrowheads="1"/>
            </p:cNvSpPr>
            <p:nvPr/>
          </p:nvSpPr>
          <p:spPr bwMode="auto">
            <a:xfrm>
              <a:off x="4736" y="2943"/>
              <a:ext cx="84"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6</a:t>
              </a:r>
              <a:endParaRPr lang="en-US" b="0">
                <a:solidFill>
                  <a:srgbClr val="0000FF"/>
                </a:solidFill>
              </a:endParaRPr>
            </a:p>
          </p:txBody>
        </p:sp>
        <p:sp>
          <p:nvSpPr>
            <p:cNvPr id="3106" name="Rectangle 73"/>
            <p:cNvSpPr>
              <a:spLocks noChangeArrowheads="1"/>
            </p:cNvSpPr>
            <p:nvPr/>
          </p:nvSpPr>
          <p:spPr bwMode="auto">
            <a:xfrm>
              <a:off x="2996" y="2340"/>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endParaRPr>
            </a:p>
          </p:txBody>
        </p:sp>
        <p:sp>
          <p:nvSpPr>
            <p:cNvPr id="3107" name="Rectangle 74"/>
            <p:cNvSpPr>
              <a:spLocks noChangeArrowheads="1"/>
            </p:cNvSpPr>
            <p:nvPr/>
          </p:nvSpPr>
          <p:spPr bwMode="auto">
            <a:xfrm>
              <a:off x="2996" y="2797"/>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endParaRPr>
            </a:p>
          </p:txBody>
        </p:sp>
        <p:sp>
          <p:nvSpPr>
            <p:cNvPr id="3108" name="Rectangle 75"/>
            <p:cNvSpPr>
              <a:spLocks noChangeArrowheads="1"/>
            </p:cNvSpPr>
            <p:nvPr/>
          </p:nvSpPr>
          <p:spPr bwMode="auto">
            <a:xfrm>
              <a:off x="4032" y="2790"/>
              <a:ext cx="166"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Symbol" pitchFamily="18" charset="2"/>
                </a:rPr>
                <a:t>Þ</a:t>
              </a:r>
              <a:endParaRPr lang="en-US" b="0">
                <a:solidFill>
                  <a:srgbClr val="0000FF"/>
                </a:solidFill>
              </a:endParaRPr>
            </a:p>
          </p:txBody>
        </p:sp>
        <p:sp>
          <p:nvSpPr>
            <p:cNvPr id="3109" name="Text Box 76"/>
            <p:cNvSpPr txBox="1">
              <a:spLocks noChangeArrowheads="1"/>
            </p:cNvSpPr>
            <p:nvPr/>
          </p:nvSpPr>
          <p:spPr bwMode="auto">
            <a:xfrm>
              <a:off x="4070" y="2281"/>
              <a:ext cx="934" cy="269"/>
            </a:xfrm>
            <a:prstGeom prst="rect">
              <a:avLst/>
            </a:prstGeom>
            <a:noFill/>
            <a:ln w="9525">
              <a:noFill/>
              <a:miter lim="800000"/>
              <a:headEnd/>
              <a:tailEnd/>
            </a:ln>
          </p:spPr>
          <p:txBody>
            <a:bodyPr wrap="none">
              <a:spAutoFit/>
            </a:bodyPr>
            <a:lstStyle/>
            <a:p>
              <a:pPr eaLnBrk="0" hangingPunct="0"/>
              <a:r>
                <a:rPr lang="en-US" sz="2200" b="0">
                  <a:solidFill>
                    <a:srgbClr val="0000FF"/>
                  </a:solidFill>
                  <a:latin typeface="Times New Roman" pitchFamily="18" charset="0"/>
                </a:rPr>
                <a:t>(ĐL Ta-lét)</a:t>
              </a:r>
            </a:p>
          </p:txBody>
        </p:sp>
        <p:sp>
          <p:nvSpPr>
            <p:cNvPr id="3110" name="Line 77"/>
            <p:cNvSpPr>
              <a:spLocks noChangeShapeType="1"/>
            </p:cNvSpPr>
            <p:nvPr/>
          </p:nvSpPr>
          <p:spPr bwMode="auto">
            <a:xfrm>
              <a:off x="1920" y="1890"/>
              <a:ext cx="281" cy="1"/>
            </a:xfrm>
            <a:prstGeom prst="line">
              <a:avLst/>
            </a:prstGeom>
            <a:noFill/>
            <a:ln w="12700">
              <a:solidFill>
                <a:srgbClr val="0000FF"/>
              </a:solidFill>
              <a:round/>
              <a:headEnd/>
              <a:tailEnd/>
            </a:ln>
          </p:spPr>
          <p:txBody>
            <a:bodyPr/>
            <a:lstStyle/>
            <a:p>
              <a:endParaRPr lang="en-US"/>
            </a:p>
          </p:txBody>
        </p:sp>
        <p:sp>
          <p:nvSpPr>
            <p:cNvPr id="3111" name="Rectangle 78"/>
            <p:cNvSpPr>
              <a:spLocks noChangeArrowheads="1"/>
            </p:cNvSpPr>
            <p:nvPr/>
          </p:nvSpPr>
          <p:spPr bwMode="auto">
            <a:xfrm>
              <a:off x="1920" y="1680"/>
              <a:ext cx="289"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FF"/>
                  </a:solidFill>
                  <a:latin typeface="Times New Roman" pitchFamily="18" charset="0"/>
                </a:rPr>
                <a:t>AC'</a:t>
              </a:r>
            </a:p>
          </p:txBody>
        </p:sp>
        <p:sp>
          <p:nvSpPr>
            <p:cNvPr id="3112" name="Rectangle 79"/>
            <p:cNvSpPr>
              <a:spLocks noChangeArrowheads="1"/>
            </p:cNvSpPr>
            <p:nvPr/>
          </p:nvSpPr>
          <p:spPr bwMode="auto">
            <a:xfrm>
              <a:off x="1920" y="1890"/>
              <a:ext cx="255" cy="203"/>
            </a:xfrm>
            <a:prstGeom prst="rect">
              <a:avLst/>
            </a:prstGeom>
            <a:noFill/>
            <a:ln w="9525">
              <a:noFill/>
              <a:miter lim="800000"/>
              <a:headEnd/>
              <a:tailEnd/>
            </a:ln>
          </p:spPr>
          <p:txBody>
            <a:bodyPr lIns="0" tIns="0" rIns="0" bIns="0">
              <a:spAutoFit/>
            </a:bodyPr>
            <a:lstStyle/>
            <a:p>
              <a:pPr eaLnBrk="0" hangingPunct="0"/>
              <a:r>
                <a:rPr lang="en-US" sz="2100">
                  <a:solidFill>
                    <a:srgbClr val="0000FF"/>
                  </a:solidFill>
                  <a:latin typeface="Times New Roman" pitchFamily="18" charset="0"/>
                </a:rPr>
                <a:t>AC</a:t>
              </a:r>
            </a:p>
          </p:txBody>
        </p:sp>
        <p:sp>
          <p:nvSpPr>
            <p:cNvPr id="3113" name="Line 80"/>
            <p:cNvSpPr>
              <a:spLocks noChangeShapeType="1"/>
            </p:cNvSpPr>
            <p:nvPr/>
          </p:nvSpPr>
          <p:spPr bwMode="auto">
            <a:xfrm>
              <a:off x="1296" y="1882"/>
              <a:ext cx="269" cy="1"/>
            </a:xfrm>
            <a:prstGeom prst="line">
              <a:avLst/>
            </a:prstGeom>
            <a:noFill/>
            <a:ln w="12700">
              <a:solidFill>
                <a:srgbClr val="0000FF"/>
              </a:solidFill>
              <a:round/>
              <a:headEnd/>
              <a:tailEnd/>
            </a:ln>
          </p:spPr>
          <p:txBody>
            <a:bodyPr/>
            <a:lstStyle/>
            <a:p>
              <a:endParaRPr lang="en-US"/>
            </a:p>
          </p:txBody>
        </p:sp>
        <p:sp>
          <p:nvSpPr>
            <p:cNvPr id="3114" name="Rectangle 81"/>
            <p:cNvSpPr>
              <a:spLocks noChangeArrowheads="1"/>
            </p:cNvSpPr>
            <p:nvPr/>
          </p:nvSpPr>
          <p:spPr bwMode="auto">
            <a:xfrm>
              <a:off x="1296" y="1680"/>
              <a:ext cx="280"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FF"/>
                  </a:solidFill>
                  <a:latin typeface="Times New Roman" pitchFamily="18" charset="0"/>
                </a:rPr>
                <a:t>AB'</a:t>
              </a:r>
              <a:endParaRPr lang="en-US">
                <a:solidFill>
                  <a:srgbClr val="0000FF"/>
                </a:solidFill>
              </a:endParaRPr>
            </a:p>
          </p:txBody>
        </p:sp>
        <p:sp>
          <p:nvSpPr>
            <p:cNvPr id="3115" name="Rectangle 82"/>
            <p:cNvSpPr>
              <a:spLocks noChangeArrowheads="1"/>
            </p:cNvSpPr>
            <p:nvPr/>
          </p:nvSpPr>
          <p:spPr bwMode="auto">
            <a:xfrm>
              <a:off x="1296" y="1882"/>
              <a:ext cx="233" cy="202"/>
            </a:xfrm>
            <a:prstGeom prst="rect">
              <a:avLst/>
            </a:prstGeom>
            <a:noFill/>
            <a:ln w="9525">
              <a:noFill/>
              <a:miter lim="800000"/>
              <a:headEnd/>
              <a:tailEnd/>
            </a:ln>
          </p:spPr>
          <p:txBody>
            <a:bodyPr wrap="none" lIns="0" tIns="0" rIns="0" bIns="0">
              <a:spAutoFit/>
            </a:bodyPr>
            <a:lstStyle/>
            <a:p>
              <a:pPr eaLnBrk="0" hangingPunct="0"/>
              <a:r>
                <a:rPr lang="en-US" sz="2100">
                  <a:solidFill>
                    <a:srgbClr val="0000FF"/>
                  </a:solidFill>
                  <a:latin typeface="Times New Roman" pitchFamily="18" charset="0"/>
                </a:rPr>
                <a:t>AB</a:t>
              </a:r>
              <a:endParaRPr lang="en-US">
                <a:solidFill>
                  <a:srgbClr val="0000FF"/>
                </a:solidFill>
              </a:endParaRPr>
            </a:p>
          </p:txBody>
        </p:sp>
        <p:sp>
          <p:nvSpPr>
            <p:cNvPr id="3116" name="Line 83"/>
            <p:cNvSpPr>
              <a:spLocks noChangeShapeType="1"/>
            </p:cNvSpPr>
            <p:nvPr/>
          </p:nvSpPr>
          <p:spPr bwMode="auto">
            <a:xfrm>
              <a:off x="325" y="2437"/>
              <a:ext cx="288" cy="1"/>
            </a:xfrm>
            <a:prstGeom prst="line">
              <a:avLst/>
            </a:prstGeom>
            <a:noFill/>
            <a:ln w="17526">
              <a:solidFill>
                <a:srgbClr val="0000FF"/>
              </a:solidFill>
              <a:round/>
              <a:headEnd/>
              <a:tailEnd/>
            </a:ln>
          </p:spPr>
          <p:txBody>
            <a:bodyPr/>
            <a:lstStyle/>
            <a:p>
              <a:endParaRPr lang="en-US"/>
            </a:p>
          </p:txBody>
        </p:sp>
        <p:sp>
          <p:nvSpPr>
            <p:cNvPr id="3117" name="Line 84"/>
            <p:cNvSpPr>
              <a:spLocks noChangeShapeType="1"/>
            </p:cNvSpPr>
            <p:nvPr/>
          </p:nvSpPr>
          <p:spPr bwMode="auto">
            <a:xfrm>
              <a:off x="858" y="2437"/>
              <a:ext cx="134" cy="1"/>
            </a:xfrm>
            <a:prstGeom prst="line">
              <a:avLst/>
            </a:prstGeom>
            <a:noFill/>
            <a:ln w="17463">
              <a:solidFill>
                <a:srgbClr val="0000FF"/>
              </a:solidFill>
              <a:round/>
              <a:headEnd/>
              <a:tailEnd/>
            </a:ln>
          </p:spPr>
          <p:txBody>
            <a:bodyPr/>
            <a:lstStyle/>
            <a:p>
              <a:endParaRPr lang="en-US"/>
            </a:p>
          </p:txBody>
        </p:sp>
        <p:sp>
          <p:nvSpPr>
            <p:cNvPr id="3118" name="Line 85"/>
            <p:cNvSpPr>
              <a:spLocks noChangeShapeType="1"/>
            </p:cNvSpPr>
            <p:nvPr/>
          </p:nvSpPr>
          <p:spPr bwMode="auto">
            <a:xfrm>
              <a:off x="1207" y="2441"/>
              <a:ext cx="119" cy="1"/>
            </a:xfrm>
            <a:prstGeom prst="line">
              <a:avLst/>
            </a:prstGeom>
            <a:noFill/>
            <a:ln w="17463">
              <a:solidFill>
                <a:srgbClr val="0000FF"/>
              </a:solidFill>
              <a:round/>
              <a:headEnd/>
              <a:tailEnd/>
            </a:ln>
          </p:spPr>
          <p:txBody>
            <a:bodyPr/>
            <a:lstStyle/>
            <a:p>
              <a:endParaRPr lang="en-US"/>
            </a:p>
          </p:txBody>
        </p:sp>
        <p:sp>
          <p:nvSpPr>
            <p:cNvPr id="3119" name="Line 86"/>
            <p:cNvSpPr>
              <a:spLocks noChangeShapeType="1"/>
            </p:cNvSpPr>
            <p:nvPr/>
          </p:nvSpPr>
          <p:spPr bwMode="auto">
            <a:xfrm>
              <a:off x="325" y="2887"/>
              <a:ext cx="288" cy="1"/>
            </a:xfrm>
            <a:prstGeom prst="line">
              <a:avLst/>
            </a:prstGeom>
            <a:noFill/>
            <a:ln w="17526">
              <a:solidFill>
                <a:srgbClr val="0000FF"/>
              </a:solidFill>
              <a:round/>
              <a:headEnd/>
              <a:tailEnd/>
            </a:ln>
          </p:spPr>
          <p:txBody>
            <a:bodyPr/>
            <a:lstStyle/>
            <a:p>
              <a:endParaRPr lang="en-US"/>
            </a:p>
          </p:txBody>
        </p:sp>
        <p:sp>
          <p:nvSpPr>
            <p:cNvPr id="3120" name="Line 87"/>
            <p:cNvSpPr>
              <a:spLocks noChangeShapeType="1"/>
            </p:cNvSpPr>
            <p:nvPr/>
          </p:nvSpPr>
          <p:spPr bwMode="auto">
            <a:xfrm>
              <a:off x="862" y="2887"/>
              <a:ext cx="126" cy="1"/>
            </a:xfrm>
            <a:prstGeom prst="line">
              <a:avLst/>
            </a:prstGeom>
            <a:noFill/>
            <a:ln w="17463">
              <a:solidFill>
                <a:srgbClr val="0000FF"/>
              </a:solidFill>
              <a:round/>
              <a:headEnd/>
              <a:tailEnd/>
            </a:ln>
          </p:spPr>
          <p:txBody>
            <a:bodyPr/>
            <a:lstStyle/>
            <a:p>
              <a:endParaRPr lang="en-US"/>
            </a:p>
          </p:txBody>
        </p:sp>
        <p:sp>
          <p:nvSpPr>
            <p:cNvPr id="3121" name="Line 88"/>
            <p:cNvSpPr>
              <a:spLocks noChangeShapeType="1"/>
            </p:cNvSpPr>
            <p:nvPr/>
          </p:nvSpPr>
          <p:spPr bwMode="auto">
            <a:xfrm>
              <a:off x="1200" y="2883"/>
              <a:ext cx="119" cy="1"/>
            </a:xfrm>
            <a:prstGeom prst="line">
              <a:avLst/>
            </a:prstGeom>
            <a:noFill/>
            <a:ln w="17463">
              <a:solidFill>
                <a:srgbClr val="0000FF"/>
              </a:solidFill>
              <a:round/>
              <a:headEnd/>
              <a:tailEnd/>
            </a:ln>
          </p:spPr>
          <p:txBody>
            <a:bodyPr/>
            <a:lstStyle/>
            <a:p>
              <a:endParaRPr lang="en-US"/>
            </a:p>
          </p:txBody>
        </p:sp>
        <p:sp>
          <p:nvSpPr>
            <p:cNvPr id="3122" name="Rectangle 89"/>
            <p:cNvSpPr>
              <a:spLocks noChangeArrowheads="1"/>
            </p:cNvSpPr>
            <p:nvPr/>
          </p:nvSpPr>
          <p:spPr bwMode="auto">
            <a:xfrm>
              <a:off x="336" y="2246"/>
              <a:ext cx="961"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AB’      2      1</a:t>
              </a:r>
              <a:endParaRPr lang="en-US" b="0">
                <a:solidFill>
                  <a:srgbClr val="0000FF"/>
                </a:solidFill>
              </a:endParaRPr>
            </a:p>
          </p:txBody>
        </p:sp>
        <p:sp>
          <p:nvSpPr>
            <p:cNvPr id="3123" name="Rectangle 90"/>
            <p:cNvSpPr>
              <a:spLocks noChangeArrowheads="1"/>
            </p:cNvSpPr>
            <p:nvPr/>
          </p:nvSpPr>
          <p:spPr bwMode="auto">
            <a:xfrm>
              <a:off x="725" y="2330"/>
              <a:ext cx="442"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endParaRPr>
            </a:p>
          </p:txBody>
        </p:sp>
        <p:sp>
          <p:nvSpPr>
            <p:cNvPr id="3124" name="Rectangle 91"/>
            <p:cNvSpPr>
              <a:spLocks noChangeArrowheads="1"/>
            </p:cNvSpPr>
            <p:nvPr/>
          </p:nvSpPr>
          <p:spPr bwMode="auto">
            <a:xfrm>
              <a:off x="341" y="2460"/>
              <a:ext cx="947"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AB       6      3</a:t>
              </a:r>
              <a:endParaRPr lang="en-US" b="0">
                <a:solidFill>
                  <a:srgbClr val="0000FF"/>
                </a:solidFill>
              </a:endParaRPr>
            </a:p>
          </p:txBody>
        </p:sp>
        <p:sp>
          <p:nvSpPr>
            <p:cNvPr id="3125" name="Rectangle 92"/>
            <p:cNvSpPr>
              <a:spLocks noChangeArrowheads="1"/>
            </p:cNvSpPr>
            <p:nvPr/>
          </p:nvSpPr>
          <p:spPr bwMode="auto">
            <a:xfrm>
              <a:off x="331" y="2674"/>
              <a:ext cx="961"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      3      1</a:t>
              </a:r>
              <a:endParaRPr lang="en-US" b="0">
                <a:solidFill>
                  <a:srgbClr val="0000FF"/>
                </a:solidFill>
              </a:endParaRPr>
            </a:p>
          </p:txBody>
        </p:sp>
        <p:sp>
          <p:nvSpPr>
            <p:cNvPr id="3126" name="Rectangle 93"/>
            <p:cNvSpPr>
              <a:spLocks noChangeArrowheads="1"/>
            </p:cNvSpPr>
            <p:nvPr/>
          </p:nvSpPr>
          <p:spPr bwMode="auto">
            <a:xfrm>
              <a:off x="729" y="2779"/>
              <a:ext cx="442"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      =</a:t>
              </a:r>
              <a:endParaRPr lang="en-US" b="0">
                <a:solidFill>
                  <a:srgbClr val="0000FF"/>
                </a:solidFill>
              </a:endParaRPr>
            </a:p>
          </p:txBody>
        </p:sp>
        <p:sp>
          <p:nvSpPr>
            <p:cNvPr id="3127" name="Rectangle 94"/>
            <p:cNvSpPr>
              <a:spLocks noChangeArrowheads="1"/>
            </p:cNvSpPr>
            <p:nvPr/>
          </p:nvSpPr>
          <p:spPr bwMode="auto">
            <a:xfrm>
              <a:off x="349" y="2880"/>
              <a:ext cx="947" cy="202"/>
            </a:xfrm>
            <a:prstGeom prst="rect">
              <a:avLst/>
            </a:prstGeom>
            <a:noFill/>
            <a:ln w="9525">
              <a:noFill/>
              <a:miter lim="800000"/>
              <a:headEnd/>
              <a:tailEnd/>
            </a:ln>
          </p:spPr>
          <p:txBody>
            <a:bodyPr wrap="none" lIns="0" tIns="0" rIns="0" bIns="0">
              <a:spAutoFit/>
            </a:bodyPr>
            <a:lstStyle/>
            <a:p>
              <a:pPr eaLnBrk="0" hangingPunct="0"/>
              <a:r>
                <a:rPr lang="en-US" sz="2100" b="0">
                  <a:solidFill>
                    <a:srgbClr val="0000FF"/>
                  </a:solidFill>
                  <a:latin typeface="Times New Roman" pitchFamily="18" charset="0"/>
                </a:rPr>
                <a:t>AC       9      3</a:t>
              </a:r>
              <a:endParaRPr lang="en-US" b="0">
                <a:solidFill>
                  <a:srgbClr val="0000FF"/>
                </a:solidFill>
              </a:endParaRPr>
            </a:p>
          </p:txBody>
        </p:sp>
        <p:sp>
          <p:nvSpPr>
            <p:cNvPr id="3128" name="AutoShape 95"/>
            <p:cNvSpPr>
              <a:spLocks noChangeAspect="1" noChangeArrowheads="1" noTextEdit="1"/>
            </p:cNvSpPr>
            <p:nvPr/>
          </p:nvSpPr>
          <p:spPr bwMode="auto">
            <a:xfrm>
              <a:off x="1768" y="2431"/>
              <a:ext cx="720" cy="414"/>
            </a:xfrm>
            <a:prstGeom prst="rect">
              <a:avLst/>
            </a:prstGeom>
            <a:noFill/>
            <a:ln w="9525">
              <a:noFill/>
              <a:miter lim="800000"/>
              <a:headEnd/>
              <a:tailEnd/>
            </a:ln>
          </p:spPr>
          <p:txBody>
            <a:bodyPr/>
            <a:lstStyle/>
            <a:p>
              <a:endParaRPr lang="en-US"/>
            </a:p>
          </p:txBody>
        </p:sp>
        <p:sp>
          <p:nvSpPr>
            <p:cNvPr id="3129" name="Line 96"/>
            <p:cNvSpPr>
              <a:spLocks noChangeShapeType="1"/>
            </p:cNvSpPr>
            <p:nvPr/>
          </p:nvSpPr>
          <p:spPr bwMode="auto">
            <a:xfrm>
              <a:off x="1795" y="2645"/>
              <a:ext cx="257" cy="1"/>
            </a:xfrm>
            <a:prstGeom prst="line">
              <a:avLst/>
            </a:prstGeom>
            <a:noFill/>
            <a:ln w="12700">
              <a:solidFill>
                <a:srgbClr val="0000FF"/>
              </a:solidFill>
              <a:round/>
              <a:headEnd/>
              <a:tailEnd/>
            </a:ln>
          </p:spPr>
          <p:txBody>
            <a:bodyPr/>
            <a:lstStyle/>
            <a:p>
              <a:endParaRPr lang="en-US"/>
            </a:p>
          </p:txBody>
        </p:sp>
        <p:sp>
          <p:nvSpPr>
            <p:cNvPr id="3130" name="Line 97"/>
            <p:cNvSpPr>
              <a:spLocks noChangeShapeType="1"/>
            </p:cNvSpPr>
            <p:nvPr/>
          </p:nvSpPr>
          <p:spPr bwMode="auto">
            <a:xfrm>
              <a:off x="2197" y="2645"/>
              <a:ext cx="260" cy="1"/>
            </a:xfrm>
            <a:prstGeom prst="line">
              <a:avLst/>
            </a:prstGeom>
            <a:noFill/>
            <a:ln w="12700">
              <a:solidFill>
                <a:srgbClr val="0000FF"/>
              </a:solidFill>
              <a:round/>
              <a:headEnd/>
              <a:tailEnd/>
            </a:ln>
          </p:spPr>
          <p:txBody>
            <a:bodyPr/>
            <a:lstStyle/>
            <a:p>
              <a:endParaRPr lang="en-US"/>
            </a:p>
          </p:txBody>
        </p:sp>
        <p:sp>
          <p:nvSpPr>
            <p:cNvPr id="3131" name="Rectangle 98"/>
            <p:cNvSpPr>
              <a:spLocks noChangeArrowheads="1"/>
            </p:cNvSpPr>
            <p:nvPr/>
          </p:nvSpPr>
          <p:spPr bwMode="auto">
            <a:xfrm>
              <a:off x="1805" y="2441"/>
              <a:ext cx="672" cy="192"/>
            </a:xfrm>
            <a:prstGeom prst="rect">
              <a:avLst/>
            </a:prstGeom>
            <a:noFill/>
            <a:ln w="9525">
              <a:noFill/>
              <a:miter lim="800000"/>
              <a:headEnd/>
              <a:tailEnd/>
            </a:ln>
          </p:spPr>
          <p:txBody>
            <a:bodyPr wrap="none" lIns="0" tIns="0" rIns="0" bIns="0">
              <a:spAutoFit/>
            </a:bodyPr>
            <a:lstStyle/>
            <a:p>
              <a:pPr eaLnBrk="0" hangingPunct="0"/>
              <a:r>
                <a:rPr lang="en-US" sz="2000" b="0">
                  <a:solidFill>
                    <a:srgbClr val="0000FF"/>
                  </a:solidFill>
                  <a:latin typeface="Times New Roman" pitchFamily="18" charset="0"/>
                </a:rPr>
                <a:t>AB’   AC’</a:t>
              </a:r>
              <a:endParaRPr lang="en-US" b="0">
                <a:solidFill>
                  <a:srgbClr val="0000FF"/>
                </a:solidFill>
              </a:endParaRPr>
            </a:p>
          </p:txBody>
        </p:sp>
        <p:sp>
          <p:nvSpPr>
            <p:cNvPr id="3132" name="Rectangle 99"/>
            <p:cNvSpPr>
              <a:spLocks noChangeArrowheads="1"/>
            </p:cNvSpPr>
            <p:nvPr/>
          </p:nvSpPr>
          <p:spPr bwMode="auto">
            <a:xfrm>
              <a:off x="2080" y="2542"/>
              <a:ext cx="90" cy="192"/>
            </a:xfrm>
            <a:prstGeom prst="rect">
              <a:avLst/>
            </a:prstGeom>
            <a:noFill/>
            <a:ln w="9525">
              <a:noFill/>
              <a:miter lim="800000"/>
              <a:headEnd/>
              <a:tailEnd/>
            </a:ln>
          </p:spPr>
          <p:txBody>
            <a:bodyPr wrap="none" lIns="0" tIns="0" rIns="0" bIns="0">
              <a:spAutoFit/>
            </a:bodyPr>
            <a:lstStyle/>
            <a:p>
              <a:pPr eaLnBrk="0" hangingPunct="0"/>
              <a:r>
                <a:rPr lang="en-US" sz="2000" b="0">
                  <a:solidFill>
                    <a:srgbClr val="0000FF"/>
                  </a:solidFill>
                  <a:latin typeface="Times New Roman" pitchFamily="18" charset="0"/>
                </a:rPr>
                <a:t>=</a:t>
              </a:r>
              <a:endParaRPr lang="en-US" b="0">
                <a:solidFill>
                  <a:srgbClr val="0000FF"/>
                </a:solidFill>
              </a:endParaRPr>
            </a:p>
          </p:txBody>
        </p:sp>
        <p:sp>
          <p:nvSpPr>
            <p:cNvPr id="3133" name="Rectangle 100"/>
            <p:cNvSpPr>
              <a:spLocks noChangeArrowheads="1"/>
            </p:cNvSpPr>
            <p:nvPr/>
          </p:nvSpPr>
          <p:spPr bwMode="auto">
            <a:xfrm>
              <a:off x="1817" y="2667"/>
              <a:ext cx="606" cy="192"/>
            </a:xfrm>
            <a:prstGeom prst="rect">
              <a:avLst/>
            </a:prstGeom>
            <a:noFill/>
            <a:ln w="9525">
              <a:noFill/>
              <a:miter lim="800000"/>
              <a:headEnd/>
              <a:tailEnd/>
            </a:ln>
          </p:spPr>
          <p:txBody>
            <a:bodyPr wrap="none" lIns="0" tIns="0" rIns="0" bIns="0">
              <a:spAutoFit/>
            </a:bodyPr>
            <a:lstStyle/>
            <a:p>
              <a:pPr eaLnBrk="0" hangingPunct="0"/>
              <a:r>
                <a:rPr lang="en-US" sz="2000" b="0">
                  <a:solidFill>
                    <a:srgbClr val="0000FF"/>
                  </a:solidFill>
                  <a:latin typeface="Times New Roman" pitchFamily="18" charset="0"/>
                </a:rPr>
                <a:t>AB    AC</a:t>
              </a:r>
              <a:endParaRPr lang="en-US" b="0">
                <a:solidFill>
                  <a:srgbClr val="0000FF"/>
                </a:solidFill>
              </a:endParaRPr>
            </a:p>
          </p:txBody>
        </p:sp>
        <p:sp>
          <p:nvSpPr>
            <p:cNvPr id="3134" name="Text Box 101"/>
            <p:cNvSpPr txBox="1">
              <a:spLocks noChangeArrowheads="1"/>
            </p:cNvSpPr>
            <p:nvPr/>
          </p:nvSpPr>
          <p:spPr bwMode="auto">
            <a:xfrm>
              <a:off x="4352" y="1728"/>
              <a:ext cx="1776" cy="586"/>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Times New Roman" pitchFamily="18" charset="0"/>
                </a:rPr>
                <a:t>tính độ dài AC’’?</a:t>
              </a:r>
            </a:p>
            <a:p>
              <a:pPr eaLnBrk="0" hangingPunct="0">
                <a:spcBef>
                  <a:spcPct val="50000"/>
                </a:spcBef>
              </a:pPr>
              <a:endParaRPr lang="en-US" sz="2200">
                <a:solidFill>
                  <a:srgbClr val="0000FF"/>
                </a:solidFill>
                <a:latin typeface="Times New Roman" pitchFamily="18" charset="0"/>
              </a:endParaRPr>
            </a:p>
          </p:txBody>
        </p:sp>
      </p:grpSp>
      <p:sp>
        <p:nvSpPr>
          <p:cNvPr id="85101" name="Rectangle 109"/>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85104" name="Text Box 112"/>
          <p:cNvSpPr txBox="1">
            <a:spLocks noChangeArrowheads="1"/>
          </p:cNvSpPr>
          <p:nvPr/>
        </p:nvSpPr>
        <p:spPr bwMode="auto">
          <a:xfrm>
            <a:off x="-304800" y="0"/>
            <a:ext cx="8915400" cy="366713"/>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     </a:t>
            </a:r>
            <a:r>
              <a:rPr lang="en-US" u="sng">
                <a:solidFill>
                  <a:srgbClr val="0000FF"/>
                </a:solidFill>
              </a:rPr>
              <a:t>Tiết 38 - §2</a:t>
            </a:r>
            <a:r>
              <a:rPr lang="en-US">
                <a:solidFill>
                  <a:srgbClr val="0000FF"/>
                </a:solidFill>
              </a:rPr>
              <a:t>           ĐỊNH LÍ ĐẢO VÀ HỆ QUẢ CỦA ĐỊNH LÍ  TA -LÉT</a:t>
            </a:r>
          </a:p>
        </p:txBody>
      </p:sp>
      <p:sp>
        <p:nvSpPr>
          <p:cNvPr id="85106" name="Text Box 114"/>
          <p:cNvSpPr txBox="1">
            <a:spLocks noChangeArrowheads="1"/>
          </p:cNvSpPr>
          <p:nvPr/>
        </p:nvSpPr>
        <p:spPr bwMode="auto">
          <a:xfrm>
            <a:off x="76200" y="609600"/>
            <a:ext cx="609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400" b="0" u="sng">
                <a:solidFill>
                  <a:srgbClr val="0000FF"/>
                </a:solidFill>
                <a:latin typeface=".VnTime" pitchFamily="34" charset="0"/>
              </a:rPr>
              <a:t>(sgk- tr60)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3.7037E-6 L 1.00417 -0.00231 " pathEditMode="relative" rAng="0" ptsTypes="AA">
                                      <p:cBhvr>
                                        <p:cTn id="6" dur="2000" fill="hold"/>
                                        <p:tgtEl>
                                          <p:spTgt spid="2"/>
                                        </p:tgtEl>
                                        <p:attrNameLst>
                                          <p:attrName>ppt_x</p:attrName>
                                          <p:attrName>ppt_y</p:attrName>
                                        </p:attrNameLst>
                                      </p:cBhvr>
                                      <p:rCtr x="502" y="-1"/>
                                    </p:animMotion>
                                  </p:childTnLst>
                                </p:cTn>
                              </p:par>
                              <p:par>
                                <p:cTn id="7" presetID="63" presetClass="path" presetSubtype="0" accel="50000" decel="50000" fill="hold" nodeType="withEffect">
                                  <p:stCondLst>
                                    <p:cond delay="0"/>
                                  </p:stCondLst>
                                  <p:childTnLst>
                                    <p:animMotion origin="layout" path="M -4.44444E-6 3.33333E-6 L 1.03473 0.00555 " pathEditMode="relative" rAng="0" ptsTypes="AA">
                                      <p:cBhvr>
                                        <p:cTn id="8" dur="2000" fill="hold"/>
                                        <p:tgtEl>
                                          <p:spTgt spid="7"/>
                                        </p:tgtEl>
                                        <p:attrNameLst>
                                          <p:attrName>ppt_x</p:attrName>
                                          <p:attrName>ppt_y</p:attrName>
                                        </p:attrNameLst>
                                      </p:cBhvr>
                                      <p:rCtr x="517" y="3"/>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5101"/>
                                        </p:tgtEl>
                                        <p:attrNameLst>
                                          <p:attrName>style.visibility</p:attrName>
                                        </p:attrNameLst>
                                      </p:cBhvr>
                                      <p:to>
                                        <p:strVal val="visible"/>
                                      </p:to>
                                    </p:set>
                                    <p:animEffect transition="in" filter="fade">
                                      <p:cBhvr>
                                        <p:cTn id="12" dur="500"/>
                                        <p:tgtEl>
                                          <p:spTgt spid="85101"/>
                                        </p:tgtEl>
                                      </p:cBhvr>
                                    </p:animEffect>
                                  </p:childTnLst>
                                </p:cTn>
                              </p:par>
                            </p:childTnLst>
                          </p:cTn>
                        </p:par>
                        <p:par>
                          <p:cTn id="13" fill="hold">
                            <p:stCondLst>
                              <p:cond delay="2500"/>
                            </p:stCondLst>
                            <p:childTnLst>
                              <p:par>
                                <p:cTn id="14" presetID="22" presetClass="entr" presetSubtype="8" fill="hold" grpId="0" nodeType="afterEffect">
                                  <p:stCondLst>
                                    <p:cond delay="0"/>
                                  </p:stCondLst>
                                  <p:iterate type="wd">
                                    <p:tmPct val="50000"/>
                                  </p:iterate>
                                  <p:childTnLst>
                                    <p:set>
                                      <p:cBhvr>
                                        <p:cTn id="15" dur="1" fill="hold">
                                          <p:stCondLst>
                                            <p:cond delay="0"/>
                                          </p:stCondLst>
                                        </p:cTn>
                                        <p:tgtEl>
                                          <p:spTgt spid="85104"/>
                                        </p:tgtEl>
                                        <p:attrNameLst>
                                          <p:attrName>style.visibility</p:attrName>
                                        </p:attrNameLst>
                                      </p:cBhvr>
                                      <p:to>
                                        <p:strVal val="visible"/>
                                      </p:to>
                                    </p:set>
                                    <p:animEffect transition="in" filter="wipe(left)">
                                      <p:cBhvr>
                                        <p:cTn id="16" dur="500"/>
                                        <p:tgtEl>
                                          <p:spTgt spid="85104"/>
                                        </p:tgtEl>
                                      </p:cBhvr>
                                    </p:animEffect>
                                  </p:childTnLst>
                                </p:cTn>
                              </p:par>
                            </p:childTnLst>
                          </p:cTn>
                        </p:par>
                        <p:par>
                          <p:cTn id="17" fill="hold">
                            <p:stCondLst>
                              <p:cond delay="7000"/>
                            </p:stCondLst>
                            <p:childTnLst>
                              <p:par>
                                <p:cTn id="18" presetID="22" presetClass="entr" presetSubtype="8" fill="hold" grpId="0" nodeType="afterEffect">
                                  <p:stCondLst>
                                    <p:cond delay="0"/>
                                  </p:stCondLst>
                                  <p:iterate type="wd">
                                    <p:tmPct val="50000"/>
                                  </p:iterate>
                                  <p:childTnLst>
                                    <p:set>
                                      <p:cBhvr>
                                        <p:cTn id="19" dur="1" fill="hold">
                                          <p:stCondLst>
                                            <p:cond delay="0"/>
                                          </p:stCondLst>
                                        </p:cTn>
                                        <p:tgtEl>
                                          <p:spTgt spid="85106"/>
                                        </p:tgtEl>
                                        <p:attrNameLst>
                                          <p:attrName>style.visibility</p:attrName>
                                        </p:attrNameLst>
                                      </p:cBhvr>
                                      <p:to>
                                        <p:strVal val="visible"/>
                                      </p:to>
                                    </p:set>
                                    <p:animEffect transition="in" filter="wipe(left)">
                                      <p:cBhvr>
                                        <p:cTn id="20" dur="500"/>
                                        <p:tgtEl>
                                          <p:spTgt spid="85106"/>
                                        </p:tgtEl>
                                      </p:cBhvr>
                                    </p:animEffect>
                                  </p:childTnLst>
                                </p:cTn>
                              </p:par>
                              <p:par>
                                <p:cTn id="21" presetID="64" presetClass="path" presetSubtype="0" accel="50000" decel="50000" fill="hold" nodeType="withEffect">
                                  <p:stCondLst>
                                    <p:cond delay="300"/>
                                  </p:stCondLst>
                                  <p:childTnLst>
                                    <p:animMotion origin="layout" path="M 0 3.33333E-6 L 0 -0.62223 " pathEditMode="relative" rAng="0" ptsTypes="AA">
                                      <p:cBhvr>
                                        <p:cTn id="22" dur="2700" fill="hold"/>
                                        <p:tgtEl>
                                          <p:spTgt spid="84996"/>
                                        </p:tgtEl>
                                        <p:attrNameLst>
                                          <p:attrName>ppt_x</p:attrName>
                                          <p:attrName>ppt_y</p:attrName>
                                        </p:attrNameLst>
                                      </p:cBhvr>
                                      <p:rCtr x="0" y="-3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01" grpId="0" animBg="1"/>
      <p:bldP spid="85104" grpId="0"/>
      <p:bldP spid="85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152400" y="1066800"/>
            <a:ext cx="8991600" cy="1219200"/>
          </a:xfrm>
          <a:prstGeom prst="rect">
            <a:avLst/>
          </a:prstGeom>
          <a:solidFill>
            <a:srgbClr val="FF99FF"/>
          </a:solidFill>
          <a:ln w="9525">
            <a:solidFill>
              <a:srgbClr val="FF0000"/>
            </a:solidFill>
            <a:miter lim="800000"/>
            <a:headEnd/>
            <a:tailEnd/>
          </a:ln>
        </p:spPr>
        <p:txBody>
          <a:bodyPr wrap="none" anchor="ctr"/>
          <a:lstStyle/>
          <a:p>
            <a:r>
              <a:rPr lang="en-US" sz="2400" dirty="0" err="1">
                <a:latin typeface=".VnTime" pitchFamily="34" charset="0"/>
              </a:rPr>
              <a:t>NÕu</a:t>
            </a:r>
            <a:r>
              <a:rPr lang="en-US" sz="2400" dirty="0">
                <a:latin typeface=".VnTime" pitchFamily="34" charset="0"/>
              </a:rPr>
              <a:t> </a:t>
            </a:r>
            <a:r>
              <a:rPr lang="en-US" sz="2400" dirty="0" err="1">
                <a:latin typeface=".VnTime" pitchFamily="34" charset="0"/>
              </a:rPr>
              <a:t>mét</a:t>
            </a:r>
            <a:r>
              <a:rPr lang="en-US" sz="2400" dirty="0">
                <a:latin typeface=".VnTime" pitchFamily="34" charset="0"/>
              </a:rPr>
              <a:t> </a:t>
            </a:r>
            <a:r>
              <a:rPr lang="en-US" sz="2400" dirty="0" err="1" smtClean="0">
                <a:latin typeface="Times New Roman" pitchFamily="18" charset="0"/>
                <a:cs typeface="Times New Roman" pitchFamily="18" charset="0"/>
              </a:rPr>
              <a:t>đư­</a:t>
            </a:r>
            <a:r>
              <a:rPr lang="en-US" sz="2400" dirty="0" err="1" smtClean="0">
                <a:latin typeface=".VnTime" pitchFamily="34" charset="0"/>
              </a:rPr>
              <a:t>êng</a:t>
            </a:r>
            <a:r>
              <a:rPr lang="en-US" sz="2400" dirty="0" smtClean="0">
                <a:latin typeface=".VnTime" pitchFamily="34" charset="0"/>
              </a:rPr>
              <a:t> </a:t>
            </a:r>
            <a:r>
              <a:rPr lang="en-US" sz="2400" dirty="0">
                <a:latin typeface=".VnTime" pitchFamily="34" charset="0"/>
              </a:rPr>
              <a:t>th¼ng c¾t </a:t>
            </a:r>
            <a:r>
              <a:rPr lang="en-US" sz="2400" dirty="0" err="1">
                <a:latin typeface=".VnTime" pitchFamily="34" charset="0"/>
              </a:rPr>
              <a:t>hai</a:t>
            </a:r>
            <a:r>
              <a:rPr lang="en-US" sz="2400" dirty="0">
                <a:latin typeface=".VnTime" pitchFamily="34" charset="0"/>
              </a:rPr>
              <a:t> c¹nh </a:t>
            </a:r>
            <a:r>
              <a:rPr lang="en-US" sz="2400" dirty="0" err="1">
                <a:latin typeface=".VnTime" pitchFamily="34" charset="0"/>
              </a:rPr>
              <a:t>cña</a:t>
            </a:r>
            <a:r>
              <a:rPr lang="en-US" sz="2400" dirty="0">
                <a:latin typeface=".VnTime" pitchFamily="34" charset="0"/>
              </a:rPr>
              <a:t> </a:t>
            </a:r>
            <a:r>
              <a:rPr lang="en-US" sz="2400" dirty="0" err="1">
                <a:latin typeface=".VnTime" pitchFamily="34" charset="0"/>
              </a:rPr>
              <a:t>mét</a:t>
            </a:r>
            <a:r>
              <a:rPr lang="en-US" sz="2400" dirty="0">
                <a:latin typeface=".VnTime" pitchFamily="34" charset="0"/>
              </a:rPr>
              <a:t> tam </a:t>
            </a:r>
            <a:r>
              <a:rPr lang="en-US" sz="2400" dirty="0" err="1">
                <a:latin typeface=".VnTime" pitchFamily="34" charset="0"/>
              </a:rPr>
              <a:t>gi¸c</a:t>
            </a:r>
            <a:r>
              <a:rPr lang="en-US" sz="2400" dirty="0">
                <a:latin typeface=".VnTime" pitchFamily="34" charset="0"/>
              </a:rPr>
              <a:t> vµ ®</a:t>
            </a:r>
            <a:r>
              <a:rPr lang="en-US" sz="2400" dirty="0" err="1">
                <a:latin typeface=".VnTime" pitchFamily="34" charset="0"/>
              </a:rPr>
              <a:t>Þnh</a:t>
            </a:r>
            <a:r>
              <a:rPr lang="en-US" sz="2400" dirty="0">
                <a:latin typeface=".VnTime" pitchFamily="34" charset="0"/>
              </a:rPr>
              <a:t> </a:t>
            </a:r>
            <a:r>
              <a:rPr lang="en-US" sz="2400" dirty="0" err="1">
                <a:latin typeface=".VnTime" pitchFamily="34" charset="0"/>
              </a:rPr>
              <a:t>ra</a:t>
            </a:r>
            <a:r>
              <a:rPr lang="en-US" sz="2400" dirty="0">
                <a:latin typeface=".VnTime" pitchFamily="34" charset="0"/>
              </a:rPr>
              <a:t> </a:t>
            </a:r>
            <a:r>
              <a:rPr lang="en-US" sz="2400" dirty="0" err="1">
                <a:latin typeface=".VnTime" pitchFamily="34" charset="0"/>
              </a:rPr>
              <a:t>trªn</a:t>
            </a:r>
            <a:r>
              <a:rPr lang="en-US" sz="2400" dirty="0">
                <a:latin typeface=".VnTime" pitchFamily="34" charset="0"/>
              </a:rPr>
              <a:t> </a:t>
            </a:r>
          </a:p>
          <a:p>
            <a:r>
              <a:rPr lang="en-US" sz="2400" dirty="0" err="1">
                <a:latin typeface=".VnTime" pitchFamily="34" charset="0"/>
              </a:rPr>
              <a:t>hai</a:t>
            </a:r>
            <a:r>
              <a:rPr lang="en-US" sz="2400" dirty="0">
                <a:latin typeface=".VnTime" pitchFamily="34" charset="0"/>
              </a:rPr>
              <a:t> c¹nh </a:t>
            </a:r>
            <a:r>
              <a:rPr lang="en-US" sz="2400" dirty="0" err="1">
                <a:latin typeface=".VnTime" pitchFamily="34" charset="0"/>
              </a:rPr>
              <a:t>nµy</a:t>
            </a:r>
            <a:r>
              <a:rPr lang="en-US" sz="2400" dirty="0">
                <a:latin typeface=".VnTime" pitchFamily="34" charset="0"/>
              </a:rPr>
              <a:t> </a:t>
            </a:r>
            <a:r>
              <a:rPr lang="en-US" sz="2400" dirty="0" err="1">
                <a:latin typeface=".VnTime" pitchFamily="34" charset="0"/>
              </a:rPr>
              <a:t>nh÷ng</a:t>
            </a:r>
            <a:r>
              <a:rPr lang="en-US" sz="2400" dirty="0">
                <a:latin typeface=".VnTime" pitchFamily="34" charset="0"/>
              </a:rPr>
              <a:t> ®o¹n th¼ng </a:t>
            </a:r>
            <a:r>
              <a:rPr lang="en-US" sz="2400" dirty="0" err="1" smtClean="0">
                <a:latin typeface=".VnTime" pitchFamily="34" charset="0"/>
              </a:rPr>
              <a:t>t</a:t>
            </a:r>
            <a:r>
              <a:rPr lang="en-US" sz="2400" dirty="0" err="1">
                <a:latin typeface="Times New Roman" pitchFamily="18" charset="0"/>
                <a:cs typeface="Times New Roman" pitchFamily="18" charset="0"/>
              </a:rPr>
              <a:t>ư</a:t>
            </a:r>
            <a:r>
              <a:rPr lang="en-US" sz="2400" dirty="0" err="1" smtClean="0">
                <a:latin typeface=".VnTime" pitchFamily="34" charset="0"/>
              </a:rPr>
              <a:t>­¬</a:t>
            </a:r>
            <a:r>
              <a:rPr lang="en-US" sz="2400" dirty="0" err="1">
                <a:latin typeface=".VnTime" pitchFamily="34" charset="0"/>
              </a:rPr>
              <a:t>ng</a:t>
            </a:r>
            <a:r>
              <a:rPr lang="en-US" sz="2400" dirty="0">
                <a:latin typeface=".VnTime" pitchFamily="34" charset="0"/>
              </a:rPr>
              <a:t> </a:t>
            </a:r>
            <a:r>
              <a:rPr lang="en-US" sz="2400" dirty="0" err="1">
                <a:latin typeface=".VnTime" pitchFamily="34" charset="0"/>
              </a:rPr>
              <a:t>øng</a:t>
            </a:r>
            <a:r>
              <a:rPr lang="en-US" sz="2400" dirty="0">
                <a:latin typeface=".VnTime" pitchFamily="34" charset="0"/>
              </a:rPr>
              <a:t> </a:t>
            </a:r>
            <a:r>
              <a:rPr lang="en-US" sz="2400" dirty="0" err="1">
                <a:latin typeface=".VnTime" pitchFamily="34" charset="0"/>
              </a:rPr>
              <a:t>tØ</a:t>
            </a:r>
            <a:r>
              <a:rPr lang="en-US" sz="2400" dirty="0">
                <a:latin typeface=".VnTime" pitchFamily="34" charset="0"/>
              </a:rPr>
              <a:t> </a:t>
            </a:r>
            <a:r>
              <a:rPr lang="en-US" sz="2400" dirty="0" err="1">
                <a:latin typeface=".VnTime" pitchFamily="34" charset="0"/>
              </a:rPr>
              <a:t>lÖ</a:t>
            </a:r>
            <a:r>
              <a:rPr lang="en-US" sz="2400" dirty="0">
                <a:latin typeface=".VnTime" pitchFamily="34" charset="0"/>
              </a:rPr>
              <a:t> </a:t>
            </a:r>
            <a:r>
              <a:rPr lang="en-US" sz="2400" dirty="0" err="1">
                <a:latin typeface=".VnTime" pitchFamily="34" charset="0"/>
              </a:rPr>
              <a:t>th</a:t>
            </a:r>
            <a:r>
              <a:rPr lang="en-US" sz="2400" dirty="0">
                <a:latin typeface=".VnTime" pitchFamily="34" charset="0"/>
              </a:rPr>
              <a:t>× </a:t>
            </a:r>
            <a:r>
              <a:rPr lang="en-US" sz="2400" dirty="0" smtClean="0">
                <a:latin typeface=".VnTime" pitchFamily="34" charset="0"/>
              </a:rPr>
              <a:t>®­</a:t>
            </a:r>
            <a:r>
              <a:rPr lang="en-US" sz="2400" dirty="0" err="1" smtClean="0">
                <a:latin typeface="Times New Roman" pitchFamily="18" charset="0"/>
                <a:cs typeface="Times New Roman" pitchFamily="18" charset="0"/>
              </a:rPr>
              <a:t>ư</a:t>
            </a:r>
            <a:r>
              <a:rPr lang="en-US" sz="2400" dirty="0" err="1" smtClean="0">
                <a:latin typeface=".VnTime" pitchFamily="34" charset="0"/>
              </a:rPr>
              <a:t>êng</a:t>
            </a:r>
            <a:r>
              <a:rPr lang="en-US" sz="2400" dirty="0" smtClean="0">
                <a:latin typeface=".VnTime" pitchFamily="34" charset="0"/>
              </a:rPr>
              <a:t> </a:t>
            </a:r>
            <a:r>
              <a:rPr lang="en-US" sz="2400" dirty="0">
                <a:latin typeface=".VnTime" pitchFamily="34" charset="0"/>
              </a:rPr>
              <a:t>th¼ng ®ã</a:t>
            </a:r>
          </a:p>
          <a:p>
            <a:r>
              <a:rPr lang="en-US" sz="2400" dirty="0">
                <a:latin typeface=".VnTime" pitchFamily="34" charset="0"/>
              </a:rPr>
              <a:t>song </a:t>
            </a:r>
            <a:r>
              <a:rPr lang="en-US" sz="2400" dirty="0" err="1">
                <a:latin typeface=".VnTime" pitchFamily="34" charset="0"/>
              </a:rPr>
              <a:t>song</a:t>
            </a:r>
            <a:r>
              <a:rPr lang="en-US" sz="2400" dirty="0">
                <a:latin typeface=".VnTime" pitchFamily="34" charset="0"/>
              </a:rPr>
              <a:t> </a:t>
            </a:r>
            <a:r>
              <a:rPr lang="en-US" sz="2400" dirty="0" err="1">
                <a:latin typeface=".VnTime" pitchFamily="34" charset="0"/>
              </a:rPr>
              <a:t>víi</a:t>
            </a:r>
            <a:r>
              <a:rPr lang="en-US" sz="2400" dirty="0">
                <a:latin typeface=".VnTime" pitchFamily="34" charset="0"/>
              </a:rPr>
              <a:t> c¹nh </a:t>
            </a:r>
            <a:r>
              <a:rPr lang="en-US" sz="2400" dirty="0" err="1">
                <a:latin typeface=".VnTime" pitchFamily="34" charset="0"/>
              </a:rPr>
              <a:t>cßn</a:t>
            </a:r>
            <a:r>
              <a:rPr lang="en-US" sz="2400" dirty="0">
                <a:latin typeface=".VnTime" pitchFamily="34" charset="0"/>
              </a:rPr>
              <a:t> l¹i </a:t>
            </a:r>
            <a:r>
              <a:rPr lang="en-US" sz="2400" dirty="0" err="1">
                <a:latin typeface=".VnTime" pitchFamily="34" charset="0"/>
              </a:rPr>
              <a:t>cña</a:t>
            </a:r>
            <a:r>
              <a:rPr lang="en-US" sz="2400" dirty="0">
                <a:latin typeface=".VnTime" pitchFamily="34" charset="0"/>
              </a:rPr>
              <a:t> tam </a:t>
            </a:r>
            <a:r>
              <a:rPr lang="en-US" sz="2400" dirty="0" err="1">
                <a:latin typeface=".VnTime" pitchFamily="34" charset="0"/>
              </a:rPr>
              <a:t>gi¸c</a:t>
            </a:r>
            <a:r>
              <a:rPr lang="en-US" sz="2400" dirty="0">
                <a:latin typeface=".VnTime" pitchFamily="34" charset="0"/>
              </a:rPr>
              <a:t>.</a:t>
            </a:r>
          </a:p>
        </p:txBody>
      </p:sp>
      <p:sp>
        <p:nvSpPr>
          <p:cNvPr id="4101" name="Rectangle 3"/>
          <p:cNvSpPr>
            <a:spLocks noChangeArrowheads="1"/>
          </p:cNvSpPr>
          <p:nvPr/>
        </p:nvSpPr>
        <p:spPr bwMode="auto">
          <a:xfrm>
            <a:off x="0" y="-25400"/>
            <a:ext cx="9144000" cy="381000"/>
          </a:xfrm>
          <a:prstGeom prst="rect">
            <a:avLst/>
          </a:prstGeom>
          <a:gradFill rotWithShape="1">
            <a:gsLst>
              <a:gs pos="0">
                <a:srgbClr val="767600"/>
              </a:gs>
              <a:gs pos="50000">
                <a:srgbClr val="FFFF00"/>
              </a:gs>
              <a:gs pos="100000">
                <a:srgbClr val="767600"/>
              </a:gs>
            </a:gsLst>
            <a:lin ang="5400000" scaled="1"/>
          </a:gradFill>
          <a:ln w="9525">
            <a:solidFill>
              <a:srgbClr val="FF3300"/>
            </a:solidFill>
            <a:miter lim="800000"/>
            <a:headEnd/>
            <a:tailEnd/>
          </a:ln>
        </p:spPr>
        <p:txBody>
          <a:bodyPr wrap="none" anchor="ctr"/>
          <a:lstStyle/>
          <a:p>
            <a:endParaRPr lang="en-US"/>
          </a:p>
        </p:txBody>
      </p:sp>
      <p:sp>
        <p:nvSpPr>
          <p:cNvPr id="4102"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175115" name="Line 11"/>
          <p:cNvSpPr>
            <a:spLocks noChangeShapeType="1"/>
          </p:cNvSpPr>
          <p:nvPr/>
        </p:nvSpPr>
        <p:spPr bwMode="auto">
          <a:xfrm>
            <a:off x="762000" y="4011613"/>
            <a:ext cx="3048000" cy="0"/>
          </a:xfrm>
          <a:prstGeom prst="line">
            <a:avLst/>
          </a:prstGeom>
          <a:noFill/>
          <a:ln w="28575">
            <a:solidFill>
              <a:srgbClr val="FF0000"/>
            </a:solidFill>
            <a:round/>
            <a:headEnd/>
            <a:tailEnd/>
          </a:ln>
        </p:spPr>
        <p:txBody>
          <a:bodyPr/>
          <a:lstStyle/>
          <a:p>
            <a:endParaRPr lang="en-US"/>
          </a:p>
        </p:txBody>
      </p:sp>
      <p:grpSp>
        <p:nvGrpSpPr>
          <p:cNvPr id="2" name="Group 58"/>
          <p:cNvGrpSpPr>
            <a:grpSpLocks/>
          </p:cNvGrpSpPr>
          <p:nvPr/>
        </p:nvGrpSpPr>
        <p:grpSpPr bwMode="auto">
          <a:xfrm>
            <a:off x="152400" y="2944813"/>
            <a:ext cx="4229100" cy="2546350"/>
            <a:chOff x="96" y="1855"/>
            <a:chExt cx="2664" cy="1604"/>
          </a:xfrm>
        </p:grpSpPr>
        <p:sp>
          <p:nvSpPr>
            <p:cNvPr id="4145" name="Line 5"/>
            <p:cNvSpPr>
              <a:spLocks noChangeShapeType="1"/>
            </p:cNvSpPr>
            <p:nvPr/>
          </p:nvSpPr>
          <p:spPr bwMode="auto">
            <a:xfrm>
              <a:off x="270" y="3209"/>
              <a:ext cx="2300" cy="0"/>
            </a:xfrm>
            <a:prstGeom prst="line">
              <a:avLst/>
            </a:prstGeom>
            <a:noFill/>
            <a:ln w="28575">
              <a:solidFill>
                <a:srgbClr val="0000FF"/>
              </a:solidFill>
              <a:round/>
              <a:headEnd/>
              <a:tailEnd/>
            </a:ln>
          </p:spPr>
          <p:txBody>
            <a:bodyPr/>
            <a:lstStyle/>
            <a:p>
              <a:endParaRPr lang="en-US"/>
            </a:p>
          </p:txBody>
        </p:sp>
        <p:sp>
          <p:nvSpPr>
            <p:cNvPr id="4146" name="Line 6"/>
            <p:cNvSpPr>
              <a:spLocks noChangeShapeType="1"/>
            </p:cNvSpPr>
            <p:nvPr/>
          </p:nvSpPr>
          <p:spPr bwMode="auto">
            <a:xfrm flipV="1">
              <a:off x="278" y="2095"/>
              <a:ext cx="672" cy="1104"/>
            </a:xfrm>
            <a:prstGeom prst="line">
              <a:avLst/>
            </a:prstGeom>
            <a:noFill/>
            <a:ln w="28575">
              <a:solidFill>
                <a:srgbClr val="0000FF"/>
              </a:solidFill>
              <a:round/>
              <a:headEnd/>
              <a:tailEnd/>
            </a:ln>
          </p:spPr>
          <p:txBody>
            <a:bodyPr/>
            <a:lstStyle/>
            <a:p>
              <a:endParaRPr lang="en-US"/>
            </a:p>
          </p:txBody>
        </p:sp>
        <p:sp>
          <p:nvSpPr>
            <p:cNvPr id="4147" name="Line 7"/>
            <p:cNvSpPr>
              <a:spLocks noChangeShapeType="1"/>
            </p:cNvSpPr>
            <p:nvPr/>
          </p:nvSpPr>
          <p:spPr bwMode="auto">
            <a:xfrm>
              <a:off x="938" y="2105"/>
              <a:ext cx="1632" cy="1104"/>
            </a:xfrm>
            <a:prstGeom prst="line">
              <a:avLst/>
            </a:prstGeom>
            <a:noFill/>
            <a:ln w="28575">
              <a:solidFill>
                <a:srgbClr val="0000FF"/>
              </a:solidFill>
              <a:round/>
              <a:headEnd/>
              <a:tailEnd/>
            </a:ln>
          </p:spPr>
          <p:txBody>
            <a:bodyPr/>
            <a:lstStyle/>
            <a:p>
              <a:endParaRPr lang="en-US"/>
            </a:p>
          </p:txBody>
        </p:sp>
        <p:sp>
          <p:nvSpPr>
            <p:cNvPr id="4148" name="Text Box 8"/>
            <p:cNvSpPr txBox="1">
              <a:spLocks noChangeArrowheads="1"/>
            </p:cNvSpPr>
            <p:nvPr/>
          </p:nvSpPr>
          <p:spPr bwMode="auto">
            <a:xfrm>
              <a:off x="96" y="3173"/>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4149" name="Text Box 9"/>
            <p:cNvSpPr txBox="1">
              <a:spLocks noChangeArrowheads="1"/>
            </p:cNvSpPr>
            <p:nvPr/>
          </p:nvSpPr>
          <p:spPr bwMode="auto">
            <a:xfrm>
              <a:off x="720" y="1855"/>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4150" name="Text Box 10"/>
            <p:cNvSpPr txBox="1">
              <a:spLocks noChangeArrowheads="1"/>
            </p:cNvSpPr>
            <p:nvPr/>
          </p:nvSpPr>
          <p:spPr bwMode="auto">
            <a:xfrm>
              <a:off x="2424" y="3209"/>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sp>
          <p:nvSpPr>
            <p:cNvPr id="4151" name="Text Box 12"/>
            <p:cNvSpPr txBox="1">
              <a:spLocks noChangeArrowheads="1"/>
            </p:cNvSpPr>
            <p:nvPr/>
          </p:nvSpPr>
          <p:spPr bwMode="auto">
            <a:xfrm>
              <a:off x="480" y="2312"/>
              <a:ext cx="384"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4152" name="Text Box 13"/>
            <p:cNvSpPr txBox="1">
              <a:spLocks noChangeArrowheads="1"/>
            </p:cNvSpPr>
            <p:nvPr/>
          </p:nvSpPr>
          <p:spPr bwMode="auto">
            <a:xfrm>
              <a:off x="1536" y="2312"/>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grpSp>
      <p:sp>
        <p:nvSpPr>
          <p:cNvPr id="175118" name="Line 14"/>
          <p:cNvSpPr>
            <a:spLocks noChangeShapeType="1"/>
          </p:cNvSpPr>
          <p:nvPr/>
        </p:nvSpPr>
        <p:spPr bwMode="auto">
          <a:xfrm flipH="1">
            <a:off x="5089525" y="3198813"/>
            <a:ext cx="0" cy="2057400"/>
          </a:xfrm>
          <a:prstGeom prst="line">
            <a:avLst/>
          </a:prstGeom>
          <a:noFill/>
          <a:ln w="9525">
            <a:solidFill>
              <a:srgbClr val="0000FF"/>
            </a:solidFill>
            <a:round/>
            <a:headEnd/>
            <a:tailEnd/>
          </a:ln>
        </p:spPr>
        <p:txBody>
          <a:bodyPr/>
          <a:lstStyle/>
          <a:p>
            <a:endParaRPr lang="en-US"/>
          </a:p>
        </p:txBody>
      </p:sp>
      <p:sp>
        <p:nvSpPr>
          <p:cNvPr id="175119" name="Line 15"/>
          <p:cNvSpPr>
            <a:spLocks noChangeShapeType="1"/>
          </p:cNvSpPr>
          <p:nvPr/>
        </p:nvSpPr>
        <p:spPr bwMode="auto">
          <a:xfrm>
            <a:off x="4708525" y="4570413"/>
            <a:ext cx="2971800" cy="0"/>
          </a:xfrm>
          <a:prstGeom prst="line">
            <a:avLst/>
          </a:prstGeom>
          <a:noFill/>
          <a:ln w="9525">
            <a:solidFill>
              <a:srgbClr val="0000FF"/>
            </a:solidFill>
            <a:round/>
            <a:headEnd/>
            <a:tailEnd/>
          </a:ln>
        </p:spPr>
        <p:txBody>
          <a:bodyPr/>
          <a:lstStyle/>
          <a:p>
            <a:endParaRPr lang="en-US"/>
          </a:p>
        </p:txBody>
      </p:sp>
      <p:sp>
        <p:nvSpPr>
          <p:cNvPr id="175120" name="Text Box 16"/>
          <p:cNvSpPr txBox="1">
            <a:spLocks noChangeArrowheads="1"/>
          </p:cNvSpPr>
          <p:nvPr/>
        </p:nvSpPr>
        <p:spPr bwMode="auto">
          <a:xfrm>
            <a:off x="4556125" y="3883025"/>
            <a:ext cx="1371600" cy="366713"/>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GT</a:t>
            </a:r>
          </a:p>
        </p:txBody>
      </p:sp>
      <p:sp>
        <p:nvSpPr>
          <p:cNvPr id="175121" name="Text Box 17"/>
          <p:cNvSpPr txBox="1">
            <a:spLocks noChangeArrowheads="1"/>
          </p:cNvSpPr>
          <p:nvPr/>
        </p:nvSpPr>
        <p:spPr bwMode="auto">
          <a:xfrm>
            <a:off x="4562475" y="4797425"/>
            <a:ext cx="533400" cy="366713"/>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KL</a:t>
            </a:r>
          </a:p>
        </p:txBody>
      </p:sp>
      <p:sp>
        <p:nvSpPr>
          <p:cNvPr id="175122" name="Text Box 18"/>
          <p:cNvSpPr txBox="1">
            <a:spLocks noChangeArrowheads="1"/>
          </p:cNvSpPr>
          <p:nvPr/>
        </p:nvSpPr>
        <p:spPr bwMode="auto">
          <a:xfrm>
            <a:off x="5407025" y="3502025"/>
            <a:ext cx="2494978" cy="369332"/>
          </a:xfrm>
          <a:prstGeom prst="rect">
            <a:avLst/>
          </a:prstGeom>
          <a:noFill/>
          <a:ln w="9525">
            <a:noFill/>
            <a:miter lim="800000"/>
            <a:headEnd/>
            <a:tailEnd/>
          </a:ln>
        </p:spPr>
        <p:txBody>
          <a:bodyPr wrap="none">
            <a:spAutoFit/>
          </a:bodyPr>
          <a:lstStyle/>
          <a:p>
            <a:pPr eaLnBrk="0" hangingPunct="0"/>
            <a:r>
              <a:rPr lang="en-US" b="0" dirty="0">
                <a:solidFill>
                  <a:srgbClr val="0000FF"/>
                </a:solidFill>
              </a:rPr>
              <a:t>ABC (B’ </a:t>
            </a:r>
            <a:r>
              <a:rPr lang="en-US" b="0" dirty="0" smtClean="0">
                <a:solidFill>
                  <a:srgbClr val="0000FF"/>
                </a:solidFill>
              </a:rPr>
              <a:t>      </a:t>
            </a:r>
            <a:r>
              <a:rPr lang="en-US" b="0" dirty="0">
                <a:solidFill>
                  <a:srgbClr val="0000FF"/>
                </a:solidFill>
              </a:rPr>
              <a:t>AB, C’  </a:t>
            </a:r>
            <a:r>
              <a:rPr lang="en-US" b="0" dirty="0" smtClean="0">
                <a:solidFill>
                  <a:srgbClr val="0000FF"/>
                </a:solidFill>
              </a:rPr>
              <a:t>     </a:t>
            </a:r>
            <a:r>
              <a:rPr lang="en-US" b="0" dirty="0">
                <a:solidFill>
                  <a:srgbClr val="0000FF"/>
                </a:solidFill>
              </a:rPr>
              <a:t>AC)</a:t>
            </a:r>
          </a:p>
        </p:txBody>
      </p:sp>
      <p:sp>
        <p:nvSpPr>
          <p:cNvPr id="175123" name="Text Box 19"/>
          <p:cNvSpPr txBox="1">
            <a:spLocks noChangeArrowheads="1"/>
          </p:cNvSpPr>
          <p:nvPr/>
        </p:nvSpPr>
        <p:spPr bwMode="auto">
          <a:xfrm>
            <a:off x="5260975" y="4735513"/>
            <a:ext cx="1111250" cy="366712"/>
          </a:xfrm>
          <a:prstGeom prst="rect">
            <a:avLst/>
          </a:prstGeom>
          <a:noFill/>
          <a:ln w="9525">
            <a:noFill/>
            <a:miter lim="800000"/>
            <a:headEnd/>
            <a:tailEnd/>
          </a:ln>
        </p:spPr>
        <p:txBody>
          <a:bodyPr wrap="none">
            <a:spAutoFit/>
          </a:bodyPr>
          <a:lstStyle/>
          <a:p>
            <a:pPr eaLnBrk="0" hangingPunct="0"/>
            <a:r>
              <a:rPr lang="en-US" b="0">
                <a:solidFill>
                  <a:srgbClr val="0000FF"/>
                </a:solidFill>
              </a:rPr>
              <a:t>B’C’// BC</a:t>
            </a:r>
          </a:p>
        </p:txBody>
      </p:sp>
      <p:sp>
        <p:nvSpPr>
          <p:cNvPr id="175124" name="AutoShape 20"/>
          <p:cNvSpPr>
            <a:spLocks noChangeArrowheads="1"/>
          </p:cNvSpPr>
          <p:nvPr/>
        </p:nvSpPr>
        <p:spPr bwMode="auto">
          <a:xfrm>
            <a:off x="5241925" y="3541713"/>
            <a:ext cx="228600" cy="228600"/>
          </a:xfrm>
          <a:prstGeom prst="triangle">
            <a:avLst>
              <a:gd name="adj" fmla="val 50000"/>
            </a:avLst>
          </a:prstGeom>
          <a:noFill/>
          <a:ln w="19050">
            <a:solidFill>
              <a:srgbClr val="0000FF"/>
            </a:solidFill>
            <a:miter lim="800000"/>
            <a:headEnd/>
            <a:tailEnd/>
          </a:ln>
        </p:spPr>
        <p:txBody>
          <a:bodyPr wrap="none" anchor="ctr"/>
          <a:lstStyle/>
          <a:p>
            <a:endParaRPr lang="en-US"/>
          </a:p>
        </p:txBody>
      </p:sp>
      <p:grpSp>
        <p:nvGrpSpPr>
          <p:cNvPr id="3" name="Group 21"/>
          <p:cNvGrpSpPr>
            <a:grpSpLocks/>
          </p:cNvGrpSpPr>
          <p:nvPr/>
        </p:nvGrpSpPr>
        <p:grpSpPr bwMode="auto">
          <a:xfrm>
            <a:off x="5238750" y="3883025"/>
            <a:ext cx="1311275" cy="915988"/>
            <a:chOff x="574" y="2015"/>
            <a:chExt cx="826" cy="577"/>
          </a:xfrm>
        </p:grpSpPr>
        <p:sp>
          <p:nvSpPr>
            <p:cNvPr id="4141" name="Text Box 22"/>
            <p:cNvSpPr txBox="1">
              <a:spLocks noChangeArrowheads="1"/>
            </p:cNvSpPr>
            <p:nvPr/>
          </p:nvSpPr>
          <p:spPr bwMode="auto">
            <a:xfrm>
              <a:off x="574" y="2015"/>
              <a:ext cx="826" cy="577"/>
            </a:xfrm>
            <a:prstGeom prst="rect">
              <a:avLst/>
            </a:prstGeom>
            <a:noFill/>
            <a:ln w="9525">
              <a:noFill/>
              <a:miter lim="800000"/>
              <a:headEnd/>
              <a:tailEnd/>
            </a:ln>
          </p:spPr>
          <p:txBody>
            <a:bodyPr>
              <a:spAutoFit/>
            </a:bodyPr>
            <a:lstStyle/>
            <a:p>
              <a:pPr eaLnBrk="0" hangingPunct="0"/>
              <a:r>
                <a:rPr lang="en-US" b="0">
                  <a:solidFill>
                    <a:srgbClr val="0000FF"/>
                  </a:solidFill>
                </a:rPr>
                <a:t>AB’      AC’</a:t>
              </a:r>
            </a:p>
            <a:p>
              <a:pPr eaLnBrk="0" hangingPunct="0"/>
              <a:r>
                <a:rPr lang="en-US" b="0">
                  <a:solidFill>
                    <a:srgbClr val="0000FF"/>
                  </a:solidFill>
                </a:rPr>
                <a:t>B’B      C’C</a:t>
              </a:r>
            </a:p>
            <a:p>
              <a:pPr eaLnBrk="0" hangingPunct="0"/>
              <a:endParaRPr lang="en-US" b="0"/>
            </a:p>
          </p:txBody>
        </p:sp>
        <p:sp>
          <p:nvSpPr>
            <p:cNvPr id="4142" name="Line 23"/>
            <p:cNvSpPr>
              <a:spLocks noChangeShapeType="1"/>
            </p:cNvSpPr>
            <p:nvPr/>
          </p:nvSpPr>
          <p:spPr bwMode="auto">
            <a:xfrm>
              <a:off x="632" y="2216"/>
              <a:ext cx="192" cy="0"/>
            </a:xfrm>
            <a:prstGeom prst="line">
              <a:avLst/>
            </a:prstGeom>
            <a:noFill/>
            <a:ln w="9525">
              <a:solidFill>
                <a:srgbClr val="0000FF"/>
              </a:solidFill>
              <a:round/>
              <a:headEnd/>
              <a:tailEnd/>
            </a:ln>
          </p:spPr>
          <p:txBody>
            <a:bodyPr/>
            <a:lstStyle/>
            <a:p>
              <a:endParaRPr lang="en-US"/>
            </a:p>
          </p:txBody>
        </p:sp>
        <p:sp>
          <p:nvSpPr>
            <p:cNvPr id="4143" name="Line 24"/>
            <p:cNvSpPr>
              <a:spLocks noChangeShapeType="1"/>
            </p:cNvSpPr>
            <p:nvPr/>
          </p:nvSpPr>
          <p:spPr bwMode="auto">
            <a:xfrm>
              <a:off x="1104" y="2216"/>
              <a:ext cx="192" cy="0"/>
            </a:xfrm>
            <a:prstGeom prst="line">
              <a:avLst/>
            </a:prstGeom>
            <a:noFill/>
            <a:ln w="9525">
              <a:solidFill>
                <a:srgbClr val="0000FF"/>
              </a:solidFill>
              <a:round/>
              <a:headEnd/>
              <a:tailEnd/>
            </a:ln>
          </p:spPr>
          <p:txBody>
            <a:bodyPr/>
            <a:lstStyle/>
            <a:p>
              <a:endParaRPr lang="en-US"/>
            </a:p>
          </p:txBody>
        </p:sp>
        <p:sp>
          <p:nvSpPr>
            <p:cNvPr id="4144" name="Text Box 25"/>
            <p:cNvSpPr txBox="1">
              <a:spLocks noChangeArrowheads="1"/>
            </p:cNvSpPr>
            <p:nvPr/>
          </p:nvSpPr>
          <p:spPr bwMode="auto">
            <a:xfrm>
              <a:off x="886" y="2095"/>
              <a:ext cx="200" cy="231"/>
            </a:xfrm>
            <a:prstGeom prst="rect">
              <a:avLst/>
            </a:prstGeom>
            <a:noFill/>
            <a:ln w="9525">
              <a:noFill/>
              <a:miter lim="800000"/>
              <a:headEnd/>
              <a:tailEnd/>
            </a:ln>
          </p:spPr>
          <p:txBody>
            <a:bodyPr wrap="none">
              <a:spAutoFit/>
            </a:bodyPr>
            <a:lstStyle/>
            <a:p>
              <a:pPr eaLnBrk="0" hangingPunct="0"/>
              <a:r>
                <a:rPr lang="en-US" b="0">
                  <a:solidFill>
                    <a:srgbClr val="0000FF"/>
                  </a:solidFill>
                </a:rPr>
                <a:t>=</a:t>
              </a:r>
            </a:p>
          </p:txBody>
        </p:sp>
      </p:grpSp>
      <p:grpSp>
        <p:nvGrpSpPr>
          <p:cNvPr id="4" name="Group 26"/>
          <p:cNvGrpSpPr>
            <a:grpSpLocks/>
          </p:cNvGrpSpPr>
          <p:nvPr/>
        </p:nvGrpSpPr>
        <p:grpSpPr bwMode="auto">
          <a:xfrm>
            <a:off x="5181600" y="7542213"/>
            <a:ext cx="1311275" cy="915987"/>
            <a:chOff x="1968" y="3312"/>
            <a:chExt cx="826" cy="577"/>
          </a:xfrm>
        </p:grpSpPr>
        <p:sp>
          <p:nvSpPr>
            <p:cNvPr id="4137" name="Text Box 27"/>
            <p:cNvSpPr txBox="1">
              <a:spLocks noChangeArrowheads="1"/>
            </p:cNvSpPr>
            <p:nvPr/>
          </p:nvSpPr>
          <p:spPr bwMode="auto">
            <a:xfrm>
              <a:off x="1968" y="3312"/>
              <a:ext cx="826" cy="577"/>
            </a:xfrm>
            <a:prstGeom prst="rect">
              <a:avLst/>
            </a:prstGeom>
            <a:noFill/>
            <a:ln w="9525">
              <a:noFill/>
              <a:miter lim="800000"/>
              <a:headEnd/>
              <a:tailEnd/>
            </a:ln>
          </p:spPr>
          <p:txBody>
            <a:bodyPr>
              <a:spAutoFit/>
            </a:bodyPr>
            <a:lstStyle/>
            <a:p>
              <a:pPr eaLnBrk="0" hangingPunct="0"/>
              <a:r>
                <a:rPr lang="en-US" b="0">
                  <a:solidFill>
                    <a:srgbClr val="FF0066"/>
                  </a:solidFill>
                </a:rPr>
                <a:t>BB’      CC’</a:t>
              </a:r>
            </a:p>
            <a:p>
              <a:pPr eaLnBrk="0" hangingPunct="0"/>
              <a:r>
                <a:rPr lang="en-US" b="0">
                  <a:solidFill>
                    <a:srgbClr val="FF0066"/>
                  </a:solidFill>
                </a:rPr>
                <a:t>AB       AC</a:t>
              </a:r>
            </a:p>
            <a:p>
              <a:pPr eaLnBrk="0" hangingPunct="0"/>
              <a:endParaRPr lang="en-US" b="0">
                <a:solidFill>
                  <a:srgbClr val="FF0066"/>
                </a:solidFill>
              </a:endParaRPr>
            </a:p>
          </p:txBody>
        </p:sp>
        <p:sp>
          <p:nvSpPr>
            <p:cNvPr id="4138" name="Line 28"/>
            <p:cNvSpPr>
              <a:spLocks noChangeShapeType="1"/>
            </p:cNvSpPr>
            <p:nvPr/>
          </p:nvSpPr>
          <p:spPr bwMode="auto">
            <a:xfrm>
              <a:off x="2026" y="3513"/>
              <a:ext cx="192" cy="0"/>
            </a:xfrm>
            <a:prstGeom prst="line">
              <a:avLst/>
            </a:prstGeom>
            <a:noFill/>
            <a:ln w="9525">
              <a:solidFill>
                <a:srgbClr val="FF0066"/>
              </a:solidFill>
              <a:round/>
              <a:headEnd/>
              <a:tailEnd/>
            </a:ln>
          </p:spPr>
          <p:txBody>
            <a:bodyPr/>
            <a:lstStyle/>
            <a:p>
              <a:endParaRPr lang="en-US"/>
            </a:p>
          </p:txBody>
        </p:sp>
        <p:sp>
          <p:nvSpPr>
            <p:cNvPr id="4139" name="Line 29"/>
            <p:cNvSpPr>
              <a:spLocks noChangeShapeType="1"/>
            </p:cNvSpPr>
            <p:nvPr/>
          </p:nvSpPr>
          <p:spPr bwMode="auto">
            <a:xfrm>
              <a:off x="2498" y="3513"/>
              <a:ext cx="192" cy="0"/>
            </a:xfrm>
            <a:prstGeom prst="line">
              <a:avLst/>
            </a:prstGeom>
            <a:noFill/>
            <a:ln w="9525">
              <a:solidFill>
                <a:srgbClr val="FF0066"/>
              </a:solidFill>
              <a:round/>
              <a:headEnd/>
              <a:tailEnd/>
            </a:ln>
          </p:spPr>
          <p:txBody>
            <a:bodyPr/>
            <a:lstStyle/>
            <a:p>
              <a:endParaRPr lang="en-US"/>
            </a:p>
          </p:txBody>
        </p:sp>
        <p:sp>
          <p:nvSpPr>
            <p:cNvPr id="4140" name="Text Box 30"/>
            <p:cNvSpPr txBox="1">
              <a:spLocks noChangeArrowheads="1"/>
            </p:cNvSpPr>
            <p:nvPr/>
          </p:nvSpPr>
          <p:spPr bwMode="auto">
            <a:xfrm>
              <a:off x="2280" y="3392"/>
              <a:ext cx="200" cy="231"/>
            </a:xfrm>
            <a:prstGeom prst="rect">
              <a:avLst/>
            </a:prstGeom>
            <a:noFill/>
            <a:ln w="9525">
              <a:noFill/>
              <a:miter lim="800000"/>
              <a:headEnd/>
              <a:tailEnd/>
            </a:ln>
          </p:spPr>
          <p:txBody>
            <a:bodyPr wrap="none">
              <a:spAutoFit/>
            </a:bodyPr>
            <a:lstStyle/>
            <a:p>
              <a:pPr eaLnBrk="0" hangingPunct="0"/>
              <a:r>
                <a:rPr lang="en-US" b="0">
                  <a:solidFill>
                    <a:srgbClr val="FF0066"/>
                  </a:solidFill>
                </a:rPr>
                <a:t>=</a:t>
              </a:r>
            </a:p>
          </p:txBody>
        </p:sp>
      </p:grpSp>
      <p:sp>
        <p:nvSpPr>
          <p:cNvPr id="4114" name="Text Box 36"/>
          <p:cNvSpPr txBox="1">
            <a:spLocks noChangeArrowheads="1"/>
          </p:cNvSpPr>
          <p:nvPr/>
        </p:nvSpPr>
        <p:spPr bwMode="auto">
          <a:xfrm>
            <a:off x="76200" y="609600"/>
            <a:ext cx="609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400" b="0" u="sng">
                <a:solidFill>
                  <a:srgbClr val="0000FF"/>
                </a:solidFill>
                <a:latin typeface=".VnTime" pitchFamily="34" charset="0"/>
              </a:rPr>
              <a:t>(sgk- tr60)</a:t>
            </a:r>
          </a:p>
        </p:txBody>
      </p:sp>
      <p:graphicFrame>
        <p:nvGraphicFramePr>
          <p:cNvPr id="175141" name="Object 37"/>
          <p:cNvGraphicFramePr>
            <a:graphicFrameLocks noGrp="1" noChangeAspect="1"/>
          </p:cNvGraphicFramePr>
          <p:nvPr>
            <p:ph/>
          </p:nvPr>
        </p:nvGraphicFramePr>
        <p:xfrm>
          <a:off x="6308725" y="3579813"/>
          <a:ext cx="215900" cy="215900"/>
        </p:xfrm>
        <a:graphic>
          <a:graphicData uri="http://schemas.openxmlformats.org/presentationml/2006/ole">
            <mc:AlternateContent xmlns:mc="http://schemas.openxmlformats.org/markup-compatibility/2006">
              <mc:Choice xmlns:v="urn:schemas-microsoft-com:vml" Requires="v">
                <p:oleObj spid="_x0000_s4130" name="Equation" r:id="rId3" imgW="126725" imgH="126725" progId="">
                  <p:embed/>
                </p:oleObj>
              </mc:Choice>
              <mc:Fallback>
                <p:oleObj name="Equation" r:id="rId3" imgW="126725" imgH="126725" progId="">
                  <p:embed/>
                  <p:pic>
                    <p:nvPicPr>
                      <p:cNvPr id="0" name="Picture 3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725" y="3579813"/>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42" name="Object 38"/>
          <p:cNvGraphicFramePr>
            <a:graphicFrameLocks noChangeAspect="1"/>
          </p:cNvGraphicFramePr>
          <p:nvPr/>
        </p:nvGraphicFramePr>
        <p:xfrm>
          <a:off x="7146925" y="3579813"/>
          <a:ext cx="215900" cy="215900"/>
        </p:xfrm>
        <a:graphic>
          <a:graphicData uri="http://schemas.openxmlformats.org/presentationml/2006/ole">
            <mc:AlternateContent xmlns:mc="http://schemas.openxmlformats.org/markup-compatibility/2006">
              <mc:Choice xmlns:v="urn:schemas-microsoft-com:vml" Requires="v">
                <p:oleObj spid="_x0000_s4131" name="Equation" r:id="rId5" imgW="126725" imgH="126725" progId="">
                  <p:embed/>
                </p:oleObj>
              </mc:Choice>
              <mc:Fallback>
                <p:oleObj name="Equation" r:id="rId5" imgW="126725" imgH="126725"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3579813"/>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39"/>
          <p:cNvGrpSpPr>
            <a:grpSpLocks/>
          </p:cNvGrpSpPr>
          <p:nvPr/>
        </p:nvGrpSpPr>
        <p:grpSpPr bwMode="auto">
          <a:xfrm>
            <a:off x="5207000" y="3883025"/>
            <a:ext cx="1616075" cy="915988"/>
            <a:chOff x="3264" y="3456"/>
            <a:chExt cx="1018" cy="577"/>
          </a:xfrm>
        </p:grpSpPr>
        <p:sp>
          <p:nvSpPr>
            <p:cNvPr id="4133" name="Text Box 40"/>
            <p:cNvSpPr txBox="1">
              <a:spLocks noChangeArrowheads="1"/>
            </p:cNvSpPr>
            <p:nvPr/>
          </p:nvSpPr>
          <p:spPr bwMode="auto">
            <a:xfrm>
              <a:off x="3264" y="3456"/>
              <a:ext cx="1018" cy="577"/>
            </a:xfrm>
            <a:prstGeom prst="rect">
              <a:avLst/>
            </a:prstGeom>
            <a:noFill/>
            <a:ln w="9525">
              <a:noFill/>
              <a:miter lim="800000"/>
              <a:headEnd/>
              <a:tailEnd/>
            </a:ln>
          </p:spPr>
          <p:txBody>
            <a:bodyPr>
              <a:spAutoFit/>
            </a:bodyPr>
            <a:lstStyle/>
            <a:p>
              <a:pPr eaLnBrk="0" hangingPunct="0"/>
              <a:r>
                <a:rPr lang="en-US">
                  <a:solidFill>
                    <a:srgbClr val="FF3300"/>
                  </a:solidFill>
                </a:rPr>
                <a:t>AB’      AC’</a:t>
              </a:r>
            </a:p>
            <a:p>
              <a:pPr eaLnBrk="0" hangingPunct="0"/>
              <a:r>
                <a:rPr lang="en-US">
                  <a:solidFill>
                    <a:srgbClr val="FF3300"/>
                  </a:solidFill>
                </a:rPr>
                <a:t>AB       AC</a:t>
              </a:r>
            </a:p>
            <a:p>
              <a:pPr eaLnBrk="0" hangingPunct="0"/>
              <a:endParaRPr lang="en-US" b="0">
                <a:solidFill>
                  <a:srgbClr val="FF3300"/>
                </a:solidFill>
              </a:endParaRPr>
            </a:p>
          </p:txBody>
        </p:sp>
        <p:sp>
          <p:nvSpPr>
            <p:cNvPr id="4134" name="Line 41"/>
            <p:cNvSpPr>
              <a:spLocks noChangeShapeType="1"/>
            </p:cNvSpPr>
            <p:nvPr/>
          </p:nvSpPr>
          <p:spPr bwMode="auto">
            <a:xfrm>
              <a:off x="3335" y="3657"/>
              <a:ext cx="237" cy="0"/>
            </a:xfrm>
            <a:prstGeom prst="line">
              <a:avLst/>
            </a:prstGeom>
            <a:noFill/>
            <a:ln w="12700">
              <a:solidFill>
                <a:srgbClr val="FF3300"/>
              </a:solidFill>
              <a:round/>
              <a:headEnd/>
              <a:tailEnd/>
            </a:ln>
          </p:spPr>
          <p:txBody>
            <a:bodyPr/>
            <a:lstStyle/>
            <a:p>
              <a:endParaRPr lang="en-US"/>
            </a:p>
          </p:txBody>
        </p:sp>
        <p:sp>
          <p:nvSpPr>
            <p:cNvPr id="4135" name="Line 42"/>
            <p:cNvSpPr>
              <a:spLocks noChangeShapeType="1"/>
            </p:cNvSpPr>
            <p:nvPr/>
          </p:nvSpPr>
          <p:spPr bwMode="auto">
            <a:xfrm>
              <a:off x="3704" y="3657"/>
              <a:ext cx="237" cy="0"/>
            </a:xfrm>
            <a:prstGeom prst="line">
              <a:avLst/>
            </a:prstGeom>
            <a:noFill/>
            <a:ln w="12700">
              <a:solidFill>
                <a:srgbClr val="FF3300"/>
              </a:solidFill>
              <a:round/>
              <a:headEnd/>
              <a:tailEnd/>
            </a:ln>
          </p:spPr>
          <p:txBody>
            <a:bodyPr/>
            <a:lstStyle/>
            <a:p>
              <a:endParaRPr lang="en-US"/>
            </a:p>
          </p:txBody>
        </p:sp>
        <p:sp>
          <p:nvSpPr>
            <p:cNvPr id="4136" name="Text Box 43"/>
            <p:cNvSpPr txBox="1">
              <a:spLocks noChangeArrowheads="1"/>
            </p:cNvSpPr>
            <p:nvPr/>
          </p:nvSpPr>
          <p:spPr bwMode="auto">
            <a:xfrm>
              <a:off x="3591" y="3536"/>
              <a:ext cx="200" cy="231"/>
            </a:xfrm>
            <a:prstGeom prst="rect">
              <a:avLst/>
            </a:prstGeom>
            <a:noFill/>
            <a:ln w="9525">
              <a:noFill/>
              <a:miter lim="800000"/>
              <a:headEnd/>
              <a:tailEnd/>
            </a:ln>
          </p:spPr>
          <p:txBody>
            <a:bodyPr wrap="none">
              <a:spAutoFit/>
            </a:bodyPr>
            <a:lstStyle/>
            <a:p>
              <a:pPr eaLnBrk="0" hangingPunct="0"/>
              <a:r>
                <a:rPr lang="en-US" b="0">
                  <a:solidFill>
                    <a:srgbClr val="FF3300"/>
                  </a:solidFill>
                </a:rPr>
                <a:t>=</a:t>
              </a:r>
            </a:p>
          </p:txBody>
        </p:sp>
      </p:grpSp>
      <p:grpSp>
        <p:nvGrpSpPr>
          <p:cNvPr id="6" name="Group 57"/>
          <p:cNvGrpSpPr>
            <a:grpSpLocks/>
          </p:cNvGrpSpPr>
          <p:nvPr/>
        </p:nvGrpSpPr>
        <p:grpSpPr bwMode="auto">
          <a:xfrm>
            <a:off x="6553200" y="3844925"/>
            <a:ext cx="2590800" cy="954088"/>
            <a:chOff x="4128" y="3287"/>
            <a:chExt cx="1632" cy="601"/>
          </a:xfrm>
        </p:grpSpPr>
        <p:sp>
          <p:nvSpPr>
            <p:cNvPr id="4123" name="Text Box 45"/>
            <p:cNvSpPr txBox="1">
              <a:spLocks noChangeArrowheads="1"/>
            </p:cNvSpPr>
            <p:nvPr/>
          </p:nvSpPr>
          <p:spPr bwMode="auto">
            <a:xfrm>
              <a:off x="4128" y="3310"/>
              <a:ext cx="826" cy="577"/>
            </a:xfrm>
            <a:prstGeom prst="rect">
              <a:avLst/>
            </a:prstGeom>
            <a:noFill/>
            <a:ln w="9525">
              <a:noFill/>
              <a:miter lim="800000"/>
              <a:headEnd/>
              <a:tailEnd/>
            </a:ln>
          </p:spPr>
          <p:txBody>
            <a:bodyPr>
              <a:spAutoFit/>
            </a:bodyPr>
            <a:lstStyle/>
            <a:p>
              <a:pPr eaLnBrk="0" hangingPunct="0"/>
              <a:r>
                <a:rPr lang="en-US" b="0">
                  <a:solidFill>
                    <a:srgbClr val="0000FF"/>
                  </a:solidFill>
                </a:rPr>
                <a:t>AB’      AC’</a:t>
              </a:r>
            </a:p>
            <a:p>
              <a:pPr eaLnBrk="0" hangingPunct="0"/>
              <a:r>
                <a:rPr lang="en-US" b="0">
                  <a:solidFill>
                    <a:srgbClr val="0000FF"/>
                  </a:solidFill>
                </a:rPr>
                <a:t>B’B      C’C</a:t>
              </a:r>
            </a:p>
            <a:p>
              <a:pPr eaLnBrk="0" hangingPunct="0"/>
              <a:endParaRPr lang="en-US" b="0"/>
            </a:p>
          </p:txBody>
        </p:sp>
        <p:sp>
          <p:nvSpPr>
            <p:cNvPr id="4124" name="Line 46"/>
            <p:cNvSpPr>
              <a:spLocks noChangeShapeType="1"/>
            </p:cNvSpPr>
            <p:nvPr/>
          </p:nvSpPr>
          <p:spPr bwMode="auto">
            <a:xfrm>
              <a:off x="4186" y="3511"/>
              <a:ext cx="192" cy="0"/>
            </a:xfrm>
            <a:prstGeom prst="line">
              <a:avLst/>
            </a:prstGeom>
            <a:noFill/>
            <a:ln w="9525">
              <a:solidFill>
                <a:srgbClr val="0000FF"/>
              </a:solidFill>
              <a:round/>
              <a:headEnd/>
              <a:tailEnd/>
            </a:ln>
          </p:spPr>
          <p:txBody>
            <a:bodyPr/>
            <a:lstStyle/>
            <a:p>
              <a:endParaRPr lang="en-US"/>
            </a:p>
          </p:txBody>
        </p:sp>
        <p:sp>
          <p:nvSpPr>
            <p:cNvPr id="4125" name="Line 47"/>
            <p:cNvSpPr>
              <a:spLocks noChangeShapeType="1"/>
            </p:cNvSpPr>
            <p:nvPr/>
          </p:nvSpPr>
          <p:spPr bwMode="auto">
            <a:xfrm>
              <a:off x="4570" y="3511"/>
              <a:ext cx="192" cy="0"/>
            </a:xfrm>
            <a:prstGeom prst="line">
              <a:avLst/>
            </a:prstGeom>
            <a:noFill/>
            <a:ln w="9525">
              <a:solidFill>
                <a:srgbClr val="0000FF"/>
              </a:solidFill>
              <a:round/>
              <a:headEnd/>
              <a:tailEnd/>
            </a:ln>
          </p:spPr>
          <p:txBody>
            <a:bodyPr/>
            <a:lstStyle/>
            <a:p>
              <a:endParaRPr lang="en-US"/>
            </a:p>
          </p:txBody>
        </p:sp>
        <p:sp>
          <p:nvSpPr>
            <p:cNvPr id="4126" name="Text Box 48"/>
            <p:cNvSpPr txBox="1">
              <a:spLocks noChangeArrowheads="1"/>
            </p:cNvSpPr>
            <p:nvPr/>
          </p:nvSpPr>
          <p:spPr bwMode="auto">
            <a:xfrm>
              <a:off x="4416" y="3390"/>
              <a:ext cx="200" cy="231"/>
            </a:xfrm>
            <a:prstGeom prst="rect">
              <a:avLst/>
            </a:prstGeom>
            <a:noFill/>
            <a:ln w="9525">
              <a:noFill/>
              <a:miter lim="800000"/>
              <a:headEnd/>
              <a:tailEnd/>
            </a:ln>
          </p:spPr>
          <p:txBody>
            <a:bodyPr wrap="none">
              <a:spAutoFit/>
            </a:bodyPr>
            <a:lstStyle/>
            <a:p>
              <a:pPr eaLnBrk="0" hangingPunct="0"/>
              <a:r>
                <a:rPr lang="en-US" b="0">
                  <a:solidFill>
                    <a:srgbClr val="0000FF"/>
                  </a:solidFill>
                </a:rPr>
                <a:t>=</a:t>
              </a:r>
            </a:p>
          </p:txBody>
        </p:sp>
        <p:sp>
          <p:nvSpPr>
            <p:cNvPr id="4127" name="Text Box 50"/>
            <p:cNvSpPr txBox="1">
              <a:spLocks noChangeArrowheads="1"/>
            </p:cNvSpPr>
            <p:nvPr/>
          </p:nvSpPr>
          <p:spPr bwMode="auto">
            <a:xfrm>
              <a:off x="4934" y="3311"/>
              <a:ext cx="826" cy="577"/>
            </a:xfrm>
            <a:prstGeom prst="rect">
              <a:avLst/>
            </a:prstGeom>
            <a:noFill/>
            <a:ln w="9525">
              <a:noFill/>
              <a:miter lim="800000"/>
              <a:headEnd/>
              <a:tailEnd/>
            </a:ln>
          </p:spPr>
          <p:txBody>
            <a:bodyPr>
              <a:spAutoFit/>
            </a:bodyPr>
            <a:lstStyle/>
            <a:p>
              <a:pPr eaLnBrk="0" hangingPunct="0"/>
              <a:r>
                <a:rPr lang="en-US" b="0">
                  <a:solidFill>
                    <a:srgbClr val="FF0066"/>
                  </a:solidFill>
                </a:rPr>
                <a:t>BB’    CC’</a:t>
              </a:r>
            </a:p>
            <a:p>
              <a:pPr eaLnBrk="0" hangingPunct="0"/>
              <a:r>
                <a:rPr lang="en-US" b="0">
                  <a:solidFill>
                    <a:srgbClr val="FF0066"/>
                  </a:solidFill>
                </a:rPr>
                <a:t>AB     AC</a:t>
              </a:r>
            </a:p>
            <a:p>
              <a:pPr eaLnBrk="0" hangingPunct="0"/>
              <a:endParaRPr lang="en-US" b="0">
                <a:solidFill>
                  <a:srgbClr val="FF0066"/>
                </a:solidFill>
              </a:endParaRPr>
            </a:p>
          </p:txBody>
        </p:sp>
        <p:sp>
          <p:nvSpPr>
            <p:cNvPr id="4128" name="Line 51"/>
            <p:cNvSpPr>
              <a:spLocks noChangeShapeType="1"/>
            </p:cNvSpPr>
            <p:nvPr/>
          </p:nvSpPr>
          <p:spPr bwMode="auto">
            <a:xfrm>
              <a:off x="4992" y="3512"/>
              <a:ext cx="192" cy="0"/>
            </a:xfrm>
            <a:prstGeom prst="line">
              <a:avLst/>
            </a:prstGeom>
            <a:noFill/>
            <a:ln w="9525">
              <a:solidFill>
                <a:srgbClr val="FF0066"/>
              </a:solidFill>
              <a:round/>
              <a:headEnd/>
              <a:tailEnd/>
            </a:ln>
          </p:spPr>
          <p:txBody>
            <a:bodyPr/>
            <a:lstStyle/>
            <a:p>
              <a:endParaRPr lang="en-US"/>
            </a:p>
          </p:txBody>
        </p:sp>
        <p:sp>
          <p:nvSpPr>
            <p:cNvPr id="4129" name="Line 52"/>
            <p:cNvSpPr>
              <a:spLocks noChangeShapeType="1"/>
            </p:cNvSpPr>
            <p:nvPr/>
          </p:nvSpPr>
          <p:spPr bwMode="auto">
            <a:xfrm>
              <a:off x="5320" y="3512"/>
              <a:ext cx="192" cy="0"/>
            </a:xfrm>
            <a:prstGeom prst="line">
              <a:avLst/>
            </a:prstGeom>
            <a:noFill/>
            <a:ln w="9525">
              <a:solidFill>
                <a:srgbClr val="FF0066"/>
              </a:solidFill>
              <a:round/>
              <a:headEnd/>
              <a:tailEnd/>
            </a:ln>
          </p:spPr>
          <p:txBody>
            <a:bodyPr/>
            <a:lstStyle/>
            <a:p>
              <a:endParaRPr lang="en-US"/>
            </a:p>
          </p:txBody>
        </p:sp>
        <p:sp>
          <p:nvSpPr>
            <p:cNvPr id="4130" name="Text Box 53"/>
            <p:cNvSpPr txBox="1">
              <a:spLocks noChangeArrowheads="1"/>
            </p:cNvSpPr>
            <p:nvPr/>
          </p:nvSpPr>
          <p:spPr bwMode="auto">
            <a:xfrm>
              <a:off x="5176" y="3399"/>
              <a:ext cx="200" cy="231"/>
            </a:xfrm>
            <a:prstGeom prst="rect">
              <a:avLst/>
            </a:prstGeom>
            <a:noFill/>
            <a:ln w="9525">
              <a:noFill/>
              <a:miter lim="800000"/>
              <a:headEnd/>
              <a:tailEnd/>
            </a:ln>
          </p:spPr>
          <p:txBody>
            <a:bodyPr wrap="none">
              <a:spAutoFit/>
            </a:bodyPr>
            <a:lstStyle/>
            <a:p>
              <a:pPr eaLnBrk="0" hangingPunct="0"/>
              <a:r>
                <a:rPr lang="en-US" b="0">
                  <a:solidFill>
                    <a:srgbClr val="FF0066"/>
                  </a:solidFill>
                </a:rPr>
                <a:t>=</a:t>
              </a:r>
            </a:p>
          </p:txBody>
        </p:sp>
        <p:sp>
          <p:nvSpPr>
            <p:cNvPr id="4131" name="AutoShape 54"/>
            <p:cNvSpPr>
              <a:spLocks noChangeArrowheads="1"/>
            </p:cNvSpPr>
            <p:nvPr/>
          </p:nvSpPr>
          <p:spPr bwMode="auto">
            <a:xfrm>
              <a:off x="4136" y="3287"/>
              <a:ext cx="1528" cy="43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4132" name="Text Box 55"/>
            <p:cNvSpPr txBox="1">
              <a:spLocks noChangeArrowheads="1"/>
            </p:cNvSpPr>
            <p:nvPr/>
          </p:nvSpPr>
          <p:spPr bwMode="auto">
            <a:xfrm>
              <a:off x="4838" y="3384"/>
              <a:ext cx="156" cy="231"/>
            </a:xfrm>
            <a:prstGeom prst="rect">
              <a:avLst/>
            </a:prstGeom>
            <a:noFill/>
            <a:ln w="9525">
              <a:noFill/>
              <a:miter lim="800000"/>
              <a:headEnd/>
              <a:tailEnd/>
            </a:ln>
          </p:spPr>
          <p:txBody>
            <a:bodyPr wrap="none">
              <a:spAutoFit/>
            </a:bodyPr>
            <a:lstStyle/>
            <a:p>
              <a:r>
                <a:rPr lang="en-US" b="0"/>
                <a:t>;</a:t>
              </a:r>
            </a:p>
          </p:txBody>
        </p:sp>
      </p:grpSp>
      <p:grpSp>
        <p:nvGrpSpPr>
          <p:cNvPr id="7" name="Group 65"/>
          <p:cNvGrpSpPr>
            <a:grpSpLocks/>
          </p:cNvGrpSpPr>
          <p:nvPr/>
        </p:nvGrpSpPr>
        <p:grpSpPr bwMode="auto">
          <a:xfrm>
            <a:off x="304800" y="1447800"/>
            <a:ext cx="7975600" cy="749300"/>
            <a:chOff x="192" y="912"/>
            <a:chExt cx="5024" cy="472"/>
          </a:xfrm>
        </p:grpSpPr>
        <p:sp>
          <p:nvSpPr>
            <p:cNvPr id="4118" name="Line 59"/>
            <p:cNvSpPr>
              <a:spLocks noChangeShapeType="1"/>
            </p:cNvSpPr>
            <p:nvPr/>
          </p:nvSpPr>
          <p:spPr bwMode="auto">
            <a:xfrm>
              <a:off x="912" y="920"/>
              <a:ext cx="3504" cy="0"/>
            </a:xfrm>
            <a:prstGeom prst="line">
              <a:avLst/>
            </a:prstGeom>
            <a:noFill/>
            <a:ln w="25400">
              <a:solidFill>
                <a:srgbClr val="FF0000"/>
              </a:solidFill>
              <a:round/>
              <a:headEnd/>
              <a:tailEnd/>
            </a:ln>
          </p:spPr>
          <p:txBody>
            <a:bodyPr/>
            <a:lstStyle/>
            <a:p>
              <a:endParaRPr lang="en-US"/>
            </a:p>
          </p:txBody>
        </p:sp>
        <p:sp>
          <p:nvSpPr>
            <p:cNvPr id="4119" name="Line 60"/>
            <p:cNvSpPr>
              <a:spLocks noChangeShapeType="1"/>
            </p:cNvSpPr>
            <p:nvPr/>
          </p:nvSpPr>
          <p:spPr bwMode="auto">
            <a:xfrm flipV="1">
              <a:off x="4560" y="912"/>
              <a:ext cx="624" cy="8"/>
            </a:xfrm>
            <a:prstGeom prst="line">
              <a:avLst/>
            </a:prstGeom>
            <a:noFill/>
            <a:ln w="25400">
              <a:solidFill>
                <a:srgbClr val="FF0000"/>
              </a:solidFill>
              <a:round/>
              <a:headEnd/>
              <a:tailEnd/>
            </a:ln>
          </p:spPr>
          <p:txBody>
            <a:bodyPr/>
            <a:lstStyle/>
            <a:p>
              <a:endParaRPr lang="en-US"/>
            </a:p>
          </p:txBody>
        </p:sp>
        <p:sp>
          <p:nvSpPr>
            <p:cNvPr id="4120" name="Line 61"/>
            <p:cNvSpPr>
              <a:spLocks noChangeShapeType="1"/>
            </p:cNvSpPr>
            <p:nvPr/>
          </p:nvSpPr>
          <p:spPr bwMode="auto">
            <a:xfrm>
              <a:off x="1192" y="1144"/>
              <a:ext cx="2688" cy="0"/>
            </a:xfrm>
            <a:prstGeom prst="line">
              <a:avLst/>
            </a:prstGeom>
            <a:noFill/>
            <a:ln w="25400">
              <a:solidFill>
                <a:srgbClr val="FF0000"/>
              </a:solidFill>
              <a:round/>
              <a:headEnd/>
              <a:tailEnd/>
            </a:ln>
          </p:spPr>
          <p:txBody>
            <a:bodyPr/>
            <a:lstStyle/>
            <a:p>
              <a:endParaRPr lang="en-US"/>
            </a:p>
          </p:txBody>
        </p:sp>
        <p:sp>
          <p:nvSpPr>
            <p:cNvPr id="4121" name="Line 62"/>
            <p:cNvSpPr>
              <a:spLocks noChangeShapeType="1"/>
            </p:cNvSpPr>
            <p:nvPr/>
          </p:nvSpPr>
          <p:spPr bwMode="auto">
            <a:xfrm>
              <a:off x="4016" y="1144"/>
              <a:ext cx="1200" cy="0"/>
            </a:xfrm>
            <a:prstGeom prst="line">
              <a:avLst/>
            </a:prstGeom>
            <a:noFill/>
            <a:ln w="25400">
              <a:solidFill>
                <a:srgbClr val="0000FF"/>
              </a:solidFill>
              <a:round/>
              <a:headEnd/>
              <a:tailEnd/>
            </a:ln>
          </p:spPr>
          <p:txBody>
            <a:bodyPr/>
            <a:lstStyle/>
            <a:p>
              <a:endParaRPr lang="en-US"/>
            </a:p>
          </p:txBody>
        </p:sp>
        <p:sp>
          <p:nvSpPr>
            <p:cNvPr id="4122" name="Line 63"/>
            <p:cNvSpPr>
              <a:spLocks noChangeShapeType="1"/>
            </p:cNvSpPr>
            <p:nvPr/>
          </p:nvSpPr>
          <p:spPr bwMode="auto">
            <a:xfrm>
              <a:off x="192" y="1384"/>
              <a:ext cx="2064" cy="0"/>
            </a:xfrm>
            <a:prstGeom prst="line">
              <a:avLst/>
            </a:prstGeom>
            <a:noFill/>
            <a:ln w="25400">
              <a:solidFill>
                <a:srgbClr val="0000FF"/>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5115"/>
                                        </p:tgtEl>
                                        <p:attrNameLst>
                                          <p:attrName>style.visibility</p:attrName>
                                        </p:attrNameLst>
                                      </p:cBhvr>
                                      <p:to>
                                        <p:strVal val="visible"/>
                                      </p:to>
                                    </p:set>
                                    <p:animEffect transition="in" filter="wipe(left)">
                                      <p:cBhvr>
                                        <p:cTn id="16" dur="500"/>
                                        <p:tgtEl>
                                          <p:spTgt spid="17511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75119"/>
                                        </p:tgtEl>
                                        <p:attrNameLst>
                                          <p:attrName>style.visibility</p:attrName>
                                        </p:attrNameLst>
                                      </p:cBhvr>
                                      <p:to>
                                        <p:strVal val="visible"/>
                                      </p:to>
                                    </p:set>
                                    <p:animEffect transition="in" filter="fade">
                                      <p:cBhvr>
                                        <p:cTn id="20" dur="2000"/>
                                        <p:tgtEl>
                                          <p:spTgt spid="1751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5118"/>
                                        </p:tgtEl>
                                        <p:attrNameLst>
                                          <p:attrName>style.visibility</p:attrName>
                                        </p:attrNameLst>
                                      </p:cBhvr>
                                      <p:to>
                                        <p:strVal val="visible"/>
                                      </p:to>
                                    </p:set>
                                    <p:animEffect transition="in" filter="fade">
                                      <p:cBhvr>
                                        <p:cTn id="23" dur="2000"/>
                                        <p:tgtEl>
                                          <p:spTgt spid="1751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75120"/>
                                        </p:tgtEl>
                                        <p:attrNameLst>
                                          <p:attrName>style.visibility</p:attrName>
                                        </p:attrNameLst>
                                      </p:cBhvr>
                                      <p:to>
                                        <p:strVal val="visible"/>
                                      </p:to>
                                    </p:set>
                                    <p:animEffect transition="in" filter="fade">
                                      <p:cBhvr>
                                        <p:cTn id="26" dur="2000"/>
                                        <p:tgtEl>
                                          <p:spTgt spid="17512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75121"/>
                                        </p:tgtEl>
                                        <p:attrNameLst>
                                          <p:attrName>style.visibility</p:attrName>
                                        </p:attrNameLst>
                                      </p:cBhvr>
                                      <p:to>
                                        <p:strVal val="visible"/>
                                      </p:to>
                                    </p:set>
                                    <p:animEffect transition="in" filter="fade">
                                      <p:cBhvr>
                                        <p:cTn id="29" dur="2000"/>
                                        <p:tgtEl>
                                          <p:spTgt spid="17512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75124"/>
                                        </p:tgtEl>
                                        <p:attrNameLst>
                                          <p:attrName>style.visibility</p:attrName>
                                        </p:attrNameLst>
                                      </p:cBhvr>
                                      <p:to>
                                        <p:strVal val="visible"/>
                                      </p:to>
                                    </p:set>
                                    <p:animEffect transition="in" filter="box(out)">
                                      <p:cBhvr>
                                        <p:cTn id="34" dur="500"/>
                                        <p:tgtEl>
                                          <p:spTgt spid="175124"/>
                                        </p:tgtEl>
                                      </p:cBhvr>
                                    </p:animEffect>
                                  </p:childTnLst>
                                </p:cTn>
                              </p:par>
                              <p:par>
                                <p:cTn id="35" presetID="4" presetClass="entr" presetSubtype="32" fill="hold" grpId="1" nodeType="withEffect">
                                  <p:stCondLst>
                                    <p:cond delay="0"/>
                                  </p:stCondLst>
                                  <p:childTnLst>
                                    <p:set>
                                      <p:cBhvr>
                                        <p:cTn id="36" dur="1" fill="hold">
                                          <p:stCondLst>
                                            <p:cond delay="0"/>
                                          </p:stCondLst>
                                        </p:cTn>
                                        <p:tgtEl>
                                          <p:spTgt spid="175122"/>
                                        </p:tgtEl>
                                        <p:attrNameLst>
                                          <p:attrName>style.visibility</p:attrName>
                                        </p:attrNameLst>
                                      </p:cBhvr>
                                      <p:to>
                                        <p:strVal val="visible"/>
                                      </p:to>
                                    </p:set>
                                    <p:animEffect transition="in" filter="box(out)">
                                      <p:cBhvr>
                                        <p:cTn id="37" dur="500"/>
                                        <p:tgtEl>
                                          <p:spTgt spid="175122"/>
                                        </p:tgtEl>
                                      </p:cBhvr>
                                    </p:animEffect>
                                  </p:childTnLst>
                                </p:cTn>
                              </p:par>
                              <p:par>
                                <p:cTn id="38" presetID="4" presetClass="entr" presetSubtype="32"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ox(out)">
                                      <p:cBhvr>
                                        <p:cTn id="40" dur="5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175142"/>
                                        </p:tgtEl>
                                        <p:attrNameLst>
                                          <p:attrName>style.visibility</p:attrName>
                                        </p:attrNameLst>
                                      </p:cBhvr>
                                      <p:to>
                                        <p:strVal val="visible"/>
                                      </p:to>
                                    </p:set>
                                    <p:animEffect transition="in" filter="fade">
                                      <p:cBhvr>
                                        <p:cTn id="43" dur="500"/>
                                        <p:tgtEl>
                                          <p:spTgt spid="175142"/>
                                        </p:tgtEl>
                                      </p:cBhvr>
                                    </p:animEffect>
                                  </p:childTnLst>
                                </p:cTn>
                              </p:par>
                              <p:par>
                                <p:cTn id="44" presetID="10" presetClass="entr" presetSubtype="0" fill="hold" nodeType="withEffect">
                                  <p:stCondLst>
                                    <p:cond delay="0"/>
                                  </p:stCondLst>
                                  <p:childTnLst>
                                    <p:set>
                                      <p:cBhvr>
                                        <p:cTn id="45" dur="1" fill="hold">
                                          <p:stCondLst>
                                            <p:cond delay="0"/>
                                          </p:stCondLst>
                                        </p:cTn>
                                        <p:tgtEl>
                                          <p:spTgt spid="175141"/>
                                        </p:tgtEl>
                                        <p:attrNameLst>
                                          <p:attrName>style.visibility</p:attrName>
                                        </p:attrNameLst>
                                      </p:cBhvr>
                                      <p:to>
                                        <p:strVal val="visible"/>
                                      </p:to>
                                    </p:set>
                                    <p:animEffect transition="in" filter="fade">
                                      <p:cBhvr>
                                        <p:cTn id="46" dur="500"/>
                                        <p:tgtEl>
                                          <p:spTgt spid="175141"/>
                                        </p:tgtEl>
                                      </p:cBhvr>
                                    </p:animEffect>
                                  </p:childTnLst>
                                </p:cTn>
                              </p:par>
                            </p:childTnLst>
                          </p:cTn>
                        </p:par>
                        <p:par>
                          <p:cTn id="47" fill="hold">
                            <p:stCondLst>
                              <p:cond delay="500"/>
                            </p:stCondLst>
                            <p:childTnLst>
                              <p:par>
                                <p:cTn id="48" presetID="10" presetClass="entr" presetSubtype="0" fill="hold" grpId="1" nodeType="afterEffect">
                                  <p:stCondLst>
                                    <p:cond delay="0"/>
                                  </p:stCondLst>
                                  <p:childTnLst>
                                    <p:set>
                                      <p:cBhvr>
                                        <p:cTn id="49" dur="1" fill="hold">
                                          <p:stCondLst>
                                            <p:cond delay="0"/>
                                          </p:stCondLst>
                                        </p:cTn>
                                        <p:tgtEl>
                                          <p:spTgt spid="175123"/>
                                        </p:tgtEl>
                                        <p:attrNameLst>
                                          <p:attrName>style.visibility</p:attrName>
                                        </p:attrNameLst>
                                      </p:cBhvr>
                                      <p:to>
                                        <p:strVal val="visible"/>
                                      </p:to>
                                    </p:set>
                                    <p:animEffect transition="in" filter="fade">
                                      <p:cBhvr>
                                        <p:cTn id="50" dur="1000"/>
                                        <p:tgtEl>
                                          <p:spTgt spid="175123"/>
                                        </p:tgtEl>
                                      </p:cBhvr>
                                    </p:animEffect>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fill="hold" nodeType="clickEffect">
                                  <p:stCondLst>
                                    <p:cond delay="0"/>
                                  </p:stCondLst>
                                  <p:childTnLst>
                                    <p:animMotion origin="layout" path="M 4.72222E-6 3.33333E-6 L -0.0033 -0.53334 " pathEditMode="relative" rAng="0" ptsTypes="AA">
                                      <p:cBhvr>
                                        <p:cTn id="54" dur="2000" fill="hold"/>
                                        <p:tgtEl>
                                          <p:spTgt spid="4"/>
                                        </p:tgtEl>
                                        <p:attrNameLst>
                                          <p:attrName>ppt_x</p:attrName>
                                          <p:attrName>ppt_y</p:attrName>
                                        </p:attrNameLst>
                                      </p:cBhvr>
                                      <p:rCtr x="-2" y="-267"/>
                                    </p:animMotion>
                                  </p:childTnLst>
                                </p:cTn>
                              </p:par>
                              <p:par>
                                <p:cTn id="55" presetID="63" presetClass="path" presetSubtype="0" accel="50000" decel="50000" fill="hold" nodeType="withEffect">
                                  <p:stCondLst>
                                    <p:cond delay="0"/>
                                  </p:stCondLst>
                                  <p:childTnLst>
                                    <p:animMotion origin="layout" path="M -0.00955 0.00023 L 0.42083 0.00046 " pathEditMode="relative" rAng="0" ptsTypes="AA">
                                      <p:cBhvr>
                                        <p:cTn id="56" dur="2000" fill="hold"/>
                                        <p:tgtEl>
                                          <p:spTgt spid="3"/>
                                        </p:tgtEl>
                                        <p:attrNameLst>
                                          <p:attrName>ppt_x</p:attrName>
                                          <p:attrName>ppt_y</p:attrName>
                                        </p:attrNameLst>
                                      </p:cBhvr>
                                      <p:rCtr x="215" y="0"/>
                                    </p:animMotion>
                                  </p:childTnLst>
                                </p:cTn>
                              </p:par>
                            </p:childTnLst>
                          </p:cTn>
                        </p:par>
                      </p:childTnLst>
                    </p:cTn>
                  </p:par>
                  <p:par>
                    <p:cTn id="57" fill="hold">
                      <p:stCondLst>
                        <p:cond delay="indefinite"/>
                      </p:stCondLst>
                      <p:childTnLst>
                        <p:par>
                          <p:cTn id="58" fill="hold">
                            <p:stCondLst>
                              <p:cond delay="0"/>
                            </p:stCondLst>
                            <p:childTnLst>
                              <p:par>
                                <p:cTn id="59" presetID="4" presetClass="exit" presetSubtype="16" fill="hold" nodeType="clickEffect">
                                  <p:stCondLst>
                                    <p:cond delay="0"/>
                                  </p:stCondLst>
                                  <p:childTnLst>
                                    <p:animEffect transition="out" filter="box(in)">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par>
                                <p:cTn id="62" presetID="4" presetClass="entr" presetSubtype="32"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ox(out)">
                                      <p:cBhvr>
                                        <p:cTn id="64" dur="9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5" grpId="0" animBg="1"/>
      <p:bldP spid="175118" grpId="0" animBg="1"/>
      <p:bldP spid="175119" grpId="0" animBg="1"/>
      <p:bldP spid="175120" grpId="0"/>
      <p:bldP spid="175120" grpId="1"/>
      <p:bldP spid="175121" grpId="0"/>
      <p:bldP spid="175121" grpId="1"/>
      <p:bldP spid="175122" grpId="0"/>
      <p:bldP spid="175122" grpId="1"/>
      <p:bldP spid="175123" grpId="0"/>
      <p:bldP spid="175123" grpId="1"/>
      <p:bldP spid="1751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04775" y="1066800"/>
            <a:ext cx="8915400" cy="1219200"/>
          </a:xfrm>
          <a:prstGeom prst="rect">
            <a:avLst/>
          </a:prstGeom>
          <a:solidFill>
            <a:srgbClr val="FF99FF"/>
          </a:solidFill>
          <a:ln w="9525">
            <a:solidFill>
              <a:srgbClr val="FF0000"/>
            </a:solidFill>
            <a:miter lim="800000"/>
            <a:headEnd/>
            <a:tailEnd/>
          </a:ln>
        </p:spPr>
        <p:txBody>
          <a:bodyPr wrap="none" anchor="ctr"/>
          <a:lstStyle/>
          <a:p>
            <a:r>
              <a:rPr lang="en-US" sz="2400">
                <a:latin typeface=".VnTime" pitchFamily="34" charset="0"/>
              </a:rPr>
              <a:t>NÕu mét ®­êng th¼ng c¾t hai c¹nh cña mét tam gi¸c vµ ®Þnh ra</a:t>
            </a:r>
          </a:p>
          <a:p>
            <a:r>
              <a:rPr lang="en-US" sz="2400">
                <a:latin typeface=".VnTime" pitchFamily="34" charset="0"/>
              </a:rPr>
              <a:t>trªn hai c¹nh nµy nh÷ng ®o¹n th¼ng t­¬ng øng tØ lÖ th× ®­êng th¼ng </a:t>
            </a:r>
          </a:p>
          <a:p>
            <a:r>
              <a:rPr lang="en-US" sz="2400">
                <a:latin typeface=".VnTime" pitchFamily="34" charset="0"/>
              </a:rPr>
              <a:t>®ã song song víi c¹nh cßn l¹i cña tam gi¸c.</a:t>
            </a:r>
          </a:p>
        </p:txBody>
      </p:sp>
      <p:sp>
        <p:nvSpPr>
          <p:cNvPr id="5127" name="Rectangle 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5128"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grpSp>
        <p:nvGrpSpPr>
          <p:cNvPr id="2" name="Group 50"/>
          <p:cNvGrpSpPr>
            <a:grpSpLocks/>
          </p:cNvGrpSpPr>
          <p:nvPr/>
        </p:nvGrpSpPr>
        <p:grpSpPr bwMode="auto">
          <a:xfrm>
            <a:off x="152400" y="2944813"/>
            <a:ext cx="4229100" cy="2546350"/>
            <a:chOff x="96" y="1855"/>
            <a:chExt cx="2664" cy="1604"/>
          </a:xfrm>
        </p:grpSpPr>
        <p:sp>
          <p:nvSpPr>
            <p:cNvPr id="5186" name="Line 5"/>
            <p:cNvSpPr>
              <a:spLocks noChangeShapeType="1"/>
            </p:cNvSpPr>
            <p:nvPr/>
          </p:nvSpPr>
          <p:spPr bwMode="auto">
            <a:xfrm>
              <a:off x="270" y="3209"/>
              <a:ext cx="2300" cy="0"/>
            </a:xfrm>
            <a:prstGeom prst="line">
              <a:avLst/>
            </a:prstGeom>
            <a:noFill/>
            <a:ln w="28575">
              <a:solidFill>
                <a:srgbClr val="0000FF"/>
              </a:solidFill>
              <a:round/>
              <a:headEnd/>
              <a:tailEnd/>
            </a:ln>
          </p:spPr>
          <p:txBody>
            <a:bodyPr/>
            <a:lstStyle/>
            <a:p>
              <a:endParaRPr lang="en-US"/>
            </a:p>
          </p:txBody>
        </p:sp>
        <p:sp>
          <p:nvSpPr>
            <p:cNvPr id="5187" name="Line 6"/>
            <p:cNvSpPr>
              <a:spLocks noChangeShapeType="1"/>
            </p:cNvSpPr>
            <p:nvPr/>
          </p:nvSpPr>
          <p:spPr bwMode="auto">
            <a:xfrm flipV="1">
              <a:off x="278" y="2095"/>
              <a:ext cx="672" cy="1104"/>
            </a:xfrm>
            <a:prstGeom prst="line">
              <a:avLst/>
            </a:prstGeom>
            <a:noFill/>
            <a:ln w="28575">
              <a:solidFill>
                <a:srgbClr val="0000FF"/>
              </a:solidFill>
              <a:round/>
              <a:headEnd/>
              <a:tailEnd/>
            </a:ln>
          </p:spPr>
          <p:txBody>
            <a:bodyPr/>
            <a:lstStyle/>
            <a:p>
              <a:endParaRPr lang="en-US"/>
            </a:p>
          </p:txBody>
        </p:sp>
        <p:sp>
          <p:nvSpPr>
            <p:cNvPr id="5188" name="Line 7"/>
            <p:cNvSpPr>
              <a:spLocks noChangeShapeType="1"/>
            </p:cNvSpPr>
            <p:nvPr/>
          </p:nvSpPr>
          <p:spPr bwMode="auto">
            <a:xfrm>
              <a:off x="938" y="2105"/>
              <a:ext cx="1632" cy="1104"/>
            </a:xfrm>
            <a:prstGeom prst="line">
              <a:avLst/>
            </a:prstGeom>
            <a:noFill/>
            <a:ln w="28575">
              <a:solidFill>
                <a:srgbClr val="0000FF"/>
              </a:solidFill>
              <a:round/>
              <a:headEnd/>
              <a:tailEnd/>
            </a:ln>
          </p:spPr>
          <p:txBody>
            <a:bodyPr/>
            <a:lstStyle/>
            <a:p>
              <a:endParaRPr lang="en-US"/>
            </a:p>
          </p:txBody>
        </p:sp>
        <p:sp>
          <p:nvSpPr>
            <p:cNvPr id="5189" name="Text Box 8"/>
            <p:cNvSpPr txBox="1">
              <a:spLocks noChangeArrowheads="1"/>
            </p:cNvSpPr>
            <p:nvPr/>
          </p:nvSpPr>
          <p:spPr bwMode="auto">
            <a:xfrm>
              <a:off x="96" y="3173"/>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B</a:t>
              </a:r>
            </a:p>
          </p:txBody>
        </p:sp>
        <p:sp>
          <p:nvSpPr>
            <p:cNvPr id="5190" name="Text Box 9"/>
            <p:cNvSpPr txBox="1">
              <a:spLocks noChangeArrowheads="1"/>
            </p:cNvSpPr>
            <p:nvPr/>
          </p:nvSpPr>
          <p:spPr bwMode="auto">
            <a:xfrm>
              <a:off x="720" y="1855"/>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A</a:t>
              </a:r>
            </a:p>
          </p:txBody>
        </p:sp>
        <p:sp>
          <p:nvSpPr>
            <p:cNvPr id="5191" name="Text Box 10"/>
            <p:cNvSpPr txBox="1">
              <a:spLocks noChangeArrowheads="1"/>
            </p:cNvSpPr>
            <p:nvPr/>
          </p:nvSpPr>
          <p:spPr bwMode="auto">
            <a:xfrm>
              <a:off x="2424" y="3209"/>
              <a:ext cx="336" cy="250"/>
            </a:xfrm>
            <a:prstGeom prst="rect">
              <a:avLst/>
            </a:prstGeom>
            <a:noFill/>
            <a:ln w="9525">
              <a:noFill/>
              <a:miter lim="800000"/>
              <a:headEnd/>
              <a:tailEnd/>
            </a:ln>
          </p:spPr>
          <p:txBody>
            <a:bodyPr>
              <a:spAutoFit/>
            </a:bodyPr>
            <a:lstStyle/>
            <a:p>
              <a:pPr>
                <a:spcBef>
                  <a:spcPct val="50000"/>
                </a:spcBef>
              </a:pPr>
              <a:r>
                <a:rPr lang="en-US" sz="2000">
                  <a:solidFill>
                    <a:srgbClr val="0000FF"/>
                  </a:solidFill>
                  <a:latin typeface=".VnTime" pitchFamily="34" charset="0"/>
                </a:rPr>
                <a:t>C</a:t>
              </a:r>
            </a:p>
          </p:txBody>
        </p:sp>
        <p:sp>
          <p:nvSpPr>
            <p:cNvPr id="5192" name="Line 11"/>
            <p:cNvSpPr>
              <a:spLocks noChangeShapeType="1"/>
            </p:cNvSpPr>
            <p:nvPr/>
          </p:nvSpPr>
          <p:spPr bwMode="auto">
            <a:xfrm>
              <a:off x="480" y="2527"/>
              <a:ext cx="1920" cy="0"/>
            </a:xfrm>
            <a:prstGeom prst="line">
              <a:avLst/>
            </a:prstGeom>
            <a:noFill/>
            <a:ln w="28575">
              <a:solidFill>
                <a:srgbClr val="FF0000"/>
              </a:solidFill>
              <a:round/>
              <a:headEnd/>
              <a:tailEnd/>
            </a:ln>
          </p:spPr>
          <p:txBody>
            <a:bodyPr/>
            <a:lstStyle/>
            <a:p>
              <a:endParaRPr lang="en-US"/>
            </a:p>
          </p:txBody>
        </p:sp>
        <p:sp>
          <p:nvSpPr>
            <p:cNvPr id="5193" name="Text Box 12"/>
            <p:cNvSpPr txBox="1">
              <a:spLocks noChangeArrowheads="1"/>
            </p:cNvSpPr>
            <p:nvPr/>
          </p:nvSpPr>
          <p:spPr bwMode="auto">
            <a:xfrm>
              <a:off x="480" y="2312"/>
              <a:ext cx="384"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B’</a:t>
              </a:r>
            </a:p>
          </p:txBody>
        </p:sp>
        <p:sp>
          <p:nvSpPr>
            <p:cNvPr id="5194" name="Text Box 13"/>
            <p:cNvSpPr txBox="1">
              <a:spLocks noChangeArrowheads="1"/>
            </p:cNvSpPr>
            <p:nvPr/>
          </p:nvSpPr>
          <p:spPr bwMode="auto">
            <a:xfrm>
              <a:off x="1536" y="2312"/>
              <a:ext cx="288" cy="231"/>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a:t>
              </a:r>
            </a:p>
          </p:txBody>
        </p:sp>
      </p:grpSp>
      <p:sp>
        <p:nvSpPr>
          <p:cNvPr id="5130" name="Line 14"/>
          <p:cNvSpPr>
            <a:spLocks noChangeShapeType="1"/>
          </p:cNvSpPr>
          <p:nvPr/>
        </p:nvSpPr>
        <p:spPr bwMode="auto">
          <a:xfrm flipH="1">
            <a:off x="5181600" y="3198813"/>
            <a:ext cx="0" cy="2057400"/>
          </a:xfrm>
          <a:prstGeom prst="line">
            <a:avLst/>
          </a:prstGeom>
          <a:noFill/>
          <a:ln w="9525">
            <a:solidFill>
              <a:srgbClr val="0000FF"/>
            </a:solidFill>
            <a:round/>
            <a:headEnd/>
            <a:tailEnd/>
          </a:ln>
        </p:spPr>
        <p:txBody>
          <a:bodyPr/>
          <a:lstStyle/>
          <a:p>
            <a:endParaRPr lang="en-US"/>
          </a:p>
        </p:txBody>
      </p:sp>
      <p:sp>
        <p:nvSpPr>
          <p:cNvPr id="5131" name="Line 15"/>
          <p:cNvSpPr>
            <a:spLocks noChangeShapeType="1"/>
          </p:cNvSpPr>
          <p:nvPr/>
        </p:nvSpPr>
        <p:spPr bwMode="auto">
          <a:xfrm flipV="1">
            <a:off x="4876800" y="4572000"/>
            <a:ext cx="3733800" cy="0"/>
          </a:xfrm>
          <a:prstGeom prst="line">
            <a:avLst/>
          </a:prstGeom>
          <a:noFill/>
          <a:ln w="9525">
            <a:solidFill>
              <a:srgbClr val="0000FF"/>
            </a:solidFill>
            <a:round/>
            <a:headEnd/>
            <a:tailEnd/>
          </a:ln>
        </p:spPr>
        <p:txBody>
          <a:bodyPr/>
          <a:lstStyle/>
          <a:p>
            <a:endParaRPr lang="en-US"/>
          </a:p>
        </p:txBody>
      </p:sp>
      <p:sp>
        <p:nvSpPr>
          <p:cNvPr id="178192" name="Text Box 16"/>
          <p:cNvSpPr txBox="1">
            <a:spLocks noChangeArrowheads="1"/>
          </p:cNvSpPr>
          <p:nvPr/>
        </p:nvSpPr>
        <p:spPr bwMode="auto">
          <a:xfrm>
            <a:off x="4724400" y="3671888"/>
            <a:ext cx="1371600" cy="366712"/>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GT</a:t>
            </a:r>
          </a:p>
        </p:txBody>
      </p:sp>
      <p:sp>
        <p:nvSpPr>
          <p:cNvPr id="178193" name="Text Box 17"/>
          <p:cNvSpPr txBox="1">
            <a:spLocks noChangeArrowheads="1"/>
          </p:cNvSpPr>
          <p:nvPr/>
        </p:nvSpPr>
        <p:spPr bwMode="auto">
          <a:xfrm>
            <a:off x="4724400" y="4724400"/>
            <a:ext cx="533400" cy="366713"/>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KL</a:t>
            </a:r>
          </a:p>
        </p:txBody>
      </p:sp>
      <p:sp>
        <p:nvSpPr>
          <p:cNvPr id="178194" name="Text Box 18"/>
          <p:cNvSpPr txBox="1">
            <a:spLocks noChangeArrowheads="1"/>
          </p:cNvSpPr>
          <p:nvPr/>
        </p:nvSpPr>
        <p:spPr bwMode="auto">
          <a:xfrm>
            <a:off x="5407025" y="3502025"/>
            <a:ext cx="2389180" cy="369332"/>
          </a:xfrm>
          <a:prstGeom prst="rect">
            <a:avLst/>
          </a:prstGeom>
          <a:noFill/>
          <a:ln w="9525">
            <a:noFill/>
            <a:miter lim="800000"/>
            <a:headEnd/>
            <a:tailEnd/>
          </a:ln>
        </p:spPr>
        <p:txBody>
          <a:bodyPr wrap="none">
            <a:spAutoFit/>
          </a:bodyPr>
          <a:lstStyle/>
          <a:p>
            <a:pPr eaLnBrk="0" hangingPunct="0"/>
            <a:r>
              <a:rPr lang="en-US" b="0" dirty="0">
                <a:solidFill>
                  <a:srgbClr val="0000FF"/>
                </a:solidFill>
              </a:rPr>
              <a:t>ABC </a:t>
            </a:r>
            <a:r>
              <a:rPr lang="en-US" b="0" dirty="0" smtClean="0">
                <a:solidFill>
                  <a:srgbClr val="0000FF"/>
                </a:solidFill>
              </a:rPr>
              <a:t>(  B</a:t>
            </a:r>
            <a:r>
              <a:rPr lang="en-US" b="0" dirty="0">
                <a:solidFill>
                  <a:srgbClr val="0000FF"/>
                </a:solidFill>
              </a:rPr>
              <a:t>’ </a:t>
            </a:r>
            <a:r>
              <a:rPr lang="en-US" b="0" dirty="0" smtClean="0">
                <a:solidFill>
                  <a:srgbClr val="0000FF"/>
                </a:solidFill>
              </a:rPr>
              <a:t>    </a:t>
            </a:r>
            <a:r>
              <a:rPr lang="en-US" b="0" dirty="0">
                <a:solidFill>
                  <a:srgbClr val="0000FF"/>
                </a:solidFill>
              </a:rPr>
              <a:t>AB, C</a:t>
            </a:r>
            <a:r>
              <a:rPr lang="en-US" b="0" dirty="0" smtClean="0">
                <a:solidFill>
                  <a:srgbClr val="0000FF"/>
                </a:solidFill>
              </a:rPr>
              <a:t>’     </a:t>
            </a:r>
            <a:r>
              <a:rPr lang="en-US" b="0" dirty="0">
                <a:solidFill>
                  <a:srgbClr val="0000FF"/>
                </a:solidFill>
              </a:rPr>
              <a:t>AC)</a:t>
            </a:r>
          </a:p>
        </p:txBody>
      </p:sp>
      <p:sp>
        <p:nvSpPr>
          <p:cNvPr id="178195" name="Text Box 19"/>
          <p:cNvSpPr txBox="1">
            <a:spLocks noChangeArrowheads="1"/>
          </p:cNvSpPr>
          <p:nvPr/>
        </p:nvSpPr>
        <p:spPr bwMode="auto">
          <a:xfrm>
            <a:off x="5260975" y="4735513"/>
            <a:ext cx="1111250" cy="366712"/>
          </a:xfrm>
          <a:prstGeom prst="rect">
            <a:avLst/>
          </a:prstGeom>
          <a:noFill/>
          <a:ln w="9525">
            <a:noFill/>
            <a:miter lim="800000"/>
            <a:headEnd/>
            <a:tailEnd/>
          </a:ln>
        </p:spPr>
        <p:txBody>
          <a:bodyPr wrap="none">
            <a:spAutoFit/>
          </a:bodyPr>
          <a:lstStyle/>
          <a:p>
            <a:pPr eaLnBrk="0" hangingPunct="0"/>
            <a:r>
              <a:rPr lang="en-US" b="0">
                <a:solidFill>
                  <a:srgbClr val="0000FF"/>
                </a:solidFill>
              </a:rPr>
              <a:t>B’C’// BC</a:t>
            </a:r>
          </a:p>
        </p:txBody>
      </p:sp>
      <p:sp>
        <p:nvSpPr>
          <p:cNvPr id="5136" name="AutoShape 20"/>
          <p:cNvSpPr>
            <a:spLocks noChangeArrowheads="1"/>
          </p:cNvSpPr>
          <p:nvPr/>
        </p:nvSpPr>
        <p:spPr bwMode="auto">
          <a:xfrm>
            <a:off x="5241925" y="3541713"/>
            <a:ext cx="228600" cy="228600"/>
          </a:xfrm>
          <a:prstGeom prst="triangle">
            <a:avLst>
              <a:gd name="adj" fmla="val 50000"/>
            </a:avLst>
          </a:prstGeom>
          <a:noFill/>
          <a:ln w="19050">
            <a:solidFill>
              <a:srgbClr val="0000FF"/>
            </a:solidFill>
            <a:miter lim="800000"/>
            <a:headEnd/>
            <a:tailEnd/>
          </a:ln>
        </p:spPr>
        <p:txBody>
          <a:bodyPr wrap="none" anchor="ctr"/>
          <a:lstStyle/>
          <a:p>
            <a:endParaRPr lang="en-US"/>
          </a:p>
        </p:txBody>
      </p:sp>
      <p:grpSp>
        <p:nvGrpSpPr>
          <p:cNvPr id="3" name="Group 26"/>
          <p:cNvGrpSpPr>
            <a:grpSpLocks/>
          </p:cNvGrpSpPr>
          <p:nvPr/>
        </p:nvGrpSpPr>
        <p:grpSpPr bwMode="auto">
          <a:xfrm>
            <a:off x="5181600" y="7542213"/>
            <a:ext cx="1311275" cy="915987"/>
            <a:chOff x="1968" y="3312"/>
            <a:chExt cx="826" cy="577"/>
          </a:xfrm>
        </p:grpSpPr>
        <p:sp>
          <p:nvSpPr>
            <p:cNvPr id="5182" name="Text Box 27"/>
            <p:cNvSpPr txBox="1">
              <a:spLocks noChangeArrowheads="1"/>
            </p:cNvSpPr>
            <p:nvPr/>
          </p:nvSpPr>
          <p:spPr bwMode="auto">
            <a:xfrm>
              <a:off x="1968" y="3312"/>
              <a:ext cx="826" cy="577"/>
            </a:xfrm>
            <a:prstGeom prst="rect">
              <a:avLst/>
            </a:prstGeom>
            <a:noFill/>
            <a:ln w="9525">
              <a:noFill/>
              <a:miter lim="800000"/>
              <a:headEnd/>
              <a:tailEnd/>
            </a:ln>
          </p:spPr>
          <p:txBody>
            <a:bodyPr>
              <a:spAutoFit/>
            </a:bodyPr>
            <a:lstStyle/>
            <a:p>
              <a:pPr eaLnBrk="0" hangingPunct="0"/>
              <a:r>
                <a:rPr lang="en-US" b="0">
                  <a:solidFill>
                    <a:srgbClr val="FF0066"/>
                  </a:solidFill>
                </a:rPr>
                <a:t>BB’      CC’</a:t>
              </a:r>
            </a:p>
            <a:p>
              <a:pPr eaLnBrk="0" hangingPunct="0"/>
              <a:r>
                <a:rPr lang="en-US" b="0">
                  <a:solidFill>
                    <a:srgbClr val="FF0066"/>
                  </a:solidFill>
                </a:rPr>
                <a:t>AB       AC</a:t>
              </a:r>
            </a:p>
            <a:p>
              <a:pPr eaLnBrk="0" hangingPunct="0"/>
              <a:endParaRPr lang="en-US" b="0">
                <a:solidFill>
                  <a:srgbClr val="FF0066"/>
                </a:solidFill>
              </a:endParaRPr>
            </a:p>
          </p:txBody>
        </p:sp>
        <p:sp>
          <p:nvSpPr>
            <p:cNvPr id="5183" name="Line 28"/>
            <p:cNvSpPr>
              <a:spLocks noChangeShapeType="1"/>
            </p:cNvSpPr>
            <p:nvPr/>
          </p:nvSpPr>
          <p:spPr bwMode="auto">
            <a:xfrm>
              <a:off x="2026" y="3513"/>
              <a:ext cx="192" cy="0"/>
            </a:xfrm>
            <a:prstGeom prst="line">
              <a:avLst/>
            </a:prstGeom>
            <a:noFill/>
            <a:ln w="9525">
              <a:solidFill>
                <a:srgbClr val="FF0066"/>
              </a:solidFill>
              <a:round/>
              <a:headEnd/>
              <a:tailEnd/>
            </a:ln>
          </p:spPr>
          <p:txBody>
            <a:bodyPr/>
            <a:lstStyle/>
            <a:p>
              <a:endParaRPr lang="en-US"/>
            </a:p>
          </p:txBody>
        </p:sp>
        <p:sp>
          <p:nvSpPr>
            <p:cNvPr id="5184" name="Line 29"/>
            <p:cNvSpPr>
              <a:spLocks noChangeShapeType="1"/>
            </p:cNvSpPr>
            <p:nvPr/>
          </p:nvSpPr>
          <p:spPr bwMode="auto">
            <a:xfrm>
              <a:off x="2498" y="3513"/>
              <a:ext cx="192" cy="0"/>
            </a:xfrm>
            <a:prstGeom prst="line">
              <a:avLst/>
            </a:prstGeom>
            <a:noFill/>
            <a:ln w="9525">
              <a:solidFill>
                <a:srgbClr val="FF0066"/>
              </a:solidFill>
              <a:round/>
              <a:headEnd/>
              <a:tailEnd/>
            </a:ln>
          </p:spPr>
          <p:txBody>
            <a:bodyPr/>
            <a:lstStyle/>
            <a:p>
              <a:endParaRPr lang="en-US"/>
            </a:p>
          </p:txBody>
        </p:sp>
        <p:sp>
          <p:nvSpPr>
            <p:cNvPr id="5185" name="Text Box 30"/>
            <p:cNvSpPr txBox="1">
              <a:spLocks noChangeArrowheads="1"/>
            </p:cNvSpPr>
            <p:nvPr/>
          </p:nvSpPr>
          <p:spPr bwMode="auto">
            <a:xfrm>
              <a:off x="2280" y="3392"/>
              <a:ext cx="200" cy="231"/>
            </a:xfrm>
            <a:prstGeom prst="rect">
              <a:avLst/>
            </a:prstGeom>
            <a:noFill/>
            <a:ln w="9525">
              <a:noFill/>
              <a:miter lim="800000"/>
              <a:headEnd/>
              <a:tailEnd/>
            </a:ln>
          </p:spPr>
          <p:txBody>
            <a:bodyPr wrap="none">
              <a:spAutoFit/>
            </a:bodyPr>
            <a:lstStyle/>
            <a:p>
              <a:pPr eaLnBrk="0" hangingPunct="0"/>
              <a:r>
                <a:rPr lang="en-US" b="0">
                  <a:solidFill>
                    <a:srgbClr val="FF0066"/>
                  </a:solidFill>
                </a:rPr>
                <a:t>=</a:t>
              </a:r>
            </a:p>
          </p:txBody>
        </p:sp>
      </p:grpSp>
      <p:sp>
        <p:nvSpPr>
          <p:cNvPr id="178207" name="Text Box 31"/>
          <p:cNvSpPr txBox="1">
            <a:spLocks noChangeArrowheads="1"/>
          </p:cNvSpPr>
          <p:nvPr/>
        </p:nvSpPr>
        <p:spPr bwMode="auto">
          <a:xfrm>
            <a:off x="76200" y="609600"/>
            <a:ext cx="60960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latin typeface=".VnTime" pitchFamily="34" charset="0"/>
              </a:rPr>
              <a:t>1. </a:t>
            </a:r>
            <a:r>
              <a:rPr lang="en-US" sz="2400" u="sng">
                <a:solidFill>
                  <a:srgbClr val="0000FF"/>
                </a:solidFill>
                <a:latin typeface=".VnTime" pitchFamily="34" charset="0"/>
              </a:rPr>
              <a:t>§Þnh lÝ Ta-lÐt ®¶o </a:t>
            </a:r>
            <a:r>
              <a:rPr lang="en-US" sz="2400" b="0" u="sng">
                <a:solidFill>
                  <a:srgbClr val="0000FF"/>
                </a:solidFill>
                <a:latin typeface=".VnTime" pitchFamily="34" charset="0"/>
              </a:rPr>
              <a:t>(sgk- tr60)</a:t>
            </a:r>
          </a:p>
        </p:txBody>
      </p:sp>
      <p:graphicFrame>
        <p:nvGraphicFramePr>
          <p:cNvPr id="5122" name="Object 32"/>
          <p:cNvGraphicFramePr>
            <a:graphicFrameLocks noGrp="1" noChangeAspect="1"/>
          </p:cNvGraphicFramePr>
          <p:nvPr>
            <p:ph/>
          </p:nvPr>
        </p:nvGraphicFramePr>
        <p:xfrm>
          <a:off x="6308725" y="3579813"/>
          <a:ext cx="215900" cy="215900"/>
        </p:xfrm>
        <a:graphic>
          <a:graphicData uri="http://schemas.openxmlformats.org/presentationml/2006/ole">
            <mc:AlternateContent xmlns:mc="http://schemas.openxmlformats.org/markup-compatibility/2006">
              <mc:Choice xmlns:v="urn:schemas-microsoft-com:vml" Requires="v">
                <p:oleObj spid="_x0000_s5182" name="Equation" r:id="rId3" imgW="126725" imgH="126725" progId="">
                  <p:embed/>
                </p:oleObj>
              </mc:Choice>
              <mc:Fallback>
                <p:oleObj name="Equation" r:id="rId3" imgW="126725" imgH="126725" progId="">
                  <p:embed/>
                  <p:pic>
                    <p:nvPicPr>
                      <p:cNvPr id="0" name="Picture 5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725" y="3579813"/>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3"/>
          <p:cNvGraphicFramePr>
            <a:graphicFrameLocks noChangeAspect="1"/>
          </p:cNvGraphicFramePr>
          <p:nvPr/>
        </p:nvGraphicFramePr>
        <p:xfrm>
          <a:off x="7146925" y="3579813"/>
          <a:ext cx="215900" cy="215900"/>
        </p:xfrm>
        <a:graphic>
          <a:graphicData uri="http://schemas.openxmlformats.org/presentationml/2006/ole">
            <mc:AlternateContent xmlns:mc="http://schemas.openxmlformats.org/markup-compatibility/2006">
              <mc:Choice xmlns:v="urn:schemas-microsoft-com:vml" Requires="v">
                <p:oleObj spid="_x0000_s5183" name="Equation" r:id="rId5" imgW="126725" imgH="126725" progId="">
                  <p:embed/>
                </p:oleObj>
              </mc:Choice>
              <mc:Fallback>
                <p:oleObj name="Equation" r:id="rId5" imgW="126725" imgH="126725" progId="">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925" y="3579813"/>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4"/>
          <p:cNvGrpSpPr>
            <a:grpSpLocks/>
          </p:cNvGrpSpPr>
          <p:nvPr/>
        </p:nvGrpSpPr>
        <p:grpSpPr bwMode="auto">
          <a:xfrm>
            <a:off x="5241925" y="3883025"/>
            <a:ext cx="1616075" cy="915988"/>
            <a:chOff x="3264" y="3456"/>
            <a:chExt cx="1018" cy="577"/>
          </a:xfrm>
        </p:grpSpPr>
        <p:sp>
          <p:nvSpPr>
            <p:cNvPr id="5178" name="Text Box 35"/>
            <p:cNvSpPr txBox="1">
              <a:spLocks noChangeArrowheads="1"/>
            </p:cNvSpPr>
            <p:nvPr/>
          </p:nvSpPr>
          <p:spPr bwMode="auto">
            <a:xfrm>
              <a:off x="3264" y="3456"/>
              <a:ext cx="1018" cy="577"/>
            </a:xfrm>
            <a:prstGeom prst="rect">
              <a:avLst/>
            </a:prstGeom>
            <a:noFill/>
            <a:ln w="9525">
              <a:noFill/>
              <a:miter lim="800000"/>
              <a:headEnd/>
              <a:tailEnd/>
            </a:ln>
          </p:spPr>
          <p:txBody>
            <a:bodyPr>
              <a:spAutoFit/>
            </a:bodyPr>
            <a:lstStyle/>
            <a:p>
              <a:pPr eaLnBrk="0" hangingPunct="0"/>
              <a:r>
                <a:rPr lang="en-US">
                  <a:solidFill>
                    <a:srgbClr val="FF3300"/>
                  </a:solidFill>
                </a:rPr>
                <a:t>AB’      AC’</a:t>
              </a:r>
            </a:p>
            <a:p>
              <a:pPr eaLnBrk="0" hangingPunct="0"/>
              <a:r>
                <a:rPr lang="en-US">
                  <a:solidFill>
                    <a:srgbClr val="FF3300"/>
                  </a:solidFill>
                </a:rPr>
                <a:t>AB       AC</a:t>
              </a:r>
            </a:p>
            <a:p>
              <a:pPr eaLnBrk="0" hangingPunct="0"/>
              <a:endParaRPr lang="en-US" b="0">
                <a:solidFill>
                  <a:srgbClr val="FF3300"/>
                </a:solidFill>
              </a:endParaRPr>
            </a:p>
          </p:txBody>
        </p:sp>
        <p:sp>
          <p:nvSpPr>
            <p:cNvPr id="5179" name="Line 36"/>
            <p:cNvSpPr>
              <a:spLocks noChangeShapeType="1"/>
            </p:cNvSpPr>
            <p:nvPr/>
          </p:nvSpPr>
          <p:spPr bwMode="auto">
            <a:xfrm>
              <a:off x="3335" y="3657"/>
              <a:ext cx="237" cy="0"/>
            </a:xfrm>
            <a:prstGeom prst="line">
              <a:avLst/>
            </a:prstGeom>
            <a:noFill/>
            <a:ln w="12700">
              <a:solidFill>
                <a:srgbClr val="FF3300"/>
              </a:solidFill>
              <a:round/>
              <a:headEnd/>
              <a:tailEnd/>
            </a:ln>
          </p:spPr>
          <p:txBody>
            <a:bodyPr/>
            <a:lstStyle/>
            <a:p>
              <a:endParaRPr lang="en-US"/>
            </a:p>
          </p:txBody>
        </p:sp>
        <p:sp>
          <p:nvSpPr>
            <p:cNvPr id="5180" name="Line 37"/>
            <p:cNvSpPr>
              <a:spLocks noChangeShapeType="1"/>
            </p:cNvSpPr>
            <p:nvPr/>
          </p:nvSpPr>
          <p:spPr bwMode="auto">
            <a:xfrm>
              <a:off x="3704" y="3657"/>
              <a:ext cx="237" cy="0"/>
            </a:xfrm>
            <a:prstGeom prst="line">
              <a:avLst/>
            </a:prstGeom>
            <a:noFill/>
            <a:ln w="12700">
              <a:solidFill>
                <a:srgbClr val="FF3300"/>
              </a:solidFill>
              <a:round/>
              <a:headEnd/>
              <a:tailEnd/>
            </a:ln>
          </p:spPr>
          <p:txBody>
            <a:bodyPr/>
            <a:lstStyle/>
            <a:p>
              <a:endParaRPr lang="en-US"/>
            </a:p>
          </p:txBody>
        </p:sp>
        <p:sp>
          <p:nvSpPr>
            <p:cNvPr id="5181" name="Text Box 38"/>
            <p:cNvSpPr txBox="1">
              <a:spLocks noChangeArrowheads="1"/>
            </p:cNvSpPr>
            <p:nvPr/>
          </p:nvSpPr>
          <p:spPr bwMode="auto">
            <a:xfrm>
              <a:off x="3591" y="3536"/>
              <a:ext cx="200" cy="231"/>
            </a:xfrm>
            <a:prstGeom prst="rect">
              <a:avLst/>
            </a:prstGeom>
            <a:noFill/>
            <a:ln w="9525">
              <a:noFill/>
              <a:miter lim="800000"/>
              <a:headEnd/>
              <a:tailEnd/>
            </a:ln>
          </p:spPr>
          <p:txBody>
            <a:bodyPr wrap="none">
              <a:spAutoFit/>
            </a:bodyPr>
            <a:lstStyle/>
            <a:p>
              <a:pPr eaLnBrk="0" hangingPunct="0"/>
              <a:r>
                <a:rPr lang="en-US" b="0">
                  <a:solidFill>
                    <a:srgbClr val="FF3300"/>
                  </a:solidFill>
                </a:rPr>
                <a:t>=</a:t>
              </a:r>
            </a:p>
          </p:txBody>
        </p:sp>
      </p:grpSp>
      <p:grpSp>
        <p:nvGrpSpPr>
          <p:cNvPr id="5" name="Group 39"/>
          <p:cNvGrpSpPr>
            <a:grpSpLocks/>
          </p:cNvGrpSpPr>
          <p:nvPr/>
        </p:nvGrpSpPr>
        <p:grpSpPr bwMode="auto">
          <a:xfrm>
            <a:off x="6553200" y="3844925"/>
            <a:ext cx="2590800" cy="954088"/>
            <a:chOff x="4128" y="3287"/>
            <a:chExt cx="1632" cy="601"/>
          </a:xfrm>
        </p:grpSpPr>
        <p:sp>
          <p:nvSpPr>
            <p:cNvPr id="5168" name="Text Box 40"/>
            <p:cNvSpPr txBox="1">
              <a:spLocks noChangeArrowheads="1"/>
            </p:cNvSpPr>
            <p:nvPr/>
          </p:nvSpPr>
          <p:spPr bwMode="auto">
            <a:xfrm>
              <a:off x="4128" y="3310"/>
              <a:ext cx="826" cy="577"/>
            </a:xfrm>
            <a:prstGeom prst="rect">
              <a:avLst/>
            </a:prstGeom>
            <a:noFill/>
            <a:ln w="9525">
              <a:noFill/>
              <a:miter lim="800000"/>
              <a:headEnd/>
              <a:tailEnd/>
            </a:ln>
          </p:spPr>
          <p:txBody>
            <a:bodyPr>
              <a:spAutoFit/>
            </a:bodyPr>
            <a:lstStyle/>
            <a:p>
              <a:pPr eaLnBrk="0" hangingPunct="0"/>
              <a:r>
                <a:rPr lang="en-US" b="0">
                  <a:solidFill>
                    <a:srgbClr val="0000FF"/>
                  </a:solidFill>
                </a:rPr>
                <a:t>AB’      AC’</a:t>
              </a:r>
            </a:p>
            <a:p>
              <a:pPr eaLnBrk="0" hangingPunct="0"/>
              <a:r>
                <a:rPr lang="en-US" b="0">
                  <a:solidFill>
                    <a:srgbClr val="0000FF"/>
                  </a:solidFill>
                </a:rPr>
                <a:t>B’B      C’C</a:t>
              </a:r>
            </a:p>
            <a:p>
              <a:pPr eaLnBrk="0" hangingPunct="0"/>
              <a:endParaRPr lang="en-US" b="0"/>
            </a:p>
          </p:txBody>
        </p:sp>
        <p:sp>
          <p:nvSpPr>
            <p:cNvPr id="5169" name="Line 41"/>
            <p:cNvSpPr>
              <a:spLocks noChangeShapeType="1"/>
            </p:cNvSpPr>
            <p:nvPr/>
          </p:nvSpPr>
          <p:spPr bwMode="auto">
            <a:xfrm>
              <a:off x="4186" y="3511"/>
              <a:ext cx="192" cy="0"/>
            </a:xfrm>
            <a:prstGeom prst="line">
              <a:avLst/>
            </a:prstGeom>
            <a:noFill/>
            <a:ln w="9525">
              <a:solidFill>
                <a:srgbClr val="0000FF"/>
              </a:solidFill>
              <a:round/>
              <a:headEnd/>
              <a:tailEnd/>
            </a:ln>
          </p:spPr>
          <p:txBody>
            <a:bodyPr/>
            <a:lstStyle/>
            <a:p>
              <a:endParaRPr lang="en-US"/>
            </a:p>
          </p:txBody>
        </p:sp>
        <p:sp>
          <p:nvSpPr>
            <p:cNvPr id="5170" name="Line 42"/>
            <p:cNvSpPr>
              <a:spLocks noChangeShapeType="1"/>
            </p:cNvSpPr>
            <p:nvPr/>
          </p:nvSpPr>
          <p:spPr bwMode="auto">
            <a:xfrm>
              <a:off x="4546" y="3511"/>
              <a:ext cx="192" cy="0"/>
            </a:xfrm>
            <a:prstGeom prst="line">
              <a:avLst/>
            </a:prstGeom>
            <a:noFill/>
            <a:ln w="9525">
              <a:solidFill>
                <a:srgbClr val="0000FF"/>
              </a:solidFill>
              <a:round/>
              <a:headEnd/>
              <a:tailEnd/>
            </a:ln>
          </p:spPr>
          <p:txBody>
            <a:bodyPr/>
            <a:lstStyle/>
            <a:p>
              <a:endParaRPr lang="en-US"/>
            </a:p>
          </p:txBody>
        </p:sp>
        <p:sp>
          <p:nvSpPr>
            <p:cNvPr id="5171" name="Text Box 43"/>
            <p:cNvSpPr txBox="1">
              <a:spLocks noChangeArrowheads="1"/>
            </p:cNvSpPr>
            <p:nvPr/>
          </p:nvSpPr>
          <p:spPr bwMode="auto">
            <a:xfrm>
              <a:off x="4416" y="3390"/>
              <a:ext cx="200" cy="231"/>
            </a:xfrm>
            <a:prstGeom prst="rect">
              <a:avLst/>
            </a:prstGeom>
            <a:noFill/>
            <a:ln w="9525">
              <a:noFill/>
              <a:miter lim="800000"/>
              <a:headEnd/>
              <a:tailEnd/>
            </a:ln>
          </p:spPr>
          <p:txBody>
            <a:bodyPr wrap="none">
              <a:spAutoFit/>
            </a:bodyPr>
            <a:lstStyle/>
            <a:p>
              <a:pPr eaLnBrk="0" hangingPunct="0"/>
              <a:r>
                <a:rPr lang="en-US" b="0">
                  <a:solidFill>
                    <a:srgbClr val="0000FF"/>
                  </a:solidFill>
                </a:rPr>
                <a:t>=</a:t>
              </a:r>
            </a:p>
          </p:txBody>
        </p:sp>
        <p:sp>
          <p:nvSpPr>
            <p:cNvPr id="5172" name="Text Box 44"/>
            <p:cNvSpPr txBox="1">
              <a:spLocks noChangeArrowheads="1"/>
            </p:cNvSpPr>
            <p:nvPr/>
          </p:nvSpPr>
          <p:spPr bwMode="auto">
            <a:xfrm>
              <a:off x="4934" y="3311"/>
              <a:ext cx="826" cy="577"/>
            </a:xfrm>
            <a:prstGeom prst="rect">
              <a:avLst/>
            </a:prstGeom>
            <a:noFill/>
            <a:ln w="9525">
              <a:noFill/>
              <a:miter lim="800000"/>
              <a:headEnd/>
              <a:tailEnd/>
            </a:ln>
          </p:spPr>
          <p:txBody>
            <a:bodyPr>
              <a:spAutoFit/>
            </a:bodyPr>
            <a:lstStyle/>
            <a:p>
              <a:pPr eaLnBrk="0" hangingPunct="0"/>
              <a:r>
                <a:rPr lang="en-US" b="0">
                  <a:solidFill>
                    <a:srgbClr val="FF0066"/>
                  </a:solidFill>
                </a:rPr>
                <a:t>BB’    CC’</a:t>
              </a:r>
            </a:p>
            <a:p>
              <a:pPr eaLnBrk="0" hangingPunct="0"/>
              <a:r>
                <a:rPr lang="en-US" b="0">
                  <a:solidFill>
                    <a:srgbClr val="FF0066"/>
                  </a:solidFill>
                </a:rPr>
                <a:t>AB     AC</a:t>
              </a:r>
            </a:p>
            <a:p>
              <a:pPr eaLnBrk="0" hangingPunct="0"/>
              <a:endParaRPr lang="en-US" b="0">
                <a:solidFill>
                  <a:srgbClr val="FF0066"/>
                </a:solidFill>
              </a:endParaRPr>
            </a:p>
          </p:txBody>
        </p:sp>
        <p:sp>
          <p:nvSpPr>
            <p:cNvPr id="5173" name="Line 45"/>
            <p:cNvSpPr>
              <a:spLocks noChangeShapeType="1"/>
            </p:cNvSpPr>
            <p:nvPr/>
          </p:nvSpPr>
          <p:spPr bwMode="auto">
            <a:xfrm>
              <a:off x="4992" y="3512"/>
              <a:ext cx="192" cy="0"/>
            </a:xfrm>
            <a:prstGeom prst="line">
              <a:avLst/>
            </a:prstGeom>
            <a:noFill/>
            <a:ln w="9525">
              <a:solidFill>
                <a:srgbClr val="FF0066"/>
              </a:solidFill>
              <a:round/>
              <a:headEnd/>
              <a:tailEnd/>
            </a:ln>
          </p:spPr>
          <p:txBody>
            <a:bodyPr/>
            <a:lstStyle/>
            <a:p>
              <a:endParaRPr lang="en-US"/>
            </a:p>
          </p:txBody>
        </p:sp>
        <p:sp>
          <p:nvSpPr>
            <p:cNvPr id="5174" name="Line 46"/>
            <p:cNvSpPr>
              <a:spLocks noChangeShapeType="1"/>
            </p:cNvSpPr>
            <p:nvPr/>
          </p:nvSpPr>
          <p:spPr bwMode="auto">
            <a:xfrm>
              <a:off x="5304" y="3512"/>
              <a:ext cx="192" cy="0"/>
            </a:xfrm>
            <a:prstGeom prst="line">
              <a:avLst/>
            </a:prstGeom>
            <a:noFill/>
            <a:ln w="9525">
              <a:solidFill>
                <a:srgbClr val="FF0066"/>
              </a:solidFill>
              <a:round/>
              <a:headEnd/>
              <a:tailEnd/>
            </a:ln>
          </p:spPr>
          <p:txBody>
            <a:bodyPr/>
            <a:lstStyle/>
            <a:p>
              <a:endParaRPr lang="en-US"/>
            </a:p>
          </p:txBody>
        </p:sp>
        <p:sp>
          <p:nvSpPr>
            <p:cNvPr id="5175" name="Text Box 47"/>
            <p:cNvSpPr txBox="1">
              <a:spLocks noChangeArrowheads="1"/>
            </p:cNvSpPr>
            <p:nvPr/>
          </p:nvSpPr>
          <p:spPr bwMode="auto">
            <a:xfrm>
              <a:off x="5176" y="3399"/>
              <a:ext cx="200" cy="231"/>
            </a:xfrm>
            <a:prstGeom prst="rect">
              <a:avLst/>
            </a:prstGeom>
            <a:noFill/>
            <a:ln w="9525">
              <a:noFill/>
              <a:miter lim="800000"/>
              <a:headEnd/>
              <a:tailEnd/>
            </a:ln>
          </p:spPr>
          <p:txBody>
            <a:bodyPr wrap="none">
              <a:spAutoFit/>
            </a:bodyPr>
            <a:lstStyle/>
            <a:p>
              <a:pPr eaLnBrk="0" hangingPunct="0"/>
              <a:r>
                <a:rPr lang="en-US" b="0">
                  <a:solidFill>
                    <a:srgbClr val="FF0066"/>
                  </a:solidFill>
                </a:rPr>
                <a:t>=</a:t>
              </a:r>
            </a:p>
          </p:txBody>
        </p:sp>
        <p:sp>
          <p:nvSpPr>
            <p:cNvPr id="5176" name="AutoShape 48"/>
            <p:cNvSpPr>
              <a:spLocks noChangeArrowheads="1"/>
            </p:cNvSpPr>
            <p:nvPr/>
          </p:nvSpPr>
          <p:spPr bwMode="auto">
            <a:xfrm>
              <a:off x="4136" y="3287"/>
              <a:ext cx="1528" cy="43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177" name="Text Box 49"/>
            <p:cNvSpPr txBox="1">
              <a:spLocks noChangeArrowheads="1"/>
            </p:cNvSpPr>
            <p:nvPr/>
          </p:nvSpPr>
          <p:spPr bwMode="auto">
            <a:xfrm>
              <a:off x="4838" y="3384"/>
              <a:ext cx="156" cy="231"/>
            </a:xfrm>
            <a:prstGeom prst="rect">
              <a:avLst/>
            </a:prstGeom>
            <a:noFill/>
            <a:ln w="9525">
              <a:noFill/>
              <a:miter lim="800000"/>
              <a:headEnd/>
              <a:tailEnd/>
            </a:ln>
          </p:spPr>
          <p:txBody>
            <a:bodyPr wrap="none">
              <a:spAutoFit/>
            </a:bodyPr>
            <a:lstStyle/>
            <a:p>
              <a:r>
                <a:rPr lang="en-US" b="0"/>
                <a:t>;</a:t>
              </a:r>
            </a:p>
          </p:txBody>
        </p:sp>
      </p:grpSp>
      <p:sp>
        <p:nvSpPr>
          <p:cNvPr id="178227" name="Text Box 51"/>
          <p:cNvSpPr txBox="1">
            <a:spLocks noChangeArrowheads="1"/>
          </p:cNvSpPr>
          <p:nvPr/>
        </p:nvSpPr>
        <p:spPr bwMode="auto">
          <a:xfrm>
            <a:off x="5562600" y="2743200"/>
            <a:ext cx="2514600" cy="457200"/>
          </a:xfrm>
          <a:prstGeom prst="rect">
            <a:avLst/>
          </a:prstGeom>
          <a:noFill/>
          <a:ln w="9525">
            <a:noFill/>
            <a:miter lim="800000"/>
            <a:headEnd/>
            <a:tailEnd/>
          </a:ln>
        </p:spPr>
        <p:txBody>
          <a:bodyPr>
            <a:spAutoFit/>
          </a:bodyPr>
          <a:lstStyle/>
          <a:p>
            <a:pPr>
              <a:spcBef>
                <a:spcPct val="50000"/>
              </a:spcBef>
            </a:pPr>
            <a:r>
              <a:rPr lang="en-US" sz="2400" u="sng">
                <a:solidFill>
                  <a:srgbClr val="0000FF"/>
                </a:solidFill>
                <a:latin typeface=".VnTime" pitchFamily="34" charset="0"/>
              </a:rPr>
              <a:t>§Þnh lÝ Ta-lÐt ®¶o</a:t>
            </a:r>
            <a:endParaRPr lang="en-US" sz="2400" b="0" u="sng">
              <a:solidFill>
                <a:srgbClr val="0000FF"/>
              </a:solidFill>
              <a:latin typeface=".VnTime" pitchFamily="34" charset="0"/>
            </a:endParaRPr>
          </a:p>
        </p:txBody>
      </p:sp>
      <p:sp>
        <p:nvSpPr>
          <p:cNvPr id="178228" name="Text Box 52"/>
          <p:cNvSpPr txBox="1">
            <a:spLocks noChangeArrowheads="1"/>
          </p:cNvSpPr>
          <p:nvPr/>
        </p:nvSpPr>
        <p:spPr bwMode="auto">
          <a:xfrm>
            <a:off x="1066800" y="2743200"/>
            <a:ext cx="2514600" cy="457200"/>
          </a:xfrm>
          <a:prstGeom prst="rect">
            <a:avLst/>
          </a:prstGeom>
          <a:noFill/>
          <a:ln w="9525">
            <a:noFill/>
            <a:miter lim="800000"/>
            <a:headEnd/>
            <a:tailEnd/>
          </a:ln>
        </p:spPr>
        <p:txBody>
          <a:bodyPr>
            <a:spAutoFit/>
          </a:bodyPr>
          <a:lstStyle/>
          <a:p>
            <a:pPr>
              <a:spcBef>
                <a:spcPct val="50000"/>
              </a:spcBef>
            </a:pPr>
            <a:r>
              <a:rPr lang="en-US" sz="2400" u="sng">
                <a:solidFill>
                  <a:srgbClr val="0000FF"/>
                </a:solidFill>
                <a:latin typeface=".VnTime" pitchFamily="34" charset="0"/>
              </a:rPr>
              <a:t>§Þnh lÝ Ta-lÐt</a:t>
            </a:r>
          </a:p>
        </p:txBody>
      </p:sp>
      <p:grpSp>
        <p:nvGrpSpPr>
          <p:cNvPr id="6" name="Group 84"/>
          <p:cNvGrpSpPr>
            <a:grpSpLocks/>
          </p:cNvGrpSpPr>
          <p:nvPr/>
        </p:nvGrpSpPr>
        <p:grpSpPr bwMode="auto">
          <a:xfrm>
            <a:off x="-12700" y="3200400"/>
            <a:ext cx="4279900" cy="2325688"/>
            <a:chOff x="-32" y="3408"/>
            <a:chExt cx="2696" cy="1465"/>
          </a:xfrm>
        </p:grpSpPr>
        <p:sp>
          <p:nvSpPr>
            <p:cNvPr id="5145" name="Line 53"/>
            <p:cNvSpPr>
              <a:spLocks noChangeShapeType="1"/>
            </p:cNvSpPr>
            <p:nvPr/>
          </p:nvSpPr>
          <p:spPr bwMode="auto">
            <a:xfrm flipH="1">
              <a:off x="240" y="3408"/>
              <a:ext cx="0" cy="1296"/>
            </a:xfrm>
            <a:prstGeom prst="line">
              <a:avLst/>
            </a:prstGeom>
            <a:noFill/>
            <a:ln w="9525">
              <a:solidFill>
                <a:srgbClr val="0000FF"/>
              </a:solidFill>
              <a:round/>
              <a:headEnd/>
              <a:tailEnd/>
            </a:ln>
          </p:spPr>
          <p:txBody>
            <a:bodyPr/>
            <a:lstStyle/>
            <a:p>
              <a:endParaRPr lang="en-US"/>
            </a:p>
          </p:txBody>
        </p:sp>
        <p:sp>
          <p:nvSpPr>
            <p:cNvPr id="5146" name="Line 54"/>
            <p:cNvSpPr>
              <a:spLocks noChangeShapeType="1"/>
            </p:cNvSpPr>
            <p:nvPr/>
          </p:nvSpPr>
          <p:spPr bwMode="auto">
            <a:xfrm>
              <a:off x="96" y="4272"/>
              <a:ext cx="1872" cy="0"/>
            </a:xfrm>
            <a:prstGeom prst="line">
              <a:avLst/>
            </a:prstGeom>
            <a:noFill/>
            <a:ln w="9525">
              <a:solidFill>
                <a:srgbClr val="0000FF"/>
              </a:solidFill>
              <a:round/>
              <a:headEnd/>
              <a:tailEnd/>
            </a:ln>
          </p:spPr>
          <p:txBody>
            <a:bodyPr/>
            <a:lstStyle/>
            <a:p>
              <a:endParaRPr lang="en-US"/>
            </a:p>
          </p:txBody>
        </p:sp>
        <p:sp>
          <p:nvSpPr>
            <p:cNvPr id="5147" name="Text Box 55"/>
            <p:cNvSpPr txBox="1">
              <a:spLocks noChangeArrowheads="1"/>
            </p:cNvSpPr>
            <p:nvPr/>
          </p:nvSpPr>
          <p:spPr bwMode="auto">
            <a:xfrm>
              <a:off x="-32" y="3744"/>
              <a:ext cx="864"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GT</a:t>
              </a:r>
            </a:p>
          </p:txBody>
        </p:sp>
        <p:sp>
          <p:nvSpPr>
            <p:cNvPr id="5148" name="Text Box 56"/>
            <p:cNvSpPr txBox="1">
              <a:spLocks noChangeArrowheads="1"/>
            </p:cNvSpPr>
            <p:nvPr/>
          </p:nvSpPr>
          <p:spPr bwMode="auto">
            <a:xfrm>
              <a:off x="-28" y="4391"/>
              <a:ext cx="336" cy="231"/>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KL</a:t>
              </a:r>
            </a:p>
          </p:txBody>
        </p:sp>
        <p:sp>
          <p:nvSpPr>
            <p:cNvPr id="5149" name="Text Box 57"/>
            <p:cNvSpPr txBox="1">
              <a:spLocks noChangeArrowheads="1"/>
            </p:cNvSpPr>
            <p:nvPr/>
          </p:nvSpPr>
          <p:spPr bwMode="auto">
            <a:xfrm>
              <a:off x="374" y="3599"/>
              <a:ext cx="1505" cy="233"/>
            </a:xfrm>
            <a:prstGeom prst="rect">
              <a:avLst/>
            </a:prstGeom>
            <a:noFill/>
            <a:ln w="9525">
              <a:noFill/>
              <a:miter lim="800000"/>
              <a:headEnd/>
              <a:tailEnd/>
            </a:ln>
          </p:spPr>
          <p:txBody>
            <a:bodyPr wrap="none">
              <a:spAutoFit/>
            </a:bodyPr>
            <a:lstStyle/>
            <a:p>
              <a:pPr eaLnBrk="0" hangingPunct="0"/>
              <a:r>
                <a:rPr lang="en-US" b="0">
                  <a:solidFill>
                    <a:srgbClr val="0000FF"/>
                  </a:solidFill>
                </a:rPr>
                <a:t>ABC </a:t>
              </a:r>
              <a:r>
                <a:rPr lang="en-US" b="0" smtClean="0">
                  <a:solidFill>
                    <a:srgbClr val="0000FF"/>
                  </a:solidFill>
                </a:rPr>
                <a:t>(   B’    AB</a:t>
              </a:r>
              <a:r>
                <a:rPr lang="en-US" b="0">
                  <a:solidFill>
                    <a:srgbClr val="0000FF"/>
                  </a:solidFill>
                </a:rPr>
                <a:t>, C</a:t>
              </a:r>
              <a:r>
                <a:rPr lang="en-US" b="0" smtClean="0">
                  <a:solidFill>
                    <a:srgbClr val="0000FF"/>
                  </a:solidFill>
                </a:rPr>
                <a:t>’     </a:t>
              </a:r>
              <a:r>
                <a:rPr lang="en-US" b="0">
                  <a:solidFill>
                    <a:srgbClr val="0000FF"/>
                  </a:solidFill>
                </a:rPr>
                <a:t>AC)</a:t>
              </a:r>
            </a:p>
          </p:txBody>
        </p:sp>
        <p:sp>
          <p:nvSpPr>
            <p:cNvPr id="5150" name="Text Box 58"/>
            <p:cNvSpPr txBox="1">
              <a:spLocks noChangeArrowheads="1"/>
            </p:cNvSpPr>
            <p:nvPr/>
          </p:nvSpPr>
          <p:spPr bwMode="auto">
            <a:xfrm>
              <a:off x="282" y="3907"/>
              <a:ext cx="700" cy="231"/>
            </a:xfrm>
            <a:prstGeom prst="rect">
              <a:avLst/>
            </a:prstGeom>
            <a:noFill/>
            <a:ln w="9525">
              <a:noFill/>
              <a:miter lim="800000"/>
              <a:headEnd/>
              <a:tailEnd/>
            </a:ln>
          </p:spPr>
          <p:txBody>
            <a:bodyPr wrap="none">
              <a:spAutoFit/>
            </a:bodyPr>
            <a:lstStyle/>
            <a:p>
              <a:pPr eaLnBrk="0" hangingPunct="0"/>
              <a:r>
                <a:rPr lang="en-US" b="0">
                  <a:solidFill>
                    <a:srgbClr val="0000FF"/>
                  </a:solidFill>
                </a:rPr>
                <a:t>B’C’// BC</a:t>
              </a:r>
            </a:p>
          </p:txBody>
        </p:sp>
        <p:sp>
          <p:nvSpPr>
            <p:cNvPr id="5151" name="AutoShape 59"/>
            <p:cNvSpPr>
              <a:spLocks noChangeArrowheads="1"/>
            </p:cNvSpPr>
            <p:nvPr/>
          </p:nvSpPr>
          <p:spPr bwMode="auto">
            <a:xfrm>
              <a:off x="270" y="3624"/>
              <a:ext cx="144" cy="144"/>
            </a:xfrm>
            <a:prstGeom prst="triangle">
              <a:avLst>
                <a:gd name="adj" fmla="val 50000"/>
              </a:avLst>
            </a:prstGeom>
            <a:noFill/>
            <a:ln w="19050">
              <a:solidFill>
                <a:srgbClr val="0000FF"/>
              </a:solidFill>
              <a:miter lim="800000"/>
              <a:headEnd/>
              <a:tailEnd/>
            </a:ln>
          </p:spPr>
          <p:txBody>
            <a:bodyPr wrap="none" anchor="ctr"/>
            <a:lstStyle/>
            <a:p>
              <a:endParaRPr lang="en-US"/>
            </a:p>
          </p:txBody>
        </p:sp>
        <p:graphicFrame>
          <p:nvGraphicFramePr>
            <p:cNvPr id="5124" name="Object 60"/>
            <p:cNvGraphicFramePr>
              <a:graphicFrameLocks noChangeAspect="1"/>
            </p:cNvGraphicFramePr>
            <p:nvPr/>
          </p:nvGraphicFramePr>
          <p:xfrm>
            <a:off x="942" y="3648"/>
            <a:ext cx="136" cy="136"/>
          </p:xfrm>
          <a:graphic>
            <a:graphicData uri="http://schemas.openxmlformats.org/presentationml/2006/ole">
              <mc:AlternateContent xmlns:mc="http://schemas.openxmlformats.org/markup-compatibility/2006">
                <mc:Choice xmlns:v="urn:schemas-microsoft-com:vml" Requires="v">
                  <p:oleObj spid="_x0000_s5184" name="Equation" r:id="rId6" imgW="126725" imgH="126725" progId="">
                    <p:embed/>
                  </p:oleObj>
                </mc:Choice>
                <mc:Fallback>
                  <p:oleObj name="Equation" r:id="rId6" imgW="126725" imgH="126725" progId="">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 y="3648"/>
                          <a:ext cx="13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61"/>
            <p:cNvGraphicFramePr>
              <a:graphicFrameLocks noChangeAspect="1"/>
            </p:cNvGraphicFramePr>
            <p:nvPr/>
          </p:nvGraphicFramePr>
          <p:xfrm>
            <a:off x="1470" y="3648"/>
            <a:ext cx="136" cy="136"/>
          </p:xfrm>
          <a:graphic>
            <a:graphicData uri="http://schemas.openxmlformats.org/presentationml/2006/ole">
              <mc:AlternateContent xmlns:mc="http://schemas.openxmlformats.org/markup-compatibility/2006">
                <mc:Choice xmlns:v="urn:schemas-microsoft-com:vml" Requires="v">
                  <p:oleObj spid="_x0000_s5185" name="Equation" r:id="rId7" imgW="126725" imgH="126725" progId="">
                    <p:embed/>
                  </p:oleObj>
                </mc:Choice>
                <mc:Fallback>
                  <p:oleObj name="Equation" r:id="rId7" imgW="126725" imgH="126725" progId="">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 y="3648"/>
                          <a:ext cx="136" cy="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62"/>
            <p:cNvGrpSpPr>
              <a:grpSpLocks/>
            </p:cNvGrpSpPr>
            <p:nvPr/>
          </p:nvGrpSpPr>
          <p:grpSpPr bwMode="auto">
            <a:xfrm>
              <a:off x="222" y="4290"/>
              <a:ext cx="1018" cy="577"/>
              <a:chOff x="3264" y="3456"/>
              <a:chExt cx="1018" cy="577"/>
            </a:xfrm>
          </p:grpSpPr>
          <p:sp>
            <p:nvSpPr>
              <p:cNvPr id="5164" name="Text Box 63"/>
              <p:cNvSpPr txBox="1">
                <a:spLocks noChangeArrowheads="1"/>
              </p:cNvSpPr>
              <p:nvPr/>
            </p:nvSpPr>
            <p:spPr bwMode="auto">
              <a:xfrm>
                <a:off x="3264" y="3456"/>
                <a:ext cx="1018" cy="577"/>
              </a:xfrm>
              <a:prstGeom prst="rect">
                <a:avLst/>
              </a:prstGeom>
              <a:noFill/>
              <a:ln w="9525">
                <a:noFill/>
                <a:miter lim="800000"/>
                <a:headEnd/>
                <a:tailEnd/>
              </a:ln>
            </p:spPr>
            <p:txBody>
              <a:bodyPr>
                <a:spAutoFit/>
              </a:bodyPr>
              <a:lstStyle/>
              <a:p>
                <a:pPr eaLnBrk="0" hangingPunct="0"/>
                <a:r>
                  <a:rPr lang="en-US">
                    <a:solidFill>
                      <a:srgbClr val="FF3300"/>
                    </a:solidFill>
                  </a:rPr>
                  <a:t>AB’      AC’</a:t>
                </a:r>
              </a:p>
              <a:p>
                <a:pPr eaLnBrk="0" hangingPunct="0"/>
                <a:r>
                  <a:rPr lang="en-US">
                    <a:solidFill>
                      <a:srgbClr val="FF3300"/>
                    </a:solidFill>
                  </a:rPr>
                  <a:t>AB       AC</a:t>
                </a:r>
              </a:p>
              <a:p>
                <a:pPr eaLnBrk="0" hangingPunct="0"/>
                <a:endParaRPr lang="en-US" b="0">
                  <a:solidFill>
                    <a:srgbClr val="FF3300"/>
                  </a:solidFill>
                </a:endParaRPr>
              </a:p>
            </p:txBody>
          </p:sp>
          <p:sp>
            <p:nvSpPr>
              <p:cNvPr id="5165" name="Line 64"/>
              <p:cNvSpPr>
                <a:spLocks noChangeShapeType="1"/>
              </p:cNvSpPr>
              <p:nvPr/>
            </p:nvSpPr>
            <p:spPr bwMode="auto">
              <a:xfrm>
                <a:off x="3335" y="3657"/>
                <a:ext cx="237" cy="0"/>
              </a:xfrm>
              <a:prstGeom prst="line">
                <a:avLst/>
              </a:prstGeom>
              <a:noFill/>
              <a:ln w="12700">
                <a:solidFill>
                  <a:srgbClr val="FF3300"/>
                </a:solidFill>
                <a:round/>
                <a:headEnd/>
                <a:tailEnd/>
              </a:ln>
            </p:spPr>
            <p:txBody>
              <a:bodyPr/>
              <a:lstStyle/>
              <a:p>
                <a:endParaRPr lang="en-US"/>
              </a:p>
            </p:txBody>
          </p:sp>
          <p:sp>
            <p:nvSpPr>
              <p:cNvPr id="5166" name="Line 65"/>
              <p:cNvSpPr>
                <a:spLocks noChangeShapeType="1"/>
              </p:cNvSpPr>
              <p:nvPr/>
            </p:nvSpPr>
            <p:spPr bwMode="auto">
              <a:xfrm>
                <a:off x="3704" y="3657"/>
                <a:ext cx="237" cy="0"/>
              </a:xfrm>
              <a:prstGeom prst="line">
                <a:avLst/>
              </a:prstGeom>
              <a:noFill/>
              <a:ln w="12700">
                <a:solidFill>
                  <a:srgbClr val="FF3300"/>
                </a:solidFill>
                <a:round/>
                <a:headEnd/>
                <a:tailEnd/>
              </a:ln>
            </p:spPr>
            <p:txBody>
              <a:bodyPr/>
              <a:lstStyle/>
              <a:p>
                <a:endParaRPr lang="en-US"/>
              </a:p>
            </p:txBody>
          </p:sp>
          <p:sp>
            <p:nvSpPr>
              <p:cNvPr id="5167" name="Text Box 66"/>
              <p:cNvSpPr txBox="1">
                <a:spLocks noChangeArrowheads="1"/>
              </p:cNvSpPr>
              <p:nvPr/>
            </p:nvSpPr>
            <p:spPr bwMode="auto">
              <a:xfrm>
                <a:off x="3591" y="3536"/>
                <a:ext cx="200" cy="231"/>
              </a:xfrm>
              <a:prstGeom prst="rect">
                <a:avLst/>
              </a:prstGeom>
              <a:noFill/>
              <a:ln w="9525">
                <a:noFill/>
                <a:miter lim="800000"/>
                <a:headEnd/>
                <a:tailEnd/>
              </a:ln>
            </p:spPr>
            <p:txBody>
              <a:bodyPr wrap="none">
                <a:spAutoFit/>
              </a:bodyPr>
              <a:lstStyle/>
              <a:p>
                <a:pPr eaLnBrk="0" hangingPunct="0"/>
                <a:r>
                  <a:rPr lang="en-US" b="0">
                    <a:solidFill>
                      <a:srgbClr val="FF3300"/>
                    </a:solidFill>
                  </a:rPr>
                  <a:t>=</a:t>
                </a:r>
              </a:p>
            </p:txBody>
          </p:sp>
        </p:grpSp>
        <p:sp>
          <p:nvSpPr>
            <p:cNvPr id="5153" name="Text Box 68"/>
            <p:cNvSpPr txBox="1">
              <a:spLocks noChangeArrowheads="1"/>
            </p:cNvSpPr>
            <p:nvPr/>
          </p:nvSpPr>
          <p:spPr bwMode="auto">
            <a:xfrm>
              <a:off x="1048" y="4289"/>
              <a:ext cx="826" cy="577"/>
            </a:xfrm>
            <a:prstGeom prst="rect">
              <a:avLst/>
            </a:prstGeom>
            <a:noFill/>
            <a:ln w="9525">
              <a:noFill/>
              <a:miter lim="800000"/>
              <a:headEnd/>
              <a:tailEnd/>
            </a:ln>
          </p:spPr>
          <p:txBody>
            <a:bodyPr>
              <a:spAutoFit/>
            </a:bodyPr>
            <a:lstStyle/>
            <a:p>
              <a:pPr eaLnBrk="0" hangingPunct="0"/>
              <a:r>
                <a:rPr lang="en-US" b="0">
                  <a:solidFill>
                    <a:srgbClr val="0000FF"/>
                  </a:solidFill>
                </a:rPr>
                <a:t>AB’      AC’</a:t>
              </a:r>
            </a:p>
            <a:p>
              <a:pPr eaLnBrk="0" hangingPunct="0"/>
              <a:r>
                <a:rPr lang="en-US" b="0">
                  <a:solidFill>
                    <a:srgbClr val="0000FF"/>
                  </a:solidFill>
                </a:rPr>
                <a:t>B’B      C’C</a:t>
              </a:r>
            </a:p>
            <a:p>
              <a:pPr eaLnBrk="0" hangingPunct="0"/>
              <a:endParaRPr lang="en-US" b="0"/>
            </a:p>
          </p:txBody>
        </p:sp>
        <p:sp>
          <p:nvSpPr>
            <p:cNvPr id="5154" name="Line 69"/>
            <p:cNvSpPr>
              <a:spLocks noChangeShapeType="1"/>
            </p:cNvSpPr>
            <p:nvPr/>
          </p:nvSpPr>
          <p:spPr bwMode="auto">
            <a:xfrm>
              <a:off x="1106" y="4490"/>
              <a:ext cx="192" cy="0"/>
            </a:xfrm>
            <a:prstGeom prst="line">
              <a:avLst/>
            </a:prstGeom>
            <a:noFill/>
            <a:ln w="9525">
              <a:solidFill>
                <a:srgbClr val="0000FF"/>
              </a:solidFill>
              <a:round/>
              <a:headEnd/>
              <a:tailEnd/>
            </a:ln>
          </p:spPr>
          <p:txBody>
            <a:bodyPr/>
            <a:lstStyle/>
            <a:p>
              <a:endParaRPr lang="en-US"/>
            </a:p>
          </p:txBody>
        </p:sp>
        <p:sp>
          <p:nvSpPr>
            <p:cNvPr id="5155" name="Line 70"/>
            <p:cNvSpPr>
              <a:spLocks noChangeShapeType="1"/>
            </p:cNvSpPr>
            <p:nvPr/>
          </p:nvSpPr>
          <p:spPr bwMode="auto">
            <a:xfrm>
              <a:off x="1490" y="4490"/>
              <a:ext cx="192" cy="0"/>
            </a:xfrm>
            <a:prstGeom prst="line">
              <a:avLst/>
            </a:prstGeom>
            <a:noFill/>
            <a:ln w="9525">
              <a:solidFill>
                <a:srgbClr val="0000FF"/>
              </a:solidFill>
              <a:round/>
              <a:headEnd/>
              <a:tailEnd/>
            </a:ln>
          </p:spPr>
          <p:txBody>
            <a:bodyPr/>
            <a:lstStyle/>
            <a:p>
              <a:endParaRPr lang="en-US"/>
            </a:p>
          </p:txBody>
        </p:sp>
        <p:sp>
          <p:nvSpPr>
            <p:cNvPr id="5156" name="Text Box 71"/>
            <p:cNvSpPr txBox="1">
              <a:spLocks noChangeArrowheads="1"/>
            </p:cNvSpPr>
            <p:nvPr/>
          </p:nvSpPr>
          <p:spPr bwMode="auto">
            <a:xfrm>
              <a:off x="1336" y="4369"/>
              <a:ext cx="200" cy="231"/>
            </a:xfrm>
            <a:prstGeom prst="rect">
              <a:avLst/>
            </a:prstGeom>
            <a:noFill/>
            <a:ln w="9525">
              <a:noFill/>
              <a:miter lim="800000"/>
              <a:headEnd/>
              <a:tailEnd/>
            </a:ln>
          </p:spPr>
          <p:txBody>
            <a:bodyPr wrap="none">
              <a:spAutoFit/>
            </a:bodyPr>
            <a:lstStyle/>
            <a:p>
              <a:pPr eaLnBrk="0" hangingPunct="0"/>
              <a:r>
                <a:rPr lang="en-US" b="0">
                  <a:solidFill>
                    <a:srgbClr val="0000FF"/>
                  </a:solidFill>
                </a:rPr>
                <a:t>=</a:t>
              </a:r>
            </a:p>
          </p:txBody>
        </p:sp>
        <p:grpSp>
          <p:nvGrpSpPr>
            <p:cNvPr id="8" name="Group 81"/>
            <p:cNvGrpSpPr>
              <a:grpSpLocks/>
            </p:cNvGrpSpPr>
            <p:nvPr/>
          </p:nvGrpSpPr>
          <p:grpSpPr bwMode="auto">
            <a:xfrm>
              <a:off x="1838" y="4296"/>
              <a:ext cx="826" cy="577"/>
              <a:chOff x="2016" y="4146"/>
              <a:chExt cx="826" cy="577"/>
            </a:xfrm>
          </p:grpSpPr>
          <p:sp>
            <p:nvSpPr>
              <p:cNvPr id="5160" name="Text Box 72"/>
              <p:cNvSpPr txBox="1">
                <a:spLocks noChangeArrowheads="1"/>
              </p:cNvSpPr>
              <p:nvPr/>
            </p:nvSpPr>
            <p:spPr bwMode="auto">
              <a:xfrm>
                <a:off x="2016" y="4146"/>
                <a:ext cx="826" cy="577"/>
              </a:xfrm>
              <a:prstGeom prst="rect">
                <a:avLst/>
              </a:prstGeom>
              <a:noFill/>
              <a:ln w="9525">
                <a:noFill/>
                <a:miter lim="800000"/>
                <a:headEnd/>
                <a:tailEnd/>
              </a:ln>
            </p:spPr>
            <p:txBody>
              <a:bodyPr>
                <a:spAutoFit/>
              </a:bodyPr>
              <a:lstStyle/>
              <a:p>
                <a:pPr eaLnBrk="0" hangingPunct="0"/>
                <a:r>
                  <a:rPr lang="en-US" b="0">
                    <a:solidFill>
                      <a:srgbClr val="FF0066"/>
                    </a:solidFill>
                  </a:rPr>
                  <a:t>BB’    CC’</a:t>
                </a:r>
              </a:p>
              <a:p>
                <a:pPr eaLnBrk="0" hangingPunct="0"/>
                <a:r>
                  <a:rPr lang="en-US" b="0">
                    <a:solidFill>
                      <a:srgbClr val="FF0066"/>
                    </a:solidFill>
                  </a:rPr>
                  <a:t>AB     AC</a:t>
                </a:r>
              </a:p>
              <a:p>
                <a:pPr eaLnBrk="0" hangingPunct="0"/>
                <a:endParaRPr lang="en-US" b="0">
                  <a:solidFill>
                    <a:srgbClr val="FF0066"/>
                  </a:solidFill>
                </a:endParaRPr>
              </a:p>
            </p:txBody>
          </p:sp>
          <p:sp>
            <p:nvSpPr>
              <p:cNvPr id="5161" name="Line 73"/>
              <p:cNvSpPr>
                <a:spLocks noChangeShapeType="1"/>
              </p:cNvSpPr>
              <p:nvPr/>
            </p:nvSpPr>
            <p:spPr bwMode="auto">
              <a:xfrm>
                <a:off x="2074" y="4347"/>
                <a:ext cx="192" cy="0"/>
              </a:xfrm>
              <a:prstGeom prst="line">
                <a:avLst/>
              </a:prstGeom>
              <a:noFill/>
              <a:ln w="9525">
                <a:solidFill>
                  <a:srgbClr val="FF0066"/>
                </a:solidFill>
                <a:round/>
                <a:headEnd/>
                <a:tailEnd/>
              </a:ln>
            </p:spPr>
            <p:txBody>
              <a:bodyPr/>
              <a:lstStyle/>
              <a:p>
                <a:endParaRPr lang="en-US"/>
              </a:p>
            </p:txBody>
          </p:sp>
          <p:sp>
            <p:nvSpPr>
              <p:cNvPr id="5162" name="Line 74"/>
              <p:cNvSpPr>
                <a:spLocks noChangeShapeType="1"/>
              </p:cNvSpPr>
              <p:nvPr/>
            </p:nvSpPr>
            <p:spPr bwMode="auto">
              <a:xfrm>
                <a:off x="2402" y="4347"/>
                <a:ext cx="192" cy="0"/>
              </a:xfrm>
              <a:prstGeom prst="line">
                <a:avLst/>
              </a:prstGeom>
              <a:noFill/>
              <a:ln w="9525">
                <a:solidFill>
                  <a:srgbClr val="FF0066"/>
                </a:solidFill>
                <a:round/>
                <a:headEnd/>
                <a:tailEnd/>
              </a:ln>
            </p:spPr>
            <p:txBody>
              <a:bodyPr/>
              <a:lstStyle/>
              <a:p>
                <a:endParaRPr lang="en-US"/>
              </a:p>
            </p:txBody>
          </p:sp>
          <p:sp>
            <p:nvSpPr>
              <p:cNvPr id="5163" name="Text Box 75"/>
              <p:cNvSpPr txBox="1">
                <a:spLocks noChangeArrowheads="1"/>
              </p:cNvSpPr>
              <p:nvPr/>
            </p:nvSpPr>
            <p:spPr bwMode="auto">
              <a:xfrm>
                <a:off x="2258" y="4234"/>
                <a:ext cx="200" cy="231"/>
              </a:xfrm>
              <a:prstGeom prst="rect">
                <a:avLst/>
              </a:prstGeom>
              <a:noFill/>
              <a:ln w="9525">
                <a:noFill/>
                <a:miter lim="800000"/>
                <a:headEnd/>
                <a:tailEnd/>
              </a:ln>
            </p:spPr>
            <p:txBody>
              <a:bodyPr wrap="none">
                <a:spAutoFit/>
              </a:bodyPr>
              <a:lstStyle/>
              <a:p>
                <a:pPr eaLnBrk="0" hangingPunct="0"/>
                <a:r>
                  <a:rPr lang="en-US" b="0">
                    <a:solidFill>
                      <a:srgbClr val="FF0066"/>
                    </a:solidFill>
                  </a:rPr>
                  <a:t>=</a:t>
                </a:r>
              </a:p>
            </p:txBody>
          </p:sp>
        </p:grpSp>
        <p:sp>
          <p:nvSpPr>
            <p:cNvPr id="5158" name="Text Box 77"/>
            <p:cNvSpPr txBox="1">
              <a:spLocks noChangeArrowheads="1"/>
            </p:cNvSpPr>
            <p:nvPr/>
          </p:nvSpPr>
          <p:spPr bwMode="auto">
            <a:xfrm>
              <a:off x="1766" y="4363"/>
              <a:ext cx="156" cy="231"/>
            </a:xfrm>
            <a:prstGeom prst="rect">
              <a:avLst/>
            </a:prstGeom>
            <a:noFill/>
            <a:ln w="9525">
              <a:noFill/>
              <a:miter lim="800000"/>
              <a:headEnd/>
              <a:tailEnd/>
            </a:ln>
          </p:spPr>
          <p:txBody>
            <a:bodyPr wrap="none">
              <a:spAutoFit/>
            </a:bodyPr>
            <a:lstStyle/>
            <a:p>
              <a:r>
                <a:rPr lang="en-US" b="0"/>
                <a:t>;</a:t>
              </a:r>
            </a:p>
          </p:txBody>
        </p:sp>
        <p:sp>
          <p:nvSpPr>
            <p:cNvPr id="5159" name="Text Box 79"/>
            <p:cNvSpPr txBox="1">
              <a:spLocks noChangeArrowheads="1"/>
            </p:cNvSpPr>
            <p:nvPr/>
          </p:nvSpPr>
          <p:spPr bwMode="auto">
            <a:xfrm>
              <a:off x="962" y="4363"/>
              <a:ext cx="156" cy="231"/>
            </a:xfrm>
            <a:prstGeom prst="rect">
              <a:avLst/>
            </a:prstGeom>
            <a:noFill/>
            <a:ln w="9525">
              <a:noFill/>
              <a:miter lim="800000"/>
              <a:headEnd/>
              <a:tailEnd/>
            </a:ln>
          </p:spPr>
          <p:txBody>
            <a:bodyPr wrap="none">
              <a:spAutoFit/>
            </a:bodyPr>
            <a:lstStyle/>
            <a:p>
              <a:r>
                <a:rPr lang="en-US" b="0"/>
                <a:t>;</a:t>
              </a:r>
            </a:p>
          </p:txBody>
        </p:sp>
      </p:grpSp>
      <p:sp>
        <p:nvSpPr>
          <p:cNvPr id="178261" name="Line 85"/>
          <p:cNvSpPr>
            <a:spLocks noChangeShapeType="1"/>
          </p:cNvSpPr>
          <p:nvPr/>
        </p:nvSpPr>
        <p:spPr bwMode="auto">
          <a:xfrm>
            <a:off x="2971800" y="4572000"/>
            <a:ext cx="1143000" cy="0"/>
          </a:xfrm>
          <a:prstGeom prst="line">
            <a:avLst/>
          </a:prstGeom>
          <a:noFill/>
          <a:ln w="9525">
            <a:solidFill>
              <a:srgbClr val="0000FF"/>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grpId="0" nodeType="withEffect">
                                  <p:stCondLst>
                                    <p:cond delay="0"/>
                                  </p:stCondLst>
                                  <p:childTnLst>
                                    <p:animEffect transition="out" filter="box(in)">
                                      <p:cBhvr>
                                        <p:cTn id="6" dur="500"/>
                                        <p:tgtEl>
                                          <p:spTgt spid="178178"/>
                                        </p:tgtEl>
                                      </p:cBhvr>
                                    </p:animEffect>
                                    <p:set>
                                      <p:cBhvr>
                                        <p:cTn id="7" dur="1" fill="hold">
                                          <p:stCondLst>
                                            <p:cond delay="499"/>
                                          </p:stCondLst>
                                        </p:cTn>
                                        <p:tgtEl>
                                          <p:spTgt spid="178178"/>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178207"/>
                                        </p:tgtEl>
                                      </p:cBhvr>
                                    </p:animEffect>
                                    <p:set>
                                      <p:cBhvr>
                                        <p:cTn id="10" dur="1" fill="hold">
                                          <p:stCondLst>
                                            <p:cond delay="499"/>
                                          </p:stCondLst>
                                        </p:cTn>
                                        <p:tgtEl>
                                          <p:spTgt spid="178207"/>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3.33333E-6 3.7037E-6 L 0.19375 -0.39283 " pathEditMode="relative" rAng="0" ptsTypes="AA">
                                      <p:cBhvr>
                                        <p:cTn id="12" dur="1300" fill="hold"/>
                                        <p:tgtEl>
                                          <p:spTgt spid="2"/>
                                        </p:tgtEl>
                                        <p:attrNameLst>
                                          <p:attrName>ppt_x</p:attrName>
                                          <p:attrName>ppt_y</p:attrName>
                                        </p:attrNameLst>
                                      </p:cBhvr>
                                      <p:rCtr x="9700" y="-19700"/>
                                    </p:animMotion>
                                  </p:childTnLst>
                                </p:cTn>
                              </p:par>
                            </p:childTnLst>
                          </p:cTn>
                        </p:par>
                        <p:par>
                          <p:cTn id="13" fill="hold">
                            <p:stCondLst>
                              <p:cond delay="1300"/>
                            </p:stCondLst>
                            <p:childTnLst>
                              <p:par>
                                <p:cTn id="14" presetID="10" presetClass="entr" presetSubtype="0" fill="hold" grpId="0" nodeType="afterEffect">
                                  <p:stCondLst>
                                    <p:cond delay="0"/>
                                  </p:stCondLst>
                                  <p:childTnLst>
                                    <p:set>
                                      <p:cBhvr>
                                        <p:cTn id="15" dur="1" fill="hold">
                                          <p:stCondLst>
                                            <p:cond delay="0"/>
                                          </p:stCondLst>
                                        </p:cTn>
                                        <p:tgtEl>
                                          <p:spTgt spid="178228"/>
                                        </p:tgtEl>
                                        <p:attrNameLst>
                                          <p:attrName>style.visibility</p:attrName>
                                        </p:attrNameLst>
                                      </p:cBhvr>
                                      <p:to>
                                        <p:strVal val="visible"/>
                                      </p:to>
                                    </p:set>
                                    <p:animEffect transition="in" filter="fade">
                                      <p:cBhvr>
                                        <p:cTn id="16" dur="1000"/>
                                        <p:tgtEl>
                                          <p:spTgt spid="1782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8227"/>
                                        </p:tgtEl>
                                        <p:attrNameLst>
                                          <p:attrName>style.visibility</p:attrName>
                                        </p:attrNameLst>
                                      </p:cBhvr>
                                      <p:to>
                                        <p:strVal val="visible"/>
                                      </p:to>
                                    </p:set>
                                    <p:animEffect transition="in" filter="fade">
                                      <p:cBhvr>
                                        <p:cTn id="19" dur="1000"/>
                                        <p:tgtEl>
                                          <p:spTgt spid="17822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8261"/>
                                        </p:tgtEl>
                                        <p:attrNameLst>
                                          <p:attrName>style.visibility</p:attrName>
                                        </p:attrNameLst>
                                      </p:cBhvr>
                                      <p:to>
                                        <p:strVal val="visible"/>
                                      </p:to>
                                    </p:set>
                                    <p:animEffect transition="in" filter="fade">
                                      <p:cBhvr>
                                        <p:cTn id="25" dur="500"/>
                                        <p:tgtEl>
                                          <p:spTgt spid="17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92" grpId="0"/>
      <p:bldP spid="178193" grpId="0"/>
      <p:bldP spid="178194" grpId="0"/>
      <p:bldP spid="178195" grpId="0"/>
      <p:bldP spid="178207" grpId="0"/>
      <p:bldP spid="178227" grpId="0"/>
      <p:bldP spid="178228" grpId="0"/>
      <p:bldP spid="1782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a:grpSpLocks/>
          </p:cNvGrpSpPr>
          <p:nvPr/>
        </p:nvGrpSpPr>
        <p:grpSpPr bwMode="auto">
          <a:xfrm>
            <a:off x="3429000" y="457200"/>
            <a:ext cx="4419600" cy="2957513"/>
            <a:chOff x="2688" y="432"/>
            <a:chExt cx="2784" cy="1863"/>
          </a:xfrm>
        </p:grpSpPr>
        <p:sp>
          <p:nvSpPr>
            <p:cNvPr id="20538" name="Line 75"/>
            <p:cNvSpPr>
              <a:spLocks noChangeShapeType="1"/>
            </p:cNvSpPr>
            <p:nvPr/>
          </p:nvSpPr>
          <p:spPr bwMode="auto">
            <a:xfrm>
              <a:off x="2832" y="1968"/>
              <a:ext cx="2544" cy="0"/>
            </a:xfrm>
            <a:prstGeom prst="line">
              <a:avLst/>
            </a:prstGeom>
            <a:noFill/>
            <a:ln w="28575">
              <a:solidFill>
                <a:srgbClr val="0000FF"/>
              </a:solidFill>
              <a:round/>
              <a:headEnd/>
              <a:tailEnd/>
            </a:ln>
          </p:spPr>
          <p:txBody>
            <a:bodyPr/>
            <a:lstStyle/>
            <a:p>
              <a:endParaRPr lang="en-US"/>
            </a:p>
          </p:txBody>
        </p:sp>
        <p:sp>
          <p:nvSpPr>
            <p:cNvPr id="20539" name="Line 76"/>
            <p:cNvSpPr>
              <a:spLocks noChangeShapeType="1"/>
            </p:cNvSpPr>
            <p:nvPr/>
          </p:nvSpPr>
          <p:spPr bwMode="auto">
            <a:xfrm flipH="1">
              <a:off x="2832" y="720"/>
              <a:ext cx="672" cy="1248"/>
            </a:xfrm>
            <a:prstGeom prst="line">
              <a:avLst/>
            </a:prstGeom>
            <a:noFill/>
            <a:ln w="28575">
              <a:solidFill>
                <a:srgbClr val="0000FF"/>
              </a:solidFill>
              <a:round/>
              <a:headEnd/>
              <a:tailEnd/>
            </a:ln>
          </p:spPr>
          <p:txBody>
            <a:bodyPr/>
            <a:lstStyle/>
            <a:p>
              <a:endParaRPr lang="en-US"/>
            </a:p>
          </p:txBody>
        </p:sp>
        <p:sp>
          <p:nvSpPr>
            <p:cNvPr id="20540" name="Line 77"/>
            <p:cNvSpPr>
              <a:spLocks noChangeShapeType="1"/>
            </p:cNvSpPr>
            <p:nvPr/>
          </p:nvSpPr>
          <p:spPr bwMode="auto">
            <a:xfrm>
              <a:off x="3504" y="720"/>
              <a:ext cx="1872" cy="1248"/>
            </a:xfrm>
            <a:prstGeom prst="line">
              <a:avLst/>
            </a:prstGeom>
            <a:noFill/>
            <a:ln w="28575">
              <a:solidFill>
                <a:srgbClr val="0000FF"/>
              </a:solidFill>
              <a:round/>
              <a:headEnd/>
              <a:tailEnd/>
            </a:ln>
          </p:spPr>
          <p:txBody>
            <a:bodyPr/>
            <a:lstStyle/>
            <a:p>
              <a:endParaRPr lang="en-US"/>
            </a:p>
          </p:txBody>
        </p:sp>
        <p:sp>
          <p:nvSpPr>
            <p:cNvPr id="20541" name="Line 78"/>
            <p:cNvSpPr>
              <a:spLocks noChangeShapeType="1"/>
            </p:cNvSpPr>
            <p:nvPr/>
          </p:nvSpPr>
          <p:spPr bwMode="auto">
            <a:xfrm flipH="1" flipV="1">
              <a:off x="3291" y="1110"/>
              <a:ext cx="1440" cy="432"/>
            </a:xfrm>
            <a:prstGeom prst="line">
              <a:avLst/>
            </a:prstGeom>
            <a:noFill/>
            <a:ln w="28575">
              <a:solidFill>
                <a:srgbClr val="0000FF"/>
              </a:solidFill>
              <a:round/>
              <a:headEnd/>
              <a:tailEnd/>
            </a:ln>
          </p:spPr>
          <p:txBody>
            <a:bodyPr/>
            <a:lstStyle/>
            <a:p>
              <a:endParaRPr lang="en-US"/>
            </a:p>
          </p:txBody>
        </p:sp>
        <p:sp>
          <p:nvSpPr>
            <p:cNvPr id="20542" name="Text Box 79"/>
            <p:cNvSpPr txBox="1">
              <a:spLocks noChangeArrowheads="1"/>
            </p:cNvSpPr>
            <p:nvPr/>
          </p:nvSpPr>
          <p:spPr bwMode="auto">
            <a:xfrm>
              <a:off x="3312" y="432"/>
              <a:ext cx="192" cy="327"/>
            </a:xfrm>
            <a:prstGeom prst="rect">
              <a:avLst/>
            </a:prstGeom>
            <a:noFill/>
            <a:ln w="9525">
              <a:noFill/>
              <a:miter lim="800000"/>
              <a:headEnd/>
              <a:tailEnd/>
            </a:ln>
          </p:spPr>
          <p:txBody>
            <a:bodyPr>
              <a:spAutoFit/>
            </a:bodyPr>
            <a:lstStyle/>
            <a:p>
              <a:pPr>
                <a:spcBef>
                  <a:spcPct val="50000"/>
                </a:spcBef>
              </a:pPr>
              <a:r>
                <a:rPr lang="en-US" sz="2800" b="0">
                  <a:solidFill>
                    <a:srgbClr val="0000FF"/>
                  </a:solidFill>
                  <a:latin typeface=".VnTime" pitchFamily="34" charset="0"/>
                </a:rPr>
                <a:t>A</a:t>
              </a:r>
            </a:p>
          </p:txBody>
        </p:sp>
        <p:sp>
          <p:nvSpPr>
            <p:cNvPr id="20543" name="Text Box 80"/>
            <p:cNvSpPr txBox="1">
              <a:spLocks noChangeArrowheads="1"/>
            </p:cNvSpPr>
            <p:nvPr/>
          </p:nvSpPr>
          <p:spPr bwMode="auto">
            <a:xfrm>
              <a:off x="2688" y="1968"/>
              <a:ext cx="192" cy="327"/>
            </a:xfrm>
            <a:prstGeom prst="rect">
              <a:avLst/>
            </a:prstGeom>
            <a:noFill/>
            <a:ln w="9525">
              <a:noFill/>
              <a:miter lim="800000"/>
              <a:headEnd/>
              <a:tailEnd/>
            </a:ln>
          </p:spPr>
          <p:txBody>
            <a:bodyPr>
              <a:spAutoFit/>
            </a:bodyPr>
            <a:lstStyle/>
            <a:p>
              <a:pPr>
                <a:spcBef>
                  <a:spcPct val="50000"/>
                </a:spcBef>
              </a:pPr>
              <a:r>
                <a:rPr lang="en-US" sz="2800" b="0">
                  <a:solidFill>
                    <a:srgbClr val="0000FF"/>
                  </a:solidFill>
                  <a:latin typeface=".VnTime" pitchFamily="34" charset="0"/>
                </a:rPr>
                <a:t>B</a:t>
              </a:r>
            </a:p>
          </p:txBody>
        </p:sp>
        <p:sp>
          <p:nvSpPr>
            <p:cNvPr id="20544" name="Text Box 81"/>
            <p:cNvSpPr txBox="1">
              <a:spLocks noChangeArrowheads="1"/>
            </p:cNvSpPr>
            <p:nvPr/>
          </p:nvSpPr>
          <p:spPr bwMode="auto">
            <a:xfrm>
              <a:off x="5280" y="1920"/>
              <a:ext cx="192" cy="327"/>
            </a:xfrm>
            <a:prstGeom prst="rect">
              <a:avLst/>
            </a:prstGeom>
            <a:noFill/>
            <a:ln w="9525">
              <a:noFill/>
              <a:miter lim="800000"/>
              <a:headEnd/>
              <a:tailEnd/>
            </a:ln>
          </p:spPr>
          <p:txBody>
            <a:bodyPr>
              <a:spAutoFit/>
            </a:bodyPr>
            <a:lstStyle/>
            <a:p>
              <a:pPr>
                <a:spcBef>
                  <a:spcPct val="50000"/>
                </a:spcBef>
              </a:pPr>
              <a:r>
                <a:rPr lang="en-US" sz="2800" b="0">
                  <a:solidFill>
                    <a:srgbClr val="0000FF"/>
                  </a:solidFill>
                  <a:latin typeface=".VnTime" pitchFamily="34" charset="0"/>
                </a:rPr>
                <a:t>C</a:t>
              </a:r>
            </a:p>
          </p:txBody>
        </p:sp>
        <p:sp>
          <p:nvSpPr>
            <p:cNvPr id="20545" name="Text Box 82"/>
            <p:cNvSpPr txBox="1">
              <a:spLocks noChangeArrowheads="1"/>
            </p:cNvSpPr>
            <p:nvPr/>
          </p:nvSpPr>
          <p:spPr bwMode="auto">
            <a:xfrm>
              <a:off x="2880" y="1008"/>
              <a:ext cx="288" cy="327"/>
            </a:xfrm>
            <a:prstGeom prst="rect">
              <a:avLst/>
            </a:prstGeom>
            <a:noFill/>
            <a:ln w="9525">
              <a:noFill/>
              <a:miter lim="800000"/>
              <a:headEnd/>
              <a:tailEnd/>
            </a:ln>
          </p:spPr>
          <p:txBody>
            <a:bodyPr>
              <a:spAutoFit/>
            </a:bodyPr>
            <a:lstStyle/>
            <a:p>
              <a:pPr>
                <a:spcBef>
                  <a:spcPct val="50000"/>
                </a:spcBef>
              </a:pPr>
              <a:r>
                <a:rPr lang="en-US" sz="2800" b="0">
                  <a:solidFill>
                    <a:srgbClr val="0000FF"/>
                  </a:solidFill>
                  <a:latin typeface=".VnTime" pitchFamily="34" charset="0"/>
                </a:rPr>
                <a:t>M</a:t>
              </a:r>
            </a:p>
          </p:txBody>
        </p:sp>
        <p:sp>
          <p:nvSpPr>
            <p:cNvPr id="20546" name="Text Box 83"/>
            <p:cNvSpPr txBox="1">
              <a:spLocks noChangeArrowheads="1"/>
            </p:cNvSpPr>
            <p:nvPr/>
          </p:nvSpPr>
          <p:spPr bwMode="auto">
            <a:xfrm>
              <a:off x="4800" y="1296"/>
              <a:ext cx="192" cy="327"/>
            </a:xfrm>
            <a:prstGeom prst="rect">
              <a:avLst/>
            </a:prstGeom>
            <a:noFill/>
            <a:ln w="9525">
              <a:noFill/>
              <a:miter lim="800000"/>
              <a:headEnd/>
              <a:tailEnd/>
            </a:ln>
          </p:spPr>
          <p:txBody>
            <a:bodyPr>
              <a:spAutoFit/>
            </a:bodyPr>
            <a:lstStyle/>
            <a:p>
              <a:pPr>
                <a:spcBef>
                  <a:spcPct val="50000"/>
                </a:spcBef>
              </a:pPr>
              <a:r>
                <a:rPr lang="en-US" sz="2800" b="0">
                  <a:solidFill>
                    <a:srgbClr val="0000FF"/>
                  </a:solidFill>
                  <a:latin typeface=".VnTime" pitchFamily="34" charset="0"/>
                </a:rPr>
                <a:t>N</a:t>
              </a:r>
            </a:p>
          </p:txBody>
        </p:sp>
        <p:sp>
          <p:nvSpPr>
            <p:cNvPr id="20547" name="Text Box 84"/>
            <p:cNvSpPr txBox="1">
              <a:spLocks noChangeArrowheads="1"/>
            </p:cNvSpPr>
            <p:nvPr/>
          </p:nvSpPr>
          <p:spPr bwMode="auto">
            <a:xfrm>
              <a:off x="4032" y="864"/>
              <a:ext cx="336"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10</a:t>
              </a:r>
            </a:p>
          </p:txBody>
        </p:sp>
        <p:sp>
          <p:nvSpPr>
            <p:cNvPr id="20548" name="Text Box 85"/>
            <p:cNvSpPr txBox="1">
              <a:spLocks noChangeArrowheads="1"/>
            </p:cNvSpPr>
            <p:nvPr/>
          </p:nvSpPr>
          <p:spPr bwMode="auto">
            <a:xfrm>
              <a:off x="3192" y="708"/>
              <a:ext cx="144"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4</a:t>
              </a:r>
            </a:p>
          </p:txBody>
        </p:sp>
        <p:sp>
          <p:nvSpPr>
            <p:cNvPr id="20549" name="Text Box 86"/>
            <p:cNvSpPr txBox="1">
              <a:spLocks noChangeArrowheads="1"/>
            </p:cNvSpPr>
            <p:nvPr/>
          </p:nvSpPr>
          <p:spPr bwMode="auto">
            <a:xfrm>
              <a:off x="2784" y="1440"/>
              <a:ext cx="19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8</a:t>
              </a:r>
            </a:p>
          </p:txBody>
        </p:sp>
        <p:sp>
          <p:nvSpPr>
            <p:cNvPr id="20550" name="Text Box 87"/>
            <p:cNvSpPr txBox="1">
              <a:spLocks noChangeArrowheads="1"/>
            </p:cNvSpPr>
            <p:nvPr/>
          </p:nvSpPr>
          <p:spPr bwMode="auto">
            <a:xfrm>
              <a:off x="5088" y="1536"/>
              <a:ext cx="19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5</a:t>
              </a:r>
            </a:p>
          </p:txBody>
        </p:sp>
      </p:grpSp>
      <p:sp>
        <p:nvSpPr>
          <p:cNvPr id="20483" name="Rectangle 13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20484" name="Text Box 13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180371" name="Text Box 147"/>
          <p:cNvSpPr txBox="1">
            <a:spLocks noChangeArrowheads="1"/>
          </p:cNvSpPr>
          <p:nvPr/>
        </p:nvSpPr>
        <p:spPr bwMode="auto">
          <a:xfrm>
            <a:off x="228600" y="1004888"/>
            <a:ext cx="3633788" cy="519112"/>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rPr>
              <a:t>Nhận xét bài giải sau?</a:t>
            </a:r>
            <a:r>
              <a:rPr lang="en-US" sz="2800" b="0">
                <a:solidFill>
                  <a:srgbClr val="0000FF"/>
                </a:solidFill>
                <a:latin typeface="Times New Roman" pitchFamily="18" charset="0"/>
              </a:rPr>
              <a:t> </a:t>
            </a:r>
          </a:p>
        </p:txBody>
      </p:sp>
      <p:grpSp>
        <p:nvGrpSpPr>
          <p:cNvPr id="3" name="Group 155"/>
          <p:cNvGrpSpPr>
            <a:grpSpLocks/>
          </p:cNvGrpSpPr>
          <p:nvPr/>
        </p:nvGrpSpPr>
        <p:grpSpPr bwMode="auto">
          <a:xfrm>
            <a:off x="685800" y="3519488"/>
            <a:ext cx="7162800" cy="2500312"/>
            <a:chOff x="384" y="2265"/>
            <a:chExt cx="4512" cy="1575"/>
          </a:xfrm>
        </p:grpSpPr>
        <p:sp>
          <p:nvSpPr>
            <p:cNvPr id="20487" name="Text Box 88"/>
            <p:cNvSpPr txBox="1">
              <a:spLocks noChangeArrowheads="1"/>
            </p:cNvSpPr>
            <p:nvPr/>
          </p:nvSpPr>
          <p:spPr bwMode="auto">
            <a:xfrm>
              <a:off x="384" y="2265"/>
              <a:ext cx="1200" cy="327"/>
            </a:xfrm>
            <a:prstGeom prst="rect">
              <a:avLst/>
            </a:prstGeom>
            <a:noFill/>
            <a:ln w="9525">
              <a:noFill/>
              <a:miter lim="800000"/>
              <a:headEnd/>
              <a:tailEnd/>
            </a:ln>
          </p:spPr>
          <p:txBody>
            <a:bodyPr>
              <a:spAutoFit/>
            </a:bodyPr>
            <a:lstStyle/>
            <a:p>
              <a:pPr>
                <a:spcBef>
                  <a:spcPct val="50000"/>
                </a:spcBef>
              </a:pPr>
              <a:r>
                <a:rPr lang="en-US" sz="2800" b="0">
                  <a:solidFill>
                    <a:srgbClr val="0000FF"/>
                  </a:solidFill>
                  <a:latin typeface=".VnTime" pitchFamily="34" charset="0"/>
                </a:rPr>
                <a:t>X</a:t>
              </a:r>
              <a:r>
                <a:rPr lang="en-US" b="0">
                  <a:solidFill>
                    <a:srgbClr val="0000FF"/>
                  </a:solidFill>
                </a:rPr>
                <a:t>ét      ABC có:</a:t>
              </a:r>
              <a:endParaRPr lang="en-US" sz="2800" b="0">
                <a:solidFill>
                  <a:srgbClr val="0000FF"/>
                </a:solidFill>
                <a:latin typeface=".VnTime" pitchFamily="34" charset="0"/>
              </a:endParaRPr>
            </a:p>
          </p:txBody>
        </p:sp>
        <p:sp>
          <p:nvSpPr>
            <p:cNvPr id="20488" name="Text Box 89"/>
            <p:cNvSpPr txBox="1">
              <a:spLocks noChangeArrowheads="1"/>
            </p:cNvSpPr>
            <p:nvPr/>
          </p:nvSpPr>
          <p:spPr bwMode="auto">
            <a:xfrm>
              <a:off x="432" y="2697"/>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AM</a:t>
              </a:r>
            </a:p>
          </p:txBody>
        </p:sp>
        <p:sp>
          <p:nvSpPr>
            <p:cNvPr id="20489" name="Text Box 90"/>
            <p:cNvSpPr txBox="1">
              <a:spLocks noChangeArrowheads="1"/>
            </p:cNvSpPr>
            <p:nvPr/>
          </p:nvSpPr>
          <p:spPr bwMode="auto">
            <a:xfrm>
              <a:off x="456" y="2913"/>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MB</a:t>
              </a:r>
            </a:p>
          </p:txBody>
        </p:sp>
        <p:sp>
          <p:nvSpPr>
            <p:cNvPr id="20490" name="Text Box 91"/>
            <p:cNvSpPr txBox="1">
              <a:spLocks noChangeArrowheads="1"/>
            </p:cNvSpPr>
            <p:nvPr/>
          </p:nvSpPr>
          <p:spPr bwMode="auto">
            <a:xfrm>
              <a:off x="1056" y="2679"/>
              <a:ext cx="288"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4</a:t>
              </a:r>
            </a:p>
          </p:txBody>
        </p:sp>
        <p:sp>
          <p:nvSpPr>
            <p:cNvPr id="20491" name="Text Box 92"/>
            <p:cNvSpPr txBox="1">
              <a:spLocks noChangeArrowheads="1"/>
            </p:cNvSpPr>
            <p:nvPr/>
          </p:nvSpPr>
          <p:spPr bwMode="auto">
            <a:xfrm>
              <a:off x="1056" y="2901"/>
              <a:ext cx="240"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8</a:t>
              </a:r>
            </a:p>
          </p:txBody>
        </p:sp>
        <p:sp>
          <p:nvSpPr>
            <p:cNvPr id="20492" name="Text Box 93"/>
            <p:cNvSpPr txBox="1">
              <a:spLocks noChangeArrowheads="1"/>
            </p:cNvSpPr>
            <p:nvPr/>
          </p:nvSpPr>
          <p:spPr bwMode="auto">
            <a:xfrm>
              <a:off x="1065" y="3204"/>
              <a:ext cx="288"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5</a:t>
              </a:r>
            </a:p>
          </p:txBody>
        </p:sp>
        <p:sp>
          <p:nvSpPr>
            <p:cNvPr id="20493" name="Text Box 94"/>
            <p:cNvSpPr txBox="1">
              <a:spLocks noChangeArrowheads="1"/>
            </p:cNvSpPr>
            <p:nvPr/>
          </p:nvSpPr>
          <p:spPr bwMode="auto">
            <a:xfrm>
              <a:off x="1020" y="3441"/>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10</a:t>
              </a:r>
            </a:p>
          </p:txBody>
        </p:sp>
        <p:sp>
          <p:nvSpPr>
            <p:cNvPr id="20494" name="Line 95"/>
            <p:cNvSpPr>
              <a:spLocks noChangeShapeType="1"/>
            </p:cNvSpPr>
            <p:nvPr/>
          </p:nvSpPr>
          <p:spPr bwMode="auto">
            <a:xfrm>
              <a:off x="480" y="2949"/>
              <a:ext cx="336" cy="0"/>
            </a:xfrm>
            <a:prstGeom prst="line">
              <a:avLst/>
            </a:prstGeom>
            <a:noFill/>
            <a:ln w="9525">
              <a:solidFill>
                <a:srgbClr val="0000FF"/>
              </a:solidFill>
              <a:round/>
              <a:headEnd/>
              <a:tailEnd/>
            </a:ln>
          </p:spPr>
          <p:txBody>
            <a:bodyPr/>
            <a:lstStyle/>
            <a:p>
              <a:endParaRPr lang="en-US"/>
            </a:p>
          </p:txBody>
        </p:sp>
        <p:sp>
          <p:nvSpPr>
            <p:cNvPr id="20495" name="Line 96"/>
            <p:cNvSpPr>
              <a:spLocks noChangeShapeType="1"/>
            </p:cNvSpPr>
            <p:nvPr/>
          </p:nvSpPr>
          <p:spPr bwMode="auto">
            <a:xfrm>
              <a:off x="1086" y="2937"/>
              <a:ext cx="144" cy="0"/>
            </a:xfrm>
            <a:prstGeom prst="line">
              <a:avLst/>
            </a:prstGeom>
            <a:noFill/>
            <a:ln w="9525">
              <a:solidFill>
                <a:srgbClr val="0000FF"/>
              </a:solidFill>
              <a:round/>
              <a:headEnd/>
              <a:tailEnd/>
            </a:ln>
          </p:spPr>
          <p:txBody>
            <a:bodyPr/>
            <a:lstStyle/>
            <a:p>
              <a:endParaRPr lang="en-US"/>
            </a:p>
          </p:txBody>
        </p:sp>
        <p:sp>
          <p:nvSpPr>
            <p:cNvPr id="20496" name="Line 97"/>
            <p:cNvSpPr>
              <a:spLocks noChangeShapeType="1"/>
            </p:cNvSpPr>
            <p:nvPr/>
          </p:nvSpPr>
          <p:spPr bwMode="auto">
            <a:xfrm>
              <a:off x="1080" y="3465"/>
              <a:ext cx="156" cy="0"/>
            </a:xfrm>
            <a:prstGeom prst="line">
              <a:avLst/>
            </a:prstGeom>
            <a:noFill/>
            <a:ln w="9525">
              <a:solidFill>
                <a:schemeClr val="tx1"/>
              </a:solidFill>
              <a:round/>
              <a:headEnd/>
              <a:tailEnd/>
            </a:ln>
          </p:spPr>
          <p:txBody>
            <a:bodyPr/>
            <a:lstStyle/>
            <a:p>
              <a:endParaRPr lang="en-US"/>
            </a:p>
          </p:txBody>
        </p:sp>
        <p:grpSp>
          <p:nvGrpSpPr>
            <p:cNvPr id="4" name="Group 98"/>
            <p:cNvGrpSpPr>
              <a:grpSpLocks/>
            </p:cNvGrpSpPr>
            <p:nvPr/>
          </p:nvGrpSpPr>
          <p:grpSpPr bwMode="auto">
            <a:xfrm>
              <a:off x="854" y="3439"/>
              <a:ext cx="144" cy="48"/>
              <a:chOff x="4704" y="2736"/>
              <a:chExt cx="144" cy="48"/>
            </a:xfrm>
          </p:grpSpPr>
          <p:sp>
            <p:nvSpPr>
              <p:cNvPr id="20536" name="Line 99"/>
              <p:cNvSpPr>
                <a:spLocks noChangeShapeType="1"/>
              </p:cNvSpPr>
              <p:nvPr/>
            </p:nvSpPr>
            <p:spPr bwMode="auto">
              <a:xfrm>
                <a:off x="4704" y="2736"/>
                <a:ext cx="144" cy="0"/>
              </a:xfrm>
              <a:prstGeom prst="line">
                <a:avLst/>
              </a:prstGeom>
              <a:noFill/>
              <a:ln w="9525">
                <a:solidFill>
                  <a:srgbClr val="0000FF"/>
                </a:solidFill>
                <a:round/>
                <a:headEnd/>
                <a:tailEnd/>
              </a:ln>
            </p:spPr>
            <p:txBody>
              <a:bodyPr/>
              <a:lstStyle/>
              <a:p>
                <a:endParaRPr lang="en-US"/>
              </a:p>
            </p:txBody>
          </p:sp>
          <p:sp>
            <p:nvSpPr>
              <p:cNvPr id="20537" name="Line 100"/>
              <p:cNvSpPr>
                <a:spLocks noChangeShapeType="1"/>
              </p:cNvSpPr>
              <p:nvPr/>
            </p:nvSpPr>
            <p:spPr bwMode="auto">
              <a:xfrm>
                <a:off x="4704" y="2784"/>
                <a:ext cx="144" cy="0"/>
              </a:xfrm>
              <a:prstGeom prst="line">
                <a:avLst/>
              </a:prstGeom>
              <a:noFill/>
              <a:ln w="9525">
                <a:solidFill>
                  <a:srgbClr val="0000FF"/>
                </a:solidFill>
                <a:round/>
                <a:headEnd/>
                <a:tailEnd/>
              </a:ln>
            </p:spPr>
            <p:txBody>
              <a:bodyPr/>
              <a:lstStyle/>
              <a:p>
                <a:endParaRPr lang="en-US"/>
              </a:p>
            </p:txBody>
          </p:sp>
        </p:grpSp>
        <p:grpSp>
          <p:nvGrpSpPr>
            <p:cNvPr id="5" name="Group 101"/>
            <p:cNvGrpSpPr>
              <a:grpSpLocks/>
            </p:cNvGrpSpPr>
            <p:nvPr/>
          </p:nvGrpSpPr>
          <p:grpSpPr bwMode="auto">
            <a:xfrm>
              <a:off x="873" y="2920"/>
              <a:ext cx="144" cy="48"/>
              <a:chOff x="4704" y="2736"/>
              <a:chExt cx="144" cy="48"/>
            </a:xfrm>
          </p:grpSpPr>
          <p:sp>
            <p:nvSpPr>
              <p:cNvPr id="20534" name="Line 102"/>
              <p:cNvSpPr>
                <a:spLocks noChangeShapeType="1"/>
              </p:cNvSpPr>
              <p:nvPr/>
            </p:nvSpPr>
            <p:spPr bwMode="auto">
              <a:xfrm>
                <a:off x="4704" y="2736"/>
                <a:ext cx="144" cy="0"/>
              </a:xfrm>
              <a:prstGeom prst="line">
                <a:avLst/>
              </a:prstGeom>
              <a:noFill/>
              <a:ln w="9525">
                <a:solidFill>
                  <a:srgbClr val="0000FF"/>
                </a:solidFill>
                <a:round/>
                <a:headEnd/>
                <a:tailEnd/>
              </a:ln>
            </p:spPr>
            <p:txBody>
              <a:bodyPr/>
              <a:lstStyle/>
              <a:p>
                <a:endParaRPr lang="en-US"/>
              </a:p>
            </p:txBody>
          </p:sp>
          <p:sp>
            <p:nvSpPr>
              <p:cNvPr id="20535" name="Line 103"/>
              <p:cNvSpPr>
                <a:spLocks noChangeShapeType="1"/>
              </p:cNvSpPr>
              <p:nvPr/>
            </p:nvSpPr>
            <p:spPr bwMode="auto">
              <a:xfrm>
                <a:off x="4704" y="2784"/>
                <a:ext cx="144" cy="0"/>
              </a:xfrm>
              <a:prstGeom prst="line">
                <a:avLst/>
              </a:prstGeom>
              <a:noFill/>
              <a:ln w="9525">
                <a:solidFill>
                  <a:srgbClr val="0000FF"/>
                </a:solidFill>
                <a:round/>
                <a:headEnd/>
                <a:tailEnd/>
              </a:ln>
            </p:spPr>
            <p:txBody>
              <a:bodyPr/>
              <a:lstStyle/>
              <a:p>
                <a:endParaRPr lang="en-US"/>
              </a:p>
            </p:txBody>
          </p:sp>
        </p:grpSp>
        <p:sp>
          <p:nvSpPr>
            <p:cNvPr id="20499" name="Text Box 104"/>
            <p:cNvSpPr txBox="1">
              <a:spLocks noChangeArrowheads="1"/>
            </p:cNvSpPr>
            <p:nvPr/>
          </p:nvSpPr>
          <p:spPr bwMode="auto">
            <a:xfrm>
              <a:off x="420" y="3225"/>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NC</a:t>
              </a:r>
            </a:p>
          </p:txBody>
        </p:sp>
        <p:sp>
          <p:nvSpPr>
            <p:cNvPr id="20500" name="Text Box 105"/>
            <p:cNvSpPr txBox="1">
              <a:spLocks noChangeArrowheads="1"/>
            </p:cNvSpPr>
            <p:nvPr/>
          </p:nvSpPr>
          <p:spPr bwMode="auto">
            <a:xfrm>
              <a:off x="420" y="3441"/>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AN</a:t>
              </a:r>
            </a:p>
          </p:txBody>
        </p:sp>
        <p:sp>
          <p:nvSpPr>
            <p:cNvPr id="20501" name="Line 106"/>
            <p:cNvSpPr>
              <a:spLocks noChangeShapeType="1"/>
            </p:cNvSpPr>
            <p:nvPr/>
          </p:nvSpPr>
          <p:spPr bwMode="auto">
            <a:xfrm>
              <a:off x="480" y="3465"/>
              <a:ext cx="276" cy="0"/>
            </a:xfrm>
            <a:prstGeom prst="line">
              <a:avLst/>
            </a:prstGeom>
            <a:noFill/>
            <a:ln w="9525">
              <a:solidFill>
                <a:srgbClr val="0000FF"/>
              </a:solidFill>
              <a:round/>
              <a:headEnd/>
              <a:tailEnd/>
            </a:ln>
          </p:spPr>
          <p:txBody>
            <a:bodyPr/>
            <a:lstStyle/>
            <a:p>
              <a:endParaRPr lang="en-US"/>
            </a:p>
          </p:txBody>
        </p:sp>
        <p:grpSp>
          <p:nvGrpSpPr>
            <p:cNvPr id="6" name="Group 107"/>
            <p:cNvGrpSpPr>
              <a:grpSpLocks/>
            </p:cNvGrpSpPr>
            <p:nvPr/>
          </p:nvGrpSpPr>
          <p:grpSpPr bwMode="auto">
            <a:xfrm>
              <a:off x="1299" y="2916"/>
              <a:ext cx="144" cy="48"/>
              <a:chOff x="4704" y="2736"/>
              <a:chExt cx="144" cy="48"/>
            </a:xfrm>
          </p:grpSpPr>
          <p:sp>
            <p:nvSpPr>
              <p:cNvPr id="20532" name="Line 108"/>
              <p:cNvSpPr>
                <a:spLocks noChangeShapeType="1"/>
              </p:cNvSpPr>
              <p:nvPr/>
            </p:nvSpPr>
            <p:spPr bwMode="auto">
              <a:xfrm>
                <a:off x="4704" y="2736"/>
                <a:ext cx="144" cy="0"/>
              </a:xfrm>
              <a:prstGeom prst="line">
                <a:avLst/>
              </a:prstGeom>
              <a:noFill/>
              <a:ln w="9525">
                <a:solidFill>
                  <a:srgbClr val="0000FF"/>
                </a:solidFill>
                <a:round/>
                <a:headEnd/>
                <a:tailEnd/>
              </a:ln>
            </p:spPr>
            <p:txBody>
              <a:bodyPr/>
              <a:lstStyle/>
              <a:p>
                <a:endParaRPr lang="en-US"/>
              </a:p>
            </p:txBody>
          </p:sp>
          <p:sp>
            <p:nvSpPr>
              <p:cNvPr id="20533" name="Line 109"/>
              <p:cNvSpPr>
                <a:spLocks noChangeShapeType="1"/>
              </p:cNvSpPr>
              <p:nvPr/>
            </p:nvSpPr>
            <p:spPr bwMode="auto">
              <a:xfrm>
                <a:off x="4704" y="2784"/>
                <a:ext cx="144" cy="0"/>
              </a:xfrm>
              <a:prstGeom prst="line">
                <a:avLst/>
              </a:prstGeom>
              <a:noFill/>
              <a:ln w="9525">
                <a:solidFill>
                  <a:srgbClr val="0000FF"/>
                </a:solidFill>
                <a:round/>
                <a:headEnd/>
                <a:tailEnd/>
              </a:ln>
            </p:spPr>
            <p:txBody>
              <a:bodyPr/>
              <a:lstStyle/>
              <a:p>
                <a:endParaRPr lang="en-US"/>
              </a:p>
            </p:txBody>
          </p:sp>
        </p:grpSp>
        <p:sp>
          <p:nvSpPr>
            <p:cNvPr id="20503" name="Text Box 110"/>
            <p:cNvSpPr txBox="1">
              <a:spLocks noChangeArrowheads="1"/>
            </p:cNvSpPr>
            <p:nvPr/>
          </p:nvSpPr>
          <p:spPr bwMode="auto">
            <a:xfrm>
              <a:off x="1488" y="2640"/>
              <a:ext cx="288"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1</a:t>
              </a:r>
            </a:p>
          </p:txBody>
        </p:sp>
        <p:sp>
          <p:nvSpPr>
            <p:cNvPr id="20504" name="Text Box 111"/>
            <p:cNvSpPr txBox="1">
              <a:spLocks noChangeArrowheads="1"/>
            </p:cNvSpPr>
            <p:nvPr/>
          </p:nvSpPr>
          <p:spPr bwMode="auto">
            <a:xfrm>
              <a:off x="1488" y="2898"/>
              <a:ext cx="240"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2</a:t>
              </a:r>
            </a:p>
          </p:txBody>
        </p:sp>
        <p:sp>
          <p:nvSpPr>
            <p:cNvPr id="20505" name="Line 112"/>
            <p:cNvSpPr>
              <a:spLocks noChangeShapeType="1"/>
            </p:cNvSpPr>
            <p:nvPr/>
          </p:nvSpPr>
          <p:spPr bwMode="auto">
            <a:xfrm>
              <a:off x="1518" y="2934"/>
              <a:ext cx="144" cy="0"/>
            </a:xfrm>
            <a:prstGeom prst="line">
              <a:avLst/>
            </a:prstGeom>
            <a:noFill/>
            <a:ln w="9525">
              <a:solidFill>
                <a:srgbClr val="0000FF"/>
              </a:solidFill>
              <a:round/>
              <a:headEnd/>
              <a:tailEnd/>
            </a:ln>
          </p:spPr>
          <p:txBody>
            <a:bodyPr/>
            <a:lstStyle/>
            <a:p>
              <a:endParaRPr lang="en-US"/>
            </a:p>
          </p:txBody>
        </p:sp>
        <p:grpSp>
          <p:nvGrpSpPr>
            <p:cNvPr id="7" name="Group 113"/>
            <p:cNvGrpSpPr>
              <a:grpSpLocks/>
            </p:cNvGrpSpPr>
            <p:nvPr/>
          </p:nvGrpSpPr>
          <p:grpSpPr bwMode="auto">
            <a:xfrm>
              <a:off x="1323" y="3441"/>
              <a:ext cx="144" cy="48"/>
              <a:chOff x="4704" y="2736"/>
              <a:chExt cx="144" cy="48"/>
            </a:xfrm>
          </p:grpSpPr>
          <p:sp>
            <p:nvSpPr>
              <p:cNvPr id="20530" name="Line 114"/>
              <p:cNvSpPr>
                <a:spLocks noChangeShapeType="1"/>
              </p:cNvSpPr>
              <p:nvPr/>
            </p:nvSpPr>
            <p:spPr bwMode="auto">
              <a:xfrm>
                <a:off x="4704" y="2736"/>
                <a:ext cx="144" cy="0"/>
              </a:xfrm>
              <a:prstGeom prst="line">
                <a:avLst/>
              </a:prstGeom>
              <a:noFill/>
              <a:ln w="9525">
                <a:solidFill>
                  <a:srgbClr val="0000FF"/>
                </a:solidFill>
                <a:round/>
                <a:headEnd/>
                <a:tailEnd/>
              </a:ln>
            </p:spPr>
            <p:txBody>
              <a:bodyPr/>
              <a:lstStyle/>
              <a:p>
                <a:endParaRPr lang="en-US"/>
              </a:p>
            </p:txBody>
          </p:sp>
          <p:sp>
            <p:nvSpPr>
              <p:cNvPr id="20531" name="Line 115"/>
              <p:cNvSpPr>
                <a:spLocks noChangeShapeType="1"/>
              </p:cNvSpPr>
              <p:nvPr/>
            </p:nvSpPr>
            <p:spPr bwMode="auto">
              <a:xfrm>
                <a:off x="4704" y="2784"/>
                <a:ext cx="144" cy="0"/>
              </a:xfrm>
              <a:prstGeom prst="line">
                <a:avLst/>
              </a:prstGeom>
              <a:noFill/>
              <a:ln w="9525">
                <a:solidFill>
                  <a:srgbClr val="0000FF"/>
                </a:solidFill>
                <a:round/>
                <a:headEnd/>
                <a:tailEnd/>
              </a:ln>
            </p:spPr>
            <p:txBody>
              <a:bodyPr/>
              <a:lstStyle/>
              <a:p>
                <a:endParaRPr lang="en-US"/>
              </a:p>
            </p:txBody>
          </p:sp>
        </p:grpSp>
        <p:sp>
          <p:nvSpPr>
            <p:cNvPr id="20507" name="Text Box 116"/>
            <p:cNvSpPr txBox="1">
              <a:spLocks noChangeArrowheads="1"/>
            </p:cNvSpPr>
            <p:nvPr/>
          </p:nvSpPr>
          <p:spPr bwMode="auto">
            <a:xfrm>
              <a:off x="1500" y="3189"/>
              <a:ext cx="288"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1</a:t>
              </a:r>
            </a:p>
          </p:txBody>
        </p:sp>
        <p:sp>
          <p:nvSpPr>
            <p:cNvPr id="20508" name="Text Box 117"/>
            <p:cNvSpPr txBox="1">
              <a:spLocks noChangeArrowheads="1"/>
            </p:cNvSpPr>
            <p:nvPr/>
          </p:nvSpPr>
          <p:spPr bwMode="auto">
            <a:xfrm>
              <a:off x="1500" y="3417"/>
              <a:ext cx="240"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2</a:t>
              </a:r>
            </a:p>
          </p:txBody>
        </p:sp>
        <p:sp>
          <p:nvSpPr>
            <p:cNvPr id="20509" name="Line 118"/>
            <p:cNvSpPr>
              <a:spLocks noChangeShapeType="1"/>
            </p:cNvSpPr>
            <p:nvPr/>
          </p:nvSpPr>
          <p:spPr bwMode="auto">
            <a:xfrm>
              <a:off x="1521" y="3456"/>
              <a:ext cx="147" cy="0"/>
            </a:xfrm>
            <a:prstGeom prst="line">
              <a:avLst/>
            </a:prstGeom>
            <a:noFill/>
            <a:ln w="9525">
              <a:solidFill>
                <a:srgbClr val="0000FF"/>
              </a:solidFill>
              <a:round/>
              <a:headEnd/>
              <a:tailEnd/>
            </a:ln>
          </p:spPr>
          <p:txBody>
            <a:bodyPr/>
            <a:lstStyle/>
            <a:p>
              <a:endParaRPr lang="en-US"/>
            </a:p>
          </p:txBody>
        </p:sp>
        <p:sp>
          <p:nvSpPr>
            <p:cNvPr id="20510" name="AutoShape 119"/>
            <p:cNvSpPr>
              <a:spLocks/>
            </p:cNvSpPr>
            <p:nvPr/>
          </p:nvSpPr>
          <p:spPr bwMode="auto">
            <a:xfrm>
              <a:off x="2064" y="2688"/>
              <a:ext cx="96" cy="1104"/>
            </a:xfrm>
            <a:prstGeom prst="rightBrace">
              <a:avLst>
                <a:gd name="adj1" fmla="val 95833"/>
                <a:gd name="adj2" fmla="val 50000"/>
              </a:avLst>
            </a:prstGeom>
            <a:noFill/>
            <a:ln w="9525">
              <a:solidFill>
                <a:srgbClr val="0000FF"/>
              </a:solidFill>
              <a:round/>
              <a:headEnd/>
              <a:tailEnd/>
            </a:ln>
          </p:spPr>
          <p:txBody>
            <a:bodyPr wrap="none" anchor="ctr"/>
            <a:lstStyle/>
            <a:p>
              <a:endParaRPr lang="en-US"/>
            </a:p>
          </p:txBody>
        </p:sp>
        <p:grpSp>
          <p:nvGrpSpPr>
            <p:cNvPr id="8" name="Group 152"/>
            <p:cNvGrpSpPr>
              <a:grpSpLocks/>
            </p:cNvGrpSpPr>
            <p:nvPr/>
          </p:nvGrpSpPr>
          <p:grpSpPr bwMode="auto">
            <a:xfrm>
              <a:off x="2208" y="2925"/>
              <a:ext cx="2688" cy="915"/>
              <a:chOff x="1872" y="2532"/>
              <a:chExt cx="2688" cy="915"/>
            </a:xfrm>
          </p:grpSpPr>
          <p:sp>
            <p:nvSpPr>
              <p:cNvPr id="20515" name="Text Box 120"/>
              <p:cNvSpPr txBox="1">
                <a:spLocks noChangeArrowheads="1"/>
              </p:cNvSpPr>
              <p:nvPr/>
            </p:nvSpPr>
            <p:spPr bwMode="auto">
              <a:xfrm>
                <a:off x="2208" y="2532"/>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AM</a:t>
                </a:r>
              </a:p>
            </p:txBody>
          </p:sp>
          <p:sp>
            <p:nvSpPr>
              <p:cNvPr id="20516" name="Text Box 121"/>
              <p:cNvSpPr txBox="1">
                <a:spLocks noChangeArrowheads="1"/>
              </p:cNvSpPr>
              <p:nvPr/>
            </p:nvSpPr>
            <p:spPr bwMode="auto">
              <a:xfrm>
                <a:off x="2232" y="2748"/>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MB</a:t>
                </a:r>
              </a:p>
            </p:txBody>
          </p:sp>
          <p:sp>
            <p:nvSpPr>
              <p:cNvPr id="20517" name="Line 122"/>
              <p:cNvSpPr>
                <a:spLocks noChangeShapeType="1"/>
              </p:cNvSpPr>
              <p:nvPr/>
            </p:nvSpPr>
            <p:spPr bwMode="auto">
              <a:xfrm>
                <a:off x="2256" y="2784"/>
                <a:ext cx="336" cy="0"/>
              </a:xfrm>
              <a:prstGeom prst="line">
                <a:avLst/>
              </a:prstGeom>
              <a:noFill/>
              <a:ln w="9525">
                <a:solidFill>
                  <a:srgbClr val="0000FF"/>
                </a:solidFill>
                <a:round/>
                <a:headEnd/>
                <a:tailEnd/>
              </a:ln>
            </p:spPr>
            <p:txBody>
              <a:bodyPr/>
              <a:lstStyle/>
              <a:p>
                <a:endParaRPr lang="en-US"/>
              </a:p>
            </p:txBody>
          </p:sp>
          <p:grpSp>
            <p:nvGrpSpPr>
              <p:cNvPr id="9" name="Group 123"/>
              <p:cNvGrpSpPr>
                <a:grpSpLocks/>
              </p:cNvGrpSpPr>
              <p:nvPr/>
            </p:nvGrpSpPr>
            <p:grpSpPr bwMode="auto">
              <a:xfrm>
                <a:off x="2673" y="2755"/>
                <a:ext cx="144" cy="48"/>
                <a:chOff x="4704" y="2736"/>
                <a:chExt cx="144" cy="48"/>
              </a:xfrm>
            </p:grpSpPr>
            <p:sp>
              <p:nvSpPr>
                <p:cNvPr id="20528" name="Line 124"/>
                <p:cNvSpPr>
                  <a:spLocks noChangeShapeType="1"/>
                </p:cNvSpPr>
                <p:nvPr/>
              </p:nvSpPr>
              <p:spPr bwMode="auto">
                <a:xfrm>
                  <a:off x="4704" y="2736"/>
                  <a:ext cx="144" cy="0"/>
                </a:xfrm>
                <a:prstGeom prst="line">
                  <a:avLst/>
                </a:prstGeom>
                <a:noFill/>
                <a:ln w="9525">
                  <a:solidFill>
                    <a:srgbClr val="0000FF"/>
                  </a:solidFill>
                  <a:round/>
                  <a:headEnd/>
                  <a:tailEnd/>
                </a:ln>
              </p:spPr>
              <p:txBody>
                <a:bodyPr/>
                <a:lstStyle/>
                <a:p>
                  <a:endParaRPr lang="en-US"/>
                </a:p>
              </p:txBody>
            </p:sp>
            <p:sp>
              <p:nvSpPr>
                <p:cNvPr id="20529" name="Line 125"/>
                <p:cNvSpPr>
                  <a:spLocks noChangeShapeType="1"/>
                </p:cNvSpPr>
                <p:nvPr/>
              </p:nvSpPr>
              <p:spPr bwMode="auto">
                <a:xfrm>
                  <a:off x="4704" y="2784"/>
                  <a:ext cx="144" cy="0"/>
                </a:xfrm>
                <a:prstGeom prst="line">
                  <a:avLst/>
                </a:prstGeom>
                <a:noFill/>
                <a:ln w="9525">
                  <a:solidFill>
                    <a:srgbClr val="0000FF"/>
                  </a:solidFill>
                  <a:round/>
                  <a:headEnd/>
                  <a:tailEnd/>
                </a:ln>
              </p:spPr>
              <p:txBody>
                <a:bodyPr/>
                <a:lstStyle/>
                <a:p>
                  <a:endParaRPr lang="en-US"/>
                </a:p>
              </p:txBody>
            </p:sp>
          </p:grpSp>
          <p:sp>
            <p:nvSpPr>
              <p:cNvPr id="20519" name="Text Box 126"/>
              <p:cNvSpPr txBox="1">
                <a:spLocks noChangeArrowheads="1"/>
              </p:cNvSpPr>
              <p:nvPr/>
            </p:nvSpPr>
            <p:spPr bwMode="auto">
              <a:xfrm>
                <a:off x="2880" y="2544"/>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NC</a:t>
                </a:r>
              </a:p>
            </p:txBody>
          </p:sp>
          <p:sp>
            <p:nvSpPr>
              <p:cNvPr id="20520" name="Text Box 127"/>
              <p:cNvSpPr txBox="1">
                <a:spLocks noChangeArrowheads="1"/>
              </p:cNvSpPr>
              <p:nvPr/>
            </p:nvSpPr>
            <p:spPr bwMode="auto">
              <a:xfrm>
                <a:off x="2880" y="2760"/>
                <a:ext cx="432"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AN</a:t>
                </a:r>
              </a:p>
            </p:txBody>
          </p:sp>
          <p:sp>
            <p:nvSpPr>
              <p:cNvPr id="20521" name="Line 128"/>
              <p:cNvSpPr>
                <a:spLocks noChangeShapeType="1"/>
              </p:cNvSpPr>
              <p:nvPr/>
            </p:nvSpPr>
            <p:spPr bwMode="auto">
              <a:xfrm>
                <a:off x="2940" y="2784"/>
                <a:ext cx="276" cy="0"/>
              </a:xfrm>
              <a:prstGeom prst="line">
                <a:avLst/>
              </a:prstGeom>
              <a:noFill/>
              <a:ln w="9525">
                <a:solidFill>
                  <a:srgbClr val="0000FF"/>
                </a:solidFill>
                <a:round/>
                <a:headEnd/>
                <a:tailEnd/>
              </a:ln>
            </p:spPr>
            <p:txBody>
              <a:bodyPr/>
              <a:lstStyle/>
              <a:p>
                <a:endParaRPr lang="en-US"/>
              </a:p>
            </p:txBody>
          </p:sp>
          <p:sp>
            <p:nvSpPr>
              <p:cNvPr id="20522" name="Text Box 129"/>
              <p:cNvSpPr txBox="1">
                <a:spLocks noChangeArrowheads="1"/>
              </p:cNvSpPr>
              <p:nvPr/>
            </p:nvSpPr>
            <p:spPr bwMode="auto">
              <a:xfrm>
                <a:off x="1872" y="3120"/>
                <a:ext cx="1392" cy="327"/>
              </a:xfrm>
              <a:prstGeom prst="rect">
                <a:avLst/>
              </a:prstGeom>
              <a:noFill/>
              <a:ln w="9525">
                <a:noFill/>
                <a:miter lim="800000"/>
                <a:headEnd/>
                <a:tailEnd/>
              </a:ln>
            </p:spPr>
            <p:txBody>
              <a:bodyPr>
                <a:spAutoFit/>
              </a:bodyPr>
              <a:lstStyle/>
              <a:p>
                <a:pPr>
                  <a:spcBef>
                    <a:spcPct val="50000"/>
                  </a:spcBef>
                </a:pPr>
                <a:r>
                  <a:rPr lang="en-US" sz="2800" b="0">
                    <a:solidFill>
                      <a:srgbClr val="0000FF"/>
                    </a:solidFill>
                    <a:latin typeface=".VnTime" pitchFamily="34" charset="0"/>
                  </a:rPr>
                  <a:t>=&gt;  </a:t>
                </a:r>
                <a:r>
                  <a:rPr lang="en-US" sz="2400" b="0">
                    <a:solidFill>
                      <a:srgbClr val="0000FF"/>
                    </a:solidFill>
                    <a:latin typeface=".VnTime" pitchFamily="34" charset="0"/>
                  </a:rPr>
                  <a:t>MN    BC</a:t>
                </a:r>
              </a:p>
            </p:txBody>
          </p:sp>
          <p:grpSp>
            <p:nvGrpSpPr>
              <p:cNvPr id="10" name="Group 130"/>
              <p:cNvGrpSpPr>
                <a:grpSpLocks/>
              </p:cNvGrpSpPr>
              <p:nvPr/>
            </p:nvGrpSpPr>
            <p:grpSpPr bwMode="auto">
              <a:xfrm>
                <a:off x="2640" y="3216"/>
                <a:ext cx="128" cy="160"/>
                <a:chOff x="4224" y="2736"/>
                <a:chExt cx="144" cy="192"/>
              </a:xfrm>
            </p:grpSpPr>
            <p:sp>
              <p:nvSpPr>
                <p:cNvPr id="20526" name="Line 131"/>
                <p:cNvSpPr>
                  <a:spLocks noChangeShapeType="1"/>
                </p:cNvSpPr>
                <p:nvPr/>
              </p:nvSpPr>
              <p:spPr bwMode="auto">
                <a:xfrm flipH="1">
                  <a:off x="4224" y="2736"/>
                  <a:ext cx="96" cy="192"/>
                </a:xfrm>
                <a:prstGeom prst="line">
                  <a:avLst/>
                </a:prstGeom>
                <a:noFill/>
                <a:ln w="9525">
                  <a:solidFill>
                    <a:srgbClr val="0000FF"/>
                  </a:solidFill>
                  <a:round/>
                  <a:headEnd/>
                  <a:tailEnd/>
                </a:ln>
              </p:spPr>
              <p:txBody>
                <a:bodyPr/>
                <a:lstStyle/>
                <a:p>
                  <a:endParaRPr lang="en-US"/>
                </a:p>
              </p:txBody>
            </p:sp>
            <p:sp>
              <p:nvSpPr>
                <p:cNvPr id="20527" name="Line 132"/>
                <p:cNvSpPr>
                  <a:spLocks noChangeShapeType="1"/>
                </p:cNvSpPr>
                <p:nvPr/>
              </p:nvSpPr>
              <p:spPr bwMode="auto">
                <a:xfrm flipH="1">
                  <a:off x="4272" y="2736"/>
                  <a:ext cx="96" cy="192"/>
                </a:xfrm>
                <a:prstGeom prst="line">
                  <a:avLst/>
                </a:prstGeom>
                <a:noFill/>
                <a:ln w="9525">
                  <a:solidFill>
                    <a:srgbClr val="0000FF"/>
                  </a:solidFill>
                  <a:round/>
                  <a:headEnd/>
                  <a:tailEnd/>
                </a:ln>
              </p:spPr>
              <p:txBody>
                <a:bodyPr/>
                <a:lstStyle/>
                <a:p>
                  <a:endParaRPr lang="en-US"/>
                </a:p>
              </p:txBody>
            </p:sp>
          </p:grpSp>
          <p:sp>
            <p:nvSpPr>
              <p:cNvPr id="20524" name="Text Box 138"/>
              <p:cNvSpPr txBox="1">
                <a:spLocks noChangeArrowheads="1"/>
              </p:cNvSpPr>
              <p:nvPr/>
            </p:nvSpPr>
            <p:spPr bwMode="auto">
              <a:xfrm>
                <a:off x="1872" y="2621"/>
                <a:ext cx="368" cy="327"/>
              </a:xfrm>
              <a:prstGeom prst="rect">
                <a:avLst/>
              </a:prstGeom>
              <a:noFill/>
              <a:ln w="9525">
                <a:noFill/>
                <a:miter lim="800000"/>
                <a:headEnd/>
                <a:tailEnd/>
              </a:ln>
            </p:spPr>
            <p:txBody>
              <a:bodyPr wrap="none">
                <a:spAutoFit/>
              </a:bodyPr>
              <a:lstStyle/>
              <a:p>
                <a:r>
                  <a:rPr lang="en-US" sz="2800" b="0">
                    <a:solidFill>
                      <a:srgbClr val="0000FF"/>
                    </a:solidFill>
                    <a:latin typeface=".VnTime" pitchFamily="34" charset="0"/>
                  </a:rPr>
                  <a:t>=&gt;</a:t>
                </a:r>
              </a:p>
            </p:txBody>
          </p:sp>
          <p:sp>
            <p:nvSpPr>
              <p:cNvPr id="20525" name="Text Box 140"/>
              <p:cNvSpPr txBox="1">
                <a:spLocks noChangeArrowheads="1"/>
              </p:cNvSpPr>
              <p:nvPr/>
            </p:nvSpPr>
            <p:spPr bwMode="auto">
              <a:xfrm>
                <a:off x="3120" y="3120"/>
                <a:ext cx="1440" cy="288"/>
              </a:xfrm>
              <a:prstGeom prst="rect">
                <a:avLst/>
              </a:prstGeom>
              <a:noFill/>
              <a:ln w="9525">
                <a:noFill/>
                <a:miter lim="800000"/>
                <a:headEnd/>
                <a:tailEnd/>
              </a:ln>
            </p:spPr>
            <p:txBody>
              <a:bodyPr>
                <a:spAutoFit/>
              </a:bodyPr>
              <a:lstStyle/>
              <a:p>
                <a:pPr>
                  <a:spcBef>
                    <a:spcPct val="50000"/>
                  </a:spcBef>
                </a:pPr>
                <a:r>
                  <a:rPr lang="en-US" sz="2400" b="0">
                    <a:solidFill>
                      <a:srgbClr val="0000FF"/>
                    </a:solidFill>
                    <a:latin typeface=".VnTime" pitchFamily="34" charset="0"/>
                  </a:rPr>
                  <a:t>(§L Ta- lÐt ®¶o)</a:t>
                </a:r>
              </a:p>
            </p:txBody>
          </p:sp>
        </p:grpSp>
        <p:sp>
          <p:nvSpPr>
            <p:cNvPr id="20512" name="AutoShape 146"/>
            <p:cNvSpPr>
              <a:spLocks noChangeArrowheads="1"/>
            </p:cNvSpPr>
            <p:nvPr/>
          </p:nvSpPr>
          <p:spPr bwMode="auto">
            <a:xfrm>
              <a:off x="768" y="2352"/>
              <a:ext cx="144" cy="144"/>
            </a:xfrm>
            <a:prstGeom prst="triangle">
              <a:avLst>
                <a:gd name="adj" fmla="val 50000"/>
              </a:avLst>
            </a:prstGeom>
            <a:noFill/>
            <a:ln w="19050">
              <a:solidFill>
                <a:srgbClr val="0000FF"/>
              </a:solidFill>
              <a:miter lim="800000"/>
              <a:headEnd/>
              <a:tailEnd/>
            </a:ln>
          </p:spPr>
          <p:txBody>
            <a:bodyPr wrap="none" anchor="ctr"/>
            <a:lstStyle/>
            <a:p>
              <a:endParaRPr lang="en-US"/>
            </a:p>
          </p:txBody>
        </p:sp>
        <p:sp>
          <p:nvSpPr>
            <p:cNvPr id="20513" name="Text Box 153"/>
            <p:cNvSpPr txBox="1">
              <a:spLocks noChangeArrowheads="1"/>
            </p:cNvSpPr>
            <p:nvPr/>
          </p:nvSpPr>
          <p:spPr bwMode="auto">
            <a:xfrm>
              <a:off x="1680" y="2851"/>
              <a:ext cx="528" cy="250"/>
            </a:xfrm>
            <a:prstGeom prst="rect">
              <a:avLst/>
            </a:prstGeom>
            <a:noFill/>
            <a:ln w="9525">
              <a:noFill/>
              <a:miter lim="800000"/>
              <a:headEnd/>
              <a:tailEnd/>
            </a:ln>
          </p:spPr>
          <p:txBody>
            <a:bodyPr>
              <a:spAutoFit/>
            </a:bodyPr>
            <a:lstStyle/>
            <a:p>
              <a:pPr>
                <a:spcBef>
                  <a:spcPct val="50000"/>
                </a:spcBef>
              </a:pPr>
              <a:r>
                <a:rPr lang="en-US" sz="2000" b="0">
                  <a:solidFill>
                    <a:srgbClr val="0000FF"/>
                  </a:solidFill>
                </a:rPr>
                <a:t>(Gt)</a:t>
              </a:r>
            </a:p>
          </p:txBody>
        </p:sp>
        <p:sp>
          <p:nvSpPr>
            <p:cNvPr id="20514" name="Text Box 154"/>
            <p:cNvSpPr txBox="1">
              <a:spLocks noChangeArrowheads="1"/>
            </p:cNvSpPr>
            <p:nvPr/>
          </p:nvSpPr>
          <p:spPr bwMode="auto">
            <a:xfrm>
              <a:off x="1680" y="3321"/>
              <a:ext cx="528" cy="250"/>
            </a:xfrm>
            <a:prstGeom prst="rect">
              <a:avLst/>
            </a:prstGeom>
            <a:noFill/>
            <a:ln w="9525">
              <a:noFill/>
              <a:miter lim="800000"/>
              <a:headEnd/>
              <a:tailEnd/>
            </a:ln>
          </p:spPr>
          <p:txBody>
            <a:bodyPr>
              <a:spAutoFit/>
            </a:bodyPr>
            <a:lstStyle/>
            <a:p>
              <a:pPr>
                <a:spcBef>
                  <a:spcPct val="50000"/>
                </a:spcBef>
              </a:pPr>
              <a:r>
                <a:rPr lang="en-US" sz="2000" b="0">
                  <a:solidFill>
                    <a:srgbClr val="0000FF"/>
                  </a:solidFill>
                </a:rPr>
                <a:t>(Gt)</a:t>
              </a:r>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0371"/>
                                        </p:tgtEl>
                                        <p:attrNameLst>
                                          <p:attrName>style.visibility</p:attrName>
                                        </p:attrNameLst>
                                      </p:cBhvr>
                                      <p:to>
                                        <p:strVal val="visible"/>
                                      </p:to>
                                    </p:set>
                                    <p:animEffect transition="in" filter="wipe(left)">
                                      <p:cBhvr>
                                        <p:cTn id="7" dur="1000"/>
                                        <p:tgtEl>
                                          <p:spTgt spid="1803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6149" name="Text Box 4"/>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6150" name="Text Box 5"/>
          <p:cNvSpPr txBox="1">
            <a:spLocks noChangeArrowheads="1"/>
          </p:cNvSpPr>
          <p:nvPr/>
        </p:nvSpPr>
        <p:spPr bwMode="auto">
          <a:xfrm>
            <a:off x="457200" y="1066800"/>
            <a:ext cx="3429000" cy="523220"/>
          </a:xfrm>
          <a:prstGeom prst="rect">
            <a:avLst/>
          </a:prstGeom>
          <a:noFill/>
          <a:ln w="9525">
            <a:noFill/>
            <a:miter lim="800000"/>
            <a:headEnd/>
            <a:tailEnd/>
          </a:ln>
        </p:spPr>
        <p:txBody>
          <a:bodyPr wrap="square">
            <a:spAutoFit/>
          </a:bodyPr>
          <a:lstStyle/>
          <a:p>
            <a:pPr eaLnBrk="0" hangingPunct="0">
              <a:spcBef>
                <a:spcPct val="50000"/>
              </a:spcBef>
            </a:pPr>
            <a:r>
              <a:rPr lang="en-US" sz="2800" u="sng" dirty="0" err="1">
                <a:solidFill>
                  <a:srgbClr val="0000FF"/>
                </a:solidFill>
                <a:latin typeface="Times New Roman" pitchFamily="18" charset="0"/>
                <a:cs typeface="Times New Roman" pitchFamily="18" charset="0"/>
              </a:rPr>
              <a:t>Bài</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tập</a:t>
            </a:r>
            <a:r>
              <a:rPr lang="en-US" sz="2800" u="sng" dirty="0">
                <a:solidFill>
                  <a:srgbClr val="0000FF"/>
                </a:solidFill>
                <a:latin typeface="Times New Roman" pitchFamily="18" charset="0"/>
                <a:cs typeface="Times New Roman" pitchFamily="18" charset="0"/>
              </a:rPr>
              <a:t> </a:t>
            </a:r>
            <a:r>
              <a:rPr lang="en-US" sz="2800" u="sng" dirty="0" smtClean="0">
                <a:solidFill>
                  <a:srgbClr val="0000FF"/>
                </a:solidFill>
                <a:latin typeface="Times New Roman" pitchFamily="18" charset="0"/>
                <a:cs typeface="Times New Roman" pitchFamily="18" charset="0"/>
              </a:rPr>
              <a:t>2(</a:t>
            </a:r>
            <a:r>
              <a:rPr lang="en-US" sz="2800" b="0" u="sng" dirty="0" smtClean="0">
                <a:solidFill>
                  <a:srgbClr val="0000FF"/>
                </a:solidFill>
                <a:latin typeface="Times New Roman" pitchFamily="18" charset="0"/>
                <a:cs typeface="Times New Roman" pitchFamily="18" charset="0"/>
              </a:rPr>
              <a:t>PHT</a:t>
            </a:r>
            <a:r>
              <a:rPr lang="en-US" sz="2800" u="sng" dirty="0">
                <a:solidFill>
                  <a:srgbClr val="0000FF"/>
                </a:solidFill>
                <a:latin typeface="Times New Roman" pitchFamily="18" charset="0"/>
                <a:cs typeface="Times New Roman" pitchFamily="18" charset="0"/>
              </a:rPr>
              <a:t>)</a:t>
            </a:r>
            <a:endParaRPr lang="en-US" sz="2000" u="sng" dirty="0">
              <a:solidFill>
                <a:srgbClr val="0000FF"/>
              </a:solidFill>
              <a:latin typeface="Times New Roman" pitchFamily="18" charset="0"/>
              <a:cs typeface="Times New Roman" pitchFamily="18" charset="0"/>
            </a:endParaRPr>
          </a:p>
        </p:txBody>
      </p:sp>
      <p:sp>
        <p:nvSpPr>
          <p:cNvPr id="192536" name="Text Box 24"/>
          <p:cNvSpPr txBox="1">
            <a:spLocks noChangeArrowheads="1"/>
          </p:cNvSpPr>
          <p:nvPr/>
        </p:nvSpPr>
        <p:spPr bwMode="auto">
          <a:xfrm>
            <a:off x="0" y="1600200"/>
            <a:ext cx="4500563" cy="708025"/>
          </a:xfrm>
          <a:prstGeom prst="rect">
            <a:avLst/>
          </a:prstGeom>
          <a:noFill/>
          <a:ln w="9525">
            <a:noFill/>
            <a:miter lim="800000"/>
            <a:headEnd/>
            <a:tailEnd/>
          </a:ln>
          <a:effectLst/>
        </p:spPr>
        <p:txBody>
          <a:bodyPr wrap="none">
            <a:spAutoFit/>
          </a:bodyPr>
          <a:lstStyle/>
          <a:p>
            <a:pPr eaLnBrk="0" hangingPunct="0">
              <a:defRPr/>
            </a:pPr>
            <a:r>
              <a:rPr lang="en-US" sz="2000" dirty="0">
                <a:solidFill>
                  <a:srgbClr val="0000FF"/>
                </a:solidFill>
                <a:latin typeface="Times New Roman" pitchFamily="18" charset="0"/>
              </a:rPr>
              <a:t>Cho </a:t>
            </a:r>
            <a:r>
              <a:rPr lang="en-US" sz="2000" dirty="0" err="1">
                <a:solidFill>
                  <a:srgbClr val="0000FF"/>
                </a:solidFill>
                <a:latin typeface="Times New Roman" pitchFamily="18" charset="0"/>
              </a:rPr>
              <a:t>hình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vẽ</a:t>
            </a:r>
            <a:r>
              <a:rPr lang="en-US" sz="2000" dirty="0">
                <a:solidFill>
                  <a:srgbClr val="0000FF"/>
                </a:solidFill>
                <a:latin typeface="Times New Roman" pitchFamily="18" charset="0"/>
              </a:rPr>
              <a:t>.</a:t>
            </a:r>
          </a:p>
          <a:p>
            <a:pPr marL="457200" indent="-457200" eaLnBrk="0" hangingPunct="0">
              <a:defRPr/>
            </a:pPr>
            <a:r>
              <a:rPr lang="en-US" sz="2000" dirty="0">
                <a:solidFill>
                  <a:srgbClr val="0000FF"/>
                </a:solidFill>
                <a:latin typeface="Times New Roman" pitchFamily="18" charset="0"/>
              </a:rPr>
              <a:t>a) </a:t>
            </a:r>
            <a:r>
              <a:rPr lang="en-US" sz="2000" dirty="0" err="1">
                <a:solidFill>
                  <a:srgbClr val="0000FF"/>
                </a:solidFill>
                <a:latin typeface="Times New Roman" pitchFamily="18" charset="0"/>
              </a:rPr>
              <a:t>Tìm</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các</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cặp</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đường</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thẳng</a:t>
            </a:r>
            <a:r>
              <a:rPr lang="en-US" sz="2000" dirty="0">
                <a:solidFill>
                  <a:srgbClr val="0000FF"/>
                </a:solidFill>
                <a:latin typeface="Times New Roman" pitchFamily="18" charset="0"/>
              </a:rPr>
              <a:t> song </a:t>
            </a:r>
            <a:r>
              <a:rPr lang="en-US" sz="2000" dirty="0" err="1">
                <a:solidFill>
                  <a:srgbClr val="0000FF"/>
                </a:solidFill>
                <a:latin typeface="Times New Roman" pitchFamily="18" charset="0"/>
              </a:rPr>
              <a:t>song</a:t>
            </a:r>
            <a:r>
              <a:rPr lang="en-US" sz="2000" dirty="0">
                <a:solidFill>
                  <a:srgbClr val="0000FF"/>
                </a:solidFill>
                <a:latin typeface="Times New Roman" pitchFamily="18" charset="0"/>
              </a:rPr>
              <a:t>?</a:t>
            </a:r>
          </a:p>
        </p:txBody>
      </p:sp>
      <p:sp>
        <p:nvSpPr>
          <p:cNvPr id="31" name="TextBox 30"/>
          <p:cNvSpPr txBox="1"/>
          <p:nvPr/>
        </p:nvSpPr>
        <p:spPr>
          <a:xfrm>
            <a:off x="0" y="2743200"/>
            <a:ext cx="8153400" cy="954088"/>
          </a:xfrm>
          <a:prstGeom prst="rect">
            <a:avLst/>
          </a:prstGeom>
          <a:noFill/>
        </p:spPr>
        <p:txBody>
          <a:bodyPr>
            <a:spAutoFit/>
          </a:bodyPr>
          <a:lstStyle/>
          <a:p>
            <a:pPr marL="457200" indent="-457200" eaLnBrk="0" hangingPunct="0">
              <a:buFontTx/>
              <a:buAutoNum type="alphaLcParenR"/>
              <a:defRPr/>
            </a:pPr>
            <a:endParaRPr lang="en-US" dirty="0">
              <a:solidFill>
                <a:srgbClr val="0000FF"/>
              </a:solidFill>
              <a:latin typeface="Times New Roman" pitchFamily="18" charset="0"/>
            </a:endParaRPr>
          </a:p>
          <a:p>
            <a:pPr marL="457200" indent="-457200" eaLnBrk="0" hangingPunct="0">
              <a:defRPr/>
            </a:pPr>
            <a:r>
              <a:rPr lang="en-US" sz="2000" dirty="0">
                <a:solidFill>
                  <a:srgbClr val="0000FF"/>
                </a:solidFill>
                <a:latin typeface="Times New Roman" pitchFamily="18" charset="0"/>
              </a:rPr>
              <a:t>b) </a:t>
            </a:r>
            <a:r>
              <a:rPr lang="en-US" sz="2000" dirty="0" err="1">
                <a:solidFill>
                  <a:srgbClr val="0000FF"/>
                </a:solidFill>
                <a:latin typeface="Times New Roman" pitchFamily="18" charset="0"/>
              </a:rPr>
              <a:t>Tính</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độ</a:t>
            </a:r>
            <a:r>
              <a:rPr lang="en-US" sz="2000" dirty="0">
                <a:solidFill>
                  <a:srgbClr val="0000FF"/>
                </a:solidFill>
                <a:latin typeface="Times New Roman" pitchFamily="18" charset="0"/>
              </a:rPr>
              <a:t> </a:t>
            </a:r>
            <a:r>
              <a:rPr lang="en-US" sz="2000" dirty="0" err="1">
                <a:solidFill>
                  <a:srgbClr val="0000FF"/>
                </a:solidFill>
                <a:latin typeface="Times New Roman" pitchFamily="18" charset="0"/>
              </a:rPr>
              <a:t>dài</a:t>
            </a:r>
            <a:r>
              <a:rPr lang="en-US" sz="2000" dirty="0">
                <a:solidFill>
                  <a:srgbClr val="0000FF"/>
                </a:solidFill>
                <a:latin typeface="Times New Roman" pitchFamily="18" charset="0"/>
              </a:rPr>
              <a:t> DE?</a:t>
            </a:r>
          </a:p>
          <a:p>
            <a:pPr>
              <a:defRPr/>
            </a:pPr>
            <a:endParaRPr lang="en-US" dirty="0"/>
          </a:p>
        </p:txBody>
      </p:sp>
      <p:grpSp>
        <p:nvGrpSpPr>
          <p:cNvPr id="2" name="Group 35"/>
          <p:cNvGrpSpPr>
            <a:grpSpLocks/>
          </p:cNvGrpSpPr>
          <p:nvPr/>
        </p:nvGrpSpPr>
        <p:grpSpPr bwMode="auto">
          <a:xfrm>
            <a:off x="0" y="3810000"/>
            <a:ext cx="8928100" cy="838200"/>
            <a:chOff x="0" y="3810000"/>
            <a:chExt cx="8928248" cy="838200"/>
          </a:xfrm>
        </p:grpSpPr>
        <p:grpSp>
          <p:nvGrpSpPr>
            <p:cNvPr id="3" name="Group 33"/>
            <p:cNvGrpSpPr>
              <a:grpSpLocks/>
            </p:cNvGrpSpPr>
            <p:nvPr/>
          </p:nvGrpSpPr>
          <p:grpSpPr bwMode="auto">
            <a:xfrm>
              <a:off x="0" y="3810000"/>
              <a:ext cx="3676913" cy="838200"/>
              <a:chOff x="0" y="3810000"/>
              <a:chExt cx="3676913" cy="838200"/>
            </a:xfrm>
          </p:grpSpPr>
          <p:graphicFrame>
            <p:nvGraphicFramePr>
              <p:cNvPr id="6146" name="Object 31"/>
              <p:cNvGraphicFramePr>
                <a:graphicFrameLocks noChangeAspect="1"/>
              </p:cNvGraphicFramePr>
              <p:nvPr/>
            </p:nvGraphicFramePr>
            <p:xfrm>
              <a:off x="1143000" y="3810000"/>
              <a:ext cx="2533913" cy="838200"/>
            </p:xfrm>
            <a:graphic>
              <a:graphicData uri="http://schemas.openxmlformats.org/presentationml/2006/ole">
                <mc:AlternateContent xmlns:mc="http://schemas.openxmlformats.org/markup-compatibility/2006">
                  <mc:Choice xmlns:v="urn:schemas-microsoft-com:vml" Requires="v">
                    <p:oleObj spid="_x0000_s6162" name="Equation" r:id="rId3" imgW="914400" imgH="393700" progId="Equation.3">
                      <p:embed/>
                    </p:oleObj>
                  </mc:Choice>
                  <mc:Fallback>
                    <p:oleObj name="Equation" r:id="rId3" imgW="914400" imgH="3937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10000"/>
                            <a:ext cx="25339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7" name="TextBox 32"/>
              <p:cNvSpPr txBox="1">
                <a:spLocks noChangeArrowheads="1"/>
              </p:cNvSpPr>
              <p:nvPr/>
            </p:nvSpPr>
            <p:spPr bwMode="auto">
              <a:xfrm>
                <a:off x="0" y="3962400"/>
                <a:ext cx="3200400" cy="400110"/>
              </a:xfrm>
              <a:prstGeom prst="rect">
                <a:avLst/>
              </a:prstGeom>
              <a:noFill/>
              <a:ln w="9525">
                <a:noFill/>
                <a:miter lim="800000"/>
                <a:headEnd/>
                <a:tailEnd/>
              </a:ln>
            </p:spPr>
            <p:txBody>
              <a:bodyPr>
                <a:spAutoFit/>
              </a:bodyPr>
              <a:lstStyle/>
              <a:p>
                <a:r>
                  <a:rPr lang="en-US" sz="2000">
                    <a:solidFill>
                      <a:srgbClr val="0000FF"/>
                    </a:solidFill>
                    <a:latin typeface="Times New Roman" pitchFamily="18" charset="0"/>
                    <a:cs typeface="Times New Roman" pitchFamily="18" charset="0"/>
                  </a:rPr>
                  <a:t>c) So sánh</a:t>
                </a:r>
                <a:endParaRPr lang="en-US"/>
              </a:p>
            </p:txBody>
          </p:sp>
        </p:grpSp>
        <p:sp>
          <p:nvSpPr>
            <p:cNvPr id="6156" name="Rectangle 34"/>
            <p:cNvSpPr>
              <a:spLocks noChangeArrowheads="1"/>
            </p:cNvSpPr>
            <p:nvPr/>
          </p:nvSpPr>
          <p:spPr bwMode="auto">
            <a:xfrm>
              <a:off x="3581400" y="3886200"/>
              <a:ext cx="5346848" cy="707886"/>
            </a:xfrm>
            <a:prstGeom prst="rect">
              <a:avLst/>
            </a:prstGeom>
            <a:noFill/>
            <a:ln w="9525">
              <a:noFill/>
              <a:miter lim="800000"/>
              <a:headEnd/>
              <a:tailEnd/>
            </a:ln>
          </p:spPr>
          <p:txBody>
            <a:bodyPr wrap="none">
              <a:spAutoFit/>
            </a:bodyPr>
            <a:lstStyle/>
            <a:p>
              <a:r>
                <a:rPr lang="en-US" sz="2000">
                  <a:solidFill>
                    <a:srgbClr val="0000FF"/>
                  </a:solidFill>
                  <a:latin typeface="Times New Roman" pitchFamily="18" charset="0"/>
                  <a:cs typeface="Times New Roman" pitchFamily="18" charset="0"/>
                </a:rPr>
                <a:t>và cho nhận xét về mối liên hệ giữa các cặp </a:t>
              </a:r>
            </a:p>
            <a:p>
              <a:r>
                <a:rPr lang="en-US" sz="2000">
                  <a:solidFill>
                    <a:srgbClr val="0000FF"/>
                  </a:solidFill>
                  <a:latin typeface="Times New Roman" pitchFamily="18" charset="0"/>
                  <a:cs typeface="Times New Roman" pitchFamily="18" charset="0"/>
                </a:rPr>
                <a:t>cạnh tương ứng của hai tam giác ADE và ABC</a:t>
              </a:r>
              <a:endParaRPr lang="en-US" sz="2000"/>
            </a:p>
          </p:txBody>
        </p:sp>
      </p:grpSp>
      <p:pic>
        <p:nvPicPr>
          <p:cNvPr id="6154" name="Picture 31"/>
          <p:cNvPicPr>
            <a:picLocks noChangeAspect="1" noChangeArrowheads="1"/>
          </p:cNvPicPr>
          <p:nvPr/>
        </p:nvPicPr>
        <p:blipFill>
          <a:blip r:embed="rId5"/>
          <a:srcRect/>
          <a:stretch>
            <a:fillRect/>
          </a:stretch>
        </p:blipFill>
        <p:spPr bwMode="auto">
          <a:xfrm>
            <a:off x="3981450" y="762000"/>
            <a:ext cx="5162550" cy="2905125"/>
          </a:xfrm>
          <a:prstGeom prst="rect">
            <a:avLst/>
          </a:prstGeom>
          <a:noFill/>
          <a:ln w="9525">
            <a:noFill/>
            <a:miter lim="800000"/>
            <a:headEnd/>
            <a:tailEnd/>
          </a:ln>
        </p:spPr>
      </p:pic>
    </p:spTree>
  </p:cSld>
  <p:clrMapOvr>
    <a:masterClrMapping/>
  </p:clrMapOvr>
  <p:transition advClick="0" advTm="1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550" name="Picture 134" descr="Image4"/>
          <p:cNvPicPr>
            <a:picLocks noChangeAspect="1" noChangeArrowheads="1"/>
          </p:cNvPicPr>
          <p:nvPr/>
        </p:nvPicPr>
        <p:blipFill>
          <a:blip r:embed="rId3"/>
          <a:srcRect/>
          <a:stretch>
            <a:fillRect/>
          </a:stretch>
        </p:blipFill>
        <p:spPr bwMode="auto">
          <a:xfrm>
            <a:off x="4826000" y="1016000"/>
            <a:ext cx="1752600" cy="584200"/>
          </a:xfrm>
          <a:prstGeom prst="rect">
            <a:avLst/>
          </a:prstGeom>
          <a:noFill/>
          <a:ln w="9525">
            <a:noFill/>
            <a:miter lim="800000"/>
            <a:headEnd/>
            <a:tailEnd/>
          </a:ln>
        </p:spPr>
      </p:pic>
      <p:sp>
        <p:nvSpPr>
          <p:cNvPr id="7176" name="Text Box 3"/>
          <p:cNvSpPr txBox="1">
            <a:spLocks noChangeArrowheads="1"/>
          </p:cNvSpPr>
          <p:nvPr/>
        </p:nvSpPr>
        <p:spPr bwMode="auto">
          <a:xfrm>
            <a:off x="0" y="381000"/>
            <a:ext cx="6096000" cy="400110"/>
          </a:xfrm>
          <a:prstGeom prst="rect">
            <a:avLst/>
          </a:prstGeom>
          <a:noFill/>
          <a:ln w="9525">
            <a:noFill/>
            <a:miter lim="800000"/>
            <a:headEnd/>
            <a:tailEnd/>
          </a:ln>
        </p:spPr>
        <p:txBody>
          <a:bodyPr>
            <a:spAutoFit/>
          </a:bodyPr>
          <a:lstStyle/>
          <a:p>
            <a:pPr>
              <a:spcBef>
                <a:spcPct val="50000"/>
              </a:spcBef>
            </a:pPr>
            <a:endParaRPr lang="en-US" sz="2000" u="sng" dirty="0">
              <a:solidFill>
                <a:srgbClr val="0000FF"/>
              </a:solidFill>
              <a:latin typeface=".VnTime" pitchFamily="34" charset="0"/>
            </a:endParaRPr>
          </a:p>
        </p:txBody>
      </p:sp>
      <p:sp>
        <p:nvSpPr>
          <p:cNvPr id="7177" name="Rectangle 4"/>
          <p:cNvSpPr>
            <a:spLocks noChangeArrowheads="1"/>
          </p:cNvSpPr>
          <p:nvPr/>
        </p:nvSpPr>
        <p:spPr bwMode="auto">
          <a:xfrm>
            <a:off x="-38100" y="-25400"/>
            <a:ext cx="9296400" cy="38100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anchor="ctr"/>
          <a:lstStyle/>
          <a:p>
            <a:endParaRPr lang="en-US"/>
          </a:p>
        </p:txBody>
      </p:sp>
      <p:sp>
        <p:nvSpPr>
          <p:cNvPr id="7178" name="Text Box 5"/>
          <p:cNvSpPr txBox="1">
            <a:spLocks noChangeArrowheads="1"/>
          </p:cNvSpPr>
          <p:nvPr/>
        </p:nvSpPr>
        <p:spPr bwMode="auto">
          <a:xfrm>
            <a:off x="0" y="0"/>
            <a:ext cx="8915400" cy="366713"/>
          </a:xfrm>
          <a:prstGeom prst="rect">
            <a:avLst/>
          </a:prstGeom>
          <a:noFill/>
          <a:ln w="9525">
            <a:noFill/>
            <a:miter lim="800000"/>
            <a:headEnd/>
            <a:tailEnd/>
          </a:ln>
        </p:spPr>
        <p:txBody>
          <a:bodyPr>
            <a:spAutoFit/>
          </a:bodyPr>
          <a:lstStyle/>
          <a:p>
            <a:pPr eaLnBrk="0" hangingPunct="0">
              <a:spcBef>
                <a:spcPct val="50000"/>
              </a:spcBef>
            </a:pPr>
            <a:r>
              <a:rPr lang="en-US" u="sng">
                <a:solidFill>
                  <a:srgbClr val="0000FF"/>
                </a:solidFill>
              </a:rPr>
              <a:t>Tiết 38 - §2</a:t>
            </a:r>
            <a:r>
              <a:rPr lang="en-US">
                <a:solidFill>
                  <a:srgbClr val="0000FF"/>
                </a:solidFill>
              </a:rPr>
              <a:t>              ĐỊNH LÍ ĐẢO VÀ HỆ QUẢ CỦA ĐỊNH LÍ  TA -LÉT</a:t>
            </a:r>
          </a:p>
        </p:txBody>
      </p:sp>
      <p:sp>
        <p:nvSpPr>
          <p:cNvPr id="7179" name="Text Box 6"/>
          <p:cNvSpPr txBox="1">
            <a:spLocks noChangeArrowheads="1"/>
          </p:cNvSpPr>
          <p:nvPr/>
        </p:nvSpPr>
        <p:spPr bwMode="auto">
          <a:xfrm>
            <a:off x="228600" y="762000"/>
            <a:ext cx="2133600" cy="396875"/>
          </a:xfrm>
          <a:prstGeom prst="rect">
            <a:avLst/>
          </a:prstGeom>
          <a:noFill/>
          <a:ln w="9525">
            <a:noFill/>
            <a:miter lim="800000"/>
            <a:headEnd/>
            <a:tailEnd/>
          </a:ln>
        </p:spPr>
        <p:txBody>
          <a:bodyPr>
            <a:spAutoFit/>
          </a:bodyPr>
          <a:lstStyle/>
          <a:p>
            <a:pPr eaLnBrk="0" hangingPunct="0">
              <a:spcBef>
                <a:spcPct val="50000"/>
              </a:spcBef>
            </a:pPr>
            <a:r>
              <a:rPr lang="en-US" sz="2000" u="sng" dirty="0" err="1">
                <a:solidFill>
                  <a:srgbClr val="0000FF"/>
                </a:solidFill>
              </a:rPr>
              <a:t>Bài</a:t>
            </a:r>
            <a:r>
              <a:rPr lang="en-US" sz="2000" u="sng" dirty="0">
                <a:solidFill>
                  <a:srgbClr val="0000FF"/>
                </a:solidFill>
              </a:rPr>
              <a:t> </a:t>
            </a:r>
            <a:r>
              <a:rPr lang="en-US" sz="2000" u="sng" dirty="0" err="1">
                <a:solidFill>
                  <a:srgbClr val="0000FF"/>
                </a:solidFill>
              </a:rPr>
              <a:t>tập</a:t>
            </a:r>
            <a:r>
              <a:rPr lang="en-US" sz="2000" u="sng" dirty="0">
                <a:solidFill>
                  <a:srgbClr val="0000FF"/>
                </a:solidFill>
              </a:rPr>
              <a:t> 2</a:t>
            </a:r>
            <a:r>
              <a:rPr lang="en-US" sz="2000" u="sng" dirty="0" smtClean="0">
                <a:solidFill>
                  <a:srgbClr val="0000FF"/>
                </a:solidFill>
              </a:rPr>
              <a:t>(</a:t>
            </a:r>
            <a:r>
              <a:rPr lang="en-US" sz="2000" b="0" u="sng" dirty="0" smtClean="0">
                <a:solidFill>
                  <a:srgbClr val="0000FF"/>
                </a:solidFill>
              </a:rPr>
              <a:t>PHT</a:t>
            </a:r>
            <a:r>
              <a:rPr lang="en-US" sz="2000" u="sng" dirty="0">
                <a:solidFill>
                  <a:srgbClr val="0000FF"/>
                </a:solidFill>
              </a:rPr>
              <a:t>)</a:t>
            </a:r>
          </a:p>
        </p:txBody>
      </p:sp>
      <p:sp>
        <p:nvSpPr>
          <p:cNvPr id="188446" name="Text Box 30"/>
          <p:cNvSpPr txBox="1">
            <a:spLocks noChangeArrowheads="1"/>
          </p:cNvSpPr>
          <p:nvPr/>
        </p:nvSpPr>
        <p:spPr bwMode="auto">
          <a:xfrm>
            <a:off x="3048000" y="2743200"/>
            <a:ext cx="1600200" cy="396875"/>
          </a:xfrm>
          <a:prstGeom prst="rect">
            <a:avLst/>
          </a:prstGeom>
          <a:noFill/>
          <a:ln w="9525">
            <a:noFill/>
            <a:miter lim="800000"/>
            <a:headEnd/>
            <a:tailEnd/>
          </a:ln>
        </p:spPr>
        <p:txBody>
          <a:bodyPr>
            <a:spAutoFit/>
          </a:bodyPr>
          <a:lstStyle/>
          <a:p>
            <a:pPr eaLnBrk="0" hangingPunct="0">
              <a:spcBef>
                <a:spcPct val="50000"/>
              </a:spcBef>
            </a:pPr>
            <a:r>
              <a:rPr lang="en-US" sz="2000" u="sng">
                <a:solidFill>
                  <a:srgbClr val="0000FF"/>
                </a:solidFill>
                <a:latin typeface="Times New Roman" pitchFamily="18" charset="0"/>
                <a:cs typeface="Times New Roman" pitchFamily="18" charset="0"/>
              </a:rPr>
              <a:t>Bài làm</a:t>
            </a:r>
          </a:p>
        </p:txBody>
      </p:sp>
      <p:grpSp>
        <p:nvGrpSpPr>
          <p:cNvPr id="2" name="Group 80"/>
          <p:cNvGrpSpPr>
            <a:grpSpLocks/>
          </p:cNvGrpSpPr>
          <p:nvPr/>
        </p:nvGrpSpPr>
        <p:grpSpPr bwMode="auto">
          <a:xfrm>
            <a:off x="3276600" y="685800"/>
            <a:ext cx="5897563" cy="2043113"/>
            <a:chOff x="2064" y="432"/>
            <a:chExt cx="3715" cy="1287"/>
          </a:xfrm>
        </p:grpSpPr>
        <p:sp>
          <p:nvSpPr>
            <p:cNvPr id="7201" name="Text Box 9"/>
            <p:cNvSpPr txBox="1">
              <a:spLocks noChangeArrowheads="1"/>
            </p:cNvSpPr>
            <p:nvPr/>
          </p:nvSpPr>
          <p:spPr bwMode="auto">
            <a:xfrm>
              <a:off x="3312" y="432"/>
              <a:ext cx="220" cy="231"/>
            </a:xfrm>
            <a:prstGeom prst="rect">
              <a:avLst/>
            </a:prstGeom>
            <a:noFill/>
            <a:ln w="9525">
              <a:noFill/>
              <a:miter lim="800000"/>
              <a:headEnd/>
              <a:tailEnd/>
            </a:ln>
          </p:spPr>
          <p:txBody>
            <a:bodyPr wrap="none">
              <a:spAutoFit/>
            </a:bodyPr>
            <a:lstStyle/>
            <a:p>
              <a:pPr eaLnBrk="0" hangingPunct="0"/>
              <a:r>
                <a:rPr lang="en-US">
                  <a:solidFill>
                    <a:srgbClr val="0000FF"/>
                  </a:solidFill>
                </a:rPr>
                <a:t>A</a:t>
              </a:r>
            </a:p>
          </p:txBody>
        </p:sp>
        <p:sp>
          <p:nvSpPr>
            <p:cNvPr id="7202" name="Text Box 10"/>
            <p:cNvSpPr txBox="1">
              <a:spLocks noChangeArrowheads="1"/>
            </p:cNvSpPr>
            <p:nvPr/>
          </p:nvSpPr>
          <p:spPr bwMode="auto">
            <a:xfrm>
              <a:off x="2112" y="1488"/>
              <a:ext cx="220" cy="231"/>
            </a:xfrm>
            <a:prstGeom prst="rect">
              <a:avLst/>
            </a:prstGeom>
            <a:noFill/>
            <a:ln w="9525">
              <a:noFill/>
              <a:miter lim="800000"/>
              <a:headEnd/>
              <a:tailEnd/>
            </a:ln>
          </p:spPr>
          <p:txBody>
            <a:bodyPr wrap="none">
              <a:spAutoFit/>
            </a:bodyPr>
            <a:lstStyle/>
            <a:p>
              <a:pPr eaLnBrk="0" hangingPunct="0"/>
              <a:r>
                <a:rPr lang="en-US">
                  <a:solidFill>
                    <a:srgbClr val="0000FF"/>
                  </a:solidFill>
                </a:rPr>
                <a:t>B</a:t>
              </a:r>
            </a:p>
          </p:txBody>
        </p:sp>
        <p:sp>
          <p:nvSpPr>
            <p:cNvPr id="7203" name="Text Box 11"/>
            <p:cNvSpPr txBox="1">
              <a:spLocks noChangeArrowheads="1"/>
            </p:cNvSpPr>
            <p:nvPr/>
          </p:nvSpPr>
          <p:spPr bwMode="auto">
            <a:xfrm>
              <a:off x="5559" y="1470"/>
              <a:ext cx="220" cy="231"/>
            </a:xfrm>
            <a:prstGeom prst="rect">
              <a:avLst/>
            </a:prstGeom>
            <a:noFill/>
            <a:ln w="9525">
              <a:noFill/>
              <a:miter lim="800000"/>
              <a:headEnd/>
              <a:tailEnd/>
            </a:ln>
          </p:spPr>
          <p:txBody>
            <a:bodyPr wrap="none">
              <a:spAutoFit/>
            </a:bodyPr>
            <a:lstStyle/>
            <a:p>
              <a:pPr eaLnBrk="0" hangingPunct="0"/>
              <a:r>
                <a:rPr lang="en-US">
                  <a:solidFill>
                    <a:srgbClr val="0000FF"/>
                  </a:solidFill>
                </a:rPr>
                <a:t>C</a:t>
              </a:r>
            </a:p>
          </p:txBody>
        </p:sp>
        <p:sp>
          <p:nvSpPr>
            <p:cNvPr id="7204" name="Line 12"/>
            <p:cNvSpPr>
              <a:spLocks noChangeShapeType="1"/>
            </p:cNvSpPr>
            <p:nvPr/>
          </p:nvSpPr>
          <p:spPr bwMode="auto">
            <a:xfrm rot="-1988310">
              <a:off x="2163" y="1087"/>
              <a:ext cx="1382" cy="1"/>
            </a:xfrm>
            <a:prstGeom prst="line">
              <a:avLst/>
            </a:prstGeom>
            <a:noFill/>
            <a:ln w="28575">
              <a:solidFill>
                <a:srgbClr val="0000FF"/>
              </a:solidFill>
              <a:round/>
              <a:headEnd/>
              <a:tailEnd/>
            </a:ln>
          </p:spPr>
          <p:txBody>
            <a:bodyPr/>
            <a:lstStyle/>
            <a:p>
              <a:endParaRPr lang="en-US"/>
            </a:p>
          </p:txBody>
        </p:sp>
        <p:sp>
          <p:nvSpPr>
            <p:cNvPr id="7205" name="Line 14"/>
            <p:cNvSpPr>
              <a:spLocks noChangeShapeType="1"/>
            </p:cNvSpPr>
            <p:nvPr/>
          </p:nvSpPr>
          <p:spPr bwMode="auto">
            <a:xfrm rot="1164661">
              <a:off x="3360" y="1090"/>
              <a:ext cx="2303" cy="0"/>
            </a:xfrm>
            <a:prstGeom prst="line">
              <a:avLst/>
            </a:prstGeom>
            <a:noFill/>
            <a:ln w="28575">
              <a:solidFill>
                <a:srgbClr val="0000FF"/>
              </a:solidFill>
              <a:round/>
              <a:headEnd/>
              <a:tailEnd/>
            </a:ln>
          </p:spPr>
          <p:txBody>
            <a:bodyPr/>
            <a:lstStyle/>
            <a:p>
              <a:endParaRPr lang="en-US"/>
            </a:p>
          </p:txBody>
        </p:sp>
        <p:sp>
          <p:nvSpPr>
            <p:cNvPr id="7206" name="Line 15"/>
            <p:cNvSpPr>
              <a:spLocks noChangeShapeType="1"/>
            </p:cNvSpPr>
            <p:nvPr/>
          </p:nvSpPr>
          <p:spPr bwMode="auto">
            <a:xfrm>
              <a:off x="2256" y="1474"/>
              <a:ext cx="3340" cy="0"/>
            </a:xfrm>
            <a:prstGeom prst="line">
              <a:avLst/>
            </a:prstGeom>
            <a:noFill/>
            <a:ln w="28575">
              <a:solidFill>
                <a:srgbClr val="0000FF"/>
              </a:solidFill>
              <a:round/>
              <a:headEnd/>
              <a:tailEnd/>
            </a:ln>
          </p:spPr>
          <p:txBody>
            <a:bodyPr/>
            <a:lstStyle/>
            <a:p>
              <a:endParaRPr lang="en-US"/>
            </a:p>
          </p:txBody>
        </p:sp>
        <p:sp>
          <p:nvSpPr>
            <p:cNvPr id="7207" name="Oval 16"/>
            <p:cNvSpPr>
              <a:spLocks noChangeArrowheads="1"/>
            </p:cNvSpPr>
            <p:nvPr/>
          </p:nvSpPr>
          <p:spPr bwMode="auto">
            <a:xfrm>
              <a:off x="3024" y="939"/>
              <a:ext cx="48" cy="48"/>
            </a:xfrm>
            <a:prstGeom prst="ellipse">
              <a:avLst/>
            </a:prstGeom>
            <a:solidFill>
              <a:srgbClr val="0000FF"/>
            </a:solidFill>
            <a:ln w="9525">
              <a:noFill/>
              <a:round/>
              <a:headEnd/>
              <a:tailEnd/>
            </a:ln>
          </p:spPr>
          <p:txBody>
            <a:bodyPr wrap="none" anchor="ctr"/>
            <a:lstStyle/>
            <a:p>
              <a:endParaRPr lang="en-US"/>
            </a:p>
          </p:txBody>
        </p:sp>
        <p:sp>
          <p:nvSpPr>
            <p:cNvPr id="7208" name="Text Box 17"/>
            <p:cNvSpPr txBox="1">
              <a:spLocks noChangeArrowheads="1"/>
            </p:cNvSpPr>
            <p:nvPr/>
          </p:nvSpPr>
          <p:spPr bwMode="auto">
            <a:xfrm>
              <a:off x="2832" y="768"/>
              <a:ext cx="220" cy="231"/>
            </a:xfrm>
            <a:prstGeom prst="rect">
              <a:avLst/>
            </a:prstGeom>
            <a:noFill/>
            <a:ln w="9525">
              <a:noFill/>
              <a:miter lim="800000"/>
              <a:headEnd/>
              <a:tailEnd/>
            </a:ln>
          </p:spPr>
          <p:txBody>
            <a:bodyPr wrap="none">
              <a:spAutoFit/>
            </a:bodyPr>
            <a:lstStyle/>
            <a:p>
              <a:pPr eaLnBrk="0" hangingPunct="0"/>
              <a:r>
                <a:rPr lang="en-US">
                  <a:solidFill>
                    <a:srgbClr val="0000FF"/>
                  </a:solidFill>
                </a:rPr>
                <a:t>D</a:t>
              </a:r>
            </a:p>
          </p:txBody>
        </p:sp>
        <p:sp>
          <p:nvSpPr>
            <p:cNvPr id="7209" name="Line 18"/>
            <p:cNvSpPr>
              <a:spLocks noChangeShapeType="1"/>
            </p:cNvSpPr>
            <p:nvPr/>
          </p:nvSpPr>
          <p:spPr bwMode="auto">
            <a:xfrm>
              <a:off x="3042" y="969"/>
              <a:ext cx="1104" cy="0"/>
            </a:xfrm>
            <a:prstGeom prst="line">
              <a:avLst/>
            </a:prstGeom>
            <a:noFill/>
            <a:ln w="28575">
              <a:solidFill>
                <a:srgbClr val="0000FF"/>
              </a:solidFill>
              <a:round/>
              <a:headEnd/>
              <a:tailEnd/>
            </a:ln>
          </p:spPr>
          <p:txBody>
            <a:bodyPr/>
            <a:lstStyle/>
            <a:p>
              <a:endParaRPr lang="en-US"/>
            </a:p>
          </p:txBody>
        </p:sp>
        <p:sp>
          <p:nvSpPr>
            <p:cNvPr id="7210" name="Oval 19"/>
            <p:cNvSpPr>
              <a:spLocks noChangeArrowheads="1"/>
            </p:cNvSpPr>
            <p:nvPr/>
          </p:nvSpPr>
          <p:spPr bwMode="auto">
            <a:xfrm>
              <a:off x="4119" y="942"/>
              <a:ext cx="48" cy="48"/>
            </a:xfrm>
            <a:prstGeom prst="ellipse">
              <a:avLst/>
            </a:prstGeom>
            <a:solidFill>
              <a:srgbClr val="0000FF"/>
            </a:solidFill>
            <a:ln w="9525">
              <a:noFill/>
              <a:round/>
              <a:headEnd/>
              <a:tailEnd/>
            </a:ln>
          </p:spPr>
          <p:txBody>
            <a:bodyPr wrap="none" anchor="ctr"/>
            <a:lstStyle/>
            <a:p>
              <a:endParaRPr lang="en-US"/>
            </a:p>
          </p:txBody>
        </p:sp>
        <p:sp>
          <p:nvSpPr>
            <p:cNvPr id="7211" name="Text Box 20"/>
            <p:cNvSpPr txBox="1">
              <a:spLocks noChangeArrowheads="1"/>
            </p:cNvSpPr>
            <p:nvPr/>
          </p:nvSpPr>
          <p:spPr bwMode="auto">
            <a:xfrm>
              <a:off x="4156" y="768"/>
              <a:ext cx="212" cy="231"/>
            </a:xfrm>
            <a:prstGeom prst="rect">
              <a:avLst/>
            </a:prstGeom>
            <a:noFill/>
            <a:ln w="9525">
              <a:noFill/>
              <a:miter lim="800000"/>
              <a:headEnd/>
              <a:tailEnd/>
            </a:ln>
          </p:spPr>
          <p:txBody>
            <a:bodyPr wrap="none">
              <a:spAutoFit/>
            </a:bodyPr>
            <a:lstStyle/>
            <a:p>
              <a:pPr eaLnBrk="0" hangingPunct="0"/>
              <a:r>
                <a:rPr lang="en-US">
                  <a:solidFill>
                    <a:srgbClr val="0000FF"/>
                  </a:solidFill>
                </a:rPr>
                <a:t>E</a:t>
              </a:r>
            </a:p>
          </p:txBody>
        </p:sp>
        <p:sp>
          <p:nvSpPr>
            <p:cNvPr id="7212" name="Text Box 23"/>
            <p:cNvSpPr txBox="1">
              <a:spLocks noChangeArrowheads="1"/>
            </p:cNvSpPr>
            <p:nvPr/>
          </p:nvSpPr>
          <p:spPr bwMode="auto">
            <a:xfrm>
              <a:off x="3024" y="624"/>
              <a:ext cx="196" cy="231"/>
            </a:xfrm>
            <a:prstGeom prst="rect">
              <a:avLst/>
            </a:prstGeom>
            <a:noFill/>
            <a:ln w="9525">
              <a:noFill/>
              <a:miter lim="800000"/>
              <a:headEnd/>
              <a:tailEnd/>
            </a:ln>
          </p:spPr>
          <p:txBody>
            <a:bodyPr wrap="none">
              <a:spAutoFit/>
            </a:bodyPr>
            <a:lstStyle/>
            <a:p>
              <a:pPr eaLnBrk="0" hangingPunct="0"/>
              <a:r>
                <a:rPr lang="en-US" b="0">
                  <a:solidFill>
                    <a:srgbClr val="0000FF"/>
                  </a:solidFill>
                </a:rPr>
                <a:t>3</a:t>
              </a:r>
            </a:p>
          </p:txBody>
        </p:sp>
        <p:sp>
          <p:nvSpPr>
            <p:cNvPr id="7213" name="Text Box 24"/>
            <p:cNvSpPr txBox="1">
              <a:spLocks noChangeArrowheads="1"/>
            </p:cNvSpPr>
            <p:nvPr/>
          </p:nvSpPr>
          <p:spPr bwMode="auto">
            <a:xfrm>
              <a:off x="2544" y="960"/>
              <a:ext cx="196" cy="231"/>
            </a:xfrm>
            <a:prstGeom prst="rect">
              <a:avLst/>
            </a:prstGeom>
            <a:noFill/>
            <a:ln w="9525">
              <a:noFill/>
              <a:miter lim="800000"/>
              <a:headEnd/>
              <a:tailEnd/>
            </a:ln>
          </p:spPr>
          <p:txBody>
            <a:bodyPr wrap="none">
              <a:spAutoFit/>
            </a:bodyPr>
            <a:lstStyle/>
            <a:p>
              <a:pPr eaLnBrk="0" hangingPunct="0"/>
              <a:r>
                <a:rPr lang="en-US" b="0">
                  <a:solidFill>
                    <a:srgbClr val="0000FF"/>
                  </a:solidFill>
                </a:rPr>
                <a:t>6</a:t>
              </a:r>
            </a:p>
          </p:txBody>
        </p:sp>
        <p:sp>
          <p:nvSpPr>
            <p:cNvPr id="7214" name="Text Box 25"/>
            <p:cNvSpPr txBox="1">
              <a:spLocks noChangeArrowheads="1"/>
            </p:cNvSpPr>
            <p:nvPr/>
          </p:nvSpPr>
          <p:spPr bwMode="auto">
            <a:xfrm>
              <a:off x="3740" y="624"/>
              <a:ext cx="196" cy="231"/>
            </a:xfrm>
            <a:prstGeom prst="rect">
              <a:avLst/>
            </a:prstGeom>
            <a:noFill/>
            <a:ln w="9525">
              <a:noFill/>
              <a:miter lim="800000"/>
              <a:headEnd/>
              <a:tailEnd/>
            </a:ln>
          </p:spPr>
          <p:txBody>
            <a:bodyPr wrap="none">
              <a:spAutoFit/>
            </a:bodyPr>
            <a:lstStyle/>
            <a:p>
              <a:pPr eaLnBrk="0" hangingPunct="0"/>
              <a:r>
                <a:rPr lang="en-US" b="0">
                  <a:solidFill>
                    <a:srgbClr val="0000FF"/>
                  </a:solidFill>
                </a:rPr>
                <a:t>5</a:t>
              </a:r>
            </a:p>
          </p:txBody>
        </p:sp>
        <p:sp>
          <p:nvSpPr>
            <p:cNvPr id="7215" name="Text Box 26"/>
            <p:cNvSpPr txBox="1">
              <a:spLocks noChangeArrowheads="1"/>
            </p:cNvSpPr>
            <p:nvPr/>
          </p:nvSpPr>
          <p:spPr bwMode="auto">
            <a:xfrm>
              <a:off x="4704" y="969"/>
              <a:ext cx="276" cy="231"/>
            </a:xfrm>
            <a:prstGeom prst="rect">
              <a:avLst/>
            </a:prstGeom>
            <a:noFill/>
            <a:ln w="9525">
              <a:noFill/>
              <a:miter lim="800000"/>
              <a:headEnd/>
              <a:tailEnd/>
            </a:ln>
          </p:spPr>
          <p:txBody>
            <a:bodyPr wrap="none">
              <a:spAutoFit/>
            </a:bodyPr>
            <a:lstStyle/>
            <a:p>
              <a:pPr eaLnBrk="0" hangingPunct="0"/>
              <a:r>
                <a:rPr lang="en-US" b="0">
                  <a:solidFill>
                    <a:srgbClr val="0000FF"/>
                  </a:solidFill>
                </a:rPr>
                <a:t>10</a:t>
              </a:r>
            </a:p>
          </p:txBody>
        </p:sp>
        <p:graphicFrame>
          <p:nvGraphicFramePr>
            <p:cNvPr id="7174" name="Object 31"/>
            <p:cNvGraphicFramePr>
              <a:graphicFrameLocks noChangeAspect="1"/>
            </p:cNvGraphicFramePr>
            <p:nvPr/>
          </p:nvGraphicFramePr>
          <p:xfrm>
            <a:off x="2064" y="1240"/>
            <a:ext cx="576" cy="125"/>
          </p:xfrm>
          <a:graphic>
            <a:graphicData uri="http://schemas.openxmlformats.org/presentationml/2006/ole">
              <mc:AlternateContent xmlns:mc="http://schemas.openxmlformats.org/markup-compatibility/2006">
                <mc:Choice xmlns:v="urn:schemas-microsoft-com:vml" Requires="v">
                  <p:oleObj spid="_x0000_s7250" name="Equation" r:id="rId4" imgW="435285" imgH="677109" progId="">
                    <p:embed/>
                  </p:oleObj>
                </mc:Choice>
                <mc:Fallback>
                  <p:oleObj name="Equation" r:id="rId4" imgW="435285" imgH="677109"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1240"/>
                          <a:ext cx="576" cy="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82" name="Text Box 35"/>
          <p:cNvSpPr txBox="1">
            <a:spLocks noChangeArrowheads="1"/>
          </p:cNvSpPr>
          <p:nvPr/>
        </p:nvSpPr>
        <p:spPr bwMode="auto">
          <a:xfrm>
            <a:off x="1862138" y="3675063"/>
            <a:ext cx="1905000" cy="366712"/>
          </a:xfrm>
          <a:prstGeom prst="rect">
            <a:avLst/>
          </a:prstGeom>
          <a:noFill/>
          <a:ln w="9525">
            <a:noFill/>
            <a:miter lim="800000"/>
            <a:headEnd/>
            <a:tailEnd/>
          </a:ln>
        </p:spPr>
        <p:txBody>
          <a:bodyPr>
            <a:spAutoFit/>
          </a:bodyPr>
          <a:lstStyle/>
          <a:p>
            <a:pPr eaLnBrk="0" hangingPunct="0">
              <a:spcBef>
                <a:spcPct val="50000"/>
              </a:spcBef>
            </a:pPr>
            <a:endParaRPr lang="en-US" b="0"/>
          </a:p>
        </p:txBody>
      </p:sp>
      <p:graphicFrame>
        <p:nvGraphicFramePr>
          <p:cNvPr id="188452" name="Object 36"/>
          <p:cNvGraphicFramePr>
            <a:graphicFrameLocks noChangeAspect="1"/>
          </p:cNvGraphicFramePr>
          <p:nvPr/>
        </p:nvGraphicFramePr>
        <p:xfrm>
          <a:off x="1000125" y="3133725"/>
          <a:ext cx="1727200" cy="1447800"/>
        </p:xfrm>
        <a:graphic>
          <a:graphicData uri="http://schemas.openxmlformats.org/presentationml/2006/ole">
            <mc:AlternateContent xmlns:mc="http://schemas.openxmlformats.org/markup-compatibility/2006">
              <mc:Choice xmlns:v="urn:schemas-microsoft-com:vml" Requires="v">
                <p:oleObj spid="_x0000_s7251" name="Equation" r:id="rId6" imgW="1117115" imgH="812447" progId="">
                  <p:embed/>
                </p:oleObj>
              </mc:Choice>
              <mc:Fallback>
                <p:oleObj name="Equation" r:id="rId6" imgW="1117115" imgH="812447" progId="">
                  <p:embed/>
                  <p:pic>
                    <p:nvPicPr>
                      <p:cNvPr id="0"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3133725"/>
                        <a:ext cx="17272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53" name="Text Box 37"/>
          <p:cNvSpPr txBox="1">
            <a:spLocks noChangeArrowheads="1"/>
          </p:cNvSpPr>
          <p:nvPr/>
        </p:nvSpPr>
        <p:spPr bwMode="auto">
          <a:xfrm>
            <a:off x="4267200" y="4252913"/>
            <a:ext cx="1828800" cy="366712"/>
          </a:xfrm>
          <a:prstGeom prst="rect">
            <a:avLst/>
          </a:prstGeom>
          <a:noFill/>
          <a:ln w="9525">
            <a:noFill/>
            <a:miter lim="800000"/>
            <a:headEnd/>
            <a:tailEnd/>
          </a:ln>
        </p:spPr>
        <p:txBody>
          <a:bodyPr>
            <a:spAutoFit/>
          </a:bodyPr>
          <a:lstStyle/>
          <a:p>
            <a:pPr eaLnBrk="0" hangingPunct="0">
              <a:spcBef>
                <a:spcPct val="50000"/>
              </a:spcBef>
            </a:pPr>
            <a:r>
              <a:rPr lang="en-US" b="0">
                <a:solidFill>
                  <a:srgbClr val="0000FF"/>
                </a:solidFill>
              </a:rPr>
              <a:t>(ĐL TaLét đảo)</a:t>
            </a:r>
          </a:p>
        </p:txBody>
      </p:sp>
      <p:sp>
        <p:nvSpPr>
          <p:cNvPr id="188454" name="AutoShape 38"/>
          <p:cNvSpPr>
            <a:spLocks/>
          </p:cNvSpPr>
          <p:nvPr/>
        </p:nvSpPr>
        <p:spPr bwMode="auto">
          <a:xfrm>
            <a:off x="2743200" y="3267075"/>
            <a:ext cx="152400" cy="1295400"/>
          </a:xfrm>
          <a:prstGeom prst="rightBrace">
            <a:avLst>
              <a:gd name="adj1" fmla="val 70833"/>
              <a:gd name="adj2" fmla="val 50000"/>
            </a:avLst>
          </a:prstGeom>
          <a:noFill/>
          <a:ln w="9525">
            <a:solidFill>
              <a:srgbClr val="0000FF"/>
            </a:solidFill>
            <a:round/>
            <a:headEnd/>
            <a:tailEnd/>
          </a:ln>
        </p:spPr>
        <p:txBody>
          <a:bodyPr wrap="none" anchor="ctr"/>
          <a:lstStyle/>
          <a:p>
            <a:pPr algn="ctr" eaLnBrk="0" hangingPunct="0"/>
            <a:endParaRPr lang="en-US" b="0">
              <a:solidFill>
                <a:srgbClr val="0000FF"/>
              </a:solidFill>
            </a:endParaRPr>
          </a:p>
        </p:txBody>
      </p:sp>
      <p:graphicFrame>
        <p:nvGraphicFramePr>
          <p:cNvPr id="188455" name="Object 39"/>
          <p:cNvGraphicFramePr>
            <a:graphicFrameLocks noChangeAspect="1"/>
          </p:cNvGraphicFramePr>
          <p:nvPr/>
        </p:nvGraphicFramePr>
        <p:xfrm>
          <a:off x="2867025" y="3443288"/>
          <a:ext cx="1447800" cy="1138237"/>
        </p:xfrm>
        <a:graphic>
          <a:graphicData uri="http://schemas.openxmlformats.org/presentationml/2006/ole">
            <mc:AlternateContent xmlns:mc="http://schemas.openxmlformats.org/markup-compatibility/2006">
              <mc:Choice xmlns:v="urn:schemas-microsoft-com:vml" Requires="v">
                <p:oleObj spid="_x0000_s7252" name="Equation" r:id="rId8" imgW="914400" imgH="584200" progId="">
                  <p:embed/>
                </p:oleObj>
              </mc:Choice>
              <mc:Fallback>
                <p:oleObj name="Equation" r:id="rId8" imgW="914400" imgH="584200" progId="">
                  <p:embed/>
                  <p:pic>
                    <p:nvPicPr>
                      <p:cNvPr id="0" name="Picture 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7025" y="3443288"/>
                        <a:ext cx="1447800" cy="1138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3"/>
          <p:cNvGrpSpPr>
            <a:grpSpLocks/>
          </p:cNvGrpSpPr>
          <p:nvPr/>
        </p:nvGrpSpPr>
        <p:grpSpPr bwMode="auto">
          <a:xfrm>
            <a:off x="762000" y="2514600"/>
            <a:ext cx="2619375" cy="701675"/>
            <a:chOff x="-66" y="1584"/>
            <a:chExt cx="1650" cy="442"/>
          </a:xfrm>
        </p:grpSpPr>
        <p:sp>
          <p:nvSpPr>
            <p:cNvPr id="7199" name="Text Box 64"/>
            <p:cNvSpPr txBox="1">
              <a:spLocks noChangeArrowheads="1"/>
            </p:cNvSpPr>
            <p:nvPr/>
          </p:nvSpPr>
          <p:spPr bwMode="auto">
            <a:xfrm>
              <a:off x="-66" y="1584"/>
              <a:ext cx="1650" cy="442"/>
            </a:xfrm>
            <a:prstGeom prst="rect">
              <a:avLst/>
            </a:prstGeom>
            <a:noFill/>
            <a:ln w="9525">
              <a:noFill/>
              <a:miter lim="800000"/>
              <a:headEnd/>
              <a:tailEnd/>
            </a:ln>
          </p:spPr>
          <p:txBody>
            <a:bodyPr>
              <a:spAutoFit/>
            </a:bodyPr>
            <a:lstStyle/>
            <a:p>
              <a:pPr eaLnBrk="0" hangingPunct="0"/>
              <a:r>
                <a:rPr lang="en-US" sz="2000">
                  <a:solidFill>
                    <a:srgbClr val="0000FF"/>
                  </a:solidFill>
                  <a:latin typeface="Times New Roman" pitchFamily="18" charset="0"/>
                </a:rPr>
                <a:t>                      </a:t>
              </a:r>
            </a:p>
            <a:p>
              <a:pPr eaLnBrk="0" hangingPunct="0"/>
              <a:r>
                <a:rPr lang="en-US" sz="2000" b="0">
                  <a:solidFill>
                    <a:srgbClr val="0000FF"/>
                  </a:solidFill>
                  <a:latin typeface="Times New Roman" pitchFamily="18" charset="0"/>
                </a:rPr>
                <a:t>a) X</a:t>
              </a:r>
              <a:r>
                <a:rPr lang="en-US" b="0">
                  <a:solidFill>
                    <a:srgbClr val="0000FF"/>
                  </a:solidFill>
                </a:rPr>
                <a:t>ét</a:t>
              </a:r>
              <a:r>
                <a:rPr lang="en-US">
                  <a:solidFill>
                    <a:srgbClr val="0000FF"/>
                  </a:solidFill>
                </a:rPr>
                <a:t> </a:t>
              </a:r>
              <a:r>
                <a:rPr lang="en-US" sz="2000">
                  <a:solidFill>
                    <a:srgbClr val="0000FF"/>
                  </a:solidFill>
                  <a:latin typeface="Times New Roman" pitchFamily="18" charset="0"/>
                </a:rPr>
                <a:t>    </a:t>
              </a:r>
              <a:r>
                <a:rPr lang="en-US" b="0">
                  <a:solidFill>
                    <a:srgbClr val="0000FF"/>
                  </a:solidFill>
                </a:rPr>
                <a:t>ABC có:</a:t>
              </a:r>
            </a:p>
          </p:txBody>
        </p:sp>
        <p:sp>
          <p:nvSpPr>
            <p:cNvPr id="7200" name="AutoShape 65"/>
            <p:cNvSpPr>
              <a:spLocks noChangeArrowheads="1"/>
            </p:cNvSpPr>
            <p:nvPr/>
          </p:nvSpPr>
          <p:spPr bwMode="auto">
            <a:xfrm>
              <a:off x="448" y="1810"/>
              <a:ext cx="144" cy="144"/>
            </a:xfrm>
            <a:prstGeom prst="triangle">
              <a:avLst>
                <a:gd name="adj" fmla="val 50000"/>
              </a:avLst>
            </a:prstGeom>
            <a:noFill/>
            <a:ln w="19050">
              <a:solidFill>
                <a:srgbClr val="0000FF"/>
              </a:solidFill>
              <a:miter lim="800000"/>
              <a:headEnd/>
              <a:tailEnd/>
            </a:ln>
          </p:spPr>
          <p:txBody>
            <a:bodyPr wrap="none" anchor="ctr"/>
            <a:lstStyle/>
            <a:p>
              <a:endParaRPr lang="en-US"/>
            </a:p>
          </p:txBody>
        </p:sp>
      </p:grpSp>
      <p:sp>
        <p:nvSpPr>
          <p:cNvPr id="188502" name="Line 86"/>
          <p:cNvSpPr>
            <a:spLocks noChangeShapeType="1"/>
          </p:cNvSpPr>
          <p:nvPr/>
        </p:nvSpPr>
        <p:spPr bwMode="auto">
          <a:xfrm rot="-1988310">
            <a:off x="5214938" y="1933575"/>
            <a:ext cx="1460500" cy="30163"/>
          </a:xfrm>
          <a:prstGeom prst="line">
            <a:avLst/>
          </a:prstGeom>
          <a:noFill/>
          <a:ln w="28575">
            <a:solidFill>
              <a:srgbClr val="0000FF"/>
            </a:solidFill>
            <a:round/>
            <a:headEnd/>
            <a:tailEnd/>
          </a:ln>
        </p:spPr>
        <p:txBody>
          <a:bodyPr/>
          <a:lstStyle/>
          <a:p>
            <a:endParaRPr lang="en-US"/>
          </a:p>
        </p:txBody>
      </p:sp>
      <p:grpSp>
        <p:nvGrpSpPr>
          <p:cNvPr id="4" name="Group 112"/>
          <p:cNvGrpSpPr>
            <a:grpSpLocks/>
          </p:cNvGrpSpPr>
          <p:nvPr/>
        </p:nvGrpSpPr>
        <p:grpSpPr bwMode="auto">
          <a:xfrm>
            <a:off x="5181600" y="2290763"/>
            <a:ext cx="323850" cy="438150"/>
            <a:chOff x="3264" y="1443"/>
            <a:chExt cx="204" cy="276"/>
          </a:xfrm>
        </p:grpSpPr>
        <p:sp>
          <p:nvSpPr>
            <p:cNvPr id="7197" name="Oval 84"/>
            <p:cNvSpPr>
              <a:spLocks noChangeArrowheads="1"/>
            </p:cNvSpPr>
            <p:nvPr/>
          </p:nvSpPr>
          <p:spPr bwMode="auto">
            <a:xfrm>
              <a:off x="3333" y="1443"/>
              <a:ext cx="48" cy="48"/>
            </a:xfrm>
            <a:prstGeom prst="ellipse">
              <a:avLst/>
            </a:prstGeom>
            <a:solidFill>
              <a:srgbClr val="0000FF"/>
            </a:solidFill>
            <a:ln w="9525">
              <a:noFill/>
              <a:round/>
              <a:headEnd/>
              <a:tailEnd/>
            </a:ln>
          </p:spPr>
          <p:txBody>
            <a:bodyPr wrap="none" anchor="ctr"/>
            <a:lstStyle/>
            <a:p>
              <a:endParaRPr lang="en-US"/>
            </a:p>
          </p:txBody>
        </p:sp>
        <p:sp>
          <p:nvSpPr>
            <p:cNvPr id="7198" name="Text Box 87"/>
            <p:cNvSpPr txBox="1">
              <a:spLocks noChangeArrowheads="1"/>
            </p:cNvSpPr>
            <p:nvPr/>
          </p:nvSpPr>
          <p:spPr bwMode="auto">
            <a:xfrm>
              <a:off x="3264" y="1488"/>
              <a:ext cx="204" cy="231"/>
            </a:xfrm>
            <a:prstGeom prst="rect">
              <a:avLst/>
            </a:prstGeom>
            <a:noFill/>
            <a:ln w="9525">
              <a:noFill/>
              <a:miter lim="800000"/>
              <a:headEnd/>
              <a:tailEnd/>
            </a:ln>
          </p:spPr>
          <p:txBody>
            <a:bodyPr wrap="none">
              <a:spAutoFit/>
            </a:bodyPr>
            <a:lstStyle/>
            <a:p>
              <a:pPr eaLnBrk="0" hangingPunct="0"/>
              <a:r>
                <a:rPr lang="en-US">
                  <a:solidFill>
                    <a:srgbClr val="0000FF"/>
                  </a:solidFill>
                </a:rPr>
                <a:t>F</a:t>
              </a:r>
            </a:p>
          </p:txBody>
        </p:sp>
      </p:grpSp>
      <p:sp>
        <p:nvSpPr>
          <p:cNvPr id="188504" name="Text Box 88"/>
          <p:cNvSpPr txBox="1">
            <a:spLocks noChangeArrowheads="1"/>
          </p:cNvSpPr>
          <p:nvPr/>
        </p:nvSpPr>
        <p:spPr bwMode="auto">
          <a:xfrm>
            <a:off x="6858000" y="2362200"/>
            <a:ext cx="438150" cy="366713"/>
          </a:xfrm>
          <a:prstGeom prst="rect">
            <a:avLst/>
          </a:prstGeom>
          <a:noFill/>
          <a:ln w="9525">
            <a:noFill/>
            <a:miter lim="800000"/>
            <a:headEnd/>
            <a:tailEnd/>
          </a:ln>
        </p:spPr>
        <p:txBody>
          <a:bodyPr wrap="none">
            <a:spAutoFit/>
          </a:bodyPr>
          <a:lstStyle/>
          <a:p>
            <a:pPr eaLnBrk="0" hangingPunct="0"/>
            <a:r>
              <a:rPr lang="en-US" b="0">
                <a:solidFill>
                  <a:srgbClr val="0000FF"/>
                </a:solidFill>
              </a:rPr>
              <a:t>14</a:t>
            </a:r>
          </a:p>
        </p:txBody>
      </p:sp>
      <p:sp>
        <p:nvSpPr>
          <p:cNvPr id="188505" name="Text Box 89"/>
          <p:cNvSpPr txBox="1">
            <a:spLocks noChangeArrowheads="1"/>
          </p:cNvSpPr>
          <p:nvPr/>
        </p:nvSpPr>
        <p:spPr bwMode="auto">
          <a:xfrm>
            <a:off x="4267200" y="2362200"/>
            <a:ext cx="311150" cy="366713"/>
          </a:xfrm>
          <a:prstGeom prst="rect">
            <a:avLst/>
          </a:prstGeom>
          <a:noFill/>
          <a:ln w="9525">
            <a:noFill/>
            <a:miter lim="800000"/>
            <a:headEnd/>
            <a:tailEnd/>
          </a:ln>
        </p:spPr>
        <p:txBody>
          <a:bodyPr wrap="none">
            <a:spAutoFit/>
          </a:bodyPr>
          <a:lstStyle/>
          <a:p>
            <a:pPr eaLnBrk="0" hangingPunct="0"/>
            <a:r>
              <a:rPr lang="en-US" b="0">
                <a:solidFill>
                  <a:srgbClr val="0000FF"/>
                </a:solidFill>
              </a:rPr>
              <a:t>7</a:t>
            </a:r>
          </a:p>
        </p:txBody>
      </p:sp>
      <p:grpSp>
        <p:nvGrpSpPr>
          <p:cNvPr id="5" name="Group 73"/>
          <p:cNvGrpSpPr>
            <a:grpSpLocks/>
          </p:cNvGrpSpPr>
          <p:nvPr/>
        </p:nvGrpSpPr>
        <p:grpSpPr bwMode="auto">
          <a:xfrm>
            <a:off x="1371600" y="4876800"/>
            <a:ext cx="6248400" cy="1295400"/>
            <a:chOff x="1371600" y="4876800"/>
            <a:chExt cx="4800600" cy="1295400"/>
          </a:xfrm>
        </p:grpSpPr>
        <p:grpSp>
          <p:nvGrpSpPr>
            <p:cNvPr id="6" name="Group 113"/>
            <p:cNvGrpSpPr>
              <a:grpSpLocks/>
            </p:cNvGrpSpPr>
            <p:nvPr/>
          </p:nvGrpSpPr>
          <p:grpSpPr bwMode="auto">
            <a:xfrm>
              <a:off x="1371600" y="4876800"/>
              <a:ext cx="4800600" cy="1295400"/>
              <a:chOff x="-240" y="2928"/>
              <a:chExt cx="3024" cy="816"/>
            </a:xfrm>
          </p:grpSpPr>
          <p:sp>
            <p:nvSpPr>
              <p:cNvPr id="7195" name="AutoShape 114"/>
              <p:cNvSpPr>
                <a:spLocks noChangeArrowheads="1"/>
              </p:cNvSpPr>
              <p:nvPr/>
            </p:nvSpPr>
            <p:spPr bwMode="auto">
              <a:xfrm>
                <a:off x="-240" y="2928"/>
                <a:ext cx="3024" cy="816"/>
              </a:xfrm>
              <a:prstGeom prst="cloudCallout">
                <a:avLst>
                  <a:gd name="adj1" fmla="val -60546"/>
                  <a:gd name="adj2" fmla="val 7361"/>
                </a:avLst>
              </a:prstGeom>
              <a:solidFill>
                <a:srgbClr val="99CCFF"/>
              </a:solidFill>
              <a:ln w="9525">
                <a:solidFill>
                  <a:schemeClr val="tx1"/>
                </a:solidFill>
                <a:round/>
                <a:headEnd/>
                <a:tailEnd/>
              </a:ln>
            </p:spPr>
            <p:txBody>
              <a:bodyPr/>
              <a:lstStyle/>
              <a:p>
                <a:pPr marL="457200" indent="-457200" eaLnBrk="0" hangingPunct="0"/>
                <a:r>
                  <a:rPr lang="en-US" sz="2400">
                    <a:solidFill>
                      <a:srgbClr val="FF0000"/>
                    </a:solidFill>
                    <a:latin typeface="Times New Roman" pitchFamily="18" charset="0"/>
                    <a:cs typeface="Times New Roman" pitchFamily="18" charset="0"/>
                  </a:rPr>
                  <a:t>c) So sánh</a:t>
                </a:r>
                <a:r>
                  <a:rPr lang="en-US">
                    <a:solidFill>
                      <a:srgbClr val="FF0000"/>
                    </a:solidFill>
                  </a:rPr>
                  <a:t> </a:t>
                </a:r>
                <a:endParaRPr lang="en-US" sz="3200" b="0">
                  <a:latin typeface="Times New Roman" pitchFamily="18" charset="0"/>
                </a:endParaRPr>
              </a:p>
            </p:txBody>
          </p:sp>
          <p:sp>
            <p:nvSpPr>
              <p:cNvPr id="7196" name="Text Box 119"/>
              <p:cNvSpPr txBox="1">
                <a:spLocks noChangeArrowheads="1"/>
              </p:cNvSpPr>
              <p:nvPr/>
            </p:nvSpPr>
            <p:spPr bwMode="auto">
              <a:xfrm>
                <a:off x="2208" y="3120"/>
                <a:ext cx="233" cy="288"/>
              </a:xfrm>
              <a:prstGeom prst="rect">
                <a:avLst/>
              </a:prstGeom>
              <a:noFill/>
              <a:ln w="9525">
                <a:noFill/>
                <a:miter lim="800000"/>
                <a:headEnd/>
                <a:tailEnd/>
              </a:ln>
            </p:spPr>
            <p:txBody>
              <a:bodyPr>
                <a:spAutoFit/>
              </a:bodyPr>
              <a:lstStyle/>
              <a:p>
                <a:pPr eaLnBrk="0" hangingPunct="0"/>
                <a:r>
                  <a:rPr lang="en-US" sz="2400">
                    <a:solidFill>
                      <a:srgbClr val="0000FF"/>
                    </a:solidFill>
                  </a:rPr>
                  <a:t>?</a:t>
                </a:r>
              </a:p>
            </p:txBody>
          </p:sp>
        </p:grpSp>
        <p:graphicFrame>
          <p:nvGraphicFramePr>
            <p:cNvPr id="7173" name="Object 136"/>
            <p:cNvGraphicFramePr>
              <a:graphicFrameLocks noChangeAspect="1"/>
            </p:cNvGraphicFramePr>
            <p:nvPr/>
          </p:nvGraphicFramePr>
          <p:xfrm>
            <a:off x="3276600" y="5029200"/>
            <a:ext cx="1946787" cy="838200"/>
          </p:xfrm>
          <a:graphic>
            <a:graphicData uri="http://schemas.openxmlformats.org/presentationml/2006/ole">
              <mc:AlternateContent xmlns:mc="http://schemas.openxmlformats.org/markup-compatibility/2006">
                <mc:Choice xmlns:v="urn:schemas-microsoft-com:vml" Requires="v">
                  <p:oleObj spid="_x0000_s7253" name="Equation" r:id="rId10" imgW="914400" imgH="393700" progId="Equation.3">
                    <p:embed/>
                  </p:oleObj>
                </mc:Choice>
                <mc:Fallback>
                  <p:oleObj name="Equation" r:id="rId10" imgW="914400" imgH="393700" progId="Equation.3">
                    <p:embed/>
                    <p:pic>
                      <p:nvPicPr>
                        <p:cNvPr id="0"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5029200"/>
                          <a:ext cx="19467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91" name="Rectangle 75"/>
          <p:cNvSpPr>
            <a:spLocks noChangeArrowheads="1"/>
          </p:cNvSpPr>
          <p:nvPr/>
        </p:nvSpPr>
        <p:spPr bwMode="auto">
          <a:xfrm>
            <a:off x="0" y="2286000"/>
            <a:ext cx="4572000" cy="461963"/>
          </a:xfrm>
          <a:prstGeom prst="rect">
            <a:avLst/>
          </a:prstGeom>
          <a:noFill/>
          <a:ln w="9525">
            <a:noFill/>
            <a:miter lim="800000"/>
            <a:headEnd/>
            <a:tailEnd/>
          </a:ln>
        </p:spPr>
        <p:txBody>
          <a:bodyPr>
            <a:spAutoFit/>
          </a:bodyPr>
          <a:lstStyle/>
          <a:p>
            <a:pPr marL="457200" indent="-457200" eaLnBrk="0" hangingPunct="0"/>
            <a:r>
              <a:rPr lang="en-US" sz="2400">
                <a:solidFill>
                  <a:srgbClr val="0000FF"/>
                </a:solidFill>
                <a:latin typeface="Times New Roman" pitchFamily="18" charset="0"/>
              </a:rPr>
              <a:t>b) Tính độ dài DE?</a:t>
            </a:r>
          </a:p>
        </p:txBody>
      </p:sp>
      <p:sp>
        <p:nvSpPr>
          <p:cNvPr id="77" name="Rectangle 76"/>
          <p:cNvSpPr/>
          <p:nvPr/>
        </p:nvSpPr>
        <p:spPr>
          <a:xfrm>
            <a:off x="0" y="1143000"/>
            <a:ext cx="4572000" cy="1200150"/>
          </a:xfrm>
          <a:prstGeom prst="rect">
            <a:avLst/>
          </a:prstGeom>
        </p:spPr>
        <p:txBody>
          <a:bodyPr>
            <a:spAutoFit/>
          </a:bodyPr>
          <a:lstStyle/>
          <a:p>
            <a:pPr eaLnBrk="0" hangingPunct="0">
              <a:defRPr/>
            </a:pPr>
            <a:r>
              <a:rPr lang="en-US" sz="2400" dirty="0">
                <a:solidFill>
                  <a:srgbClr val="0000FF"/>
                </a:solidFill>
                <a:latin typeface="Times New Roman" pitchFamily="18" charset="0"/>
              </a:rPr>
              <a:t>Cho </a:t>
            </a:r>
            <a:r>
              <a:rPr lang="en-US" sz="2400" dirty="0" err="1">
                <a:solidFill>
                  <a:srgbClr val="0000FF"/>
                </a:solidFill>
                <a:latin typeface="Times New Roman" pitchFamily="18" charset="0"/>
              </a:rPr>
              <a:t>hình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a:t>
            </a:r>
          </a:p>
          <a:p>
            <a:pPr marL="457200" indent="-457200" eaLnBrk="0" hangingPunct="0">
              <a:defRPr/>
            </a:pPr>
            <a:r>
              <a:rPr lang="en-US" sz="2400" dirty="0">
                <a:solidFill>
                  <a:srgbClr val="0000FF"/>
                </a:solidFill>
                <a:latin typeface="Times New Roman" pitchFamily="18" charset="0"/>
              </a:rPr>
              <a:t>a) </a:t>
            </a:r>
            <a:r>
              <a:rPr lang="en-US" sz="2400" dirty="0" err="1">
                <a:solidFill>
                  <a:srgbClr val="0000FF"/>
                </a:solidFill>
                <a:latin typeface="Times New Roman" pitchFamily="18" charset="0"/>
              </a:rPr>
              <a:t>Tìm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các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cặp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đường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song </a:t>
            </a:r>
            <a:r>
              <a:rPr lang="en-US" sz="2400" dirty="0" err="1">
                <a:solidFill>
                  <a:srgbClr val="0000FF"/>
                </a:solidFill>
                <a:latin typeface="Times New Roman" pitchFamily="18" charset="0"/>
              </a:rPr>
              <a:t>song</a:t>
            </a:r>
            <a:r>
              <a:rPr lang="en-US" sz="2400" dirty="0">
                <a:solidFill>
                  <a:srgbClr val="0000FF"/>
                </a:solidFill>
                <a:latin typeface="Times New Roman" pitchFamily="18" charset="0"/>
              </a:rPr>
              <a:t>?</a:t>
            </a:r>
          </a:p>
        </p:txBody>
      </p:sp>
      <p:graphicFrame>
        <p:nvGraphicFramePr>
          <p:cNvPr id="48" name="Object 46"/>
          <p:cNvGraphicFramePr>
            <a:graphicFrameLocks noChangeAspect="1"/>
          </p:cNvGraphicFramePr>
          <p:nvPr/>
        </p:nvGraphicFramePr>
        <p:xfrm>
          <a:off x="2971800" y="4724400"/>
          <a:ext cx="2971800" cy="914400"/>
        </p:xfrm>
        <a:graphic>
          <a:graphicData uri="http://schemas.openxmlformats.org/presentationml/2006/ole">
            <mc:AlternateContent xmlns:mc="http://schemas.openxmlformats.org/markup-compatibility/2006">
              <mc:Choice xmlns:v="urn:schemas-microsoft-com:vml" Requires="v">
                <p:oleObj spid="_x0000_s7254" name="Equation" r:id="rId12" imgW="1422400" imgH="393700" progId="Equation.3">
                  <p:embed/>
                </p:oleObj>
              </mc:Choice>
              <mc:Fallback>
                <p:oleObj name="Equation" r:id="rId12" imgW="1422400" imgH="393700" progId="Equation.3">
                  <p:embed/>
                  <p:pic>
                    <p:nvPicPr>
                      <p:cNvPr id="0" name="Picture 8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4724400"/>
                        <a:ext cx="2971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Oval Callout 49"/>
          <p:cNvSpPr>
            <a:spLocks noChangeArrowheads="1"/>
          </p:cNvSpPr>
          <p:nvPr/>
        </p:nvSpPr>
        <p:spPr bwMode="auto">
          <a:xfrm>
            <a:off x="1524000" y="5715000"/>
            <a:ext cx="6324600" cy="1143000"/>
          </a:xfrm>
          <a:prstGeom prst="wedgeEllipseCallout">
            <a:avLst>
              <a:gd name="adj1" fmla="val -20833"/>
              <a:gd name="adj2" fmla="val 62500"/>
            </a:avLst>
          </a:prstGeom>
          <a:solidFill>
            <a:schemeClr val="accent1"/>
          </a:solidFill>
          <a:ln w="9525" algn="ctr">
            <a:solidFill>
              <a:schemeClr val="tx1"/>
            </a:solidFill>
            <a:round/>
            <a:headEnd/>
            <a:tailEnd/>
          </a:ln>
        </p:spPr>
        <p:txBody>
          <a:bodyPr/>
          <a:lstStyle/>
          <a:p>
            <a:r>
              <a:rPr lang="en-US" sz="2000">
                <a:solidFill>
                  <a:srgbClr val="0000FF"/>
                </a:solidFill>
                <a:latin typeface="Times New Roman" pitchFamily="18" charset="0"/>
                <a:cs typeface="Times New Roman" pitchFamily="18" charset="0"/>
              </a:rPr>
              <a:t>Nhận xét về các cặp cạnh tương ứng của tam giác ADE và tam giác ABC?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8446"/>
                                        </p:tgtEl>
                                        <p:attrNameLst>
                                          <p:attrName>style.visibility</p:attrName>
                                        </p:attrNameLst>
                                      </p:cBhvr>
                                      <p:to>
                                        <p:strVal val="visible"/>
                                      </p:to>
                                    </p:set>
                                    <p:animEffect transition="in" filter="fade">
                                      <p:cBhvr>
                                        <p:cTn id="7" dur="1000"/>
                                        <p:tgtEl>
                                          <p:spTgt spid="18844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8454"/>
                                        </p:tgtEl>
                                        <p:attrNameLst>
                                          <p:attrName>style.visibility</p:attrName>
                                        </p:attrNameLst>
                                      </p:cBhvr>
                                      <p:to>
                                        <p:strVal val="visible"/>
                                      </p:to>
                                    </p:set>
                                    <p:animEffect transition="in" filter="fade">
                                      <p:cBhvr>
                                        <p:cTn id="14" dur="1000"/>
                                        <p:tgtEl>
                                          <p:spTgt spid="188454"/>
                                        </p:tgtEl>
                                      </p:cBhvr>
                                    </p:animEffect>
                                  </p:childTnLst>
                                </p:cTn>
                              </p:par>
                              <p:par>
                                <p:cTn id="15" presetID="10" presetClass="entr" presetSubtype="0" fill="hold" nodeType="withEffect">
                                  <p:stCondLst>
                                    <p:cond delay="0"/>
                                  </p:stCondLst>
                                  <p:childTnLst>
                                    <p:set>
                                      <p:cBhvr>
                                        <p:cTn id="16" dur="1" fill="hold">
                                          <p:stCondLst>
                                            <p:cond delay="0"/>
                                          </p:stCondLst>
                                        </p:cTn>
                                        <p:tgtEl>
                                          <p:spTgt spid="188452"/>
                                        </p:tgtEl>
                                        <p:attrNameLst>
                                          <p:attrName>style.visibility</p:attrName>
                                        </p:attrNameLst>
                                      </p:cBhvr>
                                      <p:to>
                                        <p:strVal val="visible"/>
                                      </p:to>
                                    </p:set>
                                    <p:animEffect transition="in" filter="fade">
                                      <p:cBhvr>
                                        <p:cTn id="17" dur="1000"/>
                                        <p:tgtEl>
                                          <p:spTgt spid="188452"/>
                                        </p:tgtEl>
                                      </p:cBhvr>
                                    </p:animEffect>
                                  </p:childTnLst>
                                </p:cTn>
                              </p:par>
                              <p:par>
                                <p:cTn id="18" presetID="10" presetClass="entr" presetSubtype="0" fill="hold" nodeType="withEffect">
                                  <p:stCondLst>
                                    <p:cond delay="0"/>
                                  </p:stCondLst>
                                  <p:childTnLst>
                                    <p:set>
                                      <p:cBhvr>
                                        <p:cTn id="19" dur="1" fill="hold">
                                          <p:stCondLst>
                                            <p:cond delay="0"/>
                                          </p:stCondLst>
                                        </p:cTn>
                                        <p:tgtEl>
                                          <p:spTgt spid="188455"/>
                                        </p:tgtEl>
                                        <p:attrNameLst>
                                          <p:attrName>style.visibility</p:attrName>
                                        </p:attrNameLst>
                                      </p:cBhvr>
                                      <p:to>
                                        <p:strVal val="visible"/>
                                      </p:to>
                                    </p:set>
                                    <p:animEffect transition="in" filter="fade">
                                      <p:cBhvr>
                                        <p:cTn id="20" dur="1000"/>
                                        <p:tgtEl>
                                          <p:spTgt spid="1884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8453"/>
                                        </p:tgtEl>
                                        <p:attrNameLst>
                                          <p:attrName>style.visibility</p:attrName>
                                        </p:attrNameLst>
                                      </p:cBhvr>
                                      <p:to>
                                        <p:strVal val="visible"/>
                                      </p:to>
                                    </p:set>
                                    <p:animEffect transition="in" filter="fade">
                                      <p:cBhvr>
                                        <p:cTn id="23" dur="1000"/>
                                        <p:tgtEl>
                                          <p:spTgt spid="1884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88505"/>
                                        </p:tgtEl>
                                        <p:attrNameLst>
                                          <p:attrName>style.visibility</p:attrName>
                                        </p:attrNameLst>
                                      </p:cBhvr>
                                      <p:to>
                                        <p:strVal val="visible"/>
                                      </p:to>
                                    </p:set>
                                    <p:animEffect transition="in" filter="fade">
                                      <p:cBhvr>
                                        <p:cTn id="32" dur="1000"/>
                                        <p:tgtEl>
                                          <p:spTgt spid="18850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88504"/>
                                        </p:tgtEl>
                                        <p:attrNameLst>
                                          <p:attrName>style.visibility</p:attrName>
                                        </p:attrNameLst>
                                      </p:cBhvr>
                                      <p:to>
                                        <p:strVal val="visible"/>
                                      </p:to>
                                    </p:set>
                                    <p:animEffect transition="in" filter="fade">
                                      <p:cBhvr>
                                        <p:cTn id="36" dur="1000"/>
                                        <p:tgtEl>
                                          <p:spTgt spid="18850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8502"/>
                                        </p:tgtEl>
                                        <p:attrNameLst>
                                          <p:attrName>style.visibility</p:attrName>
                                        </p:attrNameLst>
                                      </p:cBhvr>
                                      <p:to>
                                        <p:strVal val="visible"/>
                                      </p:to>
                                    </p:set>
                                    <p:animEffect transition="in" filter="fade">
                                      <p:cBhvr>
                                        <p:cTn id="41" dur="1000"/>
                                        <p:tgtEl>
                                          <p:spTgt spid="18850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repeatCount="3000" fill="hold" nodeType="clickEffect">
                                  <p:stCondLst>
                                    <p:cond delay="0"/>
                                  </p:stCondLst>
                                  <p:childTnLst>
                                    <p:set>
                                      <p:cBhvr>
                                        <p:cTn id="45" dur="1" fill="hold">
                                          <p:stCondLst>
                                            <p:cond delay="0"/>
                                          </p:stCondLst>
                                        </p:cTn>
                                        <p:tgtEl>
                                          <p:spTgt spid="188550"/>
                                        </p:tgtEl>
                                        <p:attrNameLst>
                                          <p:attrName>style.visibility</p:attrName>
                                        </p:attrNameLst>
                                      </p:cBhvr>
                                      <p:to>
                                        <p:strVal val="visible"/>
                                      </p:to>
                                    </p:set>
                                    <p:animEffect transition="in" filter="fade">
                                      <p:cBhvr>
                                        <p:cTn id="46" dur="1000"/>
                                        <p:tgtEl>
                                          <p:spTgt spid="18855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linds(horizont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blinds(horizontal)">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linds(horizontal)">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46" grpId="0"/>
      <p:bldP spid="188453" grpId="0"/>
      <p:bldP spid="188454" grpId="0" animBg="1"/>
      <p:bldP spid="188502" grpId="0" animBg="1"/>
      <p:bldP spid="188504" grpId="0"/>
      <p:bldP spid="188505"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2585</Words>
  <Application>Microsoft Office PowerPoint</Application>
  <PresentationFormat>On-screen Show (4:3)</PresentationFormat>
  <Paragraphs>640</Paragraphs>
  <Slides>27</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.VnTime</vt:lpstr>
      <vt:lpstr>.VnTimeH</vt:lpstr>
      <vt:lpstr>Arial</vt:lpstr>
      <vt:lpstr>Arial Black</vt:lpstr>
      <vt:lpstr>Calibri</vt:lpstr>
      <vt:lpstr>Garamond</vt:lpstr>
      <vt:lpstr>Symbol</vt:lpstr>
      <vt:lpstr>Tahoma</vt:lpstr>
      <vt:lpstr>Times New Roman</vt:lpstr>
      <vt:lpstr>WarnockPro-Regular</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ThienIT</cp:lastModifiedBy>
  <cp:revision>28</cp:revision>
  <dcterms:created xsi:type="dcterms:W3CDTF">2019-01-13T13:44:00Z</dcterms:created>
  <dcterms:modified xsi:type="dcterms:W3CDTF">2021-05-13T16:34:04Z</dcterms:modified>
</cp:coreProperties>
</file>